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7"/>
  </p:notesMasterIdLst>
  <p:sldIdLst>
    <p:sldId id="256" r:id="rId2"/>
    <p:sldId id="258" r:id="rId3"/>
    <p:sldId id="297" r:id="rId4"/>
    <p:sldId id="300" r:id="rId5"/>
    <p:sldId id="301" r:id="rId6"/>
    <p:sldId id="298" r:id="rId7"/>
    <p:sldId id="302" r:id="rId8"/>
    <p:sldId id="303" r:id="rId9"/>
    <p:sldId id="299" r:id="rId10"/>
    <p:sldId id="304" r:id="rId11"/>
    <p:sldId id="305" r:id="rId12"/>
    <p:sldId id="306" r:id="rId13"/>
    <p:sldId id="307" r:id="rId14"/>
    <p:sldId id="308" r:id="rId15"/>
    <p:sldId id="310" r:id="rId16"/>
  </p:sldIdLst>
  <p:sldSz cx="9144000" cy="5143500" type="screen16x9"/>
  <p:notesSz cx="6858000" cy="9144000"/>
  <p:embeddedFontLst>
    <p:embeddedFont>
      <p:font typeface="Share Tech" panose="020B0604020202020204" charset="0"/>
      <p:regular r:id="rId18"/>
    </p:embeddedFont>
    <p:embeddedFont>
      <p:font typeface="Advent Pro SemiBold" panose="020B0604020202020204" charset="0"/>
      <p:regular r:id="rId19"/>
      <p:bold r:id="rId20"/>
      <p:italic r:id="rId21"/>
      <p:boldItalic r:id="rId22"/>
    </p:embeddedFont>
    <p:embeddedFont>
      <p:font typeface="Maven Pro" panose="020B0604020202020204" charset="0"/>
      <p:regular r:id="rId23"/>
      <p:bold r:id="rId24"/>
    </p:embeddedFont>
    <p:embeddedFont>
      <p:font typeface="Fira Sans Extra Condensed Medium"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calAdmin" initials="L" lastIdx="1" clrIdx="0">
    <p:extLst>
      <p:ext uri="{19B8F6BF-5375-455C-9EA6-DF929625EA0E}">
        <p15:presenceInfo xmlns:p15="http://schemas.microsoft.com/office/powerpoint/2012/main" userId="Local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D1464B-F32E-4D8C-90F6-675F036F3D27}">
  <a:tblStyle styleId="{13D1464B-F32E-4D8C-90F6-675F036F3D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991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675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122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310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381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16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890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6c60e245bf_1_3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6c60e245bf_1_3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703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1373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7063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14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424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6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9"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348763" y="1247455"/>
            <a:ext cx="6446455" cy="23955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smtClean="0"/>
              <a:t>PASSWORD </a:t>
            </a:r>
            <a:r>
              <a:rPr lang="en" sz="6000" dirty="0" smtClean="0">
                <a:solidFill>
                  <a:schemeClr val="accent2"/>
                </a:solidFill>
              </a:rPr>
              <a:t>STRENGTH</a:t>
            </a:r>
            <a:r>
              <a:rPr lang="en" sz="6000" dirty="0" smtClean="0"/>
              <a:t> TESTER</a:t>
            </a:r>
            <a:endParaRPr sz="6000" dirty="0"/>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417032" y="3454956"/>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914692" y="-253555"/>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5509101" y="3593027"/>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TextBox 29"/>
          <p:cNvSpPr txBox="1"/>
          <p:nvPr/>
        </p:nvSpPr>
        <p:spPr>
          <a:xfrm>
            <a:off x="1974240" y="4750478"/>
            <a:ext cx="5195500" cy="307777"/>
          </a:xfrm>
          <a:prstGeom prst="rect">
            <a:avLst/>
          </a:prstGeom>
          <a:noFill/>
        </p:spPr>
        <p:txBody>
          <a:bodyPr wrap="square" rtlCol="0">
            <a:spAutoFit/>
          </a:bodyPr>
          <a:lstStyle/>
          <a:p>
            <a:r>
              <a:rPr lang="en-GB" dirty="0" smtClean="0">
                <a:solidFill>
                  <a:schemeClr val="bg1"/>
                </a:solidFill>
              </a:rPr>
              <a:t>Mahdi </a:t>
            </a:r>
            <a:r>
              <a:rPr lang="en-GB" dirty="0" err="1" smtClean="0">
                <a:solidFill>
                  <a:schemeClr val="bg1"/>
                </a:solidFill>
              </a:rPr>
              <a:t>Laafif</a:t>
            </a:r>
            <a:r>
              <a:rPr lang="en-GB" dirty="0" smtClean="0">
                <a:solidFill>
                  <a:schemeClr val="bg1"/>
                </a:solidFill>
              </a:rPr>
              <a:t> – Khalil </a:t>
            </a:r>
            <a:r>
              <a:rPr lang="en-GB" dirty="0" err="1" smtClean="0">
                <a:solidFill>
                  <a:schemeClr val="bg1"/>
                </a:solidFill>
              </a:rPr>
              <a:t>Elachkham</a:t>
            </a:r>
            <a:r>
              <a:rPr lang="en-GB" dirty="0" smtClean="0">
                <a:solidFill>
                  <a:schemeClr val="bg1"/>
                </a:solidFill>
              </a:rPr>
              <a:t> – Mohamed Haroun </a:t>
            </a:r>
            <a:r>
              <a:rPr lang="en-GB" dirty="0" err="1" smtClean="0">
                <a:solidFill>
                  <a:schemeClr val="bg1"/>
                </a:solidFill>
              </a:rPr>
              <a:t>Cheriha</a:t>
            </a:r>
            <a:endParaRPr lang="en-GB"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2" name="TextBox 1"/>
          <p:cNvSpPr txBox="1"/>
          <p:nvPr/>
        </p:nvSpPr>
        <p:spPr>
          <a:xfrm>
            <a:off x="296471" y="120502"/>
            <a:ext cx="1165704"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200" b="1" i="0" u="none" strike="noStrike" kern="0" cap="none" spc="0" normalizeH="0" baseline="0" noProof="0" dirty="0" smtClean="0">
                <a:ln>
                  <a:noFill/>
                </a:ln>
                <a:solidFill>
                  <a:srgbClr val="FFFFFF"/>
                </a:solidFill>
                <a:effectLst/>
                <a:uLnTx/>
                <a:uFillTx/>
                <a:latin typeface="Arial"/>
                <a:cs typeface="Arial"/>
                <a:sym typeface="Arial"/>
              </a:rPr>
              <a:t>CSS:</a:t>
            </a:r>
            <a:endParaRPr kumimoji="0" lang="en-GB" sz="3200" b="0" i="0" u="none" strike="noStrike" kern="0" cap="none" spc="0" normalizeH="0" baseline="0" noProof="0" dirty="0">
              <a:ln>
                <a:noFill/>
              </a:ln>
              <a:solidFill>
                <a:srgbClr val="FFFFFF"/>
              </a:solidFill>
              <a:effectLst/>
              <a:uLnTx/>
              <a:uFillTx/>
              <a:latin typeface="Arial"/>
              <a:cs typeface="Arial"/>
              <a:sym typeface="Aria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14778"/>
          <a:stretch/>
        </p:blipFill>
        <p:spPr>
          <a:xfrm>
            <a:off x="212651" y="705277"/>
            <a:ext cx="3276600" cy="4125131"/>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33136"/>
          <a:stretch/>
        </p:blipFill>
        <p:spPr>
          <a:xfrm>
            <a:off x="3686341" y="185025"/>
            <a:ext cx="2564949" cy="4645384"/>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r="39098"/>
          <a:stretch/>
        </p:blipFill>
        <p:spPr>
          <a:xfrm>
            <a:off x="6448381" y="185025"/>
            <a:ext cx="2345099" cy="4645383"/>
          </a:xfrm>
          <a:prstGeom prst="rect">
            <a:avLst/>
          </a:prstGeom>
        </p:spPr>
      </p:pic>
    </p:spTree>
    <p:extLst>
      <p:ext uri="{BB962C8B-B14F-4D97-AF65-F5344CB8AC3E}">
        <p14:creationId xmlns:p14="http://schemas.microsoft.com/office/powerpoint/2010/main" val="244532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2" name="TextBox 1"/>
          <p:cNvSpPr txBox="1"/>
          <p:nvPr/>
        </p:nvSpPr>
        <p:spPr>
          <a:xfrm>
            <a:off x="212651" y="120502"/>
            <a:ext cx="1459054"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200" b="1" i="0" u="none" strike="noStrike" kern="0" cap="none" spc="0" normalizeH="0" baseline="0" noProof="0" dirty="0" smtClean="0">
                <a:ln>
                  <a:noFill/>
                </a:ln>
                <a:solidFill>
                  <a:srgbClr val="FFFFFF"/>
                </a:solidFill>
                <a:effectLst/>
                <a:uLnTx/>
                <a:uFillTx/>
                <a:latin typeface="Arial"/>
                <a:cs typeface="Arial"/>
                <a:sym typeface="Arial"/>
              </a:rPr>
              <a:t>HTML:</a:t>
            </a:r>
            <a:endParaRPr kumimoji="0" lang="en-GB" sz="3200" b="0" i="0" u="none" strike="noStrike" kern="0" cap="none" spc="0" normalizeH="0" baseline="0" noProof="0" dirty="0">
              <a:ln>
                <a:noFill/>
              </a:ln>
              <a:solidFill>
                <a:srgbClr val="FFFFFF"/>
              </a:solidFill>
              <a:effectLst/>
              <a:uLnTx/>
              <a:uFillTx/>
              <a:latin typeface="Arial"/>
              <a:cs typeface="Arial"/>
              <a:sym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31" y="995600"/>
            <a:ext cx="8346582" cy="3271600"/>
          </a:xfrm>
          <a:prstGeom prst="rect">
            <a:avLst/>
          </a:prstGeom>
        </p:spPr>
      </p:pic>
    </p:spTree>
    <p:extLst>
      <p:ext uri="{BB962C8B-B14F-4D97-AF65-F5344CB8AC3E}">
        <p14:creationId xmlns:p14="http://schemas.microsoft.com/office/powerpoint/2010/main" val="3621394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2" name="TextBox 1"/>
          <p:cNvSpPr txBox="1"/>
          <p:nvPr/>
        </p:nvSpPr>
        <p:spPr>
          <a:xfrm>
            <a:off x="212651" y="120502"/>
            <a:ext cx="753924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200" b="1" i="0" u="none" strike="noStrike" kern="0" cap="none" spc="0" normalizeH="0" baseline="0" noProof="0" dirty="0" smtClean="0">
                <a:ln>
                  <a:noFill/>
                </a:ln>
                <a:solidFill>
                  <a:srgbClr val="FFFFFF"/>
                </a:solidFill>
                <a:effectLst/>
                <a:uLnTx/>
                <a:uFillTx/>
                <a:latin typeface="Arial"/>
                <a:cs typeface="Arial"/>
                <a:sym typeface="Arial"/>
              </a:rPr>
              <a:t>JavaScript: </a:t>
            </a:r>
            <a:r>
              <a:rPr kumimoji="0" lang="en-GB" sz="3200" b="0" i="0" u="none" strike="noStrike" kern="0" cap="none" spc="0" normalizeH="0" baseline="0" noProof="0" dirty="0" err="1" smtClean="0">
                <a:ln>
                  <a:noFill/>
                </a:ln>
                <a:solidFill>
                  <a:srgbClr val="FFFFFF"/>
                </a:solidFill>
                <a:effectLst/>
                <a:uLnTx/>
                <a:uFillTx/>
                <a:latin typeface="Arial"/>
                <a:cs typeface="Arial"/>
                <a:sym typeface="Arial"/>
              </a:rPr>
              <a:t>check_password_strength</a:t>
            </a:r>
            <a:r>
              <a:rPr kumimoji="0" lang="en-GB" sz="3200" b="0" i="0" u="none" strike="noStrike" kern="0" cap="none" spc="0" normalizeH="0" baseline="0" noProof="0" dirty="0" smtClean="0">
                <a:ln>
                  <a:noFill/>
                </a:ln>
                <a:solidFill>
                  <a:srgbClr val="FFFFFF"/>
                </a:solidFill>
                <a:effectLst/>
                <a:uLnTx/>
                <a:uFillTx/>
                <a:latin typeface="Arial"/>
                <a:cs typeface="Arial"/>
                <a:sym typeface="Arial"/>
              </a:rPr>
              <a:t>()</a:t>
            </a:r>
            <a:endParaRPr kumimoji="0" lang="en-GB" sz="3200" b="0" i="0" u="none" strike="noStrike" kern="0" cap="none" spc="0" normalizeH="0" baseline="0" noProof="0" dirty="0">
              <a:ln>
                <a:noFill/>
              </a:ln>
              <a:solidFill>
                <a:srgbClr val="FFFFFF"/>
              </a:solidFill>
              <a:effectLst/>
              <a:uLnTx/>
              <a:uFillTx/>
              <a:latin typeface="Arial"/>
              <a:cs typeface="Arial"/>
              <a:sym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769620"/>
            <a:ext cx="5518526" cy="4091470"/>
          </a:xfrm>
          <a:prstGeom prst="rect">
            <a:avLst/>
          </a:prstGeom>
        </p:spPr>
      </p:pic>
    </p:spTree>
    <p:extLst>
      <p:ext uri="{BB962C8B-B14F-4D97-AF65-F5344CB8AC3E}">
        <p14:creationId xmlns:p14="http://schemas.microsoft.com/office/powerpoint/2010/main" val="901989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2" name="TextBox 1"/>
          <p:cNvSpPr txBox="1"/>
          <p:nvPr/>
        </p:nvSpPr>
        <p:spPr>
          <a:xfrm>
            <a:off x="212651" y="120502"/>
            <a:ext cx="753924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200" b="1" i="0" u="none" strike="noStrike" kern="0" cap="none" spc="0" normalizeH="0" baseline="0" noProof="0" dirty="0" smtClean="0">
                <a:ln>
                  <a:noFill/>
                </a:ln>
                <a:solidFill>
                  <a:srgbClr val="FFFFFF"/>
                </a:solidFill>
                <a:effectLst/>
                <a:uLnTx/>
                <a:uFillTx/>
                <a:latin typeface="Arial"/>
                <a:cs typeface="Arial"/>
                <a:sym typeface="Arial"/>
              </a:rPr>
              <a:t>JavaScript: </a:t>
            </a:r>
            <a:r>
              <a:rPr kumimoji="0" lang="en-GB" sz="3200" b="0" i="0" u="none" strike="noStrike" kern="0" cap="none" spc="0" normalizeH="0" baseline="0" noProof="0" dirty="0" err="1" smtClean="0">
                <a:ln>
                  <a:noFill/>
                </a:ln>
                <a:solidFill>
                  <a:srgbClr val="FFFFFF"/>
                </a:solidFill>
                <a:effectLst/>
                <a:uLnTx/>
                <a:uFillTx/>
                <a:latin typeface="Arial"/>
                <a:cs typeface="Arial"/>
                <a:sym typeface="Arial"/>
              </a:rPr>
              <a:t>check_password_strength</a:t>
            </a:r>
            <a:r>
              <a:rPr kumimoji="0" lang="en-GB" sz="3200" b="0" i="0" u="none" strike="noStrike" kern="0" cap="none" spc="0" normalizeH="0" baseline="0" noProof="0" dirty="0" smtClean="0">
                <a:ln>
                  <a:noFill/>
                </a:ln>
                <a:solidFill>
                  <a:srgbClr val="FFFFFF"/>
                </a:solidFill>
                <a:effectLst/>
                <a:uLnTx/>
                <a:uFillTx/>
                <a:latin typeface="Arial"/>
                <a:cs typeface="Arial"/>
                <a:sym typeface="Arial"/>
              </a:rPr>
              <a:t>()</a:t>
            </a:r>
            <a:endParaRPr kumimoji="0" lang="en-GB" sz="3200" b="0" i="0" u="none" strike="noStrike" kern="0" cap="none" spc="0" normalizeH="0" baseline="0" noProof="0" dirty="0">
              <a:ln>
                <a:noFill/>
              </a:ln>
              <a:solidFill>
                <a:srgbClr val="FFFFFF"/>
              </a:solidFill>
              <a:effectLst/>
              <a:uLnTx/>
              <a:uFillTx/>
              <a:latin typeface="Arial"/>
              <a:cs typeface="Arial"/>
              <a:sym typeface="Aria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45" y="797217"/>
            <a:ext cx="7749540" cy="2748665"/>
          </a:xfrm>
          <a:prstGeom prst="rect">
            <a:avLst/>
          </a:prstGeom>
        </p:spPr>
      </p:pic>
      <p:sp>
        <p:nvSpPr>
          <p:cNvPr id="5" name="TextBox 4"/>
          <p:cNvSpPr txBox="1"/>
          <p:nvPr/>
        </p:nvSpPr>
        <p:spPr>
          <a:xfrm>
            <a:off x="319331" y="3637822"/>
            <a:ext cx="8390329" cy="1384995"/>
          </a:xfrm>
          <a:prstGeom prst="rect">
            <a:avLst/>
          </a:prstGeom>
          <a:gradFill flip="none" rotWithShape="1">
            <a:gsLst>
              <a:gs pos="0">
                <a:schemeClr val="tx1">
                  <a:lumMod val="75000"/>
                  <a:shade val="30000"/>
                  <a:satMod val="115000"/>
                </a:schemeClr>
              </a:gs>
              <a:gs pos="50000">
                <a:schemeClr val="tx1">
                  <a:lumMod val="75000"/>
                  <a:shade val="67500"/>
                  <a:satMod val="115000"/>
                </a:schemeClr>
              </a:gs>
              <a:gs pos="100000">
                <a:schemeClr val="tx1">
                  <a:lumMod val="75000"/>
                  <a:shade val="100000"/>
                  <a:satMod val="115000"/>
                </a:schemeClr>
              </a:gs>
            </a:gsLst>
            <a:lin ang="8100000" scaled="1"/>
            <a:tileRect/>
          </a:gradFill>
        </p:spPr>
        <p:txBody>
          <a:bodyPr wrap="square" rtlCol="0">
            <a:spAutoFit/>
          </a:bodyPr>
          <a:lstStyle/>
          <a:p>
            <a:pPr lvl="0"/>
            <a:r>
              <a:rPr lang="en-GB" dirty="0">
                <a:solidFill>
                  <a:schemeClr val="bg1"/>
                </a:solidFill>
              </a:rPr>
              <a:t>The </a:t>
            </a:r>
            <a:r>
              <a:rPr lang="en-GB" dirty="0" err="1">
                <a:solidFill>
                  <a:schemeClr val="bg1"/>
                </a:solidFill>
              </a:rPr>
              <a:t>checkPasswordStrength</a:t>
            </a:r>
            <a:r>
              <a:rPr lang="en-GB" dirty="0">
                <a:solidFill>
                  <a:schemeClr val="bg1"/>
                </a:solidFill>
              </a:rPr>
              <a:t> function in index.html evaluates the strength of a user-entered password. It sends a POST request to the server, receiving a response with the password's score, feedback, crack time, and </a:t>
            </a:r>
            <a:r>
              <a:rPr lang="en-GB" dirty="0" err="1">
                <a:solidFill>
                  <a:schemeClr val="bg1"/>
                </a:solidFill>
              </a:rPr>
              <a:t>pwned</a:t>
            </a:r>
            <a:r>
              <a:rPr lang="en-GB" dirty="0">
                <a:solidFill>
                  <a:schemeClr val="bg1"/>
                </a:solidFill>
              </a:rPr>
              <a:t> count. The function updates the UI by adjusting CSS classes and meter width to represent the password's strength level. It generates HTML elements to display the password's strength, feedback, and crack time. If the password has been compromised, it shows the number of exposures; otherwise, it indicates that the password has never been exposed.</a:t>
            </a:r>
            <a:endParaRPr kumimoji="0" lang="en-GB" sz="1400" b="0" i="0" u="none" strike="noStrike" kern="0" cap="none" spc="0" normalizeH="0" baseline="0" noProof="0" dirty="0">
              <a:ln>
                <a:noFill/>
              </a:ln>
              <a:solidFill>
                <a:schemeClr val="bg1"/>
              </a:solidFill>
              <a:effectLst/>
              <a:uLnTx/>
              <a:uFillTx/>
              <a:sym typeface="Arial"/>
            </a:endParaRPr>
          </a:p>
        </p:txBody>
      </p:sp>
    </p:spTree>
    <p:extLst>
      <p:ext uri="{BB962C8B-B14F-4D97-AF65-F5344CB8AC3E}">
        <p14:creationId xmlns:p14="http://schemas.microsoft.com/office/powerpoint/2010/main" val="2692276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2" name="TextBox 1"/>
          <p:cNvSpPr txBox="1"/>
          <p:nvPr/>
        </p:nvSpPr>
        <p:spPr>
          <a:xfrm>
            <a:off x="212651" y="120502"/>
            <a:ext cx="717856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200" b="1" i="0" u="none" strike="noStrike" kern="0" cap="none" spc="0" normalizeH="0" baseline="0" noProof="0" dirty="0" smtClean="0">
                <a:ln>
                  <a:noFill/>
                </a:ln>
                <a:solidFill>
                  <a:srgbClr val="FFFFFF"/>
                </a:solidFill>
                <a:effectLst/>
                <a:uLnTx/>
                <a:uFillTx/>
                <a:latin typeface="Arial"/>
                <a:cs typeface="Arial"/>
                <a:sym typeface="Arial"/>
              </a:rPr>
              <a:t>JavaScript: </a:t>
            </a:r>
            <a:r>
              <a:rPr lang="en-GB" sz="3200" dirty="0" err="1" smtClean="0">
                <a:solidFill>
                  <a:srgbClr val="FFFFFF"/>
                </a:solidFill>
              </a:rPr>
              <a:t>togglePasswordVisibility</a:t>
            </a:r>
            <a:r>
              <a:rPr lang="en-GB" sz="3200" dirty="0" smtClean="0">
                <a:solidFill>
                  <a:srgbClr val="FFFFFF"/>
                </a:solidFill>
              </a:rPr>
              <a:t>()</a:t>
            </a:r>
            <a:endParaRPr kumimoji="0" lang="en-GB" sz="3200" b="0" i="0" u="none" strike="noStrike" kern="0" cap="none" spc="0" normalizeH="0" baseline="0" noProof="0" dirty="0">
              <a:ln>
                <a:noFill/>
              </a:ln>
              <a:solidFill>
                <a:srgbClr val="FFFFFF"/>
              </a:solidFill>
              <a:effectLst/>
              <a:uLnTx/>
              <a:uFillTx/>
              <a:latin typeface="Arial"/>
              <a:cs typeface="Arial"/>
              <a:sym typeface="Arial"/>
            </a:endParaRPr>
          </a:p>
        </p:txBody>
      </p:sp>
      <p:sp>
        <p:nvSpPr>
          <p:cNvPr id="6" name="TextBox 5"/>
          <p:cNvSpPr txBox="1"/>
          <p:nvPr/>
        </p:nvSpPr>
        <p:spPr>
          <a:xfrm>
            <a:off x="447674" y="3735645"/>
            <a:ext cx="8223885" cy="1169551"/>
          </a:xfrm>
          <a:prstGeom prst="rect">
            <a:avLst/>
          </a:prstGeom>
          <a:gradFill flip="none" rotWithShape="1">
            <a:gsLst>
              <a:gs pos="0">
                <a:schemeClr val="tx1">
                  <a:lumMod val="75000"/>
                  <a:shade val="30000"/>
                  <a:satMod val="115000"/>
                </a:schemeClr>
              </a:gs>
              <a:gs pos="50000">
                <a:schemeClr val="tx1">
                  <a:lumMod val="75000"/>
                  <a:shade val="67500"/>
                  <a:satMod val="115000"/>
                </a:schemeClr>
              </a:gs>
              <a:gs pos="100000">
                <a:schemeClr val="tx1">
                  <a:lumMod val="75000"/>
                  <a:shade val="100000"/>
                  <a:satMod val="115000"/>
                </a:schemeClr>
              </a:gs>
            </a:gsLst>
            <a:lin ang="8100000" scaled="1"/>
            <a:tileRect/>
          </a:gradFill>
        </p:spPr>
        <p:txBody>
          <a:bodyPr wrap="square" rtlCol="0">
            <a:spAutoFit/>
          </a:bodyPr>
          <a:lstStyle/>
          <a:p>
            <a:pPr lvl="0"/>
            <a:r>
              <a:rPr lang="en-GB" dirty="0">
                <a:solidFill>
                  <a:schemeClr val="bg1"/>
                </a:solidFill>
              </a:rPr>
              <a:t>The </a:t>
            </a:r>
            <a:r>
              <a:rPr lang="en-GB" dirty="0" err="1">
                <a:solidFill>
                  <a:schemeClr val="bg1"/>
                </a:solidFill>
              </a:rPr>
              <a:t>togglePasswordVisibility</a:t>
            </a:r>
            <a:r>
              <a:rPr lang="en-GB" dirty="0">
                <a:solidFill>
                  <a:schemeClr val="bg1"/>
                </a:solidFill>
              </a:rPr>
              <a:t> function in index.html is responsible for toggling the visibility of the entered password. It retrieves the password field element and checks its current type. If it is set to "password", the function changes it to "text" to display the password characters. If it is set to "text", the function changes it back to "password" to hide the password characters. By toggling the password field type, the function allows the user to control the visibility of the entered password.</a:t>
            </a:r>
            <a:endParaRPr kumimoji="0" lang="en-GB" sz="1400" b="0" i="0" u="none" strike="noStrike" kern="0" cap="none" spc="0" normalizeH="0" baseline="0" noProof="0" dirty="0">
              <a:ln>
                <a:noFill/>
              </a:ln>
              <a:solidFill>
                <a:schemeClr val="bg1"/>
              </a:solidFill>
              <a:effectLst/>
              <a:uLnTx/>
              <a:uFillTx/>
              <a:sym typeface="Aria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5289"/>
          <a:stretch/>
        </p:blipFill>
        <p:spPr>
          <a:xfrm>
            <a:off x="411479" y="857749"/>
            <a:ext cx="8260080" cy="2725424"/>
          </a:xfrm>
          <a:prstGeom prst="rect">
            <a:avLst/>
          </a:prstGeom>
        </p:spPr>
      </p:pic>
    </p:spTree>
    <p:extLst>
      <p:ext uri="{BB962C8B-B14F-4D97-AF65-F5344CB8AC3E}">
        <p14:creationId xmlns:p14="http://schemas.microsoft.com/office/powerpoint/2010/main" val="291046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103829" y="1406966"/>
            <a:ext cx="6833708" cy="21692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smtClean="0">
                <a:solidFill>
                  <a:schemeClr val="accent2"/>
                </a:solidFill>
              </a:rPr>
              <a:t>THANK YOU</a:t>
            </a:r>
            <a:r>
              <a:rPr lang="en" sz="6000" dirty="0" smtClean="0"/>
              <a:t> FOR YOUR ATTENTION </a:t>
            </a:r>
            <a:endParaRPr sz="6000" dirty="0"/>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440;p25"/>
          <p:cNvSpPr/>
          <p:nvPr/>
        </p:nvSpPr>
        <p:spPr>
          <a:xfrm>
            <a:off x="622415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45" name="Google Shape;445;p25"/>
          <p:cNvGrpSpPr/>
          <p:nvPr/>
        </p:nvGrpSpPr>
        <p:grpSpPr>
          <a:xfrm>
            <a:off x="6914692" y="-253555"/>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54" name="Google Shape;454;p25"/>
          <p:cNvGrpSpPr/>
          <p:nvPr/>
        </p:nvGrpSpPr>
        <p:grpSpPr>
          <a:xfrm>
            <a:off x="8044937" y="2048918"/>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 name="TextBox 1"/>
          <p:cNvSpPr txBox="1"/>
          <p:nvPr/>
        </p:nvSpPr>
        <p:spPr>
          <a:xfrm>
            <a:off x="893997" y="4599862"/>
            <a:ext cx="7669051" cy="307777"/>
          </a:xfrm>
          <a:prstGeom prst="rect">
            <a:avLst/>
          </a:prstGeom>
          <a:noFill/>
        </p:spPr>
        <p:txBody>
          <a:bodyPr wrap="square" rtlCol="0">
            <a:spAutoFit/>
          </a:bodyPr>
          <a:lstStyle/>
          <a:p>
            <a:r>
              <a:rPr lang="en-GB" dirty="0" smtClean="0">
                <a:solidFill>
                  <a:schemeClr val="bg1"/>
                </a:solidFill>
              </a:rPr>
              <a:t>This project was realized by: Mahdi </a:t>
            </a:r>
            <a:r>
              <a:rPr lang="en-GB" dirty="0" err="1" smtClean="0">
                <a:solidFill>
                  <a:schemeClr val="bg1"/>
                </a:solidFill>
              </a:rPr>
              <a:t>Laafif</a:t>
            </a:r>
            <a:r>
              <a:rPr lang="en-GB" dirty="0" smtClean="0">
                <a:solidFill>
                  <a:schemeClr val="bg1"/>
                </a:solidFill>
              </a:rPr>
              <a:t> – Khalil </a:t>
            </a:r>
            <a:r>
              <a:rPr lang="en-GB" dirty="0" err="1" smtClean="0">
                <a:solidFill>
                  <a:schemeClr val="bg1"/>
                </a:solidFill>
              </a:rPr>
              <a:t>Elachkham</a:t>
            </a:r>
            <a:r>
              <a:rPr lang="en-GB" dirty="0" smtClean="0">
                <a:solidFill>
                  <a:schemeClr val="bg1"/>
                </a:solidFill>
              </a:rPr>
              <a:t> – Mohamed Haroun </a:t>
            </a:r>
            <a:r>
              <a:rPr lang="en-GB" dirty="0" err="1" smtClean="0">
                <a:solidFill>
                  <a:schemeClr val="bg1"/>
                </a:solidFill>
              </a:rPr>
              <a:t>Cheriha</a:t>
            </a:r>
            <a:endParaRPr lang="en-GB" dirty="0">
              <a:solidFill>
                <a:schemeClr val="bg1"/>
              </a:solidFill>
            </a:endParaRPr>
          </a:p>
        </p:txBody>
      </p:sp>
    </p:spTree>
    <p:extLst>
      <p:ext uri="{BB962C8B-B14F-4D97-AF65-F5344CB8AC3E}">
        <p14:creationId xmlns:p14="http://schemas.microsoft.com/office/powerpoint/2010/main" val="4015310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2354" y="3165572"/>
            <a:ext cx="106618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Frontend</a:t>
            </a:r>
            <a:endParaRPr dirty="0"/>
          </a:p>
        </p:txBody>
      </p:sp>
      <p:sp>
        <p:nvSpPr>
          <p:cNvPr id="473" name="Google Shape;473;p27"/>
          <p:cNvSpPr txBox="1">
            <a:spLocks noGrp="1"/>
          </p:cNvSpPr>
          <p:nvPr>
            <p:ph type="ctrTitle" idx="4"/>
          </p:nvPr>
        </p:nvSpPr>
        <p:spPr>
          <a:xfrm>
            <a:off x="3942827" y="3245930"/>
            <a:ext cx="1386600" cy="4918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Backend </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Overview of the website </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567776"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p:cNvSpPr>
            <a:spLocks noGrp="1"/>
          </p:cNvSpPr>
          <p:nvPr>
            <p:ph type="subTitle" idx="1"/>
          </p:nvPr>
        </p:nvSpPr>
        <p:spPr>
          <a:xfrm>
            <a:off x="3822111" y="3650913"/>
            <a:ext cx="2428200" cy="572400"/>
          </a:xfrm>
        </p:spPr>
        <p:txBody>
          <a:bodyPr/>
          <a:lstStyle/>
          <a:p>
            <a:r>
              <a:rPr lang="en-GB" dirty="0" smtClean="0"/>
              <a:t>- Flask: app.py</a:t>
            </a:r>
            <a:endParaRPr lang="en-GB" dirty="0"/>
          </a:p>
        </p:txBody>
      </p:sp>
      <p:sp>
        <p:nvSpPr>
          <p:cNvPr id="35" name="Subtitle 2"/>
          <p:cNvSpPr>
            <a:spLocks noGrp="1"/>
          </p:cNvSpPr>
          <p:nvPr>
            <p:ph type="subTitle" idx="1"/>
          </p:nvPr>
        </p:nvSpPr>
        <p:spPr>
          <a:xfrm>
            <a:off x="6514441" y="3650913"/>
            <a:ext cx="2428200" cy="572400"/>
          </a:xfrm>
        </p:spPr>
        <p:txBody>
          <a:bodyPr/>
          <a:lstStyle/>
          <a:p>
            <a:r>
              <a:rPr lang="en-GB" dirty="0" smtClean="0"/>
              <a:t>- HTML / CSS</a:t>
            </a:r>
          </a:p>
          <a:p>
            <a:r>
              <a:rPr lang="en-GB" dirty="0" smtClean="0"/>
              <a:t>- JavaScript</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363848" y="1489683"/>
            <a:ext cx="5445040" cy="18428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Overview of the website</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12154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46"/>
          <p:cNvSpPr txBox="1">
            <a:spLocks noGrp="1"/>
          </p:cNvSpPr>
          <p:nvPr>
            <p:ph type="ctrTitle"/>
          </p:nvPr>
        </p:nvSpPr>
        <p:spPr>
          <a:xfrm>
            <a:off x="241601" y="284357"/>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SNEAK PEEK</a:t>
            </a:r>
            <a:endParaRPr dirty="0"/>
          </a:p>
        </p:txBody>
      </p:sp>
      <p:grpSp>
        <p:nvGrpSpPr>
          <p:cNvPr id="1330" name="Google Shape;1330;p46"/>
          <p:cNvGrpSpPr/>
          <p:nvPr/>
        </p:nvGrpSpPr>
        <p:grpSpPr>
          <a:xfrm>
            <a:off x="2395271" y="694926"/>
            <a:ext cx="3974641" cy="3169754"/>
            <a:chOff x="1153225" y="1597649"/>
            <a:chExt cx="3842140" cy="3019074"/>
          </a:xfrm>
        </p:grpSpPr>
        <p:grpSp>
          <p:nvGrpSpPr>
            <p:cNvPr id="1331" name="Google Shape;1331;p46"/>
            <p:cNvGrpSpPr/>
            <p:nvPr/>
          </p:nvGrpSpPr>
          <p:grpSpPr>
            <a:xfrm>
              <a:off x="1153225" y="1597649"/>
              <a:ext cx="3842140" cy="3019074"/>
              <a:chOff x="238125" y="1676700"/>
              <a:chExt cx="2045650" cy="1779275"/>
            </a:xfrm>
          </p:grpSpPr>
          <p:sp>
            <p:nvSpPr>
              <p:cNvPr id="1332" name="Google Shape;1332;p46"/>
              <p:cNvSpPr/>
              <p:nvPr/>
            </p:nvSpPr>
            <p:spPr>
              <a:xfrm>
                <a:off x="1006875" y="3190025"/>
                <a:ext cx="508150" cy="247100"/>
              </a:xfrm>
              <a:custGeom>
                <a:avLst/>
                <a:gdLst/>
                <a:ahLst/>
                <a:cxnLst/>
                <a:rect l="l" t="t" r="r" b="b"/>
                <a:pathLst>
                  <a:path w="20326" h="9884" extrusionOk="0">
                    <a:moveTo>
                      <a:pt x="2967" y="0"/>
                    </a:moveTo>
                    <a:lnTo>
                      <a:pt x="0" y="9884"/>
                    </a:lnTo>
                    <a:lnTo>
                      <a:pt x="20325" y="9884"/>
                    </a:lnTo>
                    <a:lnTo>
                      <a:pt x="17359"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3" name="Google Shape;1333;p46"/>
              <p:cNvSpPr/>
              <p:nvPr/>
            </p:nvSpPr>
            <p:spPr>
              <a:xfrm>
                <a:off x="1021625" y="3190025"/>
                <a:ext cx="452425" cy="197525"/>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4" name="Google Shape;1334;p46"/>
              <p:cNvSpPr/>
              <p:nvPr/>
            </p:nvSpPr>
            <p:spPr>
              <a:xfrm>
                <a:off x="968750" y="3417450"/>
                <a:ext cx="584375" cy="38525"/>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5" name="Google Shape;1335;p46"/>
              <p:cNvSpPr/>
              <p:nvPr/>
            </p:nvSpPr>
            <p:spPr>
              <a:xfrm>
                <a:off x="238125" y="1777900"/>
                <a:ext cx="2045650" cy="1461300"/>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6" name="Google Shape;1336;p46"/>
              <p:cNvSpPr/>
              <p:nvPr/>
            </p:nvSpPr>
            <p:spPr>
              <a:xfrm>
                <a:off x="238125" y="1676700"/>
                <a:ext cx="2045650" cy="1390400"/>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7" name="Google Shape;1337;p46"/>
              <p:cNvSpPr/>
              <p:nvPr/>
            </p:nvSpPr>
            <p:spPr>
              <a:xfrm>
                <a:off x="346300" y="1773800"/>
                <a:ext cx="1829300" cy="1140050"/>
              </a:xfrm>
              <a:custGeom>
                <a:avLst/>
                <a:gdLst/>
                <a:ahLst/>
                <a:cxnLst/>
                <a:rect l="l" t="t" r="r" b="b"/>
                <a:pathLst>
                  <a:path w="73172" h="45602" extrusionOk="0">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8" name="Google Shape;1338;p46"/>
              <p:cNvSpPr/>
              <p:nvPr/>
            </p:nvSpPr>
            <p:spPr>
              <a:xfrm>
                <a:off x="1244550" y="1708650"/>
                <a:ext cx="28700" cy="24925"/>
              </a:xfrm>
              <a:custGeom>
                <a:avLst/>
                <a:gdLst/>
                <a:ahLst/>
                <a:cxnLst/>
                <a:rect l="l" t="t" r="r" b="b"/>
                <a:pathLst>
                  <a:path w="1148" h="997" extrusionOk="0">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339" name="Google Shape;1339;p46"/>
            <p:cNvSpPr/>
            <p:nvPr/>
          </p:nvSpPr>
          <p:spPr>
            <a:xfrm>
              <a:off x="3014150" y="4032725"/>
              <a:ext cx="120300" cy="120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41" name="Google Shape;1341;p46"/>
          <p:cNvGrpSpPr/>
          <p:nvPr/>
        </p:nvGrpSpPr>
        <p:grpSpPr>
          <a:xfrm>
            <a:off x="6627395" y="1180403"/>
            <a:ext cx="2351474" cy="3169930"/>
            <a:chOff x="3580725" y="2020075"/>
            <a:chExt cx="1344925" cy="1786275"/>
          </a:xfrm>
        </p:grpSpPr>
        <p:sp>
          <p:nvSpPr>
            <p:cNvPr id="1342" name="Google Shape;1342;p46"/>
            <p:cNvSpPr/>
            <p:nvPr/>
          </p:nvSpPr>
          <p:spPr>
            <a:xfrm>
              <a:off x="3681925" y="2020075"/>
              <a:ext cx="1243725" cy="1786275"/>
            </a:xfrm>
            <a:custGeom>
              <a:avLst/>
              <a:gdLst/>
              <a:ahLst/>
              <a:cxnLst/>
              <a:rect l="l" t="t" r="r" b="b"/>
              <a:pathLst>
                <a:path w="49749" h="71451" extrusionOk="0">
                  <a:moveTo>
                    <a:pt x="1574" y="1"/>
                  </a:moveTo>
                  <a:cubicBezTo>
                    <a:pt x="706" y="1"/>
                    <a:pt x="1" y="706"/>
                    <a:pt x="1" y="1574"/>
                  </a:cubicBezTo>
                  <a:lnTo>
                    <a:pt x="1" y="69877"/>
                  </a:lnTo>
                  <a:cubicBezTo>
                    <a:pt x="1" y="70746"/>
                    <a:pt x="706" y="71451"/>
                    <a:pt x="1574" y="71451"/>
                  </a:cubicBezTo>
                  <a:lnTo>
                    <a:pt x="48175" y="71451"/>
                  </a:lnTo>
                  <a:cubicBezTo>
                    <a:pt x="49044" y="71451"/>
                    <a:pt x="49748" y="70746"/>
                    <a:pt x="49748" y="69877"/>
                  </a:cubicBezTo>
                  <a:lnTo>
                    <a:pt x="49748" y="1574"/>
                  </a:lnTo>
                  <a:cubicBezTo>
                    <a:pt x="49748" y="706"/>
                    <a:pt x="49044" y="1"/>
                    <a:pt x="481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3" name="Google Shape;1343;p46"/>
            <p:cNvSpPr/>
            <p:nvPr/>
          </p:nvSpPr>
          <p:spPr>
            <a:xfrm>
              <a:off x="3580725" y="2020075"/>
              <a:ext cx="1250250" cy="1786275"/>
            </a:xfrm>
            <a:custGeom>
              <a:avLst/>
              <a:gdLst/>
              <a:ahLst/>
              <a:cxnLst/>
              <a:rect l="l" t="t" r="r" b="b"/>
              <a:pathLst>
                <a:path w="50010" h="71451" extrusionOk="0">
                  <a:moveTo>
                    <a:pt x="2527" y="1"/>
                  </a:moveTo>
                  <a:cubicBezTo>
                    <a:pt x="1147" y="1"/>
                    <a:pt x="33" y="1109"/>
                    <a:pt x="0" y="2492"/>
                  </a:cubicBezTo>
                  <a:lnTo>
                    <a:pt x="0" y="68975"/>
                  </a:lnTo>
                  <a:cubicBezTo>
                    <a:pt x="33" y="70358"/>
                    <a:pt x="1147" y="71451"/>
                    <a:pt x="2526" y="71451"/>
                  </a:cubicBezTo>
                  <a:cubicBezTo>
                    <a:pt x="2537" y="71451"/>
                    <a:pt x="2547" y="71451"/>
                    <a:pt x="2557" y="71451"/>
                  </a:cubicBezTo>
                  <a:lnTo>
                    <a:pt x="50010" y="71451"/>
                  </a:lnTo>
                  <a:lnTo>
                    <a:pt x="50010" y="1"/>
                  </a:lnTo>
                  <a:lnTo>
                    <a:pt x="2557" y="1"/>
                  </a:lnTo>
                  <a:cubicBezTo>
                    <a:pt x="2547" y="1"/>
                    <a:pt x="2537" y="1"/>
                    <a:pt x="25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4" name="Google Shape;1344;p46"/>
            <p:cNvSpPr/>
            <p:nvPr/>
          </p:nvSpPr>
          <p:spPr>
            <a:xfrm>
              <a:off x="3680303" y="2113921"/>
              <a:ext cx="1140025" cy="1511564"/>
            </a:xfrm>
            <a:custGeom>
              <a:avLst/>
              <a:gdLst/>
              <a:ahLst/>
              <a:cxnLst/>
              <a:rect l="l" t="t" r="r" b="b"/>
              <a:pathLst>
                <a:path w="45601" h="60944" extrusionOk="0">
                  <a:moveTo>
                    <a:pt x="426" y="1"/>
                  </a:moveTo>
                  <a:cubicBezTo>
                    <a:pt x="197" y="1"/>
                    <a:pt x="0" y="181"/>
                    <a:pt x="0" y="427"/>
                  </a:cubicBezTo>
                  <a:lnTo>
                    <a:pt x="0" y="60534"/>
                  </a:lnTo>
                  <a:cubicBezTo>
                    <a:pt x="0" y="60763"/>
                    <a:pt x="197" y="60943"/>
                    <a:pt x="426" y="60943"/>
                  </a:cubicBezTo>
                  <a:lnTo>
                    <a:pt x="45191" y="60943"/>
                  </a:lnTo>
                  <a:cubicBezTo>
                    <a:pt x="45421" y="60943"/>
                    <a:pt x="45601" y="60763"/>
                    <a:pt x="45601" y="60534"/>
                  </a:cubicBezTo>
                  <a:lnTo>
                    <a:pt x="45601" y="427"/>
                  </a:lnTo>
                  <a:cubicBezTo>
                    <a:pt x="45601" y="181"/>
                    <a:pt x="45421" y="1"/>
                    <a:pt x="45191" y="1"/>
                  </a:cubicBezTo>
                  <a:close/>
                </a:path>
              </a:pathLst>
            </a:custGeom>
            <a:solidFill>
              <a:srgbClr val="F4644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5" name="Google Shape;1345;p46"/>
            <p:cNvSpPr/>
            <p:nvPr/>
          </p:nvSpPr>
          <p:spPr>
            <a:xfrm>
              <a:off x="4237099" y="2051650"/>
              <a:ext cx="28700" cy="24925"/>
            </a:xfrm>
            <a:custGeom>
              <a:avLst/>
              <a:gdLst/>
              <a:ahLst/>
              <a:cxnLst/>
              <a:rect l="l" t="t" r="r" b="b"/>
              <a:pathLst>
                <a:path w="1148" h="997" extrusionOk="0">
                  <a:moveTo>
                    <a:pt x="492" y="0"/>
                  </a:moveTo>
                  <a:cubicBezTo>
                    <a:pt x="214" y="0"/>
                    <a:pt x="0" y="230"/>
                    <a:pt x="0" y="508"/>
                  </a:cubicBezTo>
                  <a:cubicBezTo>
                    <a:pt x="0" y="798"/>
                    <a:pt x="243" y="996"/>
                    <a:pt x="496" y="996"/>
                  </a:cubicBezTo>
                  <a:cubicBezTo>
                    <a:pt x="615" y="996"/>
                    <a:pt x="737" y="952"/>
                    <a:pt x="836" y="852"/>
                  </a:cubicBezTo>
                  <a:cubicBezTo>
                    <a:pt x="1148" y="541"/>
                    <a:pt x="935" y="0"/>
                    <a:pt x="4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6" name="Google Shape;1346;p46"/>
            <p:cNvSpPr/>
            <p:nvPr/>
          </p:nvSpPr>
          <p:spPr>
            <a:xfrm>
              <a:off x="4179825" y="3667150"/>
              <a:ext cx="125000" cy="106825"/>
            </a:xfrm>
            <a:custGeom>
              <a:avLst/>
              <a:gdLst/>
              <a:ahLst/>
              <a:cxnLst/>
              <a:rect l="l" t="t" r="r" b="b"/>
              <a:pathLst>
                <a:path w="5000" h="4273" extrusionOk="0">
                  <a:moveTo>
                    <a:pt x="2869" y="355"/>
                  </a:moveTo>
                  <a:cubicBezTo>
                    <a:pt x="3836" y="355"/>
                    <a:pt x="4639" y="1158"/>
                    <a:pt x="4639" y="2142"/>
                  </a:cubicBezTo>
                  <a:cubicBezTo>
                    <a:pt x="4639" y="3206"/>
                    <a:pt x="3762" y="3917"/>
                    <a:pt x="2850" y="3917"/>
                  </a:cubicBezTo>
                  <a:cubicBezTo>
                    <a:pt x="2413" y="3917"/>
                    <a:pt x="1968" y="3754"/>
                    <a:pt x="1607" y="3387"/>
                  </a:cubicBezTo>
                  <a:cubicBezTo>
                    <a:pt x="492" y="2273"/>
                    <a:pt x="1279" y="355"/>
                    <a:pt x="2869" y="355"/>
                  </a:cubicBezTo>
                  <a:close/>
                  <a:moveTo>
                    <a:pt x="2849" y="1"/>
                  </a:moveTo>
                  <a:cubicBezTo>
                    <a:pt x="2320" y="1"/>
                    <a:pt x="1781" y="197"/>
                    <a:pt x="1344" y="634"/>
                  </a:cubicBezTo>
                  <a:cubicBezTo>
                    <a:pt x="0" y="1978"/>
                    <a:pt x="967" y="4273"/>
                    <a:pt x="2869" y="4273"/>
                  </a:cubicBezTo>
                  <a:cubicBezTo>
                    <a:pt x="4049" y="4273"/>
                    <a:pt x="5000" y="3306"/>
                    <a:pt x="5000" y="2142"/>
                  </a:cubicBezTo>
                  <a:cubicBezTo>
                    <a:pt x="5000" y="847"/>
                    <a:pt x="3946" y="1"/>
                    <a:pt x="284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48" name="Google Shape;1348;p46"/>
          <p:cNvGrpSpPr/>
          <p:nvPr/>
        </p:nvGrpSpPr>
        <p:grpSpPr>
          <a:xfrm>
            <a:off x="219740" y="1180403"/>
            <a:ext cx="1917999" cy="3170068"/>
            <a:chOff x="6417224" y="2247097"/>
            <a:chExt cx="951950" cy="1740368"/>
          </a:xfrm>
        </p:grpSpPr>
        <p:sp>
          <p:nvSpPr>
            <p:cNvPr id="1349" name="Google Shape;1349;p46"/>
            <p:cNvSpPr/>
            <p:nvPr/>
          </p:nvSpPr>
          <p:spPr>
            <a:xfrm>
              <a:off x="6505324" y="2247511"/>
              <a:ext cx="863850" cy="1739954"/>
            </a:xfrm>
            <a:custGeom>
              <a:avLst/>
              <a:gdLst/>
              <a:ahLst/>
              <a:cxnLst/>
              <a:rect l="l" t="t" r="r" b="b"/>
              <a:pathLst>
                <a:path w="34554" h="71434" extrusionOk="0">
                  <a:moveTo>
                    <a:pt x="1575" y="0"/>
                  </a:moveTo>
                  <a:cubicBezTo>
                    <a:pt x="706" y="0"/>
                    <a:pt x="1" y="689"/>
                    <a:pt x="1" y="1557"/>
                  </a:cubicBezTo>
                  <a:lnTo>
                    <a:pt x="1" y="69876"/>
                  </a:lnTo>
                  <a:cubicBezTo>
                    <a:pt x="1" y="70728"/>
                    <a:pt x="706" y="71433"/>
                    <a:pt x="1575" y="71433"/>
                  </a:cubicBezTo>
                  <a:lnTo>
                    <a:pt x="32980" y="71433"/>
                  </a:lnTo>
                  <a:cubicBezTo>
                    <a:pt x="33849" y="71433"/>
                    <a:pt x="34554" y="70728"/>
                    <a:pt x="34554" y="69876"/>
                  </a:cubicBezTo>
                  <a:lnTo>
                    <a:pt x="34554" y="1557"/>
                  </a:lnTo>
                  <a:cubicBezTo>
                    <a:pt x="34554" y="689"/>
                    <a:pt x="33849" y="0"/>
                    <a:pt x="32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0" name="Google Shape;1350;p46"/>
            <p:cNvSpPr/>
            <p:nvPr/>
          </p:nvSpPr>
          <p:spPr>
            <a:xfrm>
              <a:off x="6417224" y="2247097"/>
              <a:ext cx="868375" cy="1740368"/>
            </a:xfrm>
            <a:custGeom>
              <a:avLst/>
              <a:gdLst/>
              <a:ahLst/>
              <a:cxnLst/>
              <a:rect l="l" t="t" r="r" b="b"/>
              <a:pathLst>
                <a:path w="34735" h="71451" extrusionOk="0">
                  <a:moveTo>
                    <a:pt x="1787" y="1"/>
                  </a:moveTo>
                  <a:cubicBezTo>
                    <a:pt x="804" y="1"/>
                    <a:pt x="1" y="1115"/>
                    <a:pt x="1" y="2492"/>
                  </a:cubicBezTo>
                  <a:lnTo>
                    <a:pt x="1" y="68975"/>
                  </a:lnTo>
                  <a:cubicBezTo>
                    <a:pt x="1" y="70336"/>
                    <a:pt x="804" y="71450"/>
                    <a:pt x="1787" y="71450"/>
                  </a:cubicBezTo>
                  <a:lnTo>
                    <a:pt x="34734" y="71450"/>
                  </a:lnTo>
                  <a:lnTo>
                    <a:pt x="34734"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1" name="Google Shape;1351;p46"/>
            <p:cNvSpPr/>
            <p:nvPr/>
          </p:nvSpPr>
          <p:spPr>
            <a:xfrm>
              <a:off x="6492619" y="2340952"/>
              <a:ext cx="813450" cy="1457323"/>
            </a:xfrm>
            <a:custGeom>
              <a:avLst/>
              <a:gdLst/>
              <a:ahLst/>
              <a:cxnLst/>
              <a:rect l="l" t="t" r="r" b="b"/>
              <a:pathLst>
                <a:path w="32538" h="60944" extrusionOk="0">
                  <a:moveTo>
                    <a:pt x="427" y="0"/>
                  </a:moveTo>
                  <a:cubicBezTo>
                    <a:pt x="198" y="0"/>
                    <a:pt x="1" y="197"/>
                    <a:pt x="1" y="426"/>
                  </a:cubicBezTo>
                  <a:lnTo>
                    <a:pt x="1" y="60533"/>
                  </a:lnTo>
                  <a:cubicBezTo>
                    <a:pt x="1" y="60763"/>
                    <a:pt x="198" y="60943"/>
                    <a:pt x="427" y="60943"/>
                  </a:cubicBezTo>
                  <a:lnTo>
                    <a:pt x="32128" y="60943"/>
                  </a:lnTo>
                  <a:cubicBezTo>
                    <a:pt x="32357" y="60943"/>
                    <a:pt x="32538" y="60763"/>
                    <a:pt x="32538" y="60533"/>
                  </a:cubicBezTo>
                  <a:lnTo>
                    <a:pt x="32538" y="426"/>
                  </a:lnTo>
                  <a:cubicBezTo>
                    <a:pt x="32538" y="197"/>
                    <a:pt x="32357" y="0"/>
                    <a:pt x="32128" y="0"/>
                  </a:cubicBezTo>
                  <a:close/>
                </a:path>
              </a:pathLst>
            </a:custGeom>
            <a:solidFill>
              <a:srgbClr val="F4644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2" name="Google Shape;1352;p46"/>
            <p:cNvSpPr/>
            <p:nvPr/>
          </p:nvSpPr>
          <p:spPr>
            <a:xfrm>
              <a:off x="6856100" y="3843492"/>
              <a:ext cx="96750" cy="83150"/>
            </a:xfrm>
            <a:custGeom>
              <a:avLst/>
              <a:gdLst/>
              <a:ahLst/>
              <a:cxnLst/>
              <a:rect l="l" t="t" r="r" b="b"/>
              <a:pathLst>
                <a:path w="3870" h="3326" extrusionOk="0">
                  <a:moveTo>
                    <a:pt x="2214" y="358"/>
                  </a:moveTo>
                  <a:lnTo>
                    <a:pt x="2214" y="375"/>
                  </a:lnTo>
                  <a:cubicBezTo>
                    <a:pt x="2935" y="375"/>
                    <a:pt x="3509" y="948"/>
                    <a:pt x="3525" y="1670"/>
                  </a:cubicBezTo>
                  <a:cubicBezTo>
                    <a:pt x="3525" y="2456"/>
                    <a:pt x="2882" y="2973"/>
                    <a:pt x="2212" y="2973"/>
                  </a:cubicBezTo>
                  <a:cubicBezTo>
                    <a:pt x="1890" y="2973"/>
                    <a:pt x="1562" y="2853"/>
                    <a:pt x="1296" y="2587"/>
                  </a:cubicBezTo>
                  <a:cubicBezTo>
                    <a:pt x="476" y="1768"/>
                    <a:pt x="1066" y="358"/>
                    <a:pt x="2214" y="358"/>
                  </a:cubicBezTo>
                  <a:close/>
                  <a:moveTo>
                    <a:pt x="2197" y="1"/>
                  </a:moveTo>
                  <a:cubicBezTo>
                    <a:pt x="1793" y="1"/>
                    <a:pt x="1383" y="152"/>
                    <a:pt x="1050" y="489"/>
                  </a:cubicBezTo>
                  <a:cubicBezTo>
                    <a:pt x="1" y="1538"/>
                    <a:pt x="739" y="3325"/>
                    <a:pt x="2214" y="3325"/>
                  </a:cubicBezTo>
                  <a:cubicBezTo>
                    <a:pt x="3132" y="3325"/>
                    <a:pt x="3869" y="2587"/>
                    <a:pt x="3869" y="1670"/>
                  </a:cubicBezTo>
                  <a:cubicBezTo>
                    <a:pt x="3869" y="669"/>
                    <a:pt x="3048" y="1"/>
                    <a:pt x="219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3" name="Google Shape;1353;p46"/>
            <p:cNvSpPr/>
            <p:nvPr/>
          </p:nvSpPr>
          <p:spPr>
            <a:xfrm>
              <a:off x="6623350" y="3880717"/>
              <a:ext cx="82800" cy="9025"/>
            </a:xfrm>
            <a:custGeom>
              <a:avLst/>
              <a:gdLst/>
              <a:ahLst/>
              <a:cxnLst/>
              <a:rect l="l" t="t" r="r" b="b"/>
              <a:pathLst>
                <a:path w="3312" h="361" extrusionOk="0">
                  <a:moveTo>
                    <a:pt x="1" y="0"/>
                  </a:moveTo>
                  <a:lnTo>
                    <a:pt x="1" y="361"/>
                  </a:lnTo>
                  <a:lnTo>
                    <a:pt x="3312" y="361"/>
                  </a:lnTo>
                  <a:lnTo>
                    <a:pt x="331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4" name="Google Shape;1354;p46"/>
            <p:cNvSpPr/>
            <p:nvPr/>
          </p:nvSpPr>
          <p:spPr>
            <a:xfrm>
              <a:off x="7116325" y="3860642"/>
              <a:ext cx="60675" cy="48775"/>
            </a:xfrm>
            <a:custGeom>
              <a:avLst/>
              <a:gdLst/>
              <a:ahLst/>
              <a:cxnLst/>
              <a:rect l="l" t="t" r="r" b="b"/>
              <a:pathLst>
                <a:path w="2427" h="1951" extrusionOk="0">
                  <a:moveTo>
                    <a:pt x="2328" y="0"/>
                  </a:moveTo>
                  <a:lnTo>
                    <a:pt x="328" y="656"/>
                  </a:lnTo>
                  <a:cubicBezTo>
                    <a:pt x="148" y="688"/>
                    <a:pt x="0" y="836"/>
                    <a:pt x="0" y="1033"/>
                  </a:cubicBezTo>
                  <a:cubicBezTo>
                    <a:pt x="0" y="1197"/>
                    <a:pt x="132" y="1328"/>
                    <a:pt x="361" y="1393"/>
                  </a:cubicBezTo>
                  <a:lnTo>
                    <a:pt x="2328" y="1951"/>
                  </a:lnTo>
                  <a:lnTo>
                    <a:pt x="2426" y="1606"/>
                  </a:lnTo>
                  <a:lnTo>
                    <a:pt x="459" y="1049"/>
                  </a:lnTo>
                  <a:cubicBezTo>
                    <a:pt x="427" y="1049"/>
                    <a:pt x="394" y="1033"/>
                    <a:pt x="377" y="1016"/>
                  </a:cubicBezTo>
                  <a:lnTo>
                    <a:pt x="427" y="1000"/>
                  </a:lnTo>
                  <a:lnTo>
                    <a:pt x="2426" y="344"/>
                  </a:lnTo>
                  <a:lnTo>
                    <a:pt x="232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5" name="Google Shape;1355;p46"/>
            <p:cNvSpPr/>
            <p:nvPr/>
          </p:nvSpPr>
          <p:spPr>
            <a:xfrm>
              <a:off x="6785429" y="2287275"/>
              <a:ext cx="238100" cy="14350"/>
            </a:xfrm>
            <a:custGeom>
              <a:avLst/>
              <a:gdLst/>
              <a:ahLst/>
              <a:cxnLst/>
              <a:rect l="l" t="t" r="r" b="b"/>
              <a:pathLst>
                <a:path w="9524" h="574" extrusionOk="0">
                  <a:moveTo>
                    <a:pt x="164" y="0"/>
                  </a:moveTo>
                  <a:cubicBezTo>
                    <a:pt x="82" y="0"/>
                    <a:pt x="0" y="82"/>
                    <a:pt x="0" y="164"/>
                  </a:cubicBezTo>
                  <a:lnTo>
                    <a:pt x="0" y="410"/>
                  </a:lnTo>
                  <a:cubicBezTo>
                    <a:pt x="0" y="492"/>
                    <a:pt x="82" y="574"/>
                    <a:pt x="164" y="574"/>
                  </a:cubicBezTo>
                  <a:lnTo>
                    <a:pt x="9359" y="574"/>
                  </a:lnTo>
                  <a:cubicBezTo>
                    <a:pt x="9458" y="574"/>
                    <a:pt x="9523" y="492"/>
                    <a:pt x="9523" y="410"/>
                  </a:cubicBezTo>
                  <a:lnTo>
                    <a:pt x="9523" y="164"/>
                  </a:lnTo>
                  <a:cubicBezTo>
                    <a:pt x="9523" y="82"/>
                    <a:pt x="9458" y="0"/>
                    <a:pt x="93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451" y="853166"/>
            <a:ext cx="3554279" cy="204572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1498" y="1340391"/>
            <a:ext cx="2011841" cy="268897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723" y="1327059"/>
            <a:ext cx="1654872" cy="2678804"/>
          </a:xfrm>
          <a:prstGeom prst="rect">
            <a:avLst/>
          </a:prstGeom>
        </p:spPr>
      </p:pic>
    </p:spTree>
    <p:extLst>
      <p:ext uri="{BB962C8B-B14F-4D97-AF65-F5344CB8AC3E}">
        <p14:creationId xmlns:p14="http://schemas.microsoft.com/office/powerpoint/2010/main" val="2318042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602" r="447" b="14131"/>
          <a:stretch/>
        </p:blipFill>
        <p:spPr>
          <a:xfrm>
            <a:off x="1878417" y="574156"/>
            <a:ext cx="5010611" cy="3785191"/>
          </a:xfrm>
          <a:prstGeom prst="rect">
            <a:avLst/>
          </a:prstGeom>
        </p:spPr>
      </p:pic>
      <p:cxnSp>
        <p:nvCxnSpPr>
          <p:cNvPr id="7" name="Curved Connector 6"/>
          <p:cNvCxnSpPr/>
          <p:nvPr/>
        </p:nvCxnSpPr>
        <p:spPr>
          <a:xfrm flipV="1">
            <a:off x="5422605" y="765544"/>
            <a:ext cx="2006009" cy="928578"/>
          </a:xfrm>
          <a:prstGeom prst="curvedConnector3">
            <a:avLst>
              <a:gd name="adj1" fmla="val 47880"/>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Curved Connector 12"/>
          <p:cNvCxnSpPr/>
          <p:nvPr/>
        </p:nvCxnSpPr>
        <p:spPr>
          <a:xfrm flipV="1">
            <a:off x="6025116" y="1446028"/>
            <a:ext cx="1403498" cy="1020723"/>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Elbow Connector 23"/>
          <p:cNvCxnSpPr/>
          <p:nvPr/>
        </p:nvCxnSpPr>
        <p:spPr>
          <a:xfrm rot="10800000">
            <a:off x="1374084" y="878958"/>
            <a:ext cx="1440000" cy="2020186"/>
          </a:xfrm>
          <a:prstGeom prst="bent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a:endCxn id="41" idx="3"/>
          </p:cNvCxnSpPr>
          <p:nvPr/>
        </p:nvCxnSpPr>
        <p:spPr>
          <a:xfrm flipH="1">
            <a:off x="1474042" y="3189767"/>
            <a:ext cx="1340042" cy="141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a:endCxn id="44" idx="0"/>
          </p:cNvCxnSpPr>
          <p:nvPr/>
        </p:nvCxnSpPr>
        <p:spPr>
          <a:xfrm>
            <a:off x="4369545" y="3573279"/>
            <a:ext cx="14178" cy="101289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4" name="Straight Arrow Connector 33"/>
          <p:cNvCxnSpPr/>
          <p:nvPr/>
        </p:nvCxnSpPr>
        <p:spPr>
          <a:xfrm>
            <a:off x="4383722" y="2750288"/>
            <a:ext cx="2825152" cy="1417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7393361" y="503934"/>
            <a:ext cx="1346601" cy="523220"/>
          </a:xfrm>
          <a:prstGeom prst="rect">
            <a:avLst/>
          </a:prstGeom>
          <a:noFill/>
        </p:spPr>
        <p:txBody>
          <a:bodyPr wrap="square" rtlCol="0">
            <a:spAutoFit/>
          </a:bodyPr>
          <a:lstStyle/>
          <a:p>
            <a:r>
              <a:rPr lang="en-GB" dirty="0" smtClean="0">
                <a:solidFill>
                  <a:schemeClr val="bg1"/>
                </a:solidFill>
              </a:rPr>
              <a:t>Show / Hide password icon</a:t>
            </a:r>
            <a:endParaRPr lang="en-GB" dirty="0">
              <a:solidFill>
                <a:schemeClr val="bg1"/>
              </a:solidFill>
            </a:endParaRPr>
          </a:p>
        </p:txBody>
      </p:sp>
      <p:sp>
        <p:nvSpPr>
          <p:cNvPr id="38" name="TextBox 37"/>
          <p:cNvSpPr txBox="1"/>
          <p:nvPr/>
        </p:nvSpPr>
        <p:spPr>
          <a:xfrm>
            <a:off x="7393360" y="1199916"/>
            <a:ext cx="1346601" cy="523220"/>
          </a:xfrm>
          <a:prstGeom prst="rect">
            <a:avLst/>
          </a:prstGeom>
          <a:noFill/>
        </p:spPr>
        <p:txBody>
          <a:bodyPr wrap="square" rtlCol="0">
            <a:spAutoFit/>
          </a:bodyPr>
          <a:lstStyle/>
          <a:p>
            <a:r>
              <a:rPr lang="en-GB" dirty="0" smtClean="0">
                <a:solidFill>
                  <a:schemeClr val="bg1"/>
                </a:solidFill>
              </a:rPr>
              <a:t>Password strength meter</a:t>
            </a:r>
            <a:endParaRPr lang="en-GB" dirty="0">
              <a:solidFill>
                <a:schemeClr val="bg1"/>
              </a:solidFill>
            </a:endParaRPr>
          </a:p>
        </p:txBody>
      </p:sp>
      <p:sp>
        <p:nvSpPr>
          <p:cNvPr id="39" name="TextBox 38"/>
          <p:cNvSpPr txBox="1"/>
          <p:nvPr/>
        </p:nvSpPr>
        <p:spPr>
          <a:xfrm>
            <a:off x="7208874" y="2502855"/>
            <a:ext cx="1346601" cy="523220"/>
          </a:xfrm>
          <a:prstGeom prst="rect">
            <a:avLst/>
          </a:prstGeom>
          <a:noFill/>
        </p:spPr>
        <p:txBody>
          <a:bodyPr wrap="square" rtlCol="0">
            <a:spAutoFit/>
          </a:bodyPr>
          <a:lstStyle/>
          <a:p>
            <a:r>
              <a:rPr lang="en-GB" dirty="0" smtClean="0">
                <a:solidFill>
                  <a:schemeClr val="bg1"/>
                </a:solidFill>
              </a:rPr>
              <a:t>Password strength score</a:t>
            </a:r>
            <a:endParaRPr lang="en-GB" dirty="0">
              <a:solidFill>
                <a:schemeClr val="bg1"/>
              </a:solidFill>
            </a:endParaRPr>
          </a:p>
        </p:txBody>
      </p:sp>
      <p:sp>
        <p:nvSpPr>
          <p:cNvPr id="40" name="TextBox 39"/>
          <p:cNvSpPr txBox="1"/>
          <p:nvPr/>
        </p:nvSpPr>
        <p:spPr>
          <a:xfrm>
            <a:off x="117147" y="730103"/>
            <a:ext cx="1346601" cy="738664"/>
          </a:xfrm>
          <a:prstGeom prst="rect">
            <a:avLst/>
          </a:prstGeom>
          <a:noFill/>
        </p:spPr>
        <p:txBody>
          <a:bodyPr wrap="square" rtlCol="0">
            <a:spAutoFit/>
          </a:bodyPr>
          <a:lstStyle/>
          <a:p>
            <a:r>
              <a:rPr lang="en-GB" dirty="0" smtClean="0">
                <a:solidFill>
                  <a:schemeClr val="bg1"/>
                </a:solidFill>
              </a:rPr>
              <a:t>Suggestions to improve the password</a:t>
            </a:r>
            <a:endParaRPr lang="en-GB" dirty="0">
              <a:solidFill>
                <a:schemeClr val="bg1"/>
              </a:solidFill>
            </a:endParaRPr>
          </a:p>
        </p:txBody>
      </p:sp>
      <p:sp>
        <p:nvSpPr>
          <p:cNvPr id="41" name="TextBox 40"/>
          <p:cNvSpPr txBox="1"/>
          <p:nvPr/>
        </p:nvSpPr>
        <p:spPr>
          <a:xfrm>
            <a:off x="127441" y="2834615"/>
            <a:ext cx="1346601" cy="738664"/>
          </a:xfrm>
          <a:prstGeom prst="rect">
            <a:avLst/>
          </a:prstGeom>
          <a:noFill/>
        </p:spPr>
        <p:txBody>
          <a:bodyPr wrap="square" rtlCol="0">
            <a:spAutoFit/>
          </a:bodyPr>
          <a:lstStyle/>
          <a:p>
            <a:r>
              <a:rPr lang="en-GB" dirty="0" smtClean="0">
                <a:solidFill>
                  <a:schemeClr val="bg1"/>
                </a:solidFill>
              </a:rPr>
              <a:t>Time needed to crack the password</a:t>
            </a:r>
            <a:endParaRPr lang="en-GB" dirty="0">
              <a:solidFill>
                <a:schemeClr val="bg1"/>
              </a:solidFill>
            </a:endParaRPr>
          </a:p>
        </p:txBody>
      </p:sp>
      <p:sp>
        <p:nvSpPr>
          <p:cNvPr id="44" name="TextBox 43"/>
          <p:cNvSpPr txBox="1"/>
          <p:nvPr/>
        </p:nvSpPr>
        <p:spPr>
          <a:xfrm>
            <a:off x="1878417" y="4586176"/>
            <a:ext cx="5010611" cy="523220"/>
          </a:xfrm>
          <a:prstGeom prst="rect">
            <a:avLst/>
          </a:prstGeom>
          <a:noFill/>
        </p:spPr>
        <p:txBody>
          <a:bodyPr wrap="square" rtlCol="0">
            <a:spAutoFit/>
          </a:bodyPr>
          <a:lstStyle/>
          <a:p>
            <a:pPr algn="ctr"/>
            <a:r>
              <a:rPr lang="en-GB" dirty="0" smtClean="0">
                <a:solidFill>
                  <a:schemeClr val="bg1"/>
                </a:solidFill>
              </a:rPr>
              <a:t>States whether the password has been exposed previously in data breaches</a:t>
            </a:r>
            <a:endParaRPr lang="en-GB" dirty="0">
              <a:solidFill>
                <a:schemeClr val="bg1"/>
              </a:solidFill>
            </a:endParaRPr>
          </a:p>
        </p:txBody>
      </p:sp>
    </p:spTree>
    <p:extLst>
      <p:ext uri="{BB962C8B-B14F-4D97-AF65-F5344CB8AC3E}">
        <p14:creationId xmlns:p14="http://schemas.microsoft.com/office/powerpoint/2010/main" val="255577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45752" y="947133"/>
            <a:ext cx="5445040" cy="18428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Backend</a:t>
            </a:r>
            <a:endParaRPr dirty="0"/>
          </a:p>
        </p:txBody>
      </p:sp>
      <p:sp>
        <p:nvSpPr>
          <p:cNvPr id="689" name="Google Shape;689;p32"/>
          <p:cNvSpPr/>
          <p:nvPr/>
        </p:nvSpPr>
        <p:spPr>
          <a:xfrm>
            <a:off x="5782875" y="1868575"/>
            <a:ext cx="1085100" cy="1085100"/>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6">
              <a:lumMod val="60000"/>
              <a:lumOff val="4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6">
                <a:lumMod val="60000"/>
                <a:lumOff val="40000"/>
              </a:schemeClr>
            </a:solidFill>
            <a:prstDash val="solid"/>
            <a:round/>
            <a:headEnd type="none" w="med" len="med"/>
            <a:tailEnd type="none" w="med" len="med"/>
          </a:ln>
        </p:spPr>
      </p:cxnSp>
    </p:spTree>
    <p:extLst>
      <p:ext uri="{BB962C8B-B14F-4D97-AF65-F5344CB8AC3E}">
        <p14:creationId xmlns:p14="http://schemas.microsoft.com/office/powerpoint/2010/main" val="755387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2" name="TextBox 1"/>
          <p:cNvSpPr txBox="1"/>
          <p:nvPr/>
        </p:nvSpPr>
        <p:spPr>
          <a:xfrm>
            <a:off x="212651" y="120502"/>
            <a:ext cx="6854762" cy="584775"/>
          </a:xfrm>
          <a:prstGeom prst="rect">
            <a:avLst/>
          </a:prstGeom>
          <a:noFill/>
        </p:spPr>
        <p:txBody>
          <a:bodyPr wrap="none" rtlCol="0">
            <a:spAutoFit/>
          </a:bodyPr>
          <a:lstStyle/>
          <a:p>
            <a:r>
              <a:rPr lang="en-GB" sz="3200" b="1" dirty="0" smtClean="0">
                <a:solidFill>
                  <a:schemeClr val="bg1"/>
                </a:solidFill>
              </a:rPr>
              <a:t>App.py: </a:t>
            </a:r>
            <a:r>
              <a:rPr lang="en-GB" sz="3200" dirty="0" err="1" smtClean="0">
                <a:solidFill>
                  <a:schemeClr val="bg1"/>
                </a:solidFill>
              </a:rPr>
              <a:t>check_password_strength</a:t>
            </a:r>
            <a:r>
              <a:rPr lang="en-GB" sz="3200" dirty="0" smtClean="0">
                <a:solidFill>
                  <a:schemeClr val="bg1"/>
                </a:solidFill>
              </a:rPr>
              <a:t>()</a:t>
            </a:r>
            <a:endParaRPr lang="en-GB" sz="3200"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51" y="867837"/>
            <a:ext cx="5486703" cy="3754963"/>
          </a:xfrm>
          <a:prstGeom prst="rect">
            <a:avLst/>
          </a:prstGeom>
        </p:spPr>
      </p:pic>
      <p:sp>
        <p:nvSpPr>
          <p:cNvPr id="6" name="TextBox 5"/>
          <p:cNvSpPr txBox="1"/>
          <p:nvPr/>
        </p:nvSpPr>
        <p:spPr>
          <a:xfrm>
            <a:off x="5830186" y="867926"/>
            <a:ext cx="3161414" cy="3754874"/>
          </a:xfrm>
          <a:prstGeom prst="rect">
            <a:avLst/>
          </a:prstGeom>
          <a:gradFill flip="none" rotWithShape="1">
            <a:gsLst>
              <a:gs pos="0">
                <a:schemeClr val="tx1">
                  <a:lumMod val="75000"/>
                  <a:shade val="30000"/>
                  <a:satMod val="115000"/>
                </a:schemeClr>
              </a:gs>
              <a:gs pos="50000">
                <a:schemeClr val="tx1">
                  <a:lumMod val="75000"/>
                  <a:shade val="67500"/>
                  <a:satMod val="115000"/>
                </a:schemeClr>
              </a:gs>
              <a:gs pos="100000">
                <a:schemeClr val="tx1">
                  <a:lumMod val="75000"/>
                  <a:shade val="100000"/>
                  <a:satMod val="115000"/>
                </a:schemeClr>
              </a:gs>
            </a:gsLst>
            <a:lin ang="8100000" scaled="1"/>
            <a:tileRect/>
          </a:gradFill>
        </p:spPr>
        <p:txBody>
          <a:bodyPr wrap="square" rtlCol="0">
            <a:spAutoFit/>
          </a:bodyPr>
          <a:lstStyle/>
          <a:p>
            <a:r>
              <a:rPr lang="en-GB" dirty="0">
                <a:solidFill>
                  <a:schemeClr val="bg1"/>
                </a:solidFill>
              </a:rPr>
              <a:t>The </a:t>
            </a:r>
            <a:r>
              <a:rPr lang="en-GB" dirty="0" err="1">
                <a:solidFill>
                  <a:schemeClr val="bg1"/>
                </a:solidFill>
              </a:rPr>
              <a:t>check_password_strength</a:t>
            </a:r>
            <a:r>
              <a:rPr lang="en-GB" dirty="0">
                <a:solidFill>
                  <a:schemeClr val="bg1"/>
                </a:solidFill>
              </a:rPr>
              <a:t> function in app.py assesses the strength of a user-entered password. It calculates the password's score, provides feedback suggestions, and estimates its crack time using the </a:t>
            </a:r>
            <a:r>
              <a:rPr lang="en-GB" dirty="0" err="1">
                <a:solidFill>
                  <a:schemeClr val="bg1"/>
                </a:solidFill>
              </a:rPr>
              <a:t>zxcvbn</a:t>
            </a:r>
            <a:r>
              <a:rPr lang="en-GB" dirty="0">
                <a:solidFill>
                  <a:schemeClr val="bg1"/>
                </a:solidFill>
              </a:rPr>
              <a:t> library. The function also checks if the password has been compromised in data breaches. It returns a JSON response with the score, feedback, crack time, and </a:t>
            </a:r>
            <a:r>
              <a:rPr lang="en-GB" dirty="0" err="1">
                <a:solidFill>
                  <a:schemeClr val="bg1"/>
                </a:solidFill>
              </a:rPr>
              <a:t>pwned</a:t>
            </a:r>
            <a:r>
              <a:rPr lang="en-GB" dirty="0">
                <a:solidFill>
                  <a:schemeClr val="bg1"/>
                </a:solidFill>
              </a:rPr>
              <a:t> count. In the client-side code, the response is used to update the UI, displaying the password's strength level, feedback, crack time, and indicating if the password has been previously exposed.</a:t>
            </a:r>
          </a:p>
        </p:txBody>
      </p:sp>
    </p:spTree>
    <p:extLst>
      <p:ext uri="{BB962C8B-B14F-4D97-AF65-F5344CB8AC3E}">
        <p14:creationId xmlns:p14="http://schemas.microsoft.com/office/powerpoint/2010/main" val="3118507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2" name="TextBox 1"/>
          <p:cNvSpPr txBox="1"/>
          <p:nvPr/>
        </p:nvSpPr>
        <p:spPr>
          <a:xfrm>
            <a:off x="212651" y="120502"/>
            <a:ext cx="658225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200" b="1" i="0" u="none" strike="noStrike" kern="0" cap="none" spc="0" normalizeH="0" baseline="0" noProof="0" dirty="0" smtClean="0">
                <a:ln>
                  <a:noFill/>
                </a:ln>
                <a:solidFill>
                  <a:srgbClr val="FFFFFF"/>
                </a:solidFill>
                <a:effectLst/>
                <a:uLnTx/>
                <a:uFillTx/>
                <a:latin typeface="Arial"/>
                <a:cs typeface="Arial"/>
                <a:sym typeface="Arial"/>
              </a:rPr>
              <a:t>App.py: </a:t>
            </a:r>
            <a:r>
              <a:rPr kumimoji="0" lang="en-GB" sz="3200" i="0" u="none" strike="noStrike" kern="0" cap="none" spc="0" normalizeH="0" baseline="0" noProof="0" dirty="0" err="1" smtClean="0">
                <a:ln>
                  <a:noFill/>
                </a:ln>
                <a:solidFill>
                  <a:srgbClr val="FFFFFF"/>
                </a:solidFill>
                <a:effectLst/>
                <a:uLnTx/>
                <a:uFillTx/>
                <a:latin typeface="Arial"/>
                <a:cs typeface="Arial"/>
                <a:sym typeface="Arial"/>
              </a:rPr>
              <a:t>check_password_pwned</a:t>
            </a:r>
            <a:r>
              <a:rPr kumimoji="0" lang="en-GB" sz="3200" i="0" u="none" strike="noStrike" kern="0" cap="none" spc="0" normalizeH="0" baseline="0" noProof="0" dirty="0" smtClean="0">
                <a:ln>
                  <a:noFill/>
                </a:ln>
                <a:solidFill>
                  <a:srgbClr val="FFFFFF"/>
                </a:solidFill>
                <a:effectLst/>
                <a:uLnTx/>
                <a:uFillTx/>
                <a:latin typeface="Arial"/>
                <a:cs typeface="Arial"/>
                <a:sym typeface="Arial"/>
              </a:rPr>
              <a:t>()</a:t>
            </a:r>
            <a:endParaRPr kumimoji="0" lang="en-GB" sz="3200" i="0" u="none" strike="noStrike" kern="0" cap="none" spc="0" normalizeH="0" baseline="0" noProof="0" dirty="0">
              <a:ln>
                <a:noFill/>
              </a:ln>
              <a:solidFill>
                <a:srgbClr val="FFFFFF"/>
              </a:solidFill>
              <a:effectLst/>
              <a:uLnTx/>
              <a:uFillTx/>
              <a:latin typeface="Arial"/>
              <a:cs typeface="Arial"/>
              <a:sym typeface="Arial"/>
            </a:endParaRPr>
          </a:p>
        </p:txBody>
      </p:sp>
      <p:sp>
        <p:nvSpPr>
          <p:cNvPr id="6" name="TextBox 5"/>
          <p:cNvSpPr txBox="1"/>
          <p:nvPr/>
        </p:nvSpPr>
        <p:spPr>
          <a:xfrm>
            <a:off x="5860666" y="944315"/>
            <a:ext cx="2917574" cy="3539430"/>
          </a:xfrm>
          <a:prstGeom prst="rect">
            <a:avLst/>
          </a:prstGeom>
          <a:gradFill flip="none" rotWithShape="1">
            <a:gsLst>
              <a:gs pos="0">
                <a:schemeClr val="tx1">
                  <a:lumMod val="75000"/>
                  <a:shade val="30000"/>
                  <a:satMod val="115000"/>
                </a:schemeClr>
              </a:gs>
              <a:gs pos="50000">
                <a:schemeClr val="tx1">
                  <a:lumMod val="75000"/>
                  <a:shade val="67500"/>
                  <a:satMod val="115000"/>
                </a:schemeClr>
              </a:gs>
              <a:gs pos="100000">
                <a:schemeClr val="tx1">
                  <a:lumMod val="75000"/>
                  <a:shade val="100000"/>
                  <a:satMod val="115000"/>
                </a:schemeClr>
              </a:gs>
            </a:gsLst>
            <a:lin ang="8100000" scaled="1"/>
            <a:tileRect/>
          </a:gradFill>
        </p:spPr>
        <p:txBody>
          <a:bodyPr wrap="square" rtlCol="0">
            <a:spAutoFit/>
          </a:bodyPr>
          <a:lstStyle/>
          <a:p>
            <a:pPr lvl="0"/>
            <a:r>
              <a:rPr lang="en-GB" dirty="0">
                <a:solidFill>
                  <a:schemeClr val="bg1"/>
                </a:solidFill>
              </a:rPr>
              <a:t>The </a:t>
            </a:r>
            <a:r>
              <a:rPr lang="en-GB" dirty="0" err="1">
                <a:solidFill>
                  <a:schemeClr val="bg1"/>
                </a:solidFill>
              </a:rPr>
              <a:t>check_password_pwned</a:t>
            </a:r>
            <a:r>
              <a:rPr lang="en-GB" dirty="0">
                <a:solidFill>
                  <a:schemeClr val="bg1"/>
                </a:solidFill>
              </a:rPr>
              <a:t> function in app.py checks if a password has been compromised in data breaches. It generates a SHA-1 hash of the password and queries the </a:t>
            </a:r>
            <a:r>
              <a:rPr lang="en-GB" dirty="0" err="1">
                <a:solidFill>
                  <a:schemeClr val="bg1"/>
                </a:solidFill>
              </a:rPr>
              <a:t>Pwned</a:t>
            </a:r>
            <a:r>
              <a:rPr lang="en-GB" dirty="0">
                <a:solidFill>
                  <a:schemeClr val="bg1"/>
                </a:solidFill>
              </a:rPr>
              <a:t> Passwords API using the hash. If the API response indicates a match, it returns the count of how many times the password has been compromised. If no match is found, it returns 0. The function helps determine if a password has been previously exposed, assisting users in choosing more secure passwords.</a:t>
            </a:r>
            <a:endParaRPr kumimoji="0" lang="en-GB" sz="1400" b="0" i="0" u="none" strike="noStrike" kern="0" cap="none" spc="0" normalizeH="0" baseline="0" noProof="0" dirty="0">
              <a:ln>
                <a:noFill/>
              </a:ln>
              <a:solidFill>
                <a:schemeClr val="bg1"/>
              </a:solidFill>
              <a:effectLst/>
              <a:uLnTx/>
              <a:uFillTx/>
              <a:sym typeface="Aria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34" y="944315"/>
            <a:ext cx="5383363" cy="3528626"/>
          </a:xfrm>
          <a:prstGeom prst="rect">
            <a:avLst/>
          </a:prstGeom>
        </p:spPr>
      </p:pic>
    </p:spTree>
    <p:extLst>
      <p:ext uri="{BB962C8B-B14F-4D97-AF65-F5344CB8AC3E}">
        <p14:creationId xmlns:p14="http://schemas.microsoft.com/office/powerpoint/2010/main" val="645725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45752" y="947133"/>
            <a:ext cx="5445040" cy="18428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Frontend</a:t>
            </a:r>
            <a:endParaRPr dirty="0"/>
          </a:p>
        </p:txBody>
      </p:sp>
      <p:sp>
        <p:nvSpPr>
          <p:cNvPr id="689" name="Google Shape;689;p32"/>
          <p:cNvSpPr/>
          <p:nvPr/>
        </p:nvSpPr>
        <p:spPr>
          <a:xfrm>
            <a:off x="5782875" y="1868575"/>
            <a:ext cx="1085100" cy="1085100"/>
          </a:xfrm>
          <a:prstGeom prst="rect">
            <a:avLst/>
          </a:prstGeom>
          <a:solidFill>
            <a:schemeClr val="accent4">
              <a:lumMod val="60000"/>
              <a:lumOff val="4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4">
                <a:lumMod val="60000"/>
                <a:lumOff val="40000"/>
              </a:schemeClr>
            </a:solidFill>
            <a:prstDash val="solid"/>
            <a:round/>
            <a:headEnd type="none" w="med" len="med"/>
            <a:tailEnd type="none" w="med" len="med"/>
          </a:ln>
        </p:spPr>
      </p:cxnSp>
    </p:spTree>
    <p:extLst>
      <p:ext uri="{BB962C8B-B14F-4D97-AF65-F5344CB8AC3E}">
        <p14:creationId xmlns:p14="http://schemas.microsoft.com/office/powerpoint/2010/main" val="2155580565"/>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TotalTime>
  <Words>502</Words>
  <Application>Microsoft Office PowerPoint</Application>
  <PresentationFormat>On-screen Show (16:9)</PresentationFormat>
  <Paragraphs>38</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Share Tech</vt:lpstr>
      <vt:lpstr>Advent Pro SemiBold</vt:lpstr>
      <vt:lpstr>Maven Pro</vt:lpstr>
      <vt:lpstr>Fira Sans Extra Condensed Medium</vt:lpstr>
      <vt:lpstr>Data Science Consulting by Slidesgo</vt:lpstr>
      <vt:lpstr>PASSWORD STRENGTH TESTER</vt:lpstr>
      <vt:lpstr>Frontend</vt:lpstr>
      <vt:lpstr>Overview of the website</vt:lpstr>
      <vt:lpstr>SNEAK PEEK</vt:lpstr>
      <vt:lpstr>PowerPoint Presentation</vt:lpstr>
      <vt:lpstr>Backend</vt:lpstr>
      <vt:lpstr>PowerPoint Presentation</vt:lpstr>
      <vt:lpstr>PowerPoint Presentation</vt:lpstr>
      <vt:lpstr>Frontend</vt:lpstr>
      <vt:lpstr>PowerPoint Presentation</vt:lpstr>
      <vt:lpstr>PowerPoint Presentation</vt:lpstr>
      <vt:lpstr>PowerPoint Presentation</vt:lpstr>
      <vt:lpstr>PowerPoint Presentation</vt:lpstr>
      <vt:lpstr>PowerPoint Presentation</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STRENGTH TESTER</dc:title>
  <cp:lastModifiedBy>LocalAdmin</cp:lastModifiedBy>
  <cp:revision>10</cp:revision>
  <dcterms:modified xsi:type="dcterms:W3CDTF">2023-05-30T18:41:19Z</dcterms:modified>
</cp:coreProperties>
</file>