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7"/>
    <p:restoredTop sz="94758"/>
  </p:normalViewPr>
  <p:slideViewPr>
    <p:cSldViewPr snapToGrid="0">
      <p:cViewPr varScale="1">
        <p:scale>
          <a:sx n="101" d="100"/>
          <a:sy n="101" d="100"/>
        </p:scale>
        <p:origin x="115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8113" y="768350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8350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add01408a_3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8350"/>
            <a:ext cx="6823200" cy="3838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add01408a_3_23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200" cy="4605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30add01408a_3_23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00" cy="511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0ae492091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8350"/>
            <a:ext cx="6823200" cy="3838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0ae4920912_0_1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200" cy="4605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0ae4920912_0_1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00" cy="511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add01408a_3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8350"/>
            <a:ext cx="6823200" cy="3838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0add01408a_3_30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200" cy="4605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30add01408a_3_30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00" cy="511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0b23e0258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8350"/>
            <a:ext cx="6823200" cy="3838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0b23e02582_1_0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200" cy="4605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30b23e02582_1_0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00" cy="511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b23e02582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8350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b23e02582_2_1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200" cy="4605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30b23e02582_2_1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00" cy="511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8350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add01408a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8350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add01408a_3_37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200" cy="4605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30add01408a_3_37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00" cy="511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b23e02582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8350"/>
            <a:ext cx="6823200" cy="3838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b23e02582_3_13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200" cy="4605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30b23e02582_3_13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00" cy="511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0add01408a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8350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0add01408a_3_2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200" cy="4605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30add01408a_3_2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00" cy="511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add01408a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8350"/>
            <a:ext cx="6823200" cy="3838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add01408a_3_9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200" cy="4605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30add01408a_3_9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00" cy="511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0add01408a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8350"/>
            <a:ext cx="6823200" cy="3838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0add01408a_3_16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200" cy="4605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30add01408a_3_16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00" cy="511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b23e02582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8350"/>
            <a:ext cx="6823200" cy="3838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0b23e02582_2_28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200" cy="4605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30b23e02582_2_28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00" cy="511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ubrikbild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945976" y="3886200"/>
            <a:ext cx="1033162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Clr>
                <a:srgbClr val="707070"/>
              </a:buClr>
              <a:buSzPts val="3200"/>
              <a:buFont typeface="Calibri"/>
              <a:buNone/>
              <a:defRPr>
                <a:solidFill>
                  <a:srgbClr val="70707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Calibri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FF4701"/>
              </a:buClr>
              <a:buSzPts val="2400"/>
              <a:buFont typeface="Calibri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Calibri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66CCFF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66CCFF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66CCFF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66CCFF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9552518" y="6597650"/>
            <a:ext cx="575733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‹N›</a:t>
            </a:fld>
            <a:endParaRPr/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2912" y="5914408"/>
            <a:ext cx="1266176" cy="89896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ubrik och lodrät text" type="vertTx">
  <p:cSld name="VERTICAL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609600" y="222918"/>
            <a:ext cx="10972800" cy="685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 rot="5400000">
            <a:off x="3737321" y="-2002977"/>
            <a:ext cx="4717358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FF470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66CCFF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66CCFF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66CCFF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66CCFF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9552518" y="6597650"/>
            <a:ext cx="575733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drät rubrik och text" type="vertTitleAndTx">
  <p:cSld name="VERTICAL_TITLE_AND_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FF470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66CCFF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66CCFF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66CCFF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66CCFF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9552518" y="6597650"/>
            <a:ext cx="575733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ubrik och innehåll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609600" y="222918"/>
            <a:ext cx="10972800" cy="685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609600" y="1124744"/>
            <a:ext cx="10972800" cy="4717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Calibri"/>
              <a:buChar char="–"/>
              <a:defRPr>
                <a:solidFill>
                  <a:srgbClr val="7F7F7F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FF8600"/>
              </a:buClr>
              <a:buSzPts val="2400"/>
              <a:buFont typeface="Calibri"/>
              <a:buChar char="•"/>
              <a:defRPr>
                <a:solidFill>
                  <a:srgbClr val="FF8600"/>
                </a:solidFill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66CCFF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66CCFF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66CCFF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66CCFF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9552518" y="6597650"/>
            <a:ext cx="575733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vsnittsrubrik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FF470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FF8600"/>
              </a:buClr>
              <a:buSzPts val="1400"/>
              <a:buFont typeface="Calibri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66CCFF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66CCFF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66CCFF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66CCFF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9552518" y="6597650"/>
            <a:ext cx="575733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vå delar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609600" y="222918"/>
            <a:ext cx="10972800" cy="685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FF4701"/>
              </a:buClr>
              <a:buSzPts val="2000"/>
              <a:buFont typeface="Calibri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1800"/>
              <a:buFont typeface="Calibri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66CCFF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66CCFF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66CCFF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66CCFF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FF4701"/>
              </a:buClr>
              <a:buSzPts val="2000"/>
              <a:buFont typeface="Calibri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1800"/>
              <a:buFont typeface="Calibri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66CCFF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66CCFF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66CCFF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66CCFF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9552518" y="6597650"/>
            <a:ext cx="575733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ämförelse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09600" y="222918"/>
            <a:ext cx="10972800" cy="685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FF4701"/>
              </a:buClr>
              <a:buSzPts val="1800"/>
              <a:buFont typeface="Calibri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FF8600"/>
              </a:buClr>
              <a:buSzPts val="1600"/>
              <a:buFont typeface="Calibri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66CCFF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66CCFF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66CCFF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66CCFF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FF4701"/>
              </a:buClr>
              <a:buSzPts val="1800"/>
              <a:buFont typeface="Calibri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FF8600"/>
              </a:buClr>
              <a:buSzPts val="1600"/>
              <a:buFont typeface="Calibri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66CCFF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66CCFF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66CCFF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66CCFF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FF4701"/>
              </a:buClr>
              <a:buSzPts val="1800"/>
              <a:buFont typeface="Calibri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FF8600"/>
              </a:buClr>
              <a:buSzPts val="1600"/>
              <a:buFont typeface="Calibri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66CCFF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66CCFF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66CCFF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66CCFF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FF4701"/>
              </a:buClr>
              <a:buSzPts val="1800"/>
              <a:buFont typeface="Calibri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FF8600"/>
              </a:buClr>
              <a:buSzPts val="1600"/>
              <a:buFont typeface="Calibri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66CCFF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66CCFF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66CCFF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66CCFF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9552518" y="6597650"/>
            <a:ext cx="575733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ast rubrik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609600" y="222918"/>
            <a:ext cx="10972800" cy="685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9552518" y="6597650"/>
            <a:ext cx="575733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m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9552518" y="6597650"/>
            <a:ext cx="575733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med bildtext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Calibri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FF4701"/>
              </a:buClr>
              <a:buSzPts val="2400"/>
              <a:buFont typeface="Calibri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Calibri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rgbClr val="66CCFF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rgbClr val="66CCFF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rgbClr val="66CCFF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rgbClr val="66CCFF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Calibri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FF4701"/>
              </a:buClr>
              <a:buSzPts val="1000"/>
              <a:buFont typeface="Calibri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Calibri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FF8600"/>
              </a:buClr>
              <a:buSzPts val="900"/>
              <a:buFont typeface="Calibri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66CCFF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66CCFF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66CCFF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66CCFF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9552518" y="6597650"/>
            <a:ext cx="575733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ed bildtext" type="picTx">
  <p:cSld name="PICTURE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Calibri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FF4701"/>
              </a:buClr>
              <a:buSzPts val="1000"/>
              <a:buFont typeface="Calibri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Calibri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FF8600"/>
              </a:buClr>
              <a:buSzPts val="900"/>
              <a:buFont typeface="Calibri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66CCFF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66CCFF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66CCFF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66CCFF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9552518" y="6597650"/>
            <a:ext cx="575733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600" y="222918"/>
            <a:ext cx="10972800" cy="685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70707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124744"/>
            <a:ext cx="10972800" cy="4717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Calibri"/>
              <a:buChar char="–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FF470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rgbClr val="FF470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rgbClr val="FF86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66CCFF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66CC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66CCFF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66CC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66CCFF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66CC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66CCFF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66CC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9552518" y="6597650"/>
            <a:ext cx="575733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‹N›</a:t>
            </a:fld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462912" y="5914408"/>
            <a:ext cx="1266176" cy="89896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4" name="Google Shape;14;p1"/>
          <p:cNvSpPr/>
          <p:nvPr/>
        </p:nvSpPr>
        <p:spPr>
          <a:xfrm>
            <a:off x="1271464" y="6453336"/>
            <a:ext cx="4032448" cy="72008"/>
          </a:xfrm>
          <a:prstGeom prst="rect">
            <a:avLst/>
          </a:prstGeom>
          <a:gradFill>
            <a:gsLst>
              <a:gs pos="0">
                <a:srgbClr val="F2F2F2"/>
              </a:gs>
              <a:gs pos="48000">
                <a:srgbClr val="8C8C8C"/>
              </a:gs>
              <a:gs pos="72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6888088" y="6453336"/>
            <a:ext cx="3744416" cy="72008"/>
          </a:xfrm>
          <a:prstGeom prst="rect">
            <a:avLst/>
          </a:prstGeom>
          <a:gradFill>
            <a:gsLst>
              <a:gs pos="0">
                <a:srgbClr val="F2F2F2"/>
              </a:gs>
              <a:gs pos="76000">
                <a:srgbClr val="FF4701"/>
              </a:gs>
              <a:gs pos="83000">
                <a:srgbClr val="FF4701"/>
              </a:gs>
              <a:gs pos="100000">
                <a:srgbClr val="FF470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745107" y="6110507"/>
            <a:ext cx="1078508" cy="685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6040" y="6023535"/>
            <a:ext cx="1381944" cy="85960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ctrTitle"/>
          </p:nvPr>
        </p:nvSpPr>
        <p:spPr>
          <a:xfrm>
            <a:off x="702325" y="154857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0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CityVG</a:t>
            </a:r>
            <a:r>
              <a:rPr lang="sv-SE" sz="5000">
                <a:latin typeface="Times New Roman"/>
                <a:ea typeface="Times New Roman"/>
                <a:cs typeface="Times New Roman"/>
                <a:sym typeface="Times New Roman"/>
              </a:rPr>
              <a:t> application project</a:t>
            </a:r>
            <a:endParaRPr sz="5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9552518" y="6597650"/>
            <a:ext cx="575733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1</a:t>
            </a:fld>
            <a:endParaRPr/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3750" y="1801650"/>
            <a:ext cx="4544500" cy="45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609600" y="222918"/>
            <a:ext cx="10972800" cy="685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latin typeface="Times New Roman"/>
                <a:ea typeface="Times New Roman"/>
                <a:cs typeface="Times New Roman"/>
                <a:sym typeface="Times New Roman"/>
              </a:rPr>
              <a:t>Risk assessment analysis (1)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2"/>
          <p:cNvSpPr txBox="1">
            <a:spLocks noGrp="1"/>
          </p:cNvSpPr>
          <p:nvPr>
            <p:ph type="body" idx="1"/>
          </p:nvPr>
        </p:nvSpPr>
        <p:spPr>
          <a:xfrm>
            <a:off x="609600" y="1124744"/>
            <a:ext cx="10972800" cy="4717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Times New Roman"/>
              <a:buChar char="●"/>
            </a:pPr>
            <a:r>
              <a:rPr lang="sv-SE" sz="30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Payment</a:t>
            </a:r>
            <a:r>
              <a:rPr lang="sv-SE" sz="3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</a:t>
            </a:r>
            <a:endParaRPr sz="30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sv-SE" sz="2600" dirty="0">
                <a:latin typeface="Times New Roman"/>
                <a:ea typeface="Times New Roman"/>
                <a:cs typeface="Times New Roman"/>
                <a:sym typeface="Times New Roman"/>
              </a:rPr>
              <a:t>Risk: Sensitive </a:t>
            </a:r>
            <a:r>
              <a:rPr lang="sv-SE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payment</a:t>
            </a:r>
            <a:r>
              <a:rPr lang="sv-SE" sz="2600" dirty="0">
                <a:latin typeface="Times New Roman"/>
                <a:ea typeface="Times New Roman"/>
                <a:cs typeface="Times New Roman"/>
                <a:sym typeface="Times New Roman"/>
              </a:rPr>
              <a:t> information </a:t>
            </a:r>
            <a:r>
              <a:rPr lang="sv-SE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might</a:t>
            </a:r>
            <a:r>
              <a:rPr lang="sv-SE" sz="2600" dirty="0">
                <a:latin typeface="Times New Roman"/>
                <a:ea typeface="Times New Roman"/>
                <a:cs typeface="Times New Roman"/>
                <a:sym typeface="Times New Roman"/>
              </a:rPr>
              <a:t> be </a:t>
            </a:r>
            <a:r>
              <a:rPr lang="sv-SE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exposed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sv-SE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Mitigation</a:t>
            </a:r>
            <a:r>
              <a:rPr lang="sv-SE" sz="2600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sv-SE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Use</a:t>
            </a:r>
            <a:r>
              <a:rPr lang="sv-SE" sz="2600" dirty="0">
                <a:latin typeface="Times New Roman"/>
                <a:ea typeface="Times New Roman"/>
                <a:cs typeface="Times New Roman"/>
                <a:sym typeface="Times New Roman"/>
              </a:rPr>
              <a:t> an </a:t>
            </a:r>
            <a:r>
              <a:rPr lang="sv-SE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external</a:t>
            </a:r>
            <a:r>
              <a:rPr lang="sv-SE" sz="2600" dirty="0">
                <a:latin typeface="Times New Roman"/>
                <a:ea typeface="Times New Roman"/>
                <a:cs typeface="Times New Roman"/>
                <a:sym typeface="Times New Roman"/>
              </a:rPr>
              <a:t> service like </a:t>
            </a:r>
            <a:r>
              <a:rPr lang="sv-SE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Stripe</a:t>
            </a:r>
            <a:r>
              <a:rPr lang="sv-SE" sz="2600" dirty="0"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lang="sv-SE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handle</a:t>
            </a:r>
            <a:r>
              <a:rPr lang="sv-SE" sz="2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sv-SE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payments</a:t>
            </a:r>
            <a:r>
              <a:rPr lang="sv-SE" sz="2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sv-SE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securely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Times New Roman"/>
              <a:buChar char="●"/>
            </a:pPr>
            <a:r>
              <a:rPr lang="sv-SE" sz="30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Location</a:t>
            </a:r>
            <a:r>
              <a:rPr lang="sv-SE" sz="3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</a:t>
            </a:r>
            <a:endParaRPr sz="30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sv-SE" sz="2600" dirty="0">
                <a:latin typeface="Times New Roman"/>
                <a:ea typeface="Times New Roman"/>
                <a:cs typeface="Times New Roman"/>
                <a:sym typeface="Times New Roman"/>
              </a:rPr>
              <a:t>Risk: </a:t>
            </a:r>
            <a:r>
              <a:rPr lang="sv-SE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Location</a:t>
            </a:r>
            <a:r>
              <a:rPr lang="sv-SE" sz="2600" dirty="0">
                <a:latin typeface="Times New Roman"/>
                <a:ea typeface="Times New Roman"/>
                <a:cs typeface="Times New Roman"/>
                <a:sym typeface="Times New Roman"/>
              </a:rPr>
              <a:t> data </a:t>
            </a:r>
            <a:r>
              <a:rPr lang="sv-SE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may</a:t>
            </a:r>
            <a:r>
              <a:rPr lang="sv-SE" sz="2600" dirty="0">
                <a:latin typeface="Times New Roman"/>
                <a:ea typeface="Times New Roman"/>
                <a:cs typeface="Times New Roman"/>
                <a:sym typeface="Times New Roman"/>
              </a:rPr>
              <a:t> be stolen and </a:t>
            </a:r>
            <a:r>
              <a:rPr lang="sv-SE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misused</a:t>
            </a:r>
            <a:r>
              <a:rPr lang="sv-SE" sz="2600" dirty="0">
                <a:latin typeface="Times New Roman"/>
                <a:ea typeface="Times New Roman"/>
                <a:cs typeface="Times New Roman"/>
                <a:sym typeface="Times New Roman"/>
              </a:rPr>
              <a:t> for </a:t>
            </a:r>
            <a:r>
              <a:rPr lang="sv-SE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criminal</a:t>
            </a:r>
            <a:r>
              <a:rPr lang="sv-SE" sz="2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sv-SE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activity</a:t>
            </a:r>
            <a:r>
              <a:rPr lang="sv-SE" sz="2600" dirty="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sv-SE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e.g</a:t>
            </a:r>
            <a:r>
              <a:rPr lang="sv-SE" sz="2600" dirty="0">
                <a:latin typeface="Times New Roman"/>
                <a:ea typeface="Times New Roman"/>
                <a:cs typeface="Times New Roman"/>
                <a:sym typeface="Times New Roman"/>
              </a:rPr>
              <a:t>., </a:t>
            </a:r>
            <a:r>
              <a:rPr lang="sv-SE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burglary</a:t>
            </a:r>
            <a:r>
              <a:rPr lang="sv-SE" sz="26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sv-SE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Mitigation</a:t>
            </a:r>
            <a:r>
              <a:rPr lang="sv-SE" sz="2600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sv-SE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Implement</a:t>
            </a:r>
            <a:r>
              <a:rPr lang="sv-SE" sz="2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sv-SE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secure</a:t>
            </a:r>
            <a:r>
              <a:rPr lang="sv-SE" sz="2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sv-SE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communication</a:t>
            </a:r>
            <a:r>
              <a:rPr lang="sv-SE" sz="26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sv-SE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minimize</a:t>
            </a:r>
            <a:r>
              <a:rPr lang="sv-SE" sz="2600" dirty="0">
                <a:latin typeface="Times New Roman"/>
                <a:ea typeface="Times New Roman"/>
                <a:cs typeface="Times New Roman"/>
                <a:sym typeface="Times New Roman"/>
              </a:rPr>
              <a:t> data retention, and </a:t>
            </a:r>
            <a:r>
              <a:rPr lang="sv-SE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anonymize</a:t>
            </a:r>
            <a:r>
              <a:rPr lang="sv-SE" sz="2600" dirty="0">
                <a:latin typeface="Times New Roman"/>
                <a:ea typeface="Times New Roman"/>
                <a:cs typeface="Times New Roman"/>
                <a:sym typeface="Times New Roman"/>
              </a:rPr>
              <a:t> data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2"/>
          <p:cNvSpPr txBox="1">
            <a:spLocks noGrp="1"/>
          </p:cNvSpPr>
          <p:nvPr>
            <p:ph type="sldNum" idx="12"/>
          </p:nvPr>
        </p:nvSpPr>
        <p:spPr>
          <a:xfrm>
            <a:off x="9552518" y="6597650"/>
            <a:ext cx="575700" cy="26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title"/>
          </p:nvPr>
        </p:nvSpPr>
        <p:spPr>
          <a:xfrm>
            <a:off x="609600" y="222918"/>
            <a:ext cx="10972800" cy="685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latin typeface="Times New Roman"/>
                <a:ea typeface="Times New Roman"/>
                <a:cs typeface="Times New Roman"/>
                <a:sym typeface="Times New Roman"/>
              </a:rPr>
              <a:t>Risk assessment analysis (2)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3"/>
          <p:cNvSpPr txBox="1">
            <a:spLocks noGrp="1"/>
          </p:cNvSpPr>
          <p:nvPr>
            <p:ph type="body" idx="1"/>
          </p:nvPr>
        </p:nvSpPr>
        <p:spPr>
          <a:xfrm>
            <a:off x="609600" y="1124744"/>
            <a:ext cx="10972800" cy="4717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Char char="●"/>
            </a:pPr>
            <a:r>
              <a:rPr lang="sv-S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issues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○"/>
            </a:pPr>
            <a:r>
              <a:rPr lang="sv-SE">
                <a:latin typeface="Times New Roman"/>
                <a:ea typeface="Times New Roman"/>
                <a:cs typeface="Times New Roman"/>
                <a:sym typeface="Times New Roman"/>
              </a:rPr>
              <a:t>Risk: Difficulties may arise in integrating third-party services (e.g., APIs for ticket reservations, Stripe, WikiTravel)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○"/>
            </a:pPr>
            <a:r>
              <a:rPr lang="sv-SE">
                <a:latin typeface="Times New Roman"/>
                <a:ea typeface="Times New Roman"/>
                <a:cs typeface="Times New Roman"/>
                <a:sym typeface="Times New Roman"/>
              </a:rPr>
              <a:t>Mitigation: Allocate some extra time in each sprint for integration task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3"/>
          <p:cNvSpPr txBox="1">
            <a:spLocks noGrp="1"/>
          </p:cNvSpPr>
          <p:nvPr>
            <p:ph type="sldNum" idx="12"/>
          </p:nvPr>
        </p:nvSpPr>
        <p:spPr>
          <a:xfrm>
            <a:off x="9552518" y="6597650"/>
            <a:ext cx="575700" cy="26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609600" y="222918"/>
            <a:ext cx="10972800" cy="685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latin typeface="Times New Roman"/>
                <a:ea typeface="Times New Roman"/>
                <a:cs typeface="Times New Roman"/>
                <a:sym typeface="Times New Roman"/>
              </a:rPr>
              <a:t>Communication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4"/>
          <p:cNvSpPr txBox="1">
            <a:spLocks noGrp="1"/>
          </p:cNvSpPr>
          <p:nvPr>
            <p:ph type="body" idx="1"/>
          </p:nvPr>
        </p:nvSpPr>
        <p:spPr>
          <a:xfrm>
            <a:off x="609600" y="1124744"/>
            <a:ext cx="10972800" cy="4717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rgbClr val="674EA7"/>
              </a:buClr>
              <a:buSzPts val="1800"/>
              <a:buFont typeface="Times New Roman"/>
              <a:buChar char="●"/>
            </a:pPr>
            <a:r>
              <a:rPr lang="sv-SE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 Tools</a:t>
            </a:r>
            <a:endParaRPr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○"/>
            </a:pPr>
            <a:r>
              <a:rPr lang="sv-SE">
                <a:latin typeface="Times New Roman"/>
                <a:ea typeface="Times New Roman"/>
                <a:cs typeface="Times New Roman"/>
                <a:sym typeface="Times New Roman"/>
              </a:rPr>
              <a:t>  WhatsApp: Primary tool for daily messaging and quick updates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○"/>
            </a:pPr>
            <a:r>
              <a:rPr lang="sv-SE">
                <a:latin typeface="Times New Roman"/>
                <a:ea typeface="Times New Roman"/>
                <a:cs typeface="Times New Roman"/>
                <a:sym typeface="Times New Roman"/>
              </a:rPr>
              <a:t>  Zoom: Used for formal meetings and detailed discussions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800"/>
              <a:buFont typeface="Times New Roman"/>
              <a:buChar char="●"/>
            </a:pPr>
            <a:r>
              <a:rPr lang="sv-SE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Internal Routines</a:t>
            </a:r>
            <a:endParaRPr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○"/>
            </a:pPr>
            <a:r>
              <a:rPr lang="sv-SE">
                <a:latin typeface="Times New Roman"/>
                <a:ea typeface="Times New Roman"/>
                <a:cs typeface="Times New Roman"/>
                <a:sym typeface="Times New Roman"/>
              </a:rPr>
              <a:t>Regular Zoom meetings to review milestones and challenges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○"/>
            </a:pPr>
            <a:r>
              <a:rPr lang="sv-SE">
                <a:latin typeface="Times New Roman"/>
                <a:ea typeface="Times New Roman"/>
                <a:cs typeface="Times New Roman"/>
                <a:sym typeface="Times New Roman"/>
              </a:rPr>
              <a:t>Daily WhatsApp check-ins for status updates and quick resolutions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800"/>
              <a:buFont typeface="Times New Roman"/>
              <a:buChar char="●"/>
            </a:pPr>
            <a:r>
              <a:rPr lang="sv-SE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Meeting Documentation</a:t>
            </a:r>
            <a:endParaRPr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○"/>
            </a:pPr>
            <a:r>
              <a:rPr lang="sv-SE">
                <a:latin typeface="Times New Roman"/>
                <a:ea typeface="Times New Roman"/>
                <a:cs typeface="Times New Roman"/>
                <a:sym typeface="Times New Roman"/>
              </a:rPr>
              <a:t>Implementing minutes of meeting to record key decisions, discussions, and action items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sldNum" idx="12"/>
          </p:nvPr>
        </p:nvSpPr>
        <p:spPr>
          <a:xfrm>
            <a:off x="9552518" y="6597650"/>
            <a:ext cx="575700" cy="26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>
            <a:spLocks noGrp="1"/>
          </p:cNvSpPr>
          <p:nvPr>
            <p:ph type="title"/>
          </p:nvPr>
        </p:nvSpPr>
        <p:spPr>
          <a:xfrm>
            <a:off x="609600" y="222918"/>
            <a:ext cx="10972800" cy="685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latin typeface="Times New Roman"/>
                <a:ea typeface="Times New Roman"/>
                <a:cs typeface="Times New Roman"/>
                <a:sym typeface="Times New Roman"/>
              </a:rPr>
              <a:t>Sprint #0 Report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5"/>
          <p:cNvSpPr txBox="1">
            <a:spLocks noGrp="1"/>
          </p:cNvSpPr>
          <p:nvPr>
            <p:ph type="body" idx="1"/>
          </p:nvPr>
        </p:nvSpPr>
        <p:spPr>
          <a:xfrm>
            <a:off x="609600" y="1124744"/>
            <a:ext cx="10972800" cy="4717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l" rtl="0">
              <a:spcBef>
                <a:spcPts val="36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sv-SE" sz="2600">
                <a:latin typeface="Times New Roman"/>
                <a:ea typeface="Times New Roman"/>
                <a:cs typeface="Times New Roman"/>
                <a:sym typeface="Times New Roman"/>
              </a:rPr>
              <a:t>First Informal Meeting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600"/>
          </a:p>
          <a:p>
            <a:pPr marL="457200" lvl="0" indent="-393700" algn="l" rtl="0">
              <a:spcBef>
                <a:spcPts val="36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sv-SE" sz="2600">
                <a:latin typeface="Times New Roman"/>
                <a:ea typeface="Times New Roman"/>
                <a:cs typeface="Times New Roman"/>
                <a:sym typeface="Times New Roman"/>
              </a:rPr>
              <a:t>Presentation email to our customer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600"/>
          </a:p>
          <a:p>
            <a:pPr marL="457200" lvl="0" indent="-393700" algn="l" rtl="0">
              <a:spcBef>
                <a:spcPts val="36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sv-SE" sz="2600">
                <a:latin typeface="Times New Roman"/>
                <a:ea typeface="Times New Roman"/>
                <a:cs typeface="Times New Roman"/>
                <a:sym typeface="Times New Roman"/>
              </a:rPr>
              <a:t>Second Meeting on October 10th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sv-SE" sz="2600">
                <a:latin typeface="Times New Roman"/>
                <a:ea typeface="Times New Roman"/>
                <a:cs typeface="Times New Roman"/>
                <a:sym typeface="Times New Roman"/>
              </a:rPr>
              <a:t>Assign tasks and areas to each team member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sv-SE" sz="2600">
                <a:latin typeface="Times New Roman"/>
                <a:ea typeface="Times New Roman"/>
                <a:cs typeface="Times New Roman"/>
                <a:sym typeface="Times New Roman"/>
              </a:rPr>
              <a:t>Discussed different technologies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600"/>
          </a:p>
          <a:p>
            <a:pPr marL="457200" lvl="0" indent="-393700" algn="l" rtl="0">
              <a:spcBef>
                <a:spcPts val="36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sv-SE" sz="2600">
                <a:latin typeface="Times New Roman"/>
                <a:ea typeface="Times New Roman"/>
                <a:cs typeface="Times New Roman"/>
                <a:sym typeface="Times New Roman"/>
              </a:rPr>
              <a:t>Third Meeting on October 14th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sv-SE" sz="2600">
                <a:latin typeface="Times New Roman"/>
                <a:ea typeface="Times New Roman"/>
                <a:cs typeface="Times New Roman"/>
                <a:sym typeface="Times New Roman"/>
              </a:rPr>
              <a:t>Last minute details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79" name="Google Shape;179;p25"/>
          <p:cNvSpPr txBox="1">
            <a:spLocks noGrp="1"/>
          </p:cNvSpPr>
          <p:nvPr>
            <p:ph type="sldNum" idx="12"/>
          </p:nvPr>
        </p:nvSpPr>
        <p:spPr>
          <a:xfrm>
            <a:off x="9552518" y="6597650"/>
            <a:ext cx="575700" cy="26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sldNum" idx="12"/>
          </p:nvPr>
        </p:nvSpPr>
        <p:spPr>
          <a:xfrm>
            <a:off x="9552518" y="6597650"/>
            <a:ext cx="575700" cy="26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2</a:t>
            </a:fld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233550" y="1994800"/>
            <a:ext cx="104673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874150" y="521050"/>
            <a:ext cx="559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050" y="227375"/>
            <a:ext cx="11540177" cy="515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609600" y="222918"/>
            <a:ext cx="10972800" cy="685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latin typeface="Times New Roman"/>
                <a:ea typeface="Times New Roman"/>
                <a:cs typeface="Times New Roman"/>
                <a:sym typeface="Times New Roman"/>
              </a:rPr>
              <a:t>Team Organization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609600" y="1124744"/>
            <a:ext cx="10972800" cy="4717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sv-SE" sz="2800" dirty="0">
                <a:latin typeface="Times New Roman"/>
                <a:ea typeface="Times New Roman"/>
                <a:cs typeface="Times New Roman"/>
                <a:sym typeface="Times New Roman"/>
              </a:rPr>
              <a:t>Implementation </a:t>
            </a:r>
            <a:r>
              <a:rPr lang="sv-SE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lang="sv-SE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sv-SE" sz="2800" dirty="0" err="1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Scrum</a:t>
            </a:r>
            <a:r>
              <a:rPr lang="sv-SE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sv-SE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through</a:t>
            </a:r>
            <a:r>
              <a:rPr lang="sv-SE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sv-SE" sz="2800" dirty="0" err="1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Jira</a:t>
            </a:r>
            <a:r>
              <a:rPr lang="sv-SE" sz="2800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sv-SE" sz="2400" dirty="0">
                <a:latin typeface="Times New Roman"/>
                <a:ea typeface="Times New Roman"/>
                <a:cs typeface="Times New Roman"/>
                <a:sym typeface="Times New Roman"/>
              </a:rPr>
              <a:t>Sprint Planning: Tasks </a:t>
            </a:r>
            <a:r>
              <a:rPr lang="sv-SE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are</a:t>
            </a:r>
            <a:r>
              <a:rPr lang="sv-SE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sv-SE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created</a:t>
            </a:r>
            <a:r>
              <a:rPr lang="sv-SE" sz="2400" dirty="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sv-SE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assigned</a:t>
            </a:r>
            <a:r>
              <a:rPr lang="sv-SE" sz="2400" dirty="0"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lang="sv-SE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Jira</a:t>
            </a:r>
            <a:r>
              <a:rPr lang="sv-SE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sv-SE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during</a:t>
            </a:r>
            <a:r>
              <a:rPr lang="sv-SE" sz="2400" dirty="0">
                <a:latin typeface="Times New Roman"/>
                <a:ea typeface="Times New Roman"/>
                <a:cs typeface="Times New Roman"/>
                <a:sym typeface="Times New Roman"/>
              </a:rPr>
              <a:t> sprint planning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sv-SE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Backlog</a:t>
            </a:r>
            <a:r>
              <a:rPr lang="sv-SE" sz="2400" dirty="0">
                <a:latin typeface="Times New Roman"/>
                <a:ea typeface="Times New Roman"/>
                <a:cs typeface="Times New Roman"/>
                <a:sym typeface="Times New Roman"/>
              </a:rPr>
              <a:t> Management: </a:t>
            </a:r>
            <a:r>
              <a:rPr lang="sv-SE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Jira</a:t>
            </a:r>
            <a:r>
              <a:rPr lang="sv-SE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sv-SE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helps</a:t>
            </a:r>
            <a:r>
              <a:rPr lang="sv-SE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sv-SE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prioritize</a:t>
            </a:r>
            <a:r>
              <a:rPr lang="sv-SE" sz="2400" dirty="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sv-SE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refine</a:t>
            </a:r>
            <a:r>
              <a:rPr lang="sv-SE" sz="2400" dirty="0"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lang="sv-SE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product</a:t>
            </a:r>
            <a:r>
              <a:rPr lang="sv-SE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sv-SE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backlog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sv-SE" sz="2400" dirty="0">
                <a:latin typeface="Times New Roman"/>
                <a:ea typeface="Times New Roman"/>
                <a:cs typeface="Times New Roman"/>
                <a:sym typeface="Times New Roman"/>
              </a:rPr>
              <a:t>Daily </a:t>
            </a:r>
            <a:r>
              <a:rPr lang="sv-SE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Standups</a:t>
            </a:r>
            <a:r>
              <a:rPr lang="sv-SE" sz="2400" dirty="0">
                <a:latin typeface="Times New Roman"/>
                <a:ea typeface="Times New Roman"/>
                <a:cs typeface="Times New Roman"/>
                <a:sym typeface="Times New Roman"/>
              </a:rPr>
              <a:t>: Team </a:t>
            </a:r>
            <a:r>
              <a:rPr lang="sv-SE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members</a:t>
            </a:r>
            <a:r>
              <a:rPr lang="sv-SE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sv-SE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update</a:t>
            </a:r>
            <a:r>
              <a:rPr lang="sv-SE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sv-SE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Jira</a:t>
            </a:r>
            <a:r>
              <a:rPr lang="sv-SE" sz="2400" dirty="0">
                <a:latin typeface="Times New Roman"/>
                <a:ea typeface="Times New Roman"/>
                <a:cs typeface="Times New Roman"/>
                <a:sym typeface="Times New Roman"/>
              </a:rPr>
              <a:t> boards </a:t>
            </a:r>
            <a:r>
              <a:rPr lang="sv-SE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daily</a:t>
            </a:r>
            <a:r>
              <a:rPr lang="sv-SE" sz="24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sv-SE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providing</a:t>
            </a:r>
            <a:r>
              <a:rPr lang="sv-SE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sv-SE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visibility</a:t>
            </a:r>
            <a:r>
              <a:rPr lang="sv-SE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sv-SE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into</a:t>
            </a:r>
            <a:r>
              <a:rPr lang="sv-SE" sz="2400" dirty="0">
                <a:latin typeface="Times New Roman"/>
                <a:ea typeface="Times New Roman"/>
                <a:cs typeface="Times New Roman"/>
                <a:sym typeface="Times New Roman"/>
              </a:rPr>
              <a:t> progress and </a:t>
            </a:r>
            <a:r>
              <a:rPr lang="sv-SE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any</a:t>
            </a:r>
            <a:r>
              <a:rPr lang="sv-SE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sv-SE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blockers</a:t>
            </a:r>
            <a:r>
              <a:rPr lang="sv-SE" sz="24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sv-SE" sz="2400" dirty="0">
                <a:latin typeface="Times New Roman"/>
                <a:ea typeface="Times New Roman"/>
                <a:cs typeface="Times New Roman"/>
                <a:sym typeface="Times New Roman"/>
              </a:rPr>
              <a:t>Sprint Reviews &amp; </a:t>
            </a:r>
            <a:r>
              <a:rPr lang="sv-SE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Retrospectives</a:t>
            </a:r>
            <a:r>
              <a:rPr lang="sv-SE" sz="2400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sv-SE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Jira</a:t>
            </a:r>
            <a:r>
              <a:rPr lang="sv-SE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sv-SE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tracks</a:t>
            </a:r>
            <a:r>
              <a:rPr lang="sv-SE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sv-SE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completed</a:t>
            </a:r>
            <a:r>
              <a:rPr lang="sv-SE" sz="2400" dirty="0">
                <a:latin typeface="Times New Roman"/>
                <a:ea typeface="Times New Roman"/>
                <a:cs typeface="Times New Roman"/>
                <a:sym typeface="Times New Roman"/>
              </a:rPr>
              <a:t> tasks, </a:t>
            </a:r>
            <a:r>
              <a:rPr lang="sv-SE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facilitating</a:t>
            </a:r>
            <a:r>
              <a:rPr lang="sv-SE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sv-SE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reviews</a:t>
            </a:r>
            <a:r>
              <a:rPr lang="sv-SE" sz="2400" dirty="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sv-SE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continuous</a:t>
            </a:r>
            <a:r>
              <a:rPr lang="sv-SE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sv-SE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improvements</a:t>
            </a:r>
            <a:r>
              <a:rPr lang="sv-SE" sz="2400" dirty="0">
                <a:latin typeface="Times New Roman"/>
                <a:ea typeface="Times New Roman"/>
                <a:cs typeface="Times New Roman"/>
                <a:sym typeface="Times New Roman"/>
              </a:rPr>
              <a:t> post-sprint.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sv-SE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Scrum</a:t>
            </a:r>
            <a:r>
              <a:rPr lang="sv-SE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sv-SE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Roles</a:t>
            </a:r>
            <a:r>
              <a:rPr lang="sv-SE" sz="2800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sv-SE" sz="2600" dirty="0">
                <a:latin typeface="Times New Roman"/>
                <a:ea typeface="Times New Roman"/>
                <a:cs typeface="Times New Roman"/>
                <a:sym typeface="Times New Roman"/>
              </a:rPr>
              <a:t>Product </a:t>
            </a:r>
            <a:r>
              <a:rPr lang="sv-SE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Owner</a:t>
            </a:r>
            <a:r>
              <a:rPr lang="sv-SE" sz="2600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sv-SE" sz="2600" dirty="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Alessio </a:t>
            </a:r>
            <a:r>
              <a:rPr lang="sv-SE" sz="2600" dirty="0" err="1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Bezzi</a:t>
            </a:r>
            <a:endParaRPr sz="2600" dirty="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sv-SE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Scrum</a:t>
            </a:r>
            <a:r>
              <a:rPr lang="sv-SE" sz="2600" dirty="0">
                <a:latin typeface="Times New Roman"/>
                <a:ea typeface="Times New Roman"/>
                <a:cs typeface="Times New Roman"/>
                <a:sym typeface="Times New Roman"/>
              </a:rPr>
              <a:t> Master: </a:t>
            </a:r>
            <a:r>
              <a:rPr lang="sv-SE" sz="2600" dirty="0">
                <a:solidFill>
                  <a:srgbClr val="F1C2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Aleksandra </a:t>
            </a:r>
            <a:r>
              <a:rPr lang="sv-SE" sz="2600" dirty="0" err="1">
                <a:solidFill>
                  <a:srgbClr val="F1C2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Nicaj</a:t>
            </a:r>
            <a:endParaRPr sz="2600" dirty="0">
              <a:solidFill>
                <a:srgbClr val="F1C23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3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dirty="0"/>
          </a:p>
        </p:txBody>
      </p:sp>
      <p:sp>
        <p:nvSpPr>
          <p:cNvPr id="88" name="Google Shape;88;p15"/>
          <p:cNvSpPr txBox="1">
            <a:spLocks noGrp="1"/>
          </p:cNvSpPr>
          <p:nvPr>
            <p:ph type="sldNum" idx="12"/>
          </p:nvPr>
        </p:nvSpPr>
        <p:spPr>
          <a:xfrm>
            <a:off x="9552518" y="6597650"/>
            <a:ext cx="575733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609600" y="222918"/>
            <a:ext cx="10972800" cy="685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3800">
                <a:latin typeface="Times New Roman"/>
                <a:ea typeface="Times New Roman"/>
                <a:cs typeface="Times New Roman"/>
                <a:sym typeface="Times New Roman"/>
              </a:rPr>
              <a:t>Project description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290600" y="2407725"/>
            <a:ext cx="2899800" cy="68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sv-SE" sz="1900" dirty="0">
                <a:latin typeface="Times New Roman"/>
                <a:ea typeface="Times New Roman"/>
                <a:cs typeface="Times New Roman"/>
                <a:sym typeface="Times New Roman"/>
              </a:rPr>
              <a:t>Design an </a:t>
            </a:r>
            <a:r>
              <a:rPr lang="sv-SE" sz="1900" dirty="0" err="1">
                <a:latin typeface="Times New Roman"/>
                <a:ea typeface="Times New Roman"/>
                <a:cs typeface="Times New Roman"/>
                <a:sym typeface="Times New Roman"/>
              </a:rPr>
              <a:t>app</a:t>
            </a:r>
            <a:r>
              <a:rPr lang="sv-SE" sz="1900" dirty="0"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lang="sv-SE" sz="1900" dirty="0" err="1">
                <a:latin typeface="Times New Roman"/>
                <a:ea typeface="Times New Roman"/>
                <a:cs typeface="Times New Roman"/>
                <a:sym typeface="Times New Roman"/>
              </a:rPr>
              <a:t>generate</a:t>
            </a:r>
            <a:r>
              <a:rPr lang="sv-SE" sz="19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sv-SE" sz="1900" dirty="0" err="1">
                <a:latin typeface="Times New Roman"/>
                <a:ea typeface="Times New Roman"/>
                <a:cs typeface="Times New Roman"/>
                <a:sym typeface="Times New Roman"/>
              </a:rPr>
              <a:t>guided</a:t>
            </a:r>
            <a:r>
              <a:rPr lang="sv-SE" sz="1900" dirty="0">
                <a:latin typeface="Times New Roman"/>
                <a:ea typeface="Times New Roman"/>
                <a:cs typeface="Times New Roman"/>
                <a:sym typeface="Times New Roman"/>
              </a:rPr>
              <a:t> tours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6"/>
          <p:cNvSpPr txBox="1">
            <a:spLocks noGrp="1"/>
          </p:cNvSpPr>
          <p:nvPr>
            <p:ph type="sldNum" idx="12"/>
          </p:nvPr>
        </p:nvSpPr>
        <p:spPr>
          <a:xfrm>
            <a:off x="9552518" y="6597650"/>
            <a:ext cx="575700" cy="26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4</a:t>
            </a:fld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275" y="1188513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00" y="1188518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9775" y="346292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 rotWithShape="1">
          <a:blip r:embed="rId6">
            <a:alphaModFix/>
          </a:blip>
          <a:srcRect t="-10700" b="10699"/>
          <a:stretch/>
        </p:blipFill>
        <p:spPr>
          <a:xfrm>
            <a:off x="5486400" y="346292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29575" y="118852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 txBox="1"/>
          <p:nvPr/>
        </p:nvSpPr>
        <p:spPr>
          <a:xfrm>
            <a:off x="4784550" y="2346400"/>
            <a:ext cx="26229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 routes </a:t>
            </a:r>
            <a:r>
              <a:rPr lang="sv-SE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according</a:t>
            </a:r>
            <a:r>
              <a:rPr lang="sv-SE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lang="sv-SE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available</a:t>
            </a:r>
            <a:r>
              <a:rPr lang="sv-SE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sv-SE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</a:t>
            </a:r>
            <a:r>
              <a:rPr lang="sv-SE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sv-SE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r>
              <a:rPr lang="sv-SE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sv-SE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preferences</a:t>
            </a:r>
            <a:endParaRPr sz="1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8542775" y="2407724"/>
            <a:ext cx="3160800" cy="110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Facilitate</a:t>
            </a:r>
            <a:r>
              <a:rPr lang="sv-SE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sv-SE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booking</a:t>
            </a:r>
            <a:r>
              <a:rPr lang="sv-SE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sv-SE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purchase</a:t>
            </a:r>
            <a:r>
              <a:rPr lang="sv-SE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sv-SE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lang="sv-SE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tickets from the same </a:t>
            </a:r>
            <a:r>
              <a:rPr lang="sv-SE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</a:t>
            </a:r>
            <a:endParaRPr sz="1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609600" y="4796200"/>
            <a:ext cx="2899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recommenders and maps to optimise routes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4525488" y="4730050"/>
            <a:ext cx="32187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Delivering</a:t>
            </a:r>
            <a:r>
              <a:rPr lang="sv-SE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cross-</a:t>
            </a:r>
            <a:r>
              <a:rPr lang="sv-SE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platform</a:t>
            </a:r>
            <a:r>
              <a:rPr lang="sv-SE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sv-SE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experience</a:t>
            </a:r>
            <a:r>
              <a:rPr lang="sv-SE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mobile and web</a:t>
            </a:r>
            <a:endParaRPr sz="1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653025" y="3706025"/>
            <a:ext cx="976100" cy="9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8760275" y="4781275"/>
            <a:ext cx="2725800" cy="5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</a:t>
            </a:r>
            <a:r>
              <a:rPr lang="sv-SE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switching </a:t>
            </a:r>
            <a:r>
              <a:rPr lang="sv-SE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devices</a:t>
            </a:r>
            <a:r>
              <a:rPr lang="sv-SE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sv-SE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during</a:t>
            </a:r>
            <a:r>
              <a:rPr lang="sv-SE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visit</a:t>
            </a:r>
            <a:endParaRPr sz="1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609600" y="222918"/>
            <a:ext cx="10972800" cy="685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3800">
                <a:latin typeface="Times New Roman"/>
                <a:ea typeface="Times New Roman"/>
                <a:cs typeface="Times New Roman"/>
                <a:sym typeface="Times New Roman"/>
              </a:rPr>
              <a:t>Target of the project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609600" y="1383200"/>
            <a:ext cx="10972800" cy="445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sv-SE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Tourists</a:t>
            </a:r>
            <a:r>
              <a:rPr lang="sv-SE" sz="2400">
                <a:latin typeface="Times New Roman"/>
                <a:ea typeface="Times New Roman"/>
                <a:cs typeface="Times New Roman"/>
                <a:sym typeface="Times New Roman"/>
              </a:rPr>
              <a:t> that do not have too </a:t>
            </a:r>
            <a:r>
              <a:rPr lang="sv-SE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much time</a:t>
            </a:r>
            <a:r>
              <a:rPr lang="sv-SE" sz="2400">
                <a:latin typeface="Times New Roman"/>
                <a:ea typeface="Times New Roman"/>
                <a:cs typeface="Times New Roman"/>
                <a:sym typeface="Times New Roman"/>
              </a:rPr>
              <a:t> to plan their trips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sv-SE" sz="2400">
                <a:latin typeface="Times New Roman"/>
                <a:ea typeface="Times New Roman"/>
                <a:cs typeface="Times New Roman"/>
                <a:sym typeface="Times New Roman"/>
              </a:rPr>
              <a:t>Groups who have </a:t>
            </a:r>
            <a:r>
              <a:rPr lang="sv-SE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 requirements</a:t>
            </a:r>
            <a:r>
              <a:rPr lang="sv-SE" sz="2400">
                <a:latin typeface="Times New Roman"/>
                <a:ea typeface="Times New Roman"/>
                <a:cs typeface="Times New Roman"/>
                <a:sym typeface="Times New Roman"/>
              </a:rPr>
              <a:t> such as </a:t>
            </a:r>
            <a:r>
              <a:rPr lang="sv-SE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elderly</a:t>
            </a:r>
            <a:r>
              <a:rPr lang="sv-SE" sz="2400"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lang="sv-SE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kids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sv-SE" sz="2400">
                <a:latin typeface="Times New Roman"/>
                <a:ea typeface="Times New Roman"/>
                <a:cs typeface="Times New Roman"/>
                <a:sym typeface="Times New Roman"/>
              </a:rPr>
              <a:t>People who do </a:t>
            </a:r>
            <a:r>
              <a:rPr lang="sv-SE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have enough time</a:t>
            </a:r>
            <a:r>
              <a:rPr lang="sv-SE" sz="2400"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lang="sv-SE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book guided visits</a:t>
            </a:r>
            <a:r>
              <a:rPr lang="sv-SE" sz="2400">
                <a:latin typeface="Times New Roman"/>
                <a:ea typeface="Times New Roman"/>
                <a:cs typeface="Times New Roman"/>
                <a:sym typeface="Times New Roman"/>
              </a:rPr>
              <a:t> or they prefer their </a:t>
            </a:r>
            <a:r>
              <a:rPr lang="sv-SE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own organisation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sv-SE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</a:t>
            </a:r>
            <a:r>
              <a:rPr lang="sv-SE" sz="2400">
                <a:latin typeface="Times New Roman"/>
                <a:ea typeface="Times New Roman"/>
                <a:cs typeface="Times New Roman"/>
                <a:sym typeface="Times New Roman"/>
              </a:rPr>
              <a:t> that might be looking for the </a:t>
            </a:r>
            <a:r>
              <a:rPr lang="sv-SE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cheapest</a:t>
            </a:r>
            <a:r>
              <a:rPr lang="sv-SE" sz="2400">
                <a:latin typeface="Times New Roman"/>
                <a:ea typeface="Times New Roman"/>
                <a:cs typeface="Times New Roman"/>
                <a:sym typeface="Times New Roman"/>
              </a:rPr>
              <a:t> way of visiting the place in question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17"/>
          <p:cNvSpPr txBox="1">
            <a:spLocks noGrp="1"/>
          </p:cNvSpPr>
          <p:nvPr>
            <p:ph type="sldNum" idx="12"/>
          </p:nvPr>
        </p:nvSpPr>
        <p:spPr>
          <a:xfrm>
            <a:off x="9552518" y="6597650"/>
            <a:ext cx="575700" cy="26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609600" y="222918"/>
            <a:ext cx="10972800" cy="685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 err="1"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609600" y="1231250"/>
            <a:ext cx="10972800" cy="536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Times New Roman"/>
              <a:buChar char="●"/>
            </a:pPr>
            <a:r>
              <a:rPr lang="sv-SE" sz="2600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Automation </a:t>
            </a:r>
            <a:r>
              <a:rPr lang="sv-SE" sz="2600" dirty="0" err="1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lang="sv-SE" sz="2600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tour planning:</a:t>
            </a:r>
            <a:endParaRPr sz="2600" dirty="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sv-SE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instead</a:t>
            </a:r>
            <a:r>
              <a:rPr lang="sv-SE" sz="2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sv-SE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lang="sv-SE" sz="2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sv-SE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manually</a:t>
            </a:r>
            <a:r>
              <a:rPr lang="sv-SE" sz="2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sv-SE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researching</a:t>
            </a:r>
            <a:r>
              <a:rPr lang="sv-SE" sz="2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sv-SE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r>
              <a:rPr lang="sv-SE" sz="2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sv-SE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can</a:t>
            </a:r>
            <a:r>
              <a:rPr lang="sv-SE" sz="2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sv-SE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combine</a:t>
            </a:r>
            <a:r>
              <a:rPr lang="sv-SE" sz="2200" dirty="0">
                <a:latin typeface="Times New Roman"/>
                <a:ea typeface="Times New Roman"/>
                <a:cs typeface="Times New Roman"/>
                <a:sym typeface="Times New Roman"/>
              </a:rPr>
              <a:t> all the information </a:t>
            </a:r>
            <a:r>
              <a:rPr lang="sv-SE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he</a:t>
            </a:r>
            <a:r>
              <a:rPr lang="sv-SE" sz="2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sv-SE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needs</a:t>
            </a:r>
            <a:r>
              <a:rPr lang="sv-SE" sz="2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sv-SE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through</a:t>
            </a:r>
            <a:r>
              <a:rPr lang="sv-SE" sz="2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sv-SE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cityVG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Times New Roman"/>
              <a:buChar char="●"/>
            </a:pPr>
            <a:r>
              <a:rPr lang="sv-SE" sz="2600" dirty="0" err="1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</a:t>
            </a:r>
            <a:r>
              <a:rPr lang="sv-SE" sz="2600" dirty="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sv-SE" sz="2600" dirty="0" err="1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Constraint</a:t>
            </a:r>
            <a:r>
              <a:rPr lang="sv-SE" sz="2600" dirty="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2600" dirty="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sv-SE" sz="2200" dirty="0"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lang="sv-SE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reduce</a:t>
            </a:r>
            <a:r>
              <a:rPr lang="sv-SE" sz="2200" dirty="0">
                <a:latin typeface="Times New Roman"/>
                <a:ea typeface="Times New Roman"/>
                <a:cs typeface="Times New Roman"/>
                <a:sym typeface="Times New Roman"/>
              </a:rPr>
              <a:t> planning </a:t>
            </a:r>
            <a:r>
              <a:rPr lang="sv-SE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time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Times New Roman"/>
              <a:buChar char="●"/>
            </a:pPr>
            <a:r>
              <a:rPr lang="sv-SE" sz="2600" dirty="0" err="1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Personalized</a:t>
            </a:r>
            <a:r>
              <a:rPr lang="sv-SE" sz="2600" dirty="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sv-SE" sz="2600" dirty="0" err="1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experience</a:t>
            </a:r>
            <a:r>
              <a:rPr lang="sv-SE" sz="2600" dirty="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2600" dirty="0">
              <a:solidFill>
                <a:srgbClr val="BF9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sv-SE" sz="2200" dirty="0">
                <a:latin typeface="Times New Roman"/>
                <a:ea typeface="Times New Roman"/>
                <a:cs typeface="Times New Roman"/>
                <a:sym typeface="Times New Roman"/>
              </a:rPr>
              <a:t>to filter </a:t>
            </a:r>
            <a:r>
              <a:rPr lang="sv-SE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hundreds</a:t>
            </a:r>
            <a:r>
              <a:rPr lang="sv-SE" sz="2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sv-SE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lang="sv-SE" sz="2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sv-SE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choices</a:t>
            </a:r>
            <a:r>
              <a:rPr lang="sv-SE" sz="2200" dirty="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sv-SE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recommend</a:t>
            </a:r>
            <a:r>
              <a:rPr lang="sv-SE" sz="2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sv-SE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based</a:t>
            </a:r>
            <a:r>
              <a:rPr lang="sv-SE" sz="2200" dirty="0">
                <a:latin typeface="Times New Roman"/>
                <a:ea typeface="Times New Roman"/>
                <a:cs typeface="Times New Roman"/>
                <a:sym typeface="Times New Roman"/>
              </a:rPr>
              <a:t> on </a:t>
            </a:r>
            <a:r>
              <a:rPr lang="sv-SE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preferences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200"/>
              <a:buFont typeface="Times New Roman"/>
              <a:buChar char="●"/>
            </a:pPr>
            <a:r>
              <a:rPr lang="sv-SE" sz="2600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 </a:t>
            </a:r>
            <a:r>
              <a:rPr lang="sv-SE" sz="2600" dirty="0" err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</a:t>
            </a:r>
            <a:r>
              <a:rPr lang="sv-SE" sz="2600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sv-SE" sz="2600" dirty="0" err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adaptability</a:t>
            </a:r>
            <a:r>
              <a:rPr lang="sv-SE" sz="2600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2600" dirty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sv-SE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that</a:t>
            </a:r>
            <a:r>
              <a:rPr lang="sv-SE" sz="2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sv-SE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facilitates</a:t>
            </a:r>
            <a:r>
              <a:rPr lang="sv-SE" sz="2200" dirty="0">
                <a:latin typeface="Times New Roman"/>
                <a:ea typeface="Times New Roman"/>
                <a:cs typeface="Times New Roman"/>
                <a:sym typeface="Times New Roman"/>
              </a:rPr>
              <a:t> access to </a:t>
            </a:r>
            <a:r>
              <a:rPr lang="sv-SE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external</a:t>
            </a:r>
            <a:r>
              <a:rPr lang="sv-SE" sz="2200" dirty="0">
                <a:latin typeface="Times New Roman"/>
                <a:ea typeface="Times New Roman"/>
                <a:cs typeface="Times New Roman"/>
                <a:sym typeface="Times New Roman"/>
              </a:rPr>
              <a:t> services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Times New Roman"/>
              <a:buChar char="●"/>
            </a:pPr>
            <a:r>
              <a:rPr lang="sv-SE" sz="2600" dirty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Integration: </a:t>
            </a:r>
            <a:endParaRPr sz="2600" dirty="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sv-SE" sz="2200" dirty="0"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lang="sv-SE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integrate</a:t>
            </a:r>
            <a:r>
              <a:rPr lang="sv-SE" sz="2200" dirty="0">
                <a:latin typeface="Times New Roman"/>
                <a:ea typeface="Times New Roman"/>
                <a:cs typeface="Times New Roman"/>
                <a:sym typeface="Times New Roman"/>
              </a:rPr>
              <a:t> different services in </a:t>
            </a:r>
            <a:r>
              <a:rPr lang="sv-SE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one</a:t>
            </a:r>
            <a:r>
              <a:rPr lang="sv-SE" sz="2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sv-SE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devic</a:t>
            </a:r>
            <a:r>
              <a:rPr lang="sv-SE" sz="2200" dirty="0" err="1"/>
              <a:t>e</a:t>
            </a:r>
            <a:endParaRPr sz="22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9552518" y="6597650"/>
            <a:ext cx="575700" cy="26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609600" y="222918"/>
            <a:ext cx="10972800" cy="685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latin typeface="Times New Roman"/>
                <a:ea typeface="Times New Roman"/>
                <a:cs typeface="Times New Roman"/>
                <a:sym typeface="Times New Roman"/>
              </a:rPr>
              <a:t>System architecture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609600" y="1124744"/>
            <a:ext cx="10972800" cy="4717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Times New Roman"/>
              <a:buChar char="●"/>
            </a:pPr>
            <a:r>
              <a:rPr lang="sv-SE" sz="26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Frontend:</a:t>
            </a:r>
            <a:endParaRPr sz="26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imes New Roman"/>
              <a:buChar char="○"/>
            </a:pPr>
            <a:r>
              <a:rPr lang="sv-SE" sz="2200">
                <a:latin typeface="Times New Roman"/>
                <a:ea typeface="Times New Roman"/>
                <a:cs typeface="Times New Roman"/>
                <a:sym typeface="Times New Roman"/>
              </a:rPr>
              <a:t>Flutter for cross-platform support (Android, iOS, Web)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Times New Roman"/>
              <a:buChar char="●"/>
            </a:pPr>
            <a:r>
              <a:rPr lang="sv-SE" sz="26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Backend:</a:t>
            </a:r>
            <a:endParaRPr sz="26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imes New Roman"/>
              <a:buChar char="○"/>
            </a:pPr>
            <a:r>
              <a:rPr lang="sv-SE" sz="2200">
                <a:latin typeface="Times New Roman"/>
                <a:ea typeface="Times New Roman"/>
                <a:cs typeface="Times New Roman"/>
                <a:sym typeface="Times New Roman"/>
              </a:rPr>
              <a:t>PHP/Python for server logic and reasoning system, matching user preferences with city attractions</a:t>
            </a:r>
            <a:endParaRPr sz="22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Times New Roman"/>
              <a:buChar char="●"/>
            </a:pPr>
            <a:r>
              <a:rPr lang="sv-SE" sz="26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Database:</a:t>
            </a:r>
            <a:endParaRPr sz="22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imes New Roman"/>
              <a:buChar char="○"/>
            </a:pPr>
            <a:r>
              <a:rPr lang="sv-SE" sz="22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sv-SE" sz="2200">
                <a:latin typeface="Times New Roman"/>
                <a:ea typeface="Times New Roman"/>
                <a:cs typeface="Times New Roman"/>
                <a:sym typeface="Times New Roman"/>
              </a:rPr>
              <a:t>irebase for storing storing user data, visit plans and city informations</a:t>
            </a:r>
            <a:endParaRPr sz="22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Times New Roman"/>
              <a:buChar char="●"/>
            </a:pPr>
            <a:r>
              <a:rPr lang="sv-SE" sz="26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 integrations:</a:t>
            </a:r>
            <a:endParaRPr sz="26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imes New Roman"/>
              <a:buChar char="○"/>
            </a:pPr>
            <a:r>
              <a:rPr lang="sv-SE" sz="2200">
                <a:latin typeface="Times New Roman"/>
                <a:ea typeface="Times New Roman"/>
                <a:cs typeface="Times New Roman"/>
                <a:sym typeface="Times New Roman"/>
              </a:rPr>
              <a:t>Reservation/Ticketing APIs (if available) with a proxy for handling third-party bookings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imes New Roman"/>
              <a:buChar char="○"/>
            </a:pPr>
            <a:r>
              <a:rPr lang="sv-SE" sz="2200">
                <a:latin typeface="Times New Roman"/>
                <a:ea typeface="Times New Roman"/>
                <a:cs typeface="Times New Roman"/>
                <a:sym typeface="Times New Roman"/>
              </a:rPr>
              <a:t>Stripe for secure payments</a:t>
            </a:r>
            <a:endParaRPr sz="22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9552518" y="6597650"/>
            <a:ext cx="575700" cy="26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609600" y="222918"/>
            <a:ext cx="10972800" cy="685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latin typeface="Times New Roman"/>
                <a:ea typeface="Times New Roman"/>
                <a:cs typeface="Times New Roman"/>
                <a:sym typeface="Times New Roman"/>
              </a:rPr>
              <a:t>Quality assurance procedures (1)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609600" y="1263019"/>
            <a:ext cx="10972800" cy="4717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38761D"/>
              </a:buClr>
              <a:buSzPts val="2600"/>
              <a:buFont typeface="Times New Roman"/>
              <a:buChar char="●"/>
            </a:pPr>
            <a:r>
              <a:rPr lang="sv-SE" sz="26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Test-Driven Development (TDD) </a:t>
            </a:r>
            <a:endParaRPr sz="26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600"/>
              <a:buFont typeface="Times New Roman"/>
              <a:buChar char="●"/>
            </a:pPr>
            <a:r>
              <a:rPr lang="sv-SE" sz="26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Cross-Platform Automated Testing with Appium (Java) </a:t>
            </a:r>
            <a:endParaRPr sz="26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600"/>
              <a:buFont typeface="Times New Roman"/>
              <a:buChar char="●"/>
            </a:pPr>
            <a:r>
              <a:rPr lang="sv-SE" sz="26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Writing Test Cases Before Development (TestRail)</a:t>
            </a:r>
            <a:endParaRPr sz="26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600"/>
              <a:buFont typeface="Times New Roman"/>
              <a:buChar char="●"/>
            </a:pPr>
            <a:r>
              <a:rPr lang="sv-SE" sz="26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Manual Continuous Testing </a:t>
            </a:r>
            <a:endParaRPr sz="26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600"/>
              <a:buFont typeface="Times New Roman"/>
              <a:buChar char="●"/>
            </a:pPr>
            <a:r>
              <a:rPr lang="sv-SE" sz="26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Testing</a:t>
            </a:r>
            <a:endParaRPr sz="26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600"/>
              <a:buFont typeface="Times New Roman"/>
              <a:buChar char="●"/>
            </a:pPr>
            <a:r>
              <a:rPr lang="sv-SE" sz="26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Testing</a:t>
            </a:r>
            <a:endParaRPr sz="26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600"/>
              <a:buFont typeface="Times New Roman"/>
              <a:buChar char="●"/>
            </a:pPr>
            <a:r>
              <a:rPr lang="sv-SE" sz="26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Collaborative QA Process Using Jira</a:t>
            </a:r>
            <a:endParaRPr sz="26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600"/>
              <a:buFont typeface="Times New Roman"/>
              <a:buChar char="●"/>
            </a:pPr>
            <a:r>
              <a:rPr lang="sv-SE" sz="26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Acceptance Testing (UAT) </a:t>
            </a:r>
            <a:endParaRPr sz="26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600"/>
              <a:buFont typeface="Times New Roman"/>
              <a:buChar char="●"/>
            </a:pPr>
            <a:r>
              <a:rPr lang="sv-SE" sz="26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Incorporating User Feedback </a:t>
            </a:r>
            <a:endParaRPr sz="26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6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39" name="Google Shape;139;p20"/>
          <p:cNvSpPr txBox="1">
            <a:spLocks noGrp="1"/>
          </p:cNvSpPr>
          <p:nvPr>
            <p:ph type="sldNum" idx="12"/>
          </p:nvPr>
        </p:nvSpPr>
        <p:spPr>
          <a:xfrm>
            <a:off x="9552518" y="6597650"/>
            <a:ext cx="575700" cy="26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609600" y="222918"/>
            <a:ext cx="10972800" cy="685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Jira workflow</a:t>
            </a:r>
            <a:endParaRPr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1"/>
          <p:cNvSpPr txBox="1">
            <a:spLocks noGrp="1"/>
          </p:cNvSpPr>
          <p:nvPr>
            <p:ph type="sldNum" idx="12"/>
          </p:nvPr>
        </p:nvSpPr>
        <p:spPr>
          <a:xfrm>
            <a:off x="9552518" y="6597650"/>
            <a:ext cx="575700" cy="26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9</a:t>
            </a:fld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163" y="992149"/>
            <a:ext cx="8093676" cy="487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MRTC-Basic-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FEB728"/>
      </a:hlink>
      <a:folHlink>
        <a:srgbClr val="99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592</Words>
  <Application>Microsoft Macintosh PowerPoint</Application>
  <PresentationFormat>Widescreen</PresentationFormat>
  <Paragraphs>114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1_MRTC-Basic-Template</vt:lpstr>
      <vt:lpstr>CityVG application project</vt:lpstr>
      <vt:lpstr>Presentazione standard di PowerPoint</vt:lpstr>
      <vt:lpstr>Team Organization</vt:lpstr>
      <vt:lpstr>Project description</vt:lpstr>
      <vt:lpstr> Target of the project </vt:lpstr>
      <vt:lpstr>Requirements</vt:lpstr>
      <vt:lpstr>System architecture</vt:lpstr>
      <vt:lpstr>Quality assurance procedures (1)</vt:lpstr>
      <vt:lpstr>Jira workflow</vt:lpstr>
      <vt:lpstr>Risk assessment analysis (1)</vt:lpstr>
      <vt:lpstr>Risk assessment analysis (2)</vt:lpstr>
      <vt:lpstr>Communication</vt:lpstr>
      <vt:lpstr>Sprint #0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Alessio Bezzi</cp:lastModifiedBy>
  <cp:revision>6</cp:revision>
  <dcterms:modified xsi:type="dcterms:W3CDTF">2024-10-15T13:45:58Z</dcterms:modified>
</cp:coreProperties>
</file>