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tags/tag16.xml" ContentType="application/vnd.openxmlformats-officedocument.presentationml.tags+xml"/>
  <Override PartName="/ppt/notesSlides/notesSlide20.xml" ContentType="application/vnd.openxmlformats-officedocument.presentationml.notesSlide+xml"/>
  <Override PartName="/ppt/tags/tag17.xml" ContentType="application/vnd.openxmlformats-officedocument.presentationml.tags+xml"/>
  <Override PartName="/ppt/notesSlides/notesSlide21.xml" ContentType="application/vnd.openxmlformats-officedocument.presentationml.notesSlide+xml"/>
  <Override PartName="/ppt/tags/tag18.xml" ContentType="application/vnd.openxmlformats-officedocument.presentationml.tags+xml"/>
  <Override PartName="/ppt/notesSlides/notesSlide22.xml" ContentType="application/vnd.openxmlformats-officedocument.presentationml.notesSlide+xml"/>
  <Override PartName="/ppt/tags/tag19.xml" ContentType="application/vnd.openxmlformats-officedocument.presentationml.tags+xml"/>
  <Override PartName="/ppt/notesSlides/notesSlide23.xml" ContentType="application/vnd.openxmlformats-officedocument.presentationml.notesSlide+xml"/>
  <Override PartName="/ppt/tags/tag20.xml" ContentType="application/vnd.openxmlformats-officedocument.presentationml.tags+xml"/>
  <Override PartName="/ppt/notesSlides/notesSlide24.xml" ContentType="application/vnd.openxmlformats-officedocument.presentationml.notesSlide+xml"/>
  <Override PartName="/ppt/tags/tag21.xml" ContentType="application/vnd.openxmlformats-officedocument.presentationml.tags+xml"/>
  <Override PartName="/ppt/notesSlides/notesSlide25.xml" ContentType="application/vnd.openxmlformats-officedocument.presentationml.notesSlide+xml"/>
  <Override PartName="/ppt/tags/tag22.xml" ContentType="application/vnd.openxmlformats-officedocument.presentationml.tags+xml"/>
  <Override PartName="/ppt/notesSlides/notesSlide26.xml" ContentType="application/vnd.openxmlformats-officedocument.presentationml.notesSlide+xml"/>
  <Override PartName="/ppt/tags/tag23.xml" ContentType="application/vnd.openxmlformats-officedocument.presentationml.tags+xml"/>
  <Override PartName="/ppt/notesSlides/notesSlide27.xml" ContentType="application/vnd.openxmlformats-officedocument.presentationml.notesSlide+xml"/>
  <Override PartName="/ppt/tags/tag24.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25.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556" r:id="rId2"/>
    <p:sldId id="722" r:id="rId3"/>
    <p:sldId id="738" r:id="rId4"/>
    <p:sldId id="719" r:id="rId5"/>
    <p:sldId id="696" r:id="rId6"/>
    <p:sldId id="697" r:id="rId7"/>
    <p:sldId id="745" r:id="rId8"/>
    <p:sldId id="723" r:id="rId9"/>
    <p:sldId id="747" r:id="rId10"/>
    <p:sldId id="728" r:id="rId11"/>
    <p:sldId id="725" r:id="rId12"/>
    <p:sldId id="751" r:id="rId13"/>
    <p:sldId id="750" r:id="rId14"/>
    <p:sldId id="749" r:id="rId15"/>
    <p:sldId id="744" r:id="rId16"/>
    <p:sldId id="743" r:id="rId17"/>
    <p:sldId id="755" r:id="rId18"/>
    <p:sldId id="756" r:id="rId19"/>
    <p:sldId id="754" r:id="rId20"/>
    <p:sldId id="757" r:id="rId21"/>
    <p:sldId id="758" r:id="rId22"/>
    <p:sldId id="759" r:id="rId23"/>
    <p:sldId id="760" r:id="rId24"/>
    <p:sldId id="726" r:id="rId25"/>
    <p:sldId id="762" r:id="rId26"/>
    <p:sldId id="761" r:id="rId27"/>
    <p:sldId id="711" r:id="rId28"/>
    <p:sldId id="742" r:id="rId29"/>
    <p:sldId id="740" r:id="rId30"/>
    <p:sldId id="713" r:id="rId31"/>
    <p:sldId id="714" r:id="rId32"/>
    <p:sldId id="715" r:id="rId33"/>
    <p:sldId id="716" r:id="rId34"/>
    <p:sldId id="718" r:id="rId35"/>
    <p:sldId id="68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FB35"/>
    <a:srgbClr val="D9D9D9"/>
    <a:srgbClr val="3333CC"/>
    <a:srgbClr val="339933"/>
    <a:srgbClr val="0000FF"/>
    <a:srgbClr val="B1810B"/>
    <a:srgbClr val="18453B"/>
    <a:srgbClr val="006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64" autoAdjust="0"/>
    <p:restoredTop sz="74634" autoAdjust="0"/>
  </p:normalViewPr>
  <p:slideViewPr>
    <p:cSldViewPr>
      <p:cViewPr varScale="1">
        <p:scale>
          <a:sx n="96" d="100"/>
          <a:sy n="96" d="100"/>
        </p:scale>
        <p:origin x="1808" y="168"/>
      </p:cViewPr>
      <p:guideLst>
        <p:guide orient="horz" pos="2160"/>
        <p:guide pos="2880"/>
      </p:guideLst>
    </p:cSldViewPr>
  </p:slideViewPr>
  <p:notesTextViewPr>
    <p:cViewPr>
      <p:scale>
        <a:sx n="100" d="100"/>
        <a:sy n="100" d="100"/>
      </p:scale>
      <p:origin x="0" y="0"/>
    </p:cViewPr>
  </p:notesTextViewPr>
  <p:notesViewPr>
    <p:cSldViewPr>
      <p:cViewPr varScale="1">
        <p:scale>
          <a:sx n="100" d="100"/>
          <a:sy n="100" d="100"/>
        </p:scale>
        <p:origin x="-354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9165BC-BD07-4CEE-B1A8-E812A68E78FA}" type="datetimeFigureOut">
              <a:rPr lang="en-US" smtClean="0"/>
              <a:pPr/>
              <a:t>10/25/20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BE7C55-2A7F-491E-A4DB-9F279AFFC75A}" type="slidenum">
              <a:rPr lang="en-US" smtClean="0"/>
              <a:pPr/>
              <a:t>‹#›</a:t>
            </a:fld>
            <a:endParaRPr lang="en-US"/>
          </a:p>
        </p:txBody>
      </p:sp>
    </p:spTree>
    <p:extLst>
      <p:ext uri="{BB962C8B-B14F-4D97-AF65-F5344CB8AC3E}">
        <p14:creationId xmlns:p14="http://schemas.microsoft.com/office/powerpoint/2010/main" val="1739270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mn-ea"/>
                <a:cs typeface="+mn-cs"/>
              </a:rPr>
              <a:t>Good morning, everyone. My name is </a:t>
            </a:r>
            <a:r>
              <a:rPr lang="en-US" altLang="zh-CN" sz="1200" kern="1200" dirty="0" err="1">
                <a:solidFill>
                  <a:schemeClr val="tx1"/>
                </a:solidFill>
                <a:effectLst/>
                <a:latin typeface="+mn-lt"/>
                <a:ea typeface="+mn-ea"/>
                <a:cs typeface="+mn-cs"/>
              </a:rPr>
              <a:t>Haipeng</a:t>
            </a:r>
            <a:r>
              <a:rPr lang="en-US" altLang="zh-CN" sz="1200" kern="1200" dirty="0">
                <a:solidFill>
                  <a:schemeClr val="tx1"/>
                </a:solidFill>
                <a:effectLst/>
                <a:latin typeface="+mn-lt"/>
                <a:ea typeface="+mn-ea"/>
                <a:cs typeface="+mn-cs"/>
              </a:rPr>
              <a:t> Dai, I come from Nanjing University in China. It’s a great honor for me to give a presentation in VLDB 2017. The title of my paper is “Finding Persistent Items in Data Streams”, this is a joint work with Muhammad </a:t>
            </a:r>
            <a:r>
              <a:rPr lang="en-US" altLang="zh-CN" sz="1200" kern="1200" dirty="0" err="1">
                <a:solidFill>
                  <a:schemeClr val="tx1"/>
                </a:solidFill>
                <a:effectLst/>
                <a:latin typeface="+mn-lt"/>
                <a:ea typeface="+mn-ea"/>
                <a:cs typeface="+mn-cs"/>
              </a:rPr>
              <a:t>Shahzad</a:t>
            </a:r>
            <a:r>
              <a:rPr lang="en-US" altLang="zh-CN" sz="1200" kern="1200" dirty="0">
                <a:solidFill>
                  <a:schemeClr val="tx1"/>
                </a:solidFill>
                <a:effectLst/>
                <a:latin typeface="+mn-lt"/>
                <a:ea typeface="+mn-ea"/>
                <a:cs typeface="+mn-cs"/>
              </a:rPr>
              <a:t>, Alex Liu, and </a:t>
            </a:r>
            <a:r>
              <a:rPr lang="en-US" altLang="zh-CN" sz="1200" kern="1200" dirty="0" err="1">
                <a:solidFill>
                  <a:schemeClr val="tx1"/>
                </a:solidFill>
                <a:effectLst/>
                <a:latin typeface="+mn-lt"/>
                <a:ea typeface="+mn-ea"/>
                <a:cs typeface="+mn-cs"/>
              </a:rPr>
              <a:t>Yuankun</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Zhong</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4BE7C55-2A7F-491E-A4DB-9F279AFFC75A}" type="slidenum">
              <a:rPr lang="en-US" smtClean="0"/>
              <a:pPr/>
              <a:t>1</a:t>
            </a:fld>
            <a:endParaRPr lang="en-US"/>
          </a:p>
        </p:txBody>
      </p:sp>
    </p:spTree>
    <p:extLst>
      <p:ext uri="{BB962C8B-B14F-4D97-AF65-F5344CB8AC3E}">
        <p14:creationId xmlns:p14="http://schemas.microsoft.com/office/powerpoint/2010/main" val="4180109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    In our</a:t>
            </a:r>
            <a:r>
              <a:rPr lang="en-US" altLang="zh-CN" sz="1200" baseline="0" dirty="0"/>
              <a:t> work, we use Raptor codes for coding and decoding item IDs.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a:t>    Raptor codes can </a:t>
            </a:r>
            <a:r>
              <a:rPr lang="en-US" altLang="zh-CN" sz="1200" dirty="0"/>
              <a:t>encode </a:t>
            </a:r>
            <a:r>
              <a:rPr lang="en-US" altLang="zh-CN" sz="1200" i="1" dirty="0"/>
              <a:t>k</a:t>
            </a:r>
            <a:r>
              <a:rPr lang="en-US" altLang="zh-CN" sz="1200" dirty="0"/>
              <a:t> symbols into potentially limitless encoding symbols, and knowing </a:t>
            </a:r>
            <a:r>
              <a:rPr lang="en-US" altLang="zh-CN" sz="1200" i="1" dirty="0"/>
              <a:t>k</a:t>
            </a:r>
            <a:r>
              <a:rPr lang="en-US" altLang="zh-CN" sz="1200" dirty="0"/>
              <a:t> or more encoding symbols allows decoding with low failure probability. The top figure in this slide shows that 6</a:t>
            </a:r>
            <a:r>
              <a:rPr lang="en-US" altLang="zh-CN" sz="1200" baseline="0" dirty="0"/>
              <a:t> symbols are encoded into 7 encoding symbols, and each encoded symbol is a linear combination of the input 6 symbols.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a:t>    Raptor codes have many advantages. To name a few, it has linear time encoding and decoding speed, which is quite beneficial in our scenario. It also has high decoding success probability (or low decoding failure probability) if </a:t>
            </a:r>
            <a:r>
              <a:rPr lang="en-US" altLang="zh-CN" sz="1200" dirty="0"/>
              <a:t>the number of received symbols is</a:t>
            </a:r>
            <a:r>
              <a:rPr lang="en-US" altLang="zh-CN" sz="1200" baseline="0" dirty="0"/>
              <a:t> </a:t>
            </a:r>
            <a:r>
              <a:rPr lang="en-US" altLang="zh-CN" sz="1200" dirty="0"/>
              <a:t>larger than 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    T</a:t>
            </a:r>
            <a:r>
              <a:rPr lang="en-US" altLang="zh-CN" sz="1200" baseline="0" dirty="0"/>
              <a:t>his slide shows the mathematical expression for decoding failure probability. We can see that it decreases at an exponential speed given that the number of received symbols </a:t>
            </a:r>
            <a:r>
              <a:rPr lang="en-US" altLang="zh-CN" sz="1200" b="1" i="1" baseline="0" dirty="0"/>
              <a:t>r</a:t>
            </a:r>
            <a:r>
              <a:rPr lang="en-US" altLang="zh-CN" sz="1200" baseline="0" dirty="0"/>
              <a:t>  is greater than the length of item ID </a:t>
            </a:r>
            <a:r>
              <a:rPr lang="en-US" altLang="zh-CN" sz="1200" b="1" i="1" baseline="0" dirty="0"/>
              <a:t>l</a:t>
            </a:r>
            <a:r>
              <a:rPr lang="en-US" altLang="zh-CN" sz="1200" baseline="0" dirty="0"/>
              <a:t>.</a:t>
            </a:r>
            <a:endParaRPr lang="en-US" altLang="zh-CN" sz="1200" dirty="0"/>
          </a:p>
        </p:txBody>
      </p:sp>
      <p:sp>
        <p:nvSpPr>
          <p:cNvPr id="4608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charset="0"/>
              </a:defRPr>
            </a:lvl1pPr>
            <a:lvl2pPr marL="742950" indent="-285750">
              <a:defRPr>
                <a:solidFill>
                  <a:schemeClr val="tx1"/>
                </a:solidFill>
                <a:latin typeface="Arial" charset="0"/>
                <a:ea typeface="微软雅黑" charset="0"/>
              </a:defRPr>
            </a:lvl2pPr>
            <a:lvl3pPr marL="1143000" indent="-228600">
              <a:defRPr>
                <a:solidFill>
                  <a:schemeClr val="tx1"/>
                </a:solidFill>
                <a:latin typeface="Arial" charset="0"/>
                <a:ea typeface="微软雅黑" charset="0"/>
              </a:defRPr>
            </a:lvl3pPr>
            <a:lvl4pPr marL="1600200" indent="-228600">
              <a:defRPr>
                <a:solidFill>
                  <a:schemeClr val="tx1"/>
                </a:solidFill>
                <a:latin typeface="Arial" charset="0"/>
                <a:ea typeface="微软雅黑" charset="0"/>
              </a:defRPr>
            </a:lvl4pPr>
            <a:lvl5pPr marL="2057400" indent="-228600">
              <a:defRPr>
                <a:solidFill>
                  <a:schemeClr val="tx1"/>
                </a:solidFill>
                <a:latin typeface="Arial" charset="0"/>
                <a:ea typeface="微软雅黑" charset="0"/>
              </a:defRPr>
            </a:lvl5pPr>
            <a:lvl6pPr marL="2514600" indent="-228600" eaLnBrk="0" fontAlgn="base" hangingPunct="0">
              <a:spcBef>
                <a:spcPct val="0"/>
              </a:spcBef>
              <a:spcAft>
                <a:spcPct val="0"/>
              </a:spcAft>
              <a:defRPr>
                <a:solidFill>
                  <a:schemeClr val="tx1"/>
                </a:solidFill>
                <a:latin typeface="Arial" charset="0"/>
                <a:ea typeface="微软雅黑" charset="0"/>
              </a:defRPr>
            </a:lvl6pPr>
            <a:lvl7pPr marL="2971800" indent="-228600" eaLnBrk="0" fontAlgn="base" hangingPunct="0">
              <a:spcBef>
                <a:spcPct val="0"/>
              </a:spcBef>
              <a:spcAft>
                <a:spcPct val="0"/>
              </a:spcAft>
              <a:defRPr>
                <a:solidFill>
                  <a:schemeClr val="tx1"/>
                </a:solidFill>
                <a:latin typeface="Arial" charset="0"/>
                <a:ea typeface="微软雅黑" charset="0"/>
              </a:defRPr>
            </a:lvl7pPr>
            <a:lvl8pPr marL="3429000" indent="-228600" eaLnBrk="0" fontAlgn="base" hangingPunct="0">
              <a:spcBef>
                <a:spcPct val="0"/>
              </a:spcBef>
              <a:spcAft>
                <a:spcPct val="0"/>
              </a:spcAft>
              <a:defRPr>
                <a:solidFill>
                  <a:schemeClr val="tx1"/>
                </a:solidFill>
                <a:latin typeface="Arial" charset="0"/>
                <a:ea typeface="微软雅黑" charset="0"/>
              </a:defRPr>
            </a:lvl8pPr>
            <a:lvl9pPr marL="3886200" indent="-228600" eaLnBrk="0" fontAlgn="base" hangingPunct="0">
              <a:spcBef>
                <a:spcPct val="0"/>
              </a:spcBef>
              <a:spcAft>
                <a:spcPct val="0"/>
              </a:spcAft>
              <a:defRPr>
                <a:solidFill>
                  <a:schemeClr val="tx1"/>
                </a:solidFill>
                <a:latin typeface="Arial" charset="0"/>
                <a:ea typeface="微软雅黑" charset="0"/>
              </a:defRPr>
            </a:lvl9pPr>
          </a:lstStyle>
          <a:p>
            <a:fld id="{C45E24D4-ABD1-5944-94A1-F9066E65BEEF}" type="slidenum">
              <a:rPr lang="en-US" altLang="zh-CN">
                <a:latin typeface="Calibri" charset="0"/>
                <a:ea typeface="宋体" charset="0"/>
              </a:rPr>
              <a:pPr/>
              <a:t>10</a:t>
            </a:fld>
            <a:endParaRPr lang="en-US" altLang="zh-CN">
              <a:latin typeface="Calibri" charset="0"/>
              <a:ea typeface="宋体" charset="0"/>
            </a:endParaRPr>
          </a:p>
        </p:txBody>
      </p:sp>
    </p:spTree>
    <p:extLst>
      <p:ext uri="{BB962C8B-B14F-4D97-AF65-F5344CB8AC3E}">
        <p14:creationId xmlns:p14="http://schemas.microsoft.com/office/powerpoint/2010/main" val="1268546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a:solidFill>
                  <a:schemeClr val="tx1"/>
                </a:solidFill>
                <a:effectLst/>
                <a:latin typeface="+mn-lt"/>
                <a:ea typeface="+mn-ea"/>
                <a:cs typeface="+mn-cs"/>
              </a:rPr>
              <a:t>Now we introduce our proposed data</a:t>
            </a:r>
            <a:r>
              <a:rPr lang="en-US" altLang="zh-CN" sz="1200" kern="1200" baseline="0" dirty="0">
                <a:solidFill>
                  <a:schemeClr val="tx1"/>
                </a:solidFill>
                <a:effectLst/>
                <a:latin typeface="+mn-lt"/>
                <a:ea typeface="+mn-ea"/>
                <a:cs typeface="+mn-cs"/>
              </a:rPr>
              <a:t> structure, Space-Time Bloom Filter (STBF), for recording item IDs. Basically, STBF is adapted from traditional Bloom filters.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a:solidFill>
                  <a:schemeClr val="tx1"/>
                </a:solidFill>
                <a:effectLst/>
                <a:latin typeface="+mn-lt"/>
                <a:ea typeface="+mn-ea"/>
                <a:cs typeface="+mn-cs"/>
              </a:rPr>
              <a:t>    STBF consists of an array Ci of cells with uniform length. For each cell, it contains three fields, </a:t>
            </a:r>
            <a:r>
              <a:rPr lang="en-US" altLang="zh-CN" dirty="0"/>
              <a:t>Flag, Raptor codes, and Hash-print. The</a:t>
            </a:r>
            <a:r>
              <a:rPr lang="en-US" altLang="zh-CN" baseline="0" dirty="0"/>
              <a:t> length and description of these three fields are shown in this table. In particular, the flag field has length of 1, and it indicates whether the cell is empty or not. The Raptor codes filed stores encoded codes for ID recovering, and it is same for all mapped cells for an item in a measurement period, but different for different periods. The hash-print filed stores </a:t>
            </a:r>
            <a:r>
              <a:rPr lang="en-US" altLang="zh-CN" dirty="0"/>
              <a:t>fingerprint-like info. generated by hashing for an item, it is the same for all cells and all periods.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Besides,</a:t>
            </a:r>
            <a:r>
              <a:rPr lang="en-US" altLang="zh-CN" baseline="0" dirty="0"/>
              <a:t> there are three cell status: </a:t>
            </a:r>
            <a:r>
              <a:rPr lang="en-US" altLang="zh-CN" dirty="0">
                <a:solidFill>
                  <a:srgbClr val="00B0F0"/>
                </a:solidFill>
              </a:rPr>
              <a:t>empty</a:t>
            </a:r>
            <a:r>
              <a:rPr lang="en-US" altLang="zh-CN" dirty="0"/>
              <a:t>, </a:t>
            </a:r>
            <a:r>
              <a:rPr lang="en-US" altLang="zh-CN" dirty="0">
                <a:solidFill>
                  <a:srgbClr val="00B0F0"/>
                </a:solidFill>
              </a:rPr>
              <a:t>singleton</a:t>
            </a:r>
            <a:r>
              <a:rPr lang="en-US" altLang="zh-CN" dirty="0"/>
              <a:t>, and </a:t>
            </a:r>
            <a:r>
              <a:rPr lang="en-US" altLang="zh-CN" dirty="0">
                <a:solidFill>
                  <a:srgbClr val="00B0F0"/>
                </a:solidFill>
              </a:rPr>
              <a:t>collided.</a:t>
            </a:r>
            <a:endParaRPr lang="zh-CN" altLang="en-US" dirty="0"/>
          </a:p>
          <a:p>
            <a:endParaRPr lang="zh-CN" altLang="zh-CN" sz="1200" kern="1200" dirty="0">
              <a:solidFill>
                <a:schemeClr val="tx1"/>
              </a:solidFill>
              <a:effectLst/>
              <a:latin typeface="+mn-lt"/>
              <a:ea typeface="+mn-ea"/>
              <a:cs typeface="+mn-cs"/>
            </a:endParaRPr>
          </a:p>
        </p:txBody>
      </p:sp>
      <p:sp>
        <p:nvSpPr>
          <p:cNvPr id="4608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charset="0"/>
              </a:defRPr>
            </a:lvl1pPr>
            <a:lvl2pPr marL="742950" indent="-285750">
              <a:defRPr>
                <a:solidFill>
                  <a:schemeClr val="tx1"/>
                </a:solidFill>
                <a:latin typeface="Arial" charset="0"/>
                <a:ea typeface="微软雅黑" charset="0"/>
              </a:defRPr>
            </a:lvl2pPr>
            <a:lvl3pPr marL="1143000" indent="-228600">
              <a:defRPr>
                <a:solidFill>
                  <a:schemeClr val="tx1"/>
                </a:solidFill>
                <a:latin typeface="Arial" charset="0"/>
                <a:ea typeface="微软雅黑" charset="0"/>
              </a:defRPr>
            </a:lvl3pPr>
            <a:lvl4pPr marL="1600200" indent="-228600">
              <a:defRPr>
                <a:solidFill>
                  <a:schemeClr val="tx1"/>
                </a:solidFill>
                <a:latin typeface="Arial" charset="0"/>
                <a:ea typeface="微软雅黑" charset="0"/>
              </a:defRPr>
            </a:lvl4pPr>
            <a:lvl5pPr marL="2057400" indent="-228600">
              <a:defRPr>
                <a:solidFill>
                  <a:schemeClr val="tx1"/>
                </a:solidFill>
                <a:latin typeface="Arial" charset="0"/>
                <a:ea typeface="微软雅黑" charset="0"/>
              </a:defRPr>
            </a:lvl5pPr>
            <a:lvl6pPr marL="2514600" indent="-228600" eaLnBrk="0" fontAlgn="base" hangingPunct="0">
              <a:spcBef>
                <a:spcPct val="0"/>
              </a:spcBef>
              <a:spcAft>
                <a:spcPct val="0"/>
              </a:spcAft>
              <a:defRPr>
                <a:solidFill>
                  <a:schemeClr val="tx1"/>
                </a:solidFill>
                <a:latin typeface="Arial" charset="0"/>
                <a:ea typeface="微软雅黑" charset="0"/>
              </a:defRPr>
            </a:lvl6pPr>
            <a:lvl7pPr marL="2971800" indent="-228600" eaLnBrk="0" fontAlgn="base" hangingPunct="0">
              <a:spcBef>
                <a:spcPct val="0"/>
              </a:spcBef>
              <a:spcAft>
                <a:spcPct val="0"/>
              </a:spcAft>
              <a:defRPr>
                <a:solidFill>
                  <a:schemeClr val="tx1"/>
                </a:solidFill>
                <a:latin typeface="Arial" charset="0"/>
                <a:ea typeface="微软雅黑" charset="0"/>
              </a:defRPr>
            </a:lvl7pPr>
            <a:lvl8pPr marL="3429000" indent="-228600" eaLnBrk="0" fontAlgn="base" hangingPunct="0">
              <a:spcBef>
                <a:spcPct val="0"/>
              </a:spcBef>
              <a:spcAft>
                <a:spcPct val="0"/>
              </a:spcAft>
              <a:defRPr>
                <a:solidFill>
                  <a:schemeClr val="tx1"/>
                </a:solidFill>
                <a:latin typeface="Arial" charset="0"/>
                <a:ea typeface="微软雅黑" charset="0"/>
              </a:defRPr>
            </a:lvl8pPr>
            <a:lvl9pPr marL="3886200" indent="-228600" eaLnBrk="0" fontAlgn="base" hangingPunct="0">
              <a:spcBef>
                <a:spcPct val="0"/>
              </a:spcBef>
              <a:spcAft>
                <a:spcPct val="0"/>
              </a:spcAft>
              <a:defRPr>
                <a:solidFill>
                  <a:schemeClr val="tx1"/>
                </a:solidFill>
                <a:latin typeface="Arial" charset="0"/>
                <a:ea typeface="微软雅黑" charset="0"/>
              </a:defRPr>
            </a:lvl9pPr>
          </a:lstStyle>
          <a:p>
            <a:fld id="{C45E24D4-ABD1-5944-94A1-F9066E65BEEF}" type="slidenum">
              <a:rPr lang="en-US" altLang="zh-CN">
                <a:latin typeface="Calibri" charset="0"/>
                <a:ea typeface="宋体" charset="0"/>
              </a:rPr>
              <a:pPr/>
              <a:t>11</a:t>
            </a:fld>
            <a:endParaRPr lang="en-US" altLang="zh-CN">
              <a:latin typeface="Calibri" charset="0"/>
              <a:ea typeface="宋体" charset="0"/>
            </a:endParaRPr>
          </a:p>
        </p:txBody>
      </p:sp>
    </p:spTree>
    <p:extLst>
      <p:ext uri="{BB962C8B-B14F-4D97-AF65-F5344CB8AC3E}">
        <p14:creationId xmlns:p14="http://schemas.microsoft.com/office/powerpoint/2010/main" val="793142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a:solidFill>
                  <a:schemeClr val="tx1"/>
                </a:solidFill>
                <a:effectLst/>
                <a:latin typeface="+mn-lt"/>
                <a:ea typeface="+mn-ea"/>
                <a:cs typeface="+mn-cs"/>
              </a:rPr>
              <a:t>We use an example to show the recording phase of STBF in a measurement</a:t>
            </a:r>
            <a:r>
              <a:rPr lang="en-US" altLang="zh-CN" sz="1200" kern="1200" baseline="0" dirty="0">
                <a:solidFill>
                  <a:schemeClr val="tx1"/>
                </a:solidFill>
                <a:effectLst/>
                <a:latin typeface="+mn-lt"/>
                <a:ea typeface="+mn-ea"/>
                <a:cs typeface="+mn-cs"/>
              </a:rPr>
              <a:t> period</a:t>
            </a:r>
            <a:r>
              <a:rPr lang="en-US" altLang="zh-CN" sz="1200" kern="1200" dirty="0">
                <a:solidFill>
                  <a:schemeClr val="tx1"/>
                </a:solidFill>
                <a:effectLst/>
                <a:latin typeface="+mn-lt"/>
                <a:ea typeface="+mn-ea"/>
                <a:cs typeface="+mn-cs"/>
              </a:rPr>
              <a:t>.</a:t>
            </a: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 At the very beginning, all cells in a STBF are empty, and their stored bits are all 0.</a:t>
            </a:r>
            <a:endParaRPr lang="zh-CN" altLang="zh-CN" sz="1200" kern="1200" dirty="0">
              <a:solidFill>
                <a:schemeClr val="tx1"/>
              </a:solidFill>
              <a:effectLst/>
              <a:latin typeface="+mn-lt"/>
              <a:ea typeface="+mn-ea"/>
              <a:cs typeface="+mn-cs"/>
            </a:endParaRPr>
          </a:p>
        </p:txBody>
      </p:sp>
      <p:sp>
        <p:nvSpPr>
          <p:cNvPr id="4608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charset="0"/>
              </a:defRPr>
            </a:lvl1pPr>
            <a:lvl2pPr marL="742950" indent="-285750">
              <a:defRPr>
                <a:solidFill>
                  <a:schemeClr val="tx1"/>
                </a:solidFill>
                <a:latin typeface="Arial" charset="0"/>
                <a:ea typeface="微软雅黑" charset="0"/>
              </a:defRPr>
            </a:lvl2pPr>
            <a:lvl3pPr marL="1143000" indent="-228600">
              <a:defRPr>
                <a:solidFill>
                  <a:schemeClr val="tx1"/>
                </a:solidFill>
                <a:latin typeface="Arial" charset="0"/>
                <a:ea typeface="微软雅黑" charset="0"/>
              </a:defRPr>
            </a:lvl3pPr>
            <a:lvl4pPr marL="1600200" indent="-228600">
              <a:defRPr>
                <a:solidFill>
                  <a:schemeClr val="tx1"/>
                </a:solidFill>
                <a:latin typeface="Arial" charset="0"/>
                <a:ea typeface="微软雅黑" charset="0"/>
              </a:defRPr>
            </a:lvl4pPr>
            <a:lvl5pPr marL="2057400" indent="-228600">
              <a:defRPr>
                <a:solidFill>
                  <a:schemeClr val="tx1"/>
                </a:solidFill>
                <a:latin typeface="Arial" charset="0"/>
                <a:ea typeface="微软雅黑" charset="0"/>
              </a:defRPr>
            </a:lvl5pPr>
            <a:lvl6pPr marL="2514600" indent="-228600" eaLnBrk="0" fontAlgn="base" hangingPunct="0">
              <a:spcBef>
                <a:spcPct val="0"/>
              </a:spcBef>
              <a:spcAft>
                <a:spcPct val="0"/>
              </a:spcAft>
              <a:defRPr>
                <a:solidFill>
                  <a:schemeClr val="tx1"/>
                </a:solidFill>
                <a:latin typeface="Arial" charset="0"/>
                <a:ea typeface="微软雅黑" charset="0"/>
              </a:defRPr>
            </a:lvl6pPr>
            <a:lvl7pPr marL="2971800" indent="-228600" eaLnBrk="0" fontAlgn="base" hangingPunct="0">
              <a:spcBef>
                <a:spcPct val="0"/>
              </a:spcBef>
              <a:spcAft>
                <a:spcPct val="0"/>
              </a:spcAft>
              <a:defRPr>
                <a:solidFill>
                  <a:schemeClr val="tx1"/>
                </a:solidFill>
                <a:latin typeface="Arial" charset="0"/>
                <a:ea typeface="微软雅黑" charset="0"/>
              </a:defRPr>
            </a:lvl7pPr>
            <a:lvl8pPr marL="3429000" indent="-228600" eaLnBrk="0" fontAlgn="base" hangingPunct="0">
              <a:spcBef>
                <a:spcPct val="0"/>
              </a:spcBef>
              <a:spcAft>
                <a:spcPct val="0"/>
              </a:spcAft>
              <a:defRPr>
                <a:solidFill>
                  <a:schemeClr val="tx1"/>
                </a:solidFill>
                <a:latin typeface="Arial" charset="0"/>
                <a:ea typeface="微软雅黑" charset="0"/>
              </a:defRPr>
            </a:lvl8pPr>
            <a:lvl9pPr marL="3886200" indent="-228600" eaLnBrk="0" fontAlgn="base" hangingPunct="0">
              <a:spcBef>
                <a:spcPct val="0"/>
              </a:spcBef>
              <a:spcAft>
                <a:spcPct val="0"/>
              </a:spcAft>
              <a:defRPr>
                <a:solidFill>
                  <a:schemeClr val="tx1"/>
                </a:solidFill>
                <a:latin typeface="Arial" charset="0"/>
                <a:ea typeface="微软雅黑" charset="0"/>
              </a:defRPr>
            </a:lvl9pPr>
          </a:lstStyle>
          <a:p>
            <a:fld id="{C45E24D4-ABD1-5944-94A1-F9066E65BEEF}" type="slidenum">
              <a:rPr lang="en-US" altLang="zh-CN">
                <a:latin typeface="Calibri" charset="0"/>
                <a:ea typeface="宋体" charset="0"/>
              </a:rPr>
              <a:pPr/>
              <a:t>12</a:t>
            </a:fld>
            <a:endParaRPr lang="en-US" altLang="zh-CN">
              <a:latin typeface="Calibri" charset="0"/>
              <a:ea typeface="宋体" charset="0"/>
            </a:endParaRPr>
          </a:p>
        </p:txBody>
      </p:sp>
    </p:spTree>
    <p:extLst>
      <p:ext uri="{BB962C8B-B14F-4D97-AF65-F5344CB8AC3E}">
        <p14:creationId xmlns:p14="http://schemas.microsoft.com/office/powerpoint/2010/main" val="1411160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a:solidFill>
                  <a:schemeClr val="tx1"/>
                </a:solidFill>
                <a:effectLst/>
                <a:latin typeface="+mn-lt"/>
                <a:ea typeface="+mn-ea"/>
                <a:cs typeface="+mn-cs"/>
              </a:rPr>
              <a:t>Then, an item e1</a:t>
            </a:r>
            <a:r>
              <a:rPr lang="en-US" altLang="zh-CN" sz="1200" kern="1200" baseline="0" dirty="0">
                <a:solidFill>
                  <a:schemeClr val="tx1"/>
                </a:solidFill>
                <a:effectLst/>
                <a:latin typeface="+mn-lt"/>
                <a:ea typeface="+mn-ea"/>
                <a:cs typeface="+mn-cs"/>
              </a:rPr>
              <a:t> comes, it is mapped to k cells using k different hash functions. The STBF set the flags in these cells to 1, and store Raptor codes and hash-print information. The status of the first, third, fourth cells becomes singleton.</a:t>
            </a:r>
            <a:endParaRPr lang="zh-CN" altLang="zh-CN" sz="1200" kern="1200" dirty="0">
              <a:solidFill>
                <a:schemeClr val="tx1"/>
              </a:solidFill>
              <a:effectLst/>
              <a:latin typeface="+mn-lt"/>
              <a:ea typeface="+mn-ea"/>
              <a:cs typeface="+mn-cs"/>
            </a:endParaRPr>
          </a:p>
        </p:txBody>
      </p:sp>
      <p:sp>
        <p:nvSpPr>
          <p:cNvPr id="4608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charset="0"/>
              </a:defRPr>
            </a:lvl1pPr>
            <a:lvl2pPr marL="742950" indent="-285750">
              <a:defRPr>
                <a:solidFill>
                  <a:schemeClr val="tx1"/>
                </a:solidFill>
                <a:latin typeface="Arial" charset="0"/>
                <a:ea typeface="微软雅黑" charset="0"/>
              </a:defRPr>
            </a:lvl2pPr>
            <a:lvl3pPr marL="1143000" indent="-228600">
              <a:defRPr>
                <a:solidFill>
                  <a:schemeClr val="tx1"/>
                </a:solidFill>
                <a:latin typeface="Arial" charset="0"/>
                <a:ea typeface="微软雅黑" charset="0"/>
              </a:defRPr>
            </a:lvl3pPr>
            <a:lvl4pPr marL="1600200" indent="-228600">
              <a:defRPr>
                <a:solidFill>
                  <a:schemeClr val="tx1"/>
                </a:solidFill>
                <a:latin typeface="Arial" charset="0"/>
                <a:ea typeface="微软雅黑" charset="0"/>
              </a:defRPr>
            </a:lvl4pPr>
            <a:lvl5pPr marL="2057400" indent="-228600">
              <a:defRPr>
                <a:solidFill>
                  <a:schemeClr val="tx1"/>
                </a:solidFill>
                <a:latin typeface="Arial" charset="0"/>
                <a:ea typeface="微软雅黑" charset="0"/>
              </a:defRPr>
            </a:lvl5pPr>
            <a:lvl6pPr marL="2514600" indent="-228600" eaLnBrk="0" fontAlgn="base" hangingPunct="0">
              <a:spcBef>
                <a:spcPct val="0"/>
              </a:spcBef>
              <a:spcAft>
                <a:spcPct val="0"/>
              </a:spcAft>
              <a:defRPr>
                <a:solidFill>
                  <a:schemeClr val="tx1"/>
                </a:solidFill>
                <a:latin typeface="Arial" charset="0"/>
                <a:ea typeface="微软雅黑" charset="0"/>
              </a:defRPr>
            </a:lvl6pPr>
            <a:lvl7pPr marL="2971800" indent="-228600" eaLnBrk="0" fontAlgn="base" hangingPunct="0">
              <a:spcBef>
                <a:spcPct val="0"/>
              </a:spcBef>
              <a:spcAft>
                <a:spcPct val="0"/>
              </a:spcAft>
              <a:defRPr>
                <a:solidFill>
                  <a:schemeClr val="tx1"/>
                </a:solidFill>
                <a:latin typeface="Arial" charset="0"/>
                <a:ea typeface="微软雅黑" charset="0"/>
              </a:defRPr>
            </a:lvl7pPr>
            <a:lvl8pPr marL="3429000" indent="-228600" eaLnBrk="0" fontAlgn="base" hangingPunct="0">
              <a:spcBef>
                <a:spcPct val="0"/>
              </a:spcBef>
              <a:spcAft>
                <a:spcPct val="0"/>
              </a:spcAft>
              <a:defRPr>
                <a:solidFill>
                  <a:schemeClr val="tx1"/>
                </a:solidFill>
                <a:latin typeface="Arial" charset="0"/>
                <a:ea typeface="微软雅黑" charset="0"/>
              </a:defRPr>
            </a:lvl8pPr>
            <a:lvl9pPr marL="3886200" indent="-228600" eaLnBrk="0" fontAlgn="base" hangingPunct="0">
              <a:spcBef>
                <a:spcPct val="0"/>
              </a:spcBef>
              <a:spcAft>
                <a:spcPct val="0"/>
              </a:spcAft>
              <a:defRPr>
                <a:solidFill>
                  <a:schemeClr val="tx1"/>
                </a:solidFill>
                <a:latin typeface="Arial" charset="0"/>
                <a:ea typeface="微软雅黑" charset="0"/>
              </a:defRPr>
            </a:lvl9pPr>
          </a:lstStyle>
          <a:p>
            <a:fld id="{C45E24D4-ABD1-5944-94A1-F9066E65BEEF}" type="slidenum">
              <a:rPr lang="en-US" altLang="zh-CN">
                <a:latin typeface="Calibri" charset="0"/>
                <a:ea typeface="宋体" charset="0"/>
              </a:rPr>
              <a:pPr/>
              <a:t>13</a:t>
            </a:fld>
            <a:endParaRPr lang="en-US" altLang="zh-CN">
              <a:latin typeface="Calibri" charset="0"/>
              <a:ea typeface="宋体" charset="0"/>
            </a:endParaRPr>
          </a:p>
        </p:txBody>
      </p:sp>
    </p:spTree>
    <p:extLst>
      <p:ext uri="{BB962C8B-B14F-4D97-AF65-F5344CB8AC3E}">
        <p14:creationId xmlns:p14="http://schemas.microsoft.com/office/powerpoint/2010/main" val="711238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a:solidFill>
                  <a:schemeClr val="tx1"/>
                </a:solidFill>
                <a:effectLst/>
                <a:latin typeface="+mn-lt"/>
                <a:ea typeface="+mn-ea"/>
                <a:cs typeface="+mn-cs"/>
              </a:rPr>
              <a:t>Next, a different</a:t>
            </a:r>
            <a:r>
              <a:rPr lang="en-US" altLang="zh-CN" sz="1200" kern="1200" baseline="0" dirty="0">
                <a:solidFill>
                  <a:schemeClr val="tx1"/>
                </a:solidFill>
                <a:effectLst/>
                <a:latin typeface="+mn-lt"/>
                <a:ea typeface="+mn-ea"/>
                <a:cs typeface="+mn-cs"/>
              </a:rPr>
              <a:t> item e2 comes, it is also mapped to 3 cells. The fourth cell is then becomes collided, then the flag is set to 0 while the left bits in the cell are set to 1.</a:t>
            </a:r>
            <a:endParaRPr lang="zh-CN" altLang="zh-CN" sz="1200" kern="1200" dirty="0">
              <a:solidFill>
                <a:schemeClr val="tx1"/>
              </a:solidFill>
              <a:effectLst/>
              <a:latin typeface="+mn-lt"/>
              <a:ea typeface="+mn-ea"/>
              <a:cs typeface="+mn-cs"/>
            </a:endParaRPr>
          </a:p>
        </p:txBody>
      </p:sp>
      <p:sp>
        <p:nvSpPr>
          <p:cNvPr id="4608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charset="0"/>
              </a:defRPr>
            </a:lvl1pPr>
            <a:lvl2pPr marL="742950" indent="-285750">
              <a:defRPr>
                <a:solidFill>
                  <a:schemeClr val="tx1"/>
                </a:solidFill>
                <a:latin typeface="Arial" charset="0"/>
                <a:ea typeface="微软雅黑" charset="0"/>
              </a:defRPr>
            </a:lvl2pPr>
            <a:lvl3pPr marL="1143000" indent="-228600">
              <a:defRPr>
                <a:solidFill>
                  <a:schemeClr val="tx1"/>
                </a:solidFill>
                <a:latin typeface="Arial" charset="0"/>
                <a:ea typeface="微软雅黑" charset="0"/>
              </a:defRPr>
            </a:lvl3pPr>
            <a:lvl4pPr marL="1600200" indent="-228600">
              <a:defRPr>
                <a:solidFill>
                  <a:schemeClr val="tx1"/>
                </a:solidFill>
                <a:latin typeface="Arial" charset="0"/>
                <a:ea typeface="微软雅黑" charset="0"/>
              </a:defRPr>
            </a:lvl4pPr>
            <a:lvl5pPr marL="2057400" indent="-228600">
              <a:defRPr>
                <a:solidFill>
                  <a:schemeClr val="tx1"/>
                </a:solidFill>
                <a:latin typeface="Arial" charset="0"/>
                <a:ea typeface="微软雅黑" charset="0"/>
              </a:defRPr>
            </a:lvl5pPr>
            <a:lvl6pPr marL="2514600" indent="-228600" eaLnBrk="0" fontAlgn="base" hangingPunct="0">
              <a:spcBef>
                <a:spcPct val="0"/>
              </a:spcBef>
              <a:spcAft>
                <a:spcPct val="0"/>
              </a:spcAft>
              <a:defRPr>
                <a:solidFill>
                  <a:schemeClr val="tx1"/>
                </a:solidFill>
                <a:latin typeface="Arial" charset="0"/>
                <a:ea typeface="微软雅黑" charset="0"/>
              </a:defRPr>
            </a:lvl6pPr>
            <a:lvl7pPr marL="2971800" indent="-228600" eaLnBrk="0" fontAlgn="base" hangingPunct="0">
              <a:spcBef>
                <a:spcPct val="0"/>
              </a:spcBef>
              <a:spcAft>
                <a:spcPct val="0"/>
              </a:spcAft>
              <a:defRPr>
                <a:solidFill>
                  <a:schemeClr val="tx1"/>
                </a:solidFill>
                <a:latin typeface="Arial" charset="0"/>
                <a:ea typeface="微软雅黑" charset="0"/>
              </a:defRPr>
            </a:lvl7pPr>
            <a:lvl8pPr marL="3429000" indent="-228600" eaLnBrk="0" fontAlgn="base" hangingPunct="0">
              <a:spcBef>
                <a:spcPct val="0"/>
              </a:spcBef>
              <a:spcAft>
                <a:spcPct val="0"/>
              </a:spcAft>
              <a:defRPr>
                <a:solidFill>
                  <a:schemeClr val="tx1"/>
                </a:solidFill>
                <a:latin typeface="Arial" charset="0"/>
                <a:ea typeface="微软雅黑" charset="0"/>
              </a:defRPr>
            </a:lvl8pPr>
            <a:lvl9pPr marL="3886200" indent="-228600" eaLnBrk="0" fontAlgn="base" hangingPunct="0">
              <a:spcBef>
                <a:spcPct val="0"/>
              </a:spcBef>
              <a:spcAft>
                <a:spcPct val="0"/>
              </a:spcAft>
              <a:defRPr>
                <a:solidFill>
                  <a:schemeClr val="tx1"/>
                </a:solidFill>
                <a:latin typeface="Arial" charset="0"/>
                <a:ea typeface="微软雅黑" charset="0"/>
              </a:defRPr>
            </a:lvl9pPr>
          </a:lstStyle>
          <a:p>
            <a:fld id="{C45E24D4-ABD1-5944-94A1-F9066E65BEEF}" type="slidenum">
              <a:rPr lang="en-US" altLang="zh-CN">
                <a:latin typeface="Calibri" charset="0"/>
                <a:ea typeface="宋体" charset="0"/>
              </a:rPr>
              <a:pPr/>
              <a:t>14</a:t>
            </a:fld>
            <a:endParaRPr lang="en-US" altLang="zh-CN">
              <a:latin typeface="Calibri" charset="0"/>
              <a:ea typeface="宋体" charset="0"/>
            </a:endParaRPr>
          </a:p>
        </p:txBody>
      </p:sp>
    </p:spTree>
    <p:extLst>
      <p:ext uri="{BB962C8B-B14F-4D97-AF65-F5344CB8AC3E}">
        <p14:creationId xmlns:p14="http://schemas.microsoft.com/office/powerpoint/2010/main" val="3628898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a:solidFill>
                  <a:schemeClr val="tx1"/>
                </a:solidFill>
                <a:effectLst/>
                <a:latin typeface="+mn-lt"/>
                <a:ea typeface="+mn-ea"/>
                <a:cs typeface="+mn-cs"/>
              </a:rPr>
              <a:t>Further, a</a:t>
            </a:r>
            <a:r>
              <a:rPr lang="en-US" altLang="zh-CN" sz="1200" kern="1200" baseline="0" dirty="0">
                <a:solidFill>
                  <a:schemeClr val="tx1"/>
                </a:solidFill>
                <a:effectLst/>
                <a:latin typeface="+mn-lt"/>
                <a:ea typeface="+mn-ea"/>
                <a:cs typeface="+mn-cs"/>
              </a:rPr>
              <a:t> new instance of item e1 comes. For this case, we can identify that it is a duplicate by checking the stored information of mapped cells that are not collided.</a:t>
            </a:r>
            <a:endParaRPr lang="zh-CN" altLang="zh-CN" sz="1200" kern="1200" dirty="0">
              <a:solidFill>
                <a:schemeClr val="tx1"/>
              </a:solidFill>
              <a:effectLst/>
              <a:latin typeface="+mn-lt"/>
              <a:ea typeface="+mn-ea"/>
              <a:cs typeface="+mn-cs"/>
            </a:endParaRPr>
          </a:p>
        </p:txBody>
      </p:sp>
      <p:sp>
        <p:nvSpPr>
          <p:cNvPr id="4608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charset="0"/>
              </a:defRPr>
            </a:lvl1pPr>
            <a:lvl2pPr marL="742950" indent="-285750">
              <a:defRPr>
                <a:solidFill>
                  <a:schemeClr val="tx1"/>
                </a:solidFill>
                <a:latin typeface="Arial" charset="0"/>
                <a:ea typeface="微软雅黑" charset="0"/>
              </a:defRPr>
            </a:lvl2pPr>
            <a:lvl3pPr marL="1143000" indent="-228600">
              <a:defRPr>
                <a:solidFill>
                  <a:schemeClr val="tx1"/>
                </a:solidFill>
                <a:latin typeface="Arial" charset="0"/>
                <a:ea typeface="微软雅黑" charset="0"/>
              </a:defRPr>
            </a:lvl3pPr>
            <a:lvl4pPr marL="1600200" indent="-228600">
              <a:defRPr>
                <a:solidFill>
                  <a:schemeClr val="tx1"/>
                </a:solidFill>
                <a:latin typeface="Arial" charset="0"/>
                <a:ea typeface="微软雅黑" charset="0"/>
              </a:defRPr>
            </a:lvl4pPr>
            <a:lvl5pPr marL="2057400" indent="-228600">
              <a:defRPr>
                <a:solidFill>
                  <a:schemeClr val="tx1"/>
                </a:solidFill>
                <a:latin typeface="Arial" charset="0"/>
                <a:ea typeface="微软雅黑" charset="0"/>
              </a:defRPr>
            </a:lvl5pPr>
            <a:lvl6pPr marL="2514600" indent="-228600" eaLnBrk="0" fontAlgn="base" hangingPunct="0">
              <a:spcBef>
                <a:spcPct val="0"/>
              </a:spcBef>
              <a:spcAft>
                <a:spcPct val="0"/>
              </a:spcAft>
              <a:defRPr>
                <a:solidFill>
                  <a:schemeClr val="tx1"/>
                </a:solidFill>
                <a:latin typeface="Arial" charset="0"/>
                <a:ea typeface="微软雅黑" charset="0"/>
              </a:defRPr>
            </a:lvl6pPr>
            <a:lvl7pPr marL="2971800" indent="-228600" eaLnBrk="0" fontAlgn="base" hangingPunct="0">
              <a:spcBef>
                <a:spcPct val="0"/>
              </a:spcBef>
              <a:spcAft>
                <a:spcPct val="0"/>
              </a:spcAft>
              <a:defRPr>
                <a:solidFill>
                  <a:schemeClr val="tx1"/>
                </a:solidFill>
                <a:latin typeface="Arial" charset="0"/>
                <a:ea typeface="微软雅黑" charset="0"/>
              </a:defRPr>
            </a:lvl7pPr>
            <a:lvl8pPr marL="3429000" indent="-228600" eaLnBrk="0" fontAlgn="base" hangingPunct="0">
              <a:spcBef>
                <a:spcPct val="0"/>
              </a:spcBef>
              <a:spcAft>
                <a:spcPct val="0"/>
              </a:spcAft>
              <a:defRPr>
                <a:solidFill>
                  <a:schemeClr val="tx1"/>
                </a:solidFill>
                <a:latin typeface="Arial" charset="0"/>
                <a:ea typeface="微软雅黑" charset="0"/>
              </a:defRPr>
            </a:lvl8pPr>
            <a:lvl9pPr marL="3886200" indent="-228600" eaLnBrk="0" fontAlgn="base" hangingPunct="0">
              <a:spcBef>
                <a:spcPct val="0"/>
              </a:spcBef>
              <a:spcAft>
                <a:spcPct val="0"/>
              </a:spcAft>
              <a:defRPr>
                <a:solidFill>
                  <a:schemeClr val="tx1"/>
                </a:solidFill>
                <a:latin typeface="Arial" charset="0"/>
                <a:ea typeface="微软雅黑" charset="0"/>
              </a:defRPr>
            </a:lvl9pPr>
          </a:lstStyle>
          <a:p>
            <a:fld id="{C45E24D4-ABD1-5944-94A1-F9066E65BEEF}" type="slidenum">
              <a:rPr lang="en-US" altLang="zh-CN">
                <a:latin typeface="Calibri" charset="0"/>
                <a:ea typeface="宋体" charset="0"/>
              </a:rPr>
              <a:pPr/>
              <a:t>15</a:t>
            </a:fld>
            <a:endParaRPr lang="en-US" altLang="zh-CN">
              <a:latin typeface="Calibri" charset="0"/>
              <a:ea typeface="宋体" charset="0"/>
            </a:endParaRPr>
          </a:p>
        </p:txBody>
      </p:sp>
    </p:spTree>
    <p:extLst>
      <p:ext uri="{BB962C8B-B14F-4D97-AF65-F5344CB8AC3E}">
        <p14:creationId xmlns:p14="http://schemas.microsoft.com/office/powerpoint/2010/main" val="2065387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a:solidFill>
                  <a:schemeClr val="tx1"/>
                </a:solidFill>
                <a:effectLst/>
                <a:latin typeface="+mn-lt"/>
                <a:ea typeface="+mn-ea"/>
                <a:cs typeface="+mn-cs"/>
              </a:rPr>
              <a:t>For</a:t>
            </a:r>
            <a:r>
              <a:rPr lang="en-US" altLang="zh-CN" sz="1200" kern="1200" baseline="0" dirty="0">
                <a:solidFill>
                  <a:schemeClr val="tx1"/>
                </a:solidFill>
                <a:effectLst/>
                <a:latin typeface="+mn-lt"/>
                <a:ea typeface="+mn-ea"/>
                <a:cs typeface="+mn-cs"/>
              </a:rPr>
              <a:t> the identification phase of STBF, we collect all STBFs for all measurement periods, and put them in a vertical order as shown in this slide. We say all cells lying in the same column form a cell line. Then we process cell lines one by one, cluster stored Raptor codes into different groups in terms of cell lines and hash-prints, then decode codes in the same group into an item ID.</a:t>
            </a:r>
          </a:p>
          <a:p>
            <a:r>
              <a:rPr lang="en-US" altLang="zh-CN" sz="1200" kern="1200" baseline="0" dirty="0">
                <a:solidFill>
                  <a:schemeClr val="tx1"/>
                </a:solidFill>
                <a:effectLst/>
                <a:latin typeface="+mn-lt"/>
                <a:ea typeface="+mn-ea"/>
                <a:cs typeface="+mn-cs"/>
              </a:rPr>
              <a:t>    For the example in the slide, we collect 6 STBFs, and process cell line 1 and obtain a group.</a:t>
            </a:r>
          </a:p>
          <a:p>
            <a:endParaRPr lang="en-US" altLang="zh-CN" sz="1200" kern="1200" baseline="0" dirty="0">
              <a:solidFill>
                <a:schemeClr val="tx1"/>
              </a:solidFill>
              <a:effectLst/>
              <a:latin typeface="+mn-lt"/>
              <a:ea typeface="+mn-ea"/>
              <a:cs typeface="+mn-cs"/>
            </a:endParaRPr>
          </a:p>
          <a:p>
            <a:endParaRPr lang="en-US" altLang="zh-CN" sz="1200" kern="1200" baseline="0" dirty="0">
              <a:solidFill>
                <a:schemeClr val="tx1"/>
              </a:solidFill>
              <a:effectLst/>
              <a:latin typeface="+mn-lt"/>
              <a:ea typeface="+mn-ea"/>
              <a:cs typeface="+mn-cs"/>
            </a:endParaRPr>
          </a:p>
          <a:p>
            <a:r>
              <a:rPr lang="en-US" altLang="zh-CN" sz="1200" kern="1200" baseline="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p:txBody>
      </p:sp>
      <p:sp>
        <p:nvSpPr>
          <p:cNvPr id="4608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charset="0"/>
              </a:defRPr>
            </a:lvl1pPr>
            <a:lvl2pPr marL="742950" indent="-285750">
              <a:defRPr>
                <a:solidFill>
                  <a:schemeClr val="tx1"/>
                </a:solidFill>
                <a:latin typeface="Arial" charset="0"/>
                <a:ea typeface="微软雅黑" charset="0"/>
              </a:defRPr>
            </a:lvl2pPr>
            <a:lvl3pPr marL="1143000" indent="-228600">
              <a:defRPr>
                <a:solidFill>
                  <a:schemeClr val="tx1"/>
                </a:solidFill>
                <a:latin typeface="Arial" charset="0"/>
                <a:ea typeface="微软雅黑" charset="0"/>
              </a:defRPr>
            </a:lvl3pPr>
            <a:lvl4pPr marL="1600200" indent="-228600">
              <a:defRPr>
                <a:solidFill>
                  <a:schemeClr val="tx1"/>
                </a:solidFill>
                <a:latin typeface="Arial" charset="0"/>
                <a:ea typeface="微软雅黑" charset="0"/>
              </a:defRPr>
            </a:lvl4pPr>
            <a:lvl5pPr marL="2057400" indent="-228600">
              <a:defRPr>
                <a:solidFill>
                  <a:schemeClr val="tx1"/>
                </a:solidFill>
                <a:latin typeface="Arial" charset="0"/>
                <a:ea typeface="微软雅黑" charset="0"/>
              </a:defRPr>
            </a:lvl5pPr>
            <a:lvl6pPr marL="2514600" indent="-228600" eaLnBrk="0" fontAlgn="base" hangingPunct="0">
              <a:spcBef>
                <a:spcPct val="0"/>
              </a:spcBef>
              <a:spcAft>
                <a:spcPct val="0"/>
              </a:spcAft>
              <a:defRPr>
                <a:solidFill>
                  <a:schemeClr val="tx1"/>
                </a:solidFill>
                <a:latin typeface="Arial" charset="0"/>
                <a:ea typeface="微软雅黑" charset="0"/>
              </a:defRPr>
            </a:lvl6pPr>
            <a:lvl7pPr marL="2971800" indent="-228600" eaLnBrk="0" fontAlgn="base" hangingPunct="0">
              <a:spcBef>
                <a:spcPct val="0"/>
              </a:spcBef>
              <a:spcAft>
                <a:spcPct val="0"/>
              </a:spcAft>
              <a:defRPr>
                <a:solidFill>
                  <a:schemeClr val="tx1"/>
                </a:solidFill>
                <a:latin typeface="Arial" charset="0"/>
                <a:ea typeface="微软雅黑" charset="0"/>
              </a:defRPr>
            </a:lvl7pPr>
            <a:lvl8pPr marL="3429000" indent="-228600" eaLnBrk="0" fontAlgn="base" hangingPunct="0">
              <a:spcBef>
                <a:spcPct val="0"/>
              </a:spcBef>
              <a:spcAft>
                <a:spcPct val="0"/>
              </a:spcAft>
              <a:defRPr>
                <a:solidFill>
                  <a:schemeClr val="tx1"/>
                </a:solidFill>
                <a:latin typeface="Arial" charset="0"/>
                <a:ea typeface="微软雅黑" charset="0"/>
              </a:defRPr>
            </a:lvl8pPr>
            <a:lvl9pPr marL="3886200" indent="-228600" eaLnBrk="0" fontAlgn="base" hangingPunct="0">
              <a:spcBef>
                <a:spcPct val="0"/>
              </a:spcBef>
              <a:spcAft>
                <a:spcPct val="0"/>
              </a:spcAft>
              <a:defRPr>
                <a:solidFill>
                  <a:schemeClr val="tx1"/>
                </a:solidFill>
                <a:latin typeface="Arial" charset="0"/>
                <a:ea typeface="微软雅黑" charset="0"/>
              </a:defRPr>
            </a:lvl9pPr>
          </a:lstStyle>
          <a:p>
            <a:fld id="{C45E24D4-ABD1-5944-94A1-F9066E65BEEF}" type="slidenum">
              <a:rPr lang="en-US" altLang="zh-CN">
                <a:latin typeface="Calibri" charset="0"/>
                <a:ea typeface="宋体" charset="0"/>
              </a:rPr>
              <a:pPr/>
              <a:t>16</a:t>
            </a:fld>
            <a:endParaRPr lang="en-US" altLang="zh-CN">
              <a:latin typeface="Calibri" charset="0"/>
              <a:ea typeface="宋体" charset="0"/>
            </a:endParaRPr>
          </a:p>
        </p:txBody>
      </p:sp>
    </p:spTree>
    <p:extLst>
      <p:ext uri="{BB962C8B-B14F-4D97-AF65-F5344CB8AC3E}">
        <p14:creationId xmlns:p14="http://schemas.microsoft.com/office/powerpoint/2010/main" val="570708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a:solidFill>
                  <a:schemeClr val="tx1"/>
                </a:solidFill>
                <a:effectLst/>
                <a:latin typeface="+mn-lt"/>
                <a:ea typeface="+mn-ea"/>
                <a:cs typeface="+mn-cs"/>
              </a:rPr>
              <a:t>Then, we continue</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processing cell lines in order</a:t>
            </a:r>
            <a:r>
              <a:rPr lang="en-US" altLang="zh-CN" sz="1200" kern="1200" baseline="0" dirty="0">
                <a:solidFill>
                  <a:schemeClr val="tx1"/>
                </a:solidFill>
                <a:effectLst/>
                <a:latin typeface="+mn-lt"/>
                <a:ea typeface="+mn-ea"/>
                <a:cs typeface="+mn-cs"/>
              </a:rPr>
              <a:t>, but get none until cell line 4, and obtain 1 group.</a:t>
            </a:r>
            <a:endParaRPr lang="zh-CN" altLang="zh-CN" sz="1200" kern="1200" dirty="0">
              <a:solidFill>
                <a:schemeClr val="tx1"/>
              </a:solidFill>
              <a:effectLst/>
              <a:latin typeface="+mn-lt"/>
              <a:ea typeface="+mn-ea"/>
              <a:cs typeface="+mn-cs"/>
            </a:endParaRPr>
          </a:p>
        </p:txBody>
      </p:sp>
      <p:sp>
        <p:nvSpPr>
          <p:cNvPr id="4608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charset="0"/>
              </a:defRPr>
            </a:lvl1pPr>
            <a:lvl2pPr marL="742950" indent="-285750">
              <a:defRPr>
                <a:solidFill>
                  <a:schemeClr val="tx1"/>
                </a:solidFill>
                <a:latin typeface="Arial" charset="0"/>
                <a:ea typeface="微软雅黑" charset="0"/>
              </a:defRPr>
            </a:lvl2pPr>
            <a:lvl3pPr marL="1143000" indent="-228600">
              <a:defRPr>
                <a:solidFill>
                  <a:schemeClr val="tx1"/>
                </a:solidFill>
                <a:latin typeface="Arial" charset="0"/>
                <a:ea typeface="微软雅黑" charset="0"/>
              </a:defRPr>
            </a:lvl3pPr>
            <a:lvl4pPr marL="1600200" indent="-228600">
              <a:defRPr>
                <a:solidFill>
                  <a:schemeClr val="tx1"/>
                </a:solidFill>
                <a:latin typeface="Arial" charset="0"/>
                <a:ea typeface="微软雅黑" charset="0"/>
              </a:defRPr>
            </a:lvl4pPr>
            <a:lvl5pPr marL="2057400" indent="-228600">
              <a:defRPr>
                <a:solidFill>
                  <a:schemeClr val="tx1"/>
                </a:solidFill>
                <a:latin typeface="Arial" charset="0"/>
                <a:ea typeface="微软雅黑" charset="0"/>
              </a:defRPr>
            </a:lvl5pPr>
            <a:lvl6pPr marL="2514600" indent="-228600" eaLnBrk="0" fontAlgn="base" hangingPunct="0">
              <a:spcBef>
                <a:spcPct val="0"/>
              </a:spcBef>
              <a:spcAft>
                <a:spcPct val="0"/>
              </a:spcAft>
              <a:defRPr>
                <a:solidFill>
                  <a:schemeClr val="tx1"/>
                </a:solidFill>
                <a:latin typeface="Arial" charset="0"/>
                <a:ea typeface="微软雅黑" charset="0"/>
              </a:defRPr>
            </a:lvl6pPr>
            <a:lvl7pPr marL="2971800" indent="-228600" eaLnBrk="0" fontAlgn="base" hangingPunct="0">
              <a:spcBef>
                <a:spcPct val="0"/>
              </a:spcBef>
              <a:spcAft>
                <a:spcPct val="0"/>
              </a:spcAft>
              <a:defRPr>
                <a:solidFill>
                  <a:schemeClr val="tx1"/>
                </a:solidFill>
                <a:latin typeface="Arial" charset="0"/>
                <a:ea typeface="微软雅黑" charset="0"/>
              </a:defRPr>
            </a:lvl7pPr>
            <a:lvl8pPr marL="3429000" indent="-228600" eaLnBrk="0" fontAlgn="base" hangingPunct="0">
              <a:spcBef>
                <a:spcPct val="0"/>
              </a:spcBef>
              <a:spcAft>
                <a:spcPct val="0"/>
              </a:spcAft>
              <a:defRPr>
                <a:solidFill>
                  <a:schemeClr val="tx1"/>
                </a:solidFill>
                <a:latin typeface="Arial" charset="0"/>
                <a:ea typeface="微软雅黑" charset="0"/>
              </a:defRPr>
            </a:lvl8pPr>
            <a:lvl9pPr marL="3886200" indent="-228600" eaLnBrk="0" fontAlgn="base" hangingPunct="0">
              <a:spcBef>
                <a:spcPct val="0"/>
              </a:spcBef>
              <a:spcAft>
                <a:spcPct val="0"/>
              </a:spcAft>
              <a:defRPr>
                <a:solidFill>
                  <a:schemeClr val="tx1"/>
                </a:solidFill>
                <a:latin typeface="Arial" charset="0"/>
                <a:ea typeface="微软雅黑" charset="0"/>
              </a:defRPr>
            </a:lvl9pPr>
          </a:lstStyle>
          <a:p>
            <a:fld id="{C45E24D4-ABD1-5944-94A1-F9066E65BEEF}" type="slidenum">
              <a:rPr lang="en-US" altLang="zh-CN">
                <a:latin typeface="Calibri" charset="0"/>
                <a:ea typeface="宋体" charset="0"/>
              </a:rPr>
              <a:pPr/>
              <a:t>17</a:t>
            </a:fld>
            <a:endParaRPr lang="en-US" altLang="zh-CN">
              <a:latin typeface="Calibri" charset="0"/>
              <a:ea typeface="宋体" charset="0"/>
            </a:endParaRPr>
          </a:p>
        </p:txBody>
      </p:sp>
    </p:spTree>
    <p:extLst>
      <p:ext uri="{BB962C8B-B14F-4D97-AF65-F5344CB8AC3E}">
        <p14:creationId xmlns:p14="http://schemas.microsoft.com/office/powerpoint/2010/main" val="431636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a:solidFill>
                  <a:schemeClr val="tx1"/>
                </a:solidFill>
                <a:effectLst/>
                <a:latin typeface="+mn-lt"/>
                <a:ea typeface="+mn-ea"/>
                <a:cs typeface="+mn-cs"/>
              </a:rPr>
              <a:t>Next, we process cell line 5</a:t>
            </a:r>
            <a:r>
              <a:rPr lang="en-US" altLang="zh-CN" sz="1200" kern="1200" baseline="0" dirty="0">
                <a:solidFill>
                  <a:schemeClr val="tx1"/>
                </a:solidFill>
                <a:effectLst/>
                <a:latin typeface="+mn-lt"/>
                <a:ea typeface="+mn-ea"/>
                <a:cs typeface="+mn-cs"/>
              </a:rPr>
              <a:t> and obtain 1 more group.</a:t>
            </a:r>
            <a:endParaRPr lang="zh-CN" altLang="zh-CN" sz="1200" kern="1200" dirty="0">
              <a:solidFill>
                <a:schemeClr val="tx1"/>
              </a:solidFill>
              <a:effectLst/>
              <a:latin typeface="+mn-lt"/>
              <a:ea typeface="+mn-ea"/>
              <a:cs typeface="+mn-cs"/>
            </a:endParaRPr>
          </a:p>
        </p:txBody>
      </p:sp>
      <p:sp>
        <p:nvSpPr>
          <p:cNvPr id="4608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charset="0"/>
              </a:defRPr>
            </a:lvl1pPr>
            <a:lvl2pPr marL="742950" indent="-285750">
              <a:defRPr>
                <a:solidFill>
                  <a:schemeClr val="tx1"/>
                </a:solidFill>
                <a:latin typeface="Arial" charset="0"/>
                <a:ea typeface="微软雅黑" charset="0"/>
              </a:defRPr>
            </a:lvl2pPr>
            <a:lvl3pPr marL="1143000" indent="-228600">
              <a:defRPr>
                <a:solidFill>
                  <a:schemeClr val="tx1"/>
                </a:solidFill>
                <a:latin typeface="Arial" charset="0"/>
                <a:ea typeface="微软雅黑" charset="0"/>
              </a:defRPr>
            </a:lvl3pPr>
            <a:lvl4pPr marL="1600200" indent="-228600">
              <a:defRPr>
                <a:solidFill>
                  <a:schemeClr val="tx1"/>
                </a:solidFill>
                <a:latin typeface="Arial" charset="0"/>
                <a:ea typeface="微软雅黑" charset="0"/>
              </a:defRPr>
            </a:lvl4pPr>
            <a:lvl5pPr marL="2057400" indent="-228600">
              <a:defRPr>
                <a:solidFill>
                  <a:schemeClr val="tx1"/>
                </a:solidFill>
                <a:latin typeface="Arial" charset="0"/>
                <a:ea typeface="微软雅黑" charset="0"/>
              </a:defRPr>
            </a:lvl5pPr>
            <a:lvl6pPr marL="2514600" indent="-228600" eaLnBrk="0" fontAlgn="base" hangingPunct="0">
              <a:spcBef>
                <a:spcPct val="0"/>
              </a:spcBef>
              <a:spcAft>
                <a:spcPct val="0"/>
              </a:spcAft>
              <a:defRPr>
                <a:solidFill>
                  <a:schemeClr val="tx1"/>
                </a:solidFill>
                <a:latin typeface="Arial" charset="0"/>
                <a:ea typeface="微软雅黑" charset="0"/>
              </a:defRPr>
            </a:lvl6pPr>
            <a:lvl7pPr marL="2971800" indent="-228600" eaLnBrk="0" fontAlgn="base" hangingPunct="0">
              <a:spcBef>
                <a:spcPct val="0"/>
              </a:spcBef>
              <a:spcAft>
                <a:spcPct val="0"/>
              </a:spcAft>
              <a:defRPr>
                <a:solidFill>
                  <a:schemeClr val="tx1"/>
                </a:solidFill>
                <a:latin typeface="Arial" charset="0"/>
                <a:ea typeface="微软雅黑" charset="0"/>
              </a:defRPr>
            </a:lvl7pPr>
            <a:lvl8pPr marL="3429000" indent="-228600" eaLnBrk="0" fontAlgn="base" hangingPunct="0">
              <a:spcBef>
                <a:spcPct val="0"/>
              </a:spcBef>
              <a:spcAft>
                <a:spcPct val="0"/>
              </a:spcAft>
              <a:defRPr>
                <a:solidFill>
                  <a:schemeClr val="tx1"/>
                </a:solidFill>
                <a:latin typeface="Arial" charset="0"/>
                <a:ea typeface="微软雅黑" charset="0"/>
              </a:defRPr>
            </a:lvl8pPr>
            <a:lvl9pPr marL="3886200" indent="-228600" eaLnBrk="0" fontAlgn="base" hangingPunct="0">
              <a:spcBef>
                <a:spcPct val="0"/>
              </a:spcBef>
              <a:spcAft>
                <a:spcPct val="0"/>
              </a:spcAft>
              <a:defRPr>
                <a:solidFill>
                  <a:schemeClr val="tx1"/>
                </a:solidFill>
                <a:latin typeface="Arial" charset="0"/>
                <a:ea typeface="微软雅黑" charset="0"/>
              </a:defRPr>
            </a:lvl9pPr>
          </a:lstStyle>
          <a:p>
            <a:fld id="{C45E24D4-ABD1-5944-94A1-F9066E65BEEF}" type="slidenum">
              <a:rPr lang="en-US" altLang="zh-CN">
                <a:latin typeface="Calibri" charset="0"/>
                <a:ea typeface="宋体" charset="0"/>
              </a:rPr>
              <a:pPr/>
              <a:t>18</a:t>
            </a:fld>
            <a:endParaRPr lang="en-US" altLang="zh-CN">
              <a:latin typeface="Calibri" charset="0"/>
              <a:ea typeface="宋体" charset="0"/>
            </a:endParaRPr>
          </a:p>
        </p:txBody>
      </p:sp>
    </p:spTree>
    <p:extLst>
      <p:ext uri="{BB962C8B-B14F-4D97-AF65-F5344CB8AC3E}">
        <p14:creationId xmlns:p14="http://schemas.microsoft.com/office/powerpoint/2010/main" val="4187073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a:solidFill>
                  <a:schemeClr val="tx1"/>
                </a:solidFill>
                <a:effectLst/>
                <a:latin typeface="+mn-lt"/>
                <a:ea typeface="+mn-ea"/>
                <a:cs typeface="+mn-cs"/>
              </a:rPr>
              <a:t>And cell line 7, 3</a:t>
            </a:r>
            <a:r>
              <a:rPr lang="en-US" altLang="zh-CN" sz="1200" kern="1200" baseline="0" dirty="0">
                <a:solidFill>
                  <a:schemeClr val="tx1"/>
                </a:solidFill>
                <a:effectLst/>
                <a:latin typeface="+mn-lt"/>
                <a:ea typeface="+mn-ea"/>
                <a:cs typeface="+mn-cs"/>
              </a:rPr>
              <a:t> groups.</a:t>
            </a:r>
            <a:endParaRPr lang="zh-CN" altLang="zh-CN" sz="1200" kern="1200" dirty="0">
              <a:solidFill>
                <a:schemeClr val="tx1"/>
              </a:solidFill>
              <a:effectLst/>
              <a:latin typeface="+mn-lt"/>
              <a:ea typeface="+mn-ea"/>
              <a:cs typeface="+mn-cs"/>
            </a:endParaRPr>
          </a:p>
        </p:txBody>
      </p:sp>
      <p:sp>
        <p:nvSpPr>
          <p:cNvPr id="4608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charset="0"/>
              </a:defRPr>
            </a:lvl1pPr>
            <a:lvl2pPr marL="742950" indent="-285750">
              <a:defRPr>
                <a:solidFill>
                  <a:schemeClr val="tx1"/>
                </a:solidFill>
                <a:latin typeface="Arial" charset="0"/>
                <a:ea typeface="微软雅黑" charset="0"/>
              </a:defRPr>
            </a:lvl2pPr>
            <a:lvl3pPr marL="1143000" indent="-228600">
              <a:defRPr>
                <a:solidFill>
                  <a:schemeClr val="tx1"/>
                </a:solidFill>
                <a:latin typeface="Arial" charset="0"/>
                <a:ea typeface="微软雅黑" charset="0"/>
              </a:defRPr>
            </a:lvl3pPr>
            <a:lvl4pPr marL="1600200" indent="-228600">
              <a:defRPr>
                <a:solidFill>
                  <a:schemeClr val="tx1"/>
                </a:solidFill>
                <a:latin typeface="Arial" charset="0"/>
                <a:ea typeface="微软雅黑" charset="0"/>
              </a:defRPr>
            </a:lvl4pPr>
            <a:lvl5pPr marL="2057400" indent="-228600">
              <a:defRPr>
                <a:solidFill>
                  <a:schemeClr val="tx1"/>
                </a:solidFill>
                <a:latin typeface="Arial" charset="0"/>
                <a:ea typeface="微软雅黑" charset="0"/>
              </a:defRPr>
            </a:lvl5pPr>
            <a:lvl6pPr marL="2514600" indent="-228600" eaLnBrk="0" fontAlgn="base" hangingPunct="0">
              <a:spcBef>
                <a:spcPct val="0"/>
              </a:spcBef>
              <a:spcAft>
                <a:spcPct val="0"/>
              </a:spcAft>
              <a:defRPr>
                <a:solidFill>
                  <a:schemeClr val="tx1"/>
                </a:solidFill>
                <a:latin typeface="Arial" charset="0"/>
                <a:ea typeface="微软雅黑" charset="0"/>
              </a:defRPr>
            </a:lvl6pPr>
            <a:lvl7pPr marL="2971800" indent="-228600" eaLnBrk="0" fontAlgn="base" hangingPunct="0">
              <a:spcBef>
                <a:spcPct val="0"/>
              </a:spcBef>
              <a:spcAft>
                <a:spcPct val="0"/>
              </a:spcAft>
              <a:defRPr>
                <a:solidFill>
                  <a:schemeClr val="tx1"/>
                </a:solidFill>
                <a:latin typeface="Arial" charset="0"/>
                <a:ea typeface="微软雅黑" charset="0"/>
              </a:defRPr>
            </a:lvl7pPr>
            <a:lvl8pPr marL="3429000" indent="-228600" eaLnBrk="0" fontAlgn="base" hangingPunct="0">
              <a:spcBef>
                <a:spcPct val="0"/>
              </a:spcBef>
              <a:spcAft>
                <a:spcPct val="0"/>
              </a:spcAft>
              <a:defRPr>
                <a:solidFill>
                  <a:schemeClr val="tx1"/>
                </a:solidFill>
                <a:latin typeface="Arial" charset="0"/>
                <a:ea typeface="微软雅黑" charset="0"/>
              </a:defRPr>
            </a:lvl8pPr>
            <a:lvl9pPr marL="3886200" indent="-228600" eaLnBrk="0" fontAlgn="base" hangingPunct="0">
              <a:spcBef>
                <a:spcPct val="0"/>
              </a:spcBef>
              <a:spcAft>
                <a:spcPct val="0"/>
              </a:spcAft>
              <a:defRPr>
                <a:solidFill>
                  <a:schemeClr val="tx1"/>
                </a:solidFill>
                <a:latin typeface="Arial" charset="0"/>
                <a:ea typeface="微软雅黑" charset="0"/>
              </a:defRPr>
            </a:lvl9pPr>
          </a:lstStyle>
          <a:p>
            <a:fld id="{C45E24D4-ABD1-5944-94A1-F9066E65BEEF}" type="slidenum">
              <a:rPr lang="en-US" altLang="zh-CN">
                <a:latin typeface="Calibri" charset="0"/>
                <a:ea typeface="宋体" charset="0"/>
              </a:rPr>
              <a:pPr/>
              <a:t>19</a:t>
            </a:fld>
            <a:endParaRPr lang="en-US" altLang="zh-CN">
              <a:latin typeface="Calibri" charset="0"/>
              <a:ea typeface="宋体" charset="0"/>
            </a:endParaRPr>
          </a:p>
        </p:txBody>
      </p:sp>
    </p:spTree>
    <p:extLst>
      <p:ext uri="{BB962C8B-B14F-4D97-AF65-F5344CB8AC3E}">
        <p14:creationId xmlns:p14="http://schemas.microsoft.com/office/powerpoint/2010/main" val="1249426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48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c="http://schemas.openxmlformats.org/markup-compatibility/2006" xmlns:a14="http://schemas.microsoft.com/office/drawing/2010/main" xmlns="" xmlns:ma14="http://schemas.microsoft.com/office/mac/drawingml/2011/main" val="1"/>
            </a:ext>
          </a:extLst>
        </p:spPr>
        <p:txBody>
          <a:bodyPr wrap="square" numCol="1" anchor="t" anchorCtr="0" compatLnSpc="1">
            <a:prstTxWarp prst="textNoShape">
              <a:avLst/>
            </a:prstTxWarp>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First of all, let’s review the traditional</a:t>
            </a:r>
            <a:r>
              <a:rPr lang="en-US" altLang="zh-CN" sz="1200" kern="1200" baseline="0" dirty="0">
                <a:solidFill>
                  <a:schemeClr val="tx1"/>
                </a:solidFill>
                <a:effectLst/>
                <a:latin typeface="+mn-lt"/>
                <a:ea typeface="+mn-ea"/>
                <a:cs typeface="+mn-cs"/>
              </a:rPr>
              <a:t> problem of frequent item identification. Given a stream of N items, the frequent item identification problem is to find those items that occur most frequently.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a:solidFill>
                  <a:schemeClr val="tx1"/>
                </a:solidFill>
                <a:effectLst/>
                <a:latin typeface="+mn-lt"/>
                <a:ea typeface="+mn-ea"/>
                <a:cs typeface="+mn-cs"/>
              </a:rPr>
              <a:t>In our work, we study the so-called persistent item identification problem. The problem is shown in this slide: Given a stream in T consecutive equally sized measurement periods, find those items that occur in most measurement periods, that is, occur in more than a threshold </a:t>
            </a:r>
            <a:r>
              <a:rPr lang="en-US" altLang="zh-CN" sz="1200" kern="1200" baseline="0" dirty="0" err="1">
                <a:solidFill>
                  <a:schemeClr val="tx1"/>
                </a:solidFill>
                <a:effectLst/>
                <a:latin typeface="+mn-lt"/>
                <a:ea typeface="+mn-ea"/>
                <a:cs typeface="+mn-cs"/>
              </a:rPr>
              <a:t>T_th</a:t>
            </a:r>
            <a:r>
              <a:rPr lang="en-US" altLang="zh-CN" sz="1200" kern="1200" baseline="0" dirty="0">
                <a:solidFill>
                  <a:schemeClr val="tx1"/>
                </a:solidFill>
                <a:effectLst/>
                <a:latin typeface="+mn-lt"/>
                <a:ea typeface="+mn-ea"/>
                <a:cs typeface="+mn-cs"/>
              </a:rPr>
              <a:t> periods.</a:t>
            </a:r>
          </a:p>
        </p:txBody>
      </p:sp>
      <p:sp>
        <p:nvSpPr>
          <p:cNvPr id="2048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charset="0"/>
              </a:defRPr>
            </a:lvl1pPr>
            <a:lvl2pPr marL="742950" indent="-285750">
              <a:defRPr>
                <a:solidFill>
                  <a:schemeClr val="tx1"/>
                </a:solidFill>
                <a:latin typeface="Arial" charset="0"/>
                <a:ea typeface="微软雅黑" charset="0"/>
              </a:defRPr>
            </a:lvl2pPr>
            <a:lvl3pPr marL="1143000" indent="-228600">
              <a:defRPr>
                <a:solidFill>
                  <a:schemeClr val="tx1"/>
                </a:solidFill>
                <a:latin typeface="Arial" charset="0"/>
                <a:ea typeface="微软雅黑" charset="0"/>
              </a:defRPr>
            </a:lvl3pPr>
            <a:lvl4pPr marL="1600200" indent="-228600">
              <a:defRPr>
                <a:solidFill>
                  <a:schemeClr val="tx1"/>
                </a:solidFill>
                <a:latin typeface="Arial" charset="0"/>
                <a:ea typeface="微软雅黑" charset="0"/>
              </a:defRPr>
            </a:lvl4pPr>
            <a:lvl5pPr marL="2057400" indent="-228600">
              <a:defRPr>
                <a:solidFill>
                  <a:schemeClr val="tx1"/>
                </a:solidFill>
                <a:latin typeface="Arial" charset="0"/>
                <a:ea typeface="微软雅黑" charset="0"/>
              </a:defRPr>
            </a:lvl5pPr>
            <a:lvl6pPr marL="2514600" indent="-228600" eaLnBrk="0" fontAlgn="base" hangingPunct="0">
              <a:spcBef>
                <a:spcPct val="0"/>
              </a:spcBef>
              <a:spcAft>
                <a:spcPct val="0"/>
              </a:spcAft>
              <a:defRPr>
                <a:solidFill>
                  <a:schemeClr val="tx1"/>
                </a:solidFill>
                <a:latin typeface="Arial" charset="0"/>
                <a:ea typeface="微软雅黑" charset="0"/>
              </a:defRPr>
            </a:lvl6pPr>
            <a:lvl7pPr marL="2971800" indent="-228600" eaLnBrk="0" fontAlgn="base" hangingPunct="0">
              <a:spcBef>
                <a:spcPct val="0"/>
              </a:spcBef>
              <a:spcAft>
                <a:spcPct val="0"/>
              </a:spcAft>
              <a:defRPr>
                <a:solidFill>
                  <a:schemeClr val="tx1"/>
                </a:solidFill>
                <a:latin typeface="Arial" charset="0"/>
                <a:ea typeface="微软雅黑" charset="0"/>
              </a:defRPr>
            </a:lvl7pPr>
            <a:lvl8pPr marL="3429000" indent="-228600" eaLnBrk="0" fontAlgn="base" hangingPunct="0">
              <a:spcBef>
                <a:spcPct val="0"/>
              </a:spcBef>
              <a:spcAft>
                <a:spcPct val="0"/>
              </a:spcAft>
              <a:defRPr>
                <a:solidFill>
                  <a:schemeClr val="tx1"/>
                </a:solidFill>
                <a:latin typeface="Arial" charset="0"/>
                <a:ea typeface="微软雅黑" charset="0"/>
              </a:defRPr>
            </a:lvl8pPr>
            <a:lvl9pPr marL="3886200" indent="-228600" eaLnBrk="0" fontAlgn="base" hangingPunct="0">
              <a:spcBef>
                <a:spcPct val="0"/>
              </a:spcBef>
              <a:spcAft>
                <a:spcPct val="0"/>
              </a:spcAft>
              <a:defRPr>
                <a:solidFill>
                  <a:schemeClr val="tx1"/>
                </a:solidFill>
                <a:latin typeface="Arial" charset="0"/>
                <a:ea typeface="微软雅黑" charset="0"/>
              </a:defRPr>
            </a:lvl9pPr>
          </a:lstStyle>
          <a:p>
            <a:fld id="{3A477549-374C-524D-A977-16C942999FA5}" type="slidenum">
              <a:rPr lang="en-US" altLang="zh-CN">
                <a:latin typeface="Calibri" charset="0"/>
                <a:ea typeface="宋体" charset="0"/>
              </a:rPr>
              <a:pPr/>
              <a:t>2</a:t>
            </a:fld>
            <a:endParaRPr lang="en-US" altLang="zh-CN">
              <a:latin typeface="Calibri" charset="0"/>
              <a:ea typeface="宋体" charset="0"/>
            </a:endParaRPr>
          </a:p>
        </p:txBody>
      </p:sp>
    </p:spTree>
    <p:extLst>
      <p:ext uri="{BB962C8B-B14F-4D97-AF65-F5344CB8AC3E}">
        <p14:creationId xmlns:p14="http://schemas.microsoft.com/office/powerpoint/2010/main" val="4090787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a:solidFill>
                  <a:schemeClr val="tx1"/>
                </a:solidFill>
                <a:effectLst/>
                <a:latin typeface="+mn-lt"/>
                <a:ea typeface="+mn-ea"/>
                <a:cs typeface="+mn-cs"/>
              </a:rPr>
              <a:t>And</a:t>
            </a:r>
            <a:r>
              <a:rPr lang="en-US" altLang="zh-CN" sz="1200" kern="1200" baseline="0" dirty="0">
                <a:solidFill>
                  <a:schemeClr val="tx1"/>
                </a:solidFill>
                <a:effectLst/>
                <a:latin typeface="+mn-lt"/>
                <a:ea typeface="+mn-ea"/>
                <a:cs typeface="+mn-cs"/>
              </a:rPr>
              <a:t> so on.</a:t>
            </a:r>
            <a:endParaRPr lang="zh-CN" altLang="zh-CN" sz="1200" kern="1200" dirty="0">
              <a:solidFill>
                <a:schemeClr val="tx1"/>
              </a:solidFill>
              <a:effectLst/>
              <a:latin typeface="+mn-lt"/>
              <a:ea typeface="+mn-ea"/>
              <a:cs typeface="+mn-cs"/>
            </a:endParaRPr>
          </a:p>
        </p:txBody>
      </p:sp>
      <p:sp>
        <p:nvSpPr>
          <p:cNvPr id="4608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charset="0"/>
              </a:defRPr>
            </a:lvl1pPr>
            <a:lvl2pPr marL="742950" indent="-285750">
              <a:defRPr>
                <a:solidFill>
                  <a:schemeClr val="tx1"/>
                </a:solidFill>
                <a:latin typeface="Arial" charset="0"/>
                <a:ea typeface="微软雅黑" charset="0"/>
              </a:defRPr>
            </a:lvl2pPr>
            <a:lvl3pPr marL="1143000" indent="-228600">
              <a:defRPr>
                <a:solidFill>
                  <a:schemeClr val="tx1"/>
                </a:solidFill>
                <a:latin typeface="Arial" charset="0"/>
                <a:ea typeface="微软雅黑" charset="0"/>
              </a:defRPr>
            </a:lvl3pPr>
            <a:lvl4pPr marL="1600200" indent="-228600">
              <a:defRPr>
                <a:solidFill>
                  <a:schemeClr val="tx1"/>
                </a:solidFill>
                <a:latin typeface="Arial" charset="0"/>
                <a:ea typeface="微软雅黑" charset="0"/>
              </a:defRPr>
            </a:lvl4pPr>
            <a:lvl5pPr marL="2057400" indent="-228600">
              <a:defRPr>
                <a:solidFill>
                  <a:schemeClr val="tx1"/>
                </a:solidFill>
                <a:latin typeface="Arial" charset="0"/>
                <a:ea typeface="微软雅黑" charset="0"/>
              </a:defRPr>
            </a:lvl5pPr>
            <a:lvl6pPr marL="2514600" indent="-228600" eaLnBrk="0" fontAlgn="base" hangingPunct="0">
              <a:spcBef>
                <a:spcPct val="0"/>
              </a:spcBef>
              <a:spcAft>
                <a:spcPct val="0"/>
              </a:spcAft>
              <a:defRPr>
                <a:solidFill>
                  <a:schemeClr val="tx1"/>
                </a:solidFill>
                <a:latin typeface="Arial" charset="0"/>
                <a:ea typeface="微软雅黑" charset="0"/>
              </a:defRPr>
            </a:lvl6pPr>
            <a:lvl7pPr marL="2971800" indent="-228600" eaLnBrk="0" fontAlgn="base" hangingPunct="0">
              <a:spcBef>
                <a:spcPct val="0"/>
              </a:spcBef>
              <a:spcAft>
                <a:spcPct val="0"/>
              </a:spcAft>
              <a:defRPr>
                <a:solidFill>
                  <a:schemeClr val="tx1"/>
                </a:solidFill>
                <a:latin typeface="Arial" charset="0"/>
                <a:ea typeface="微软雅黑" charset="0"/>
              </a:defRPr>
            </a:lvl7pPr>
            <a:lvl8pPr marL="3429000" indent="-228600" eaLnBrk="0" fontAlgn="base" hangingPunct="0">
              <a:spcBef>
                <a:spcPct val="0"/>
              </a:spcBef>
              <a:spcAft>
                <a:spcPct val="0"/>
              </a:spcAft>
              <a:defRPr>
                <a:solidFill>
                  <a:schemeClr val="tx1"/>
                </a:solidFill>
                <a:latin typeface="Arial" charset="0"/>
                <a:ea typeface="微软雅黑" charset="0"/>
              </a:defRPr>
            </a:lvl8pPr>
            <a:lvl9pPr marL="3886200" indent="-228600" eaLnBrk="0" fontAlgn="base" hangingPunct="0">
              <a:spcBef>
                <a:spcPct val="0"/>
              </a:spcBef>
              <a:spcAft>
                <a:spcPct val="0"/>
              </a:spcAft>
              <a:defRPr>
                <a:solidFill>
                  <a:schemeClr val="tx1"/>
                </a:solidFill>
                <a:latin typeface="Arial" charset="0"/>
                <a:ea typeface="微软雅黑" charset="0"/>
              </a:defRPr>
            </a:lvl9pPr>
          </a:lstStyle>
          <a:p>
            <a:fld id="{C45E24D4-ABD1-5944-94A1-F9066E65BEEF}" type="slidenum">
              <a:rPr lang="en-US" altLang="zh-CN">
                <a:latin typeface="Calibri" charset="0"/>
                <a:ea typeface="宋体" charset="0"/>
              </a:rPr>
              <a:pPr/>
              <a:t>20</a:t>
            </a:fld>
            <a:endParaRPr lang="en-US" altLang="zh-CN">
              <a:latin typeface="Calibri" charset="0"/>
              <a:ea typeface="宋体" charset="0"/>
            </a:endParaRPr>
          </a:p>
        </p:txBody>
      </p:sp>
    </p:spTree>
    <p:extLst>
      <p:ext uri="{BB962C8B-B14F-4D97-AF65-F5344CB8AC3E}">
        <p14:creationId xmlns:p14="http://schemas.microsoft.com/office/powerpoint/2010/main" val="1055112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z="1200" kern="1200" dirty="0">
              <a:solidFill>
                <a:schemeClr val="tx1"/>
              </a:solidFill>
              <a:effectLst/>
              <a:latin typeface="+mn-lt"/>
              <a:ea typeface="+mn-ea"/>
              <a:cs typeface="+mn-cs"/>
            </a:endParaRPr>
          </a:p>
        </p:txBody>
      </p:sp>
      <p:sp>
        <p:nvSpPr>
          <p:cNvPr id="4608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charset="0"/>
              </a:defRPr>
            </a:lvl1pPr>
            <a:lvl2pPr marL="742950" indent="-285750">
              <a:defRPr>
                <a:solidFill>
                  <a:schemeClr val="tx1"/>
                </a:solidFill>
                <a:latin typeface="Arial" charset="0"/>
                <a:ea typeface="微软雅黑" charset="0"/>
              </a:defRPr>
            </a:lvl2pPr>
            <a:lvl3pPr marL="1143000" indent="-228600">
              <a:defRPr>
                <a:solidFill>
                  <a:schemeClr val="tx1"/>
                </a:solidFill>
                <a:latin typeface="Arial" charset="0"/>
                <a:ea typeface="微软雅黑" charset="0"/>
              </a:defRPr>
            </a:lvl3pPr>
            <a:lvl4pPr marL="1600200" indent="-228600">
              <a:defRPr>
                <a:solidFill>
                  <a:schemeClr val="tx1"/>
                </a:solidFill>
                <a:latin typeface="Arial" charset="0"/>
                <a:ea typeface="微软雅黑" charset="0"/>
              </a:defRPr>
            </a:lvl4pPr>
            <a:lvl5pPr marL="2057400" indent="-228600">
              <a:defRPr>
                <a:solidFill>
                  <a:schemeClr val="tx1"/>
                </a:solidFill>
                <a:latin typeface="Arial" charset="0"/>
                <a:ea typeface="微软雅黑" charset="0"/>
              </a:defRPr>
            </a:lvl5pPr>
            <a:lvl6pPr marL="2514600" indent="-228600" eaLnBrk="0" fontAlgn="base" hangingPunct="0">
              <a:spcBef>
                <a:spcPct val="0"/>
              </a:spcBef>
              <a:spcAft>
                <a:spcPct val="0"/>
              </a:spcAft>
              <a:defRPr>
                <a:solidFill>
                  <a:schemeClr val="tx1"/>
                </a:solidFill>
                <a:latin typeface="Arial" charset="0"/>
                <a:ea typeface="微软雅黑" charset="0"/>
              </a:defRPr>
            </a:lvl6pPr>
            <a:lvl7pPr marL="2971800" indent="-228600" eaLnBrk="0" fontAlgn="base" hangingPunct="0">
              <a:spcBef>
                <a:spcPct val="0"/>
              </a:spcBef>
              <a:spcAft>
                <a:spcPct val="0"/>
              </a:spcAft>
              <a:defRPr>
                <a:solidFill>
                  <a:schemeClr val="tx1"/>
                </a:solidFill>
                <a:latin typeface="Arial" charset="0"/>
                <a:ea typeface="微软雅黑" charset="0"/>
              </a:defRPr>
            </a:lvl7pPr>
            <a:lvl8pPr marL="3429000" indent="-228600" eaLnBrk="0" fontAlgn="base" hangingPunct="0">
              <a:spcBef>
                <a:spcPct val="0"/>
              </a:spcBef>
              <a:spcAft>
                <a:spcPct val="0"/>
              </a:spcAft>
              <a:defRPr>
                <a:solidFill>
                  <a:schemeClr val="tx1"/>
                </a:solidFill>
                <a:latin typeface="Arial" charset="0"/>
                <a:ea typeface="微软雅黑" charset="0"/>
              </a:defRPr>
            </a:lvl8pPr>
            <a:lvl9pPr marL="3886200" indent="-228600" eaLnBrk="0" fontAlgn="base" hangingPunct="0">
              <a:spcBef>
                <a:spcPct val="0"/>
              </a:spcBef>
              <a:spcAft>
                <a:spcPct val="0"/>
              </a:spcAft>
              <a:defRPr>
                <a:solidFill>
                  <a:schemeClr val="tx1"/>
                </a:solidFill>
                <a:latin typeface="Arial" charset="0"/>
                <a:ea typeface="微软雅黑" charset="0"/>
              </a:defRPr>
            </a:lvl9pPr>
          </a:lstStyle>
          <a:p>
            <a:fld id="{C45E24D4-ABD1-5944-94A1-F9066E65BEEF}" type="slidenum">
              <a:rPr lang="en-US" altLang="zh-CN">
                <a:latin typeface="Calibri" charset="0"/>
                <a:ea typeface="宋体" charset="0"/>
              </a:rPr>
              <a:pPr/>
              <a:t>21</a:t>
            </a:fld>
            <a:endParaRPr lang="en-US" altLang="zh-CN">
              <a:latin typeface="Calibri" charset="0"/>
              <a:ea typeface="宋体" charset="0"/>
            </a:endParaRPr>
          </a:p>
        </p:txBody>
      </p:sp>
    </p:spTree>
    <p:extLst>
      <p:ext uri="{BB962C8B-B14F-4D97-AF65-F5344CB8AC3E}">
        <p14:creationId xmlns:p14="http://schemas.microsoft.com/office/powerpoint/2010/main" val="1339169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a:solidFill>
                  <a:schemeClr val="tx1"/>
                </a:solidFill>
                <a:effectLst/>
                <a:latin typeface="+mn-lt"/>
                <a:ea typeface="+mn-ea"/>
                <a:cs typeface="+mn-cs"/>
              </a:rPr>
              <a:t>Until we reach the end of the STBFs.</a:t>
            </a:r>
            <a:endParaRPr lang="zh-CN" altLang="zh-CN" sz="1200" kern="1200" dirty="0">
              <a:solidFill>
                <a:schemeClr val="tx1"/>
              </a:solidFill>
              <a:effectLst/>
              <a:latin typeface="+mn-lt"/>
              <a:ea typeface="+mn-ea"/>
              <a:cs typeface="+mn-cs"/>
            </a:endParaRPr>
          </a:p>
        </p:txBody>
      </p:sp>
      <p:sp>
        <p:nvSpPr>
          <p:cNvPr id="4608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charset="0"/>
              </a:defRPr>
            </a:lvl1pPr>
            <a:lvl2pPr marL="742950" indent="-285750">
              <a:defRPr>
                <a:solidFill>
                  <a:schemeClr val="tx1"/>
                </a:solidFill>
                <a:latin typeface="Arial" charset="0"/>
                <a:ea typeface="微软雅黑" charset="0"/>
              </a:defRPr>
            </a:lvl2pPr>
            <a:lvl3pPr marL="1143000" indent="-228600">
              <a:defRPr>
                <a:solidFill>
                  <a:schemeClr val="tx1"/>
                </a:solidFill>
                <a:latin typeface="Arial" charset="0"/>
                <a:ea typeface="微软雅黑" charset="0"/>
              </a:defRPr>
            </a:lvl3pPr>
            <a:lvl4pPr marL="1600200" indent="-228600">
              <a:defRPr>
                <a:solidFill>
                  <a:schemeClr val="tx1"/>
                </a:solidFill>
                <a:latin typeface="Arial" charset="0"/>
                <a:ea typeface="微软雅黑" charset="0"/>
              </a:defRPr>
            </a:lvl4pPr>
            <a:lvl5pPr marL="2057400" indent="-228600">
              <a:defRPr>
                <a:solidFill>
                  <a:schemeClr val="tx1"/>
                </a:solidFill>
                <a:latin typeface="Arial" charset="0"/>
                <a:ea typeface="微软雅黑" charset="0"/>
              </a:defRPr>
            </a:lvl5pPr>
            <a:lvl6pPr marL="2514600" indent="-228600" eaLnBrk="0" fontAlgn="base" hangingPunct="0">
              <a:spcBef>
                <a:spcPct val="0"/>
              </a:spcBef>
              <a:spcAft>
                <a:spcPct val="0"/>
              </a:spcAft>
              <a:defRPr>
                <a:solidFill>
                  <a:schemeClr val="tx1"/>
                </a:solidFill>
                <a:latin typeface="Arial" charset="0"/>
                <a:ea typeface="微软雅黑" charset="0"/>
              </a:defRPr>
            </a:lvl6pPr>
            <a:lvl7pPr marL="2971800" indent="-228600" eaLnBrk="0" fontAlgn="base" hangingPunct="0">
              <a:spcBef>
                <a:spcPct val="0"/>
              </a:spcBef>
              <a:spcAft>
                <a:spcPct val="0"/>
              </a:spcAft>
              <a:defRPr>
                <a:solidFill>
                  <a:schemeClr val="tx1"/>
                </a:solidFill>
                <a:latin typeface="Arial" charset="0"/>
                <a:ea typeface="微软雅黑" charset="0"/>
              </a:defRPr>
            </a:lvl7pPr>
            <a:lvl8pPr marL="3429000" indent="-228600" eaLnBrk="0" fontAlgn="base" hangingPunct="0">
              <a:spcBef>
                <a:spcPct val="0"/>
              </a:spcBef>
              <a:spcAft>
                <a:spcPct val="0"/>
              </a:spcAft>
              <a:defRPr>
                <a:solidFill>
                  <a:schemeClr val="tx1"/>
                </a:solidFill>
                <a:latin typeface="Arial" charset="0"/>
                <a:ea typeface="微软雅黑" charset="0"/>
              </a:defRPr>
            </a:lvl8pPr>
            <a:lvl9pPr marL="3886200" indent="-228600" eaLnBrk="0" fontAlgn="base" hangingPunct="0">
              <a:spcBef>
                <a:spcPct val="0"/>
              </a:spcBef>
              <a:spcAft>
                <a:spcPct val="0"/>
              </a:spcAft>
              <a:defRPr>
                <a:solidFill>
                  <a:schemeClr val="tx1"/>
                </a:solidFill>
                <a:latin typeface="Arial" charset="0"/>
                <a:ea typeface="微软雅黑" charset="0"/>
              </a:defRPr>
            </a:lvl9pPr>
          </a:lstStyle>
          <a:p>
            <a:fld id="{C45E24D4-ABD1-5944-94A1-F9066E65BEEF}" type="slidenum">
              <a:rPr lang="en-US" altLang="zh-CN">
                <a:latin typeface="Calibri" charset="0"/>
                <a:ea typeface="宋体" charset="0"/>
              </a:rPr>
              <a:pPr/>
              <a:t>22</a:t>
            </a:fld>
            <a:endParaRPr lang="en-US" altLang="zh-CN">
              <a:latin typeface="Calibri" charset="0"/>
              <a:ea typeface="宋体" charset="0"/>
            </a:endParaRPr>
          </a:p>
        </p:txBody>
      </p:sp>
    </p:spTree>
    <p:extLst>
      <p:ext uri="{BB962C8B-B14F-4D97-AF65-F5344CB8AC3E}">
        <p14:creationId xmlns:p14="http://schemas.microsoft.com/office/powerpoint/2010/main" val="2289241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a:solidFill>
                  <a:schemeClr val="tx1"/>
                </a:solidFill>
                <a:effectLst/>
                <a:latin typeface="+mn-lt"/>
                <a:ea typeface="+mn-ea"/>
                <a:cs typeface="+mn-cs"/>
              </a:rPr>
              <a:t>Now we analyze the performance of PIE.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We</a:t>
            </a:r>
            <a:r>
              <a:rPr lang="en-US" altLang="zh-CN" sz="1200" kern="1200" baseline="0" dirty="0">
                <a:solidFill>
                  <a:schemeClr val="tx1"/>
                </a:solidFill>
                <a:effectLst/>
                <a:latin typeface="+mn-lt"/>
                <a:ea typeface="+mn-ea"/>
                <a:cs typeface="+mn-cs"/>
              </a:rPr>
              <a:t> first analyze the false negative rate, FNR for short, that is, </a:t>
            </a:r>
            <a:r>
              <a:rPr lang="en-US" altLang="zh-CN" dirty="0"/>
              <a:t>the rate of failing to recover the IDs of persistent items.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Particularly,</a:t>
            </a:r>
            <a:r>
              <a:rPr lang="en-US" altLang="zh-CN" baseline="0" dirty="0"/>
              <a:t> we need to analyze the probabilities of two possible cases that lead to false negative.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The first is </a:t>
            </a:r>
            <a:r>
              <a:rPr lang="en-US" altLang="zh-CN" dirty="0">
                <a:solidFill>
                  <a:srgbClr val="00B0F0"/>
                </a:solidFill>
              </a:rPr>
              <a:t>Hash-mapping Collisions. It happens</a:t>
            </a:r>
            <a:r>
              <a:rPr lang="en-US" altLang="zh-CN" baseline="0" dirty="0">
                <a:solidFill>
                  <a:srgbClr val="00B0F0"/>
                </a:solidFill>
              </a:rPr>
              <a:t> when </a:t>
            </a:r>
            <a:r>
              <a:rPr lang="en-US" altLang="zh-CN" dirty="0"/>
              <a:t>one or more cells are </a:t>
            </a:r>
            <a:r>
              <a:rPr lang="en-US" altLang="zh-CN" b="1" dirty="0"/>
              <a:t>collided</a:t>
            </a:r>
            <a:r>
              <a:rPr lang="en-US" altLang="zh-CN" dirty="0"/>
              <a:t> and the Raptor codes are lost. This case is easy to analyze and we omit it here to save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second is </a:t>
            </a:r>
            <a:r>
              <a:rPr lang="en-US" altLang="zh-CN" dirty="0">
                <a:solidFill>
                  <a:srgbClr val="00B0F0"/>
                </a:solidFill>
              </a:rPr>
              <a:t>Hash-print Collisions</a:t>
            </a:r>
            <a:r>
              <a:rPr lang="en-US" altLang="zh-CN" dirty="0"/>
              <a:t>. It refers to the case</a:t>
            </a:r>
            <a:r>
              <a:rPr lang="en-US" altLang="zh-CN" baseline="0" dirty="0"/>
              <a:t> that </a:t>
            </a:r>
            <a:r>
              <a:rPr lang="en-US" altLang="zh-CN" dirty="0"/>
              <a:t>some other items happen to have the </a:t>
            </a:r>
            <a:r>
              <a:rPr lang="en-US" altLang="zh-CN" b="1" dirty="0"/>
              <a:t>same</a:t>
            </a:r>
            <a:r>
              <a:rPr lang="en-US" altLang="zh-CN" dirty="0"/>
              <a:t> hash-prints with the considered persistent item, and their introduced Raptor codes make the recovering </a:t>
            </a:r>
            <a:r>
              <a:rPr lang="en-US" altLang="zh-CN" b="1" dirty="0"/>
              <a:t>fail</a:t>
            </a:r>
            <a:r>
              <a:rPr lang="en-US" altLang="zh-CN" b="0" dirty="0"/>
              <a:t>. Unlike</a:t>
            </a:r>
            <a:r>
              <a:rPr lang="en-US" altLang="zh-CN" b="0" baseline="0" dirty="0"/>
              <a:t> the first case, this case is pretty hard to analyze.</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zh-CN" sz="1200" kern="1200" dirty="0">
              <a:solidFill>
                <a:schemeClr val="tx1"/>
              </a:solidFill>
              <a:effectLst/>
              <a:latin typeface="+mn-lt"/>
              <a:ea typeface="+mn-ea"/>
              <a:cs typeface="+mn-cs"/>
            </a:endParaRPr>
          </a:p>
        </p:txBody>
      </p:sp>
      <p:sp>
        <p:nvSpPr>
          <p:cNvPr id="4608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charset="0"/>
              </a:defRPr>
            </a:lvl1pPr>
            <a:lvl2pPr marL="742950" indent="-285750">
              <a:defRPr>
                <a:solidFill>
                  <a:schemeClr val="tx1"/>
                </a:solidFill>
                <a:latin typeface="Arial" charset="0"/>
                <a:ea typeface="微软雅黑" charset="0"/>
              </a:defRPr>
            </a:lvl2pPr>
            <a:lvl3pPr marL="1143000" indent="-228600">
              <a:defRPr>
                <a:solidFill>
                  <a:schemeClr val="tx1"/>
                </a:solidFill>
                <a:latin typeface="Arial" charset="0"/>
                <a:ea typeface="微软雅黑" charset="0"/>
              </a:defRPr>
            </a:lvl3pPr>
            <a:lvl4pPr marL="1600200" indent="-228600">
              <a:defRPr>
                <a:solidFill>
                  <a:schemeClr val="tx1"/>
                </a:solidFill>
                <a:latin typeface="Arial" charset="0"/>
                <a:ea typeface="微软雅黑" charset="0"/>
              </a:defRPr>
            </a:lvl4pPr>
            <a:lvl5pPr marL="2057400" indent="-228600">
              <a:defRPr>
                <a:solidFill>
                  <a:schemeClr val="tx1"/>
                </a:solidFill>
                <a:latin typeface="Arial" charset="0"/>
                <a:ea typeface="微软雅黑" charset="0"/>
              </a:defRPr>
            </a:lvl5pPr>
            <a:lvl6pPr marL="2514600" indent="-228600" eaLnBrk="0" fontAlgn="base" hangingPunct="0">
              <a:spcBef>
                <a:spcPct val="0"/>
              </a:spcBef>
              <a:spcAft>
                <a:spcPct val="0"/>
              </a:spcAft>
              <a:defRPr>
                <a:solidFill>
                  <a:schemeClr val="tx1"/>
                </a:solidFill>
                <a:latin typeface="Arial" charset="0"/>
                <a:ea typeface="微软雅黑" charset="0"/>
              </a:defRPr>
            </a:lvl6pPr>
            <a:lvl7pPr marL="2971800" indent="-228600" eaLnBrk="0" fontAlgn="base" hangingPunct="0">
              <a:spcBef>
                <a:spcPct val="0"/>
              </a:spcBef>
              <a:spcAft>
                <a:spcPct val="0"/>
              </a:spcAft>
              <a:defRPr>
                <a:solidFill>
                  <a:schemeClr val="tx1"/>
                </a:solidFill>
                <a:latin typeface="Arial" charset="0"/>
                <a:ea typeface="微软雅黑" charset="0"/>
              </a:defRPr>
            </a:lvl7pPr>
            <a:lvl8pPr marL="3429000" indent="-228600" eaLnBrk="0" fontAlgn="base" hangingPunct="0">
              <a:spcBef>
                <a:spcPct val="0"/>
              </a:spcBef>
              <a:spcAft>
                <a:spcPct val="0"/>
              </a:spcAft>
              <a:defRPr>
                <a:solidFill>
                  <a:schemeClr val="tx1"/>
                </a:solidFill>
                <a:latin typeface="Arial" charset="0"/>
                <a:ea typeface="微软雅黑" charset="0"/>
              </a:defRPr>
            </a:lvl8pPr>
            <a:lvl9pPr marL="3886200" indent="-228600" eaLnBrk="0" fontAlgn="base" hangingPunct="0">
              <a:spcBef>
                <a:spcPct val="0"/>
              </a:spcBef>
              <a:spcAft>
                <a:spcPct val="0"/>
              </a:spcAft>
              <a:defRPr>
                <a:solidFill>
                  <a:schemeClr val="tx1"/>
                </a:solidFill>
                <a:latin typeface="Arial" charset="0"/>
                <a:ea typeface="微软雅黑" charset="0"/>
              </a:defRPr>
            </a:lvl9pPr>
          </a:lstStyle>
          <a:p>
            <a:fld id="{C45E24D4-ABD1-5944-94A1-F9066E65BEEF}" type="slidenum">
              <a:rPr lang="en-US" altLang="zh-CN">
                <a:latin typeface="Calibri" charset="0"/>
                <a:ea typeface="宋体" charset="0"/>
              </a:rPr>
              <a:pPr/>
              <a:t>23</a:t>
            </a:fld>
            <a:endParaRPr lang="en-US" altLang="zh-CN">
              <a:latin typeface="Calibri" charset="0"/>
              <a:ea typeface="宋体" charset="0"/>
            </a:endParaRPr>
          </a:p>
        </p:txBody>
      </p:sp>
    </p:spTree>
    <p:extLst>
      <p:ext uri="{BB962C8B-B14F-4D97-AF65-F5344CB8AC3E}">
        <p14:creationId xmlns:p14="http://schemas.microsoft.com/office/powerpoint/2010/main" val="2774299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a:solidFill>
                  <a:schemeClr val="tx1"/>
                </a:solidFill>
                <a:effectLst/>
                <a:latin typeface="+mn-lt"/>
                <a:ea typeface="+mn-ea"/>
                <a:cs typeface="+mn-cs"/>
              </a:rPr>
              <a:t>The hardness</a:t>
            </a:r>
            <a:r>
              <a:rPr lang="en-US" altLang="zh-CN" sz="1200" kern="1200" baseline="0" dirty="0">
                <a:solidFill>
                  <a:schemeClr val="tx1"/>
                </a:solidFill>
                <a:effectLst/>
                <a:latin typeface="+mn-lt"/>
                <a:ea typeface="+mn-ea"/>
                <a:cs typeface="+mn-cs"/>
              </a:rPr>
              <a:t> of analyzing the hash-print Collison case stems from the need to enumerate all combinations of collisions.</a:t>
            </a:r>
          </a:p>
          <a:p>
            <a:r>
              <a:rPr lang="en-US" altLang="zh-CN" sz="1200" kern="1200" baseline="0" dirty="0">
                <a:solidFill>
                  <a:schemeClr val="tx1"/>
                </a:solidFill>
                <a:effectLst/>
                <a:latin typeface="+mn-lt"/>
                <a:ea typeface="+mn-ea"/>
                <a:cs typeface="+mn-cs"/>
              </a:rPr>
              <a:t>    For example, when we analyze 1 cell hash-print collision for the blue item, we need to enumerate all possibilities, suppose there are other three items, red item, green item, purple item. Then it is possible that the hash-print collision is caused by 1 red item, or 1 green item, or 1 purple item.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a:solidFill>
                  <a:schemeClr val="tx1"/>
                </a:solidFill>
                <a:effectLst/>
                <a:latin typeface="+mn-lt"/>
                <a:ea typeface="+mn-ea"/>
                <a:cs typeface="+mn-cs"/>
              </a:rPr>
              <a:t>    When for 2 cell hash-print collision, the case is much more complicated, as we can see, the collision may be caused by 2 red items, or 2 green items, or 2 purple items, and even 1 red item plus 1 green item, 1 red item plus 1 purple item. The case is even more complicated for hash-print collision involved more cells.</a:t>
            </a:r>
          </a:p>
          <a:p>
            <a:endParaRPr lang="zh-CN" altLang="zh-CN" sz="1200" kern="1200" dirty="0">
              <a:solidFill>
                <a:schemeClr val="tx1"/>
              </a:solidFill>
              <a:effectLst/>
              <a:latin typeface="+mn-lt"/>
              <a:ea typeface="+mn-ea"/>
              <a:cs typeface="+mn-cs"/>
            </a:endParaRPr>
          </a:p>
        </p:txBody>
      </p:sp>
      <p:sp>
        <p:nvSpPr>
          <p:cNvPr id="4608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charset="0"/>
              </a:defRPr>
            </a:lvl1pPr>
            <a:lvl2pPr marL="742950" indent="-285750">
              <a:defRPr>
                <a:solidFill>
                  <a:schemeClr val="tx1"/>
                </a:solidFill>
                <a:latin typeface="Arial" charset="0"/>
                <a:ea typeface="微软雅黑" charset="0"/>
              </a:defRPr>
            </a:lvl2pPr>
            <a:lvl3pPr marL="1143000" indent="-228600">
              <a:defRPr>
                <a:solidFill>
                  <a:schemeClr val="tx1"/>
                </a:solidFill>
                <a:latin typeface="Arial" charset="0"/>
                <a:ea typeface="微软雅黑" charset="0"/>
              </a:defRPr>
            </a:lvl3pPr>
            <a:lvl4pPr marL="1600200" indent="-228600">
              <a:defRPr>
                <a:solidFill>
                  <a:schemeClr val="tx1"/>
                </a:solidFill>
                <a:latin typeface="Arial" charset="0"/>
                <a:ea typeface="微软雅黑" charset="0"/>
              </a:defRPr>
            </a:lvl4pPr>
            <a:lvl5pPr marL="2057400" indent="-228600">
              <a:defRPr>
                <a:solidFill>
                  <a:schemeClr val="tx1"/>
                </a:solidFill>
                <a:latin typeface="Arial" charset="0"/>
                <a:ea typeface="微软雅黑" charset="0"/>
              </a:defRPr>
            </a:lvl5pPr>
            <a:lvl6pPr marL="2514600" indent="-228600" eaLnBrk="0" fontAlgn="base" hangingPunct="0">
              <a:spcBef>
                <a:spcPct val="0"/>
              </a:spcBef>
              <a:spcAft>
                <a:spcPct val="0"/>
              </a:spcAft>
              <a:defRPr>
                <a:solidFill>
                  <a:schemeClr val="tx1"/>
                </a:solidFill>
                <a:latin typeface="Arial" charset="0"/>
                <a:ea typeface="微软雅黑" charset="0"/>
              </a:defRPr>
            </a:lvl6pPr>
            <a:lvl7pPr marL="2971800" indent="-228600" eaLnBrk="0" fontAlgn="base" hangingPunct="0">
              <a:spcBef>
                <a:spcPct val="0"/>
              </a:spcBef>
              <a:spcAft>
                <a:spcPct val="0"/>
              </a:spcAft>
              <a:defRPr>
                <a:solidFill>
                  <a:schemeClr val="tx1"/>
                </a:solidFill>
                <a:latin typeface="Arial" charset="0"/>
                <a:ea typeface="微软雅黑" charset="0"/>
              </a:defRPr>
            </a:lvl7pPr>
            <a:lvl8pPr marL="3429000" indent="-228600" eaLnBrk="0" fontAlgn="base" hangingPunct="0">
              <a:spcBef>
                <a:spcPct val="0"/>
              </a:spcBef>
              <a:spcAft>
                <a:spcPct val="0"/>
              </a:spcAft>
              <a:defRPr>
                <a:solidFill>
                  <a:schemeClr val="tx1"/>
                </a:solidFill>
                <a:latin typeface="Arial" charset="0"/>
                <a:ea typeface="微软雅黑" charset="0"/>
              </a:defRPr>
            </a:lvl8pPr>
            <a:lvl9pPr marL="3886200" indent="-228600" eaLnBrk="0" fontAlgn="base" hangingPunct="0">
              <a:spcBef>
                <a:spcPct val="0"/>
              </a:spcBef>
              <a:spcAft>
                <a:spcPct val="0"/>
              </a:spcAft>
              <a:defRPr>
                <a:solidFill>
                  <a:schemeClr val="tx1"/>
                </a:solidFill>
                <a:latin typeface="Arial" charset="0"/>
                <a:ea typeface="微软雅黑" charset="0"/>
              </a:defRPr>
            </a:lvl9pPr>
          </a:lstStyle>
          <a:p>
            <a:fld id="{C45E24D4-ABD1-5944-94A1-F9066E65BEEF}" type="slidenum">
              <a:rPr lang="en-US" altLang="zh-CN">
                <a:latin typeface="Calibri" charset="0"/>
                <a:ea typeface="宋体" charset="0"/>
              </a:rPr>
              <a:pPr/>
              <a:t>24</a:t>
            </a:fld>
            <a:endParaRPr lang="en-US" altLang="zh-CN">
              <a:latin typeface="Calibri" charset="0"/>
              <a:ea typeface="宋体" charset="0"/>
            </a:endParaRPr>
          </a:p>
        </p:txBody>
      </p:sp>
    </p:spTree>
    <p:extLst>
      <p:ext uri="{BB962C8B-B14F-4D97-AF65-F5344CB8AC3E}">
        <p14:creationId xmlns:p14="http://schemas.microsoft.com/office/powerpoint/2010/main" val="2708763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To</a:t>
            </a:r>
            <a:r>
              <a:rPr lang="en-US" altLang="zh-CN" sz="1200" kern="1200" baseline="0" dirty="0">
                <a:solidFill>
                  <a:schemeClr val="tx1"/>
                </a:solidFill>
                <a:effectLst/>
                <a:latin typeface="+mn-lt"/>
                <a:ea typeface="+mn-ea"/>
                <a:cs typeface="+mn-cs"/>
              </a:rPr>
              <a:t> address this problem, we propose a two-partite approximation method. The motivation of this method is that we observe that the </a:t>
            </a:r>
            <a:r>
              <a:rPr lang="en-US" altLang="zh-CN" sz="1200" dirty="0"/>
              <a:t>distributions of item occurrences in practical applications typically follows </a:t>
            </a:r>
            <a:r>
              <a:rPr lang="en-US" altLang="zh-CN" sz="1200" dirty="0" err="1">
                <a:solidFill>
                  <a:srgbClr val="FF0000"/>
                </a:solidFill>
              </a:rPr>
              <a:t>Zipf</a:t>
            </a:r>
            <a:r>
              <a:rPr lang="en-US" altLang="zh-CN" sz="1200" dirty="0"/>
              <a:t> or “</a:t>
            </a:r>
            <a:r>
              <a:rPr lang="en-US" altLang="zh-CN" sz="1200" dirty="0" err="1">
                <a:solidFill>
                  <a:srgbClr val="FF0000"/>
                </a:solidFill>
              </a:rPr>
              <a:t>Zipf</a:t>
            </a:r>
            <a:r>
              <a:rPr lang="en-US" altLang="zh-CN" sz="1200" dirty="0">
                <a:solidFill>
                  <a:srgbClr val="FF0000"/>
                </a:solidFill>
              </a:rPr>
              <a:t>-like</a:t>
            </a:r>
            <a:r>
              <a:rPr lang="en-US" altLang="zh-CN" sz="1200" dirty="0"/>
              <a:t>” skewed distribution</a:t>
            </a:r>
            <a:r>
              <a:rPr lang="en-US" altLang="zh-CN" sz="1200" kern="1200" dirty="0">
                <a:solidFill>
                  <a:schemeClr val="tx1"/>
                </a:solidFill>
                <a:effectLst/>
                <a:latin typeface="+mn-lt"/>
                <a:ea typeface="+mn-ea"/>
                <a:cs typeface="+mn-cs"/>
              </a:rPr>
              <a:t>.</a:t>
            </a:r>
            <a:endParaRPr lang="en-US" altLang="zh-CN"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a:solidFill>
                  <a:schemeClr val="tx1"/>
                </a:solidFill>
                <a:effectLst/>
                <a:latin typeface="+mn-lt"/>
                <a:ea typeface="+mn-ea"/>
                <a:cs typeface="+mn-cs"/>
              </a:rPr>
              <a:t>    Therefore, we choose an appropriate value \lambda of item occurrences, and on one hand, approximate the item occurrences for items with occurrences less than \lambda as 1, and then we can do analysis based on binomial distribution. On the other hand, we approximate the item occurrences for items with occurrences greater than \lambda as being sufficiently large to cause recover failure, and then do analysis based on </a:t>
            </a:r>
            <a:r>
              <a:rPr lang="en-US" altLang="zh-CN" sz="1200"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geometric distribution.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Then, by considering</a:t>
            </a:r>
            <a:r>
              <a:rPr lang="en-US" altLang="zh-CN" sz="1200" baseline="0"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these two cases, we can obtain the probability for hash-print collision.</a:t>
            </a:r>
            <a:endParaRPr lang="en-US" altLang="zh-CN" sz="1200"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cap="none" spc="0" baseline="-25000"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endParaRPr lang="zh-CN" altLang="en-US" sz="1200" b="0" cap="none" spc="0" baseline="-25000"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p:txBody>
      </p:sp>
      <p:sp>
        <p:nvSpPr>
          <p:cNvPr id="4608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charset="0"/>
              </a:defRPr>
            </a:lvl1pPr>
            <a:lvl2pPr marL="742950" indent="-285750">
              <a:defRPr>
                <a:solidFill>
                  <a:schemeClr val="tx1"/>
                </a:solidFill>
                <a:latin typeface="Arial" charset="0"/>
                <a:ea typeface="微软雅黑" charset="0"/>
              </a:defRPr>
            </a:lvl2pPr>
            <a:lvl3pPr marL="1143000" indent="-228600">
              <a:defRPr>
                <a:solidFill>
                  <a:schemeClr val="tx1"/>
                </a:solidFill>
                <a:latin typeface="Arial" charset="0"/>
                <a:ea typeface="微软雅黑" charset="0"/>
              </a:defRPr>
            </a:lvl3pPr>
            <a:lvl4pPr marL="1600200" indent="-228600">
              <a:defRPr>
                <a:solidFill>
                  <a:schemeClr val="tx1"/>
                </a:solidFill>
                <a:latin typeface="Arial" charset="0"/>
                <a:ea typeface="微软雅黑" charset="0"/>
              </a:defRPr>
            </a:lvl4pPr>
            <a:lvl5pPr marL="2057400" indent="-228600">
              <a:defRPr>
                <a:solidFill>
                  <a:schemeClr val="tx1"/>
                </a:solidFill>
                <a:latin typeface="Arial" charset="0"/>
                <a:ea typeface="微软雅黑" charset="0"/>
              </a:defRPr>
            </a:lvl5pPr>
            <a:lvl6pPr marL="2514600" indent="-228600" eaLnBrk="0" fontAlgn="base" hangingPunct="0">
              <a:spcBef>
                <a:spcPct val="0"/>
              </a:spcBef>
              <a:spcAft>
                <a:spcPct val="0"/>
              </a:spcAft>
              <a:defRPr>
                <a:solidFill>
                  <a:schemeClr val="tx1"/>
                </a:solidFill>
                <a:latin typeface="Arial" charset="0"/>
                <a:ea typeface="微软雅黑" charset="0"/>
              </a:defRPr>
            </a:lvl6pPr>
            <a:lvl7pPr marL="2971800" indent="-228600" eaLnBrk="0" fontAlgn="base" hangingPunct="0">
              <a:spcBef>
                <a:spcPct val="0"/>
              </a:spcBef>
              <a:spcAft>
                <a:spcPct val="0"/>
              </a:spcAft>
              <a:defRPr>
                <a:solidFill>
                  <a:schemeClr val="tx1"/>
                </a:solidFill>
                <a:latin typeface="Arial" charset="0"/>
                <a:ea typeface="微软雅黑" charset="0"/>
              </a:defRPr>
            </a:lvl7pPr>
            <a:lvl8pPr marL="3429000" indent="-228600" eaLnBrk="0" fontAlgn="base" hangingPunct="0">
              <a:spcBef>
                <a:spcPct val="0"/>
              </a:spcBef>
              <a:spcAft>
                <a:spcPct val="0"/>
              </a:spcAft>
              <a:defRPr>
                <a:solidFill>
                  <a:schemeClr val="tx1"/>
                </a:solidFill>
                <a:latin typeface="Arial" charset="0"/>
                <a:ea typeface="微软雅黑" charset="0"/>
              </a:defRPr>
            </a:lvl8pPr>
            <a:lvl9pPr marL="3886200" indent="-228600" eaLnBrk="0" fontAlgn="base" hangingPunct="0">
              <a:spcBef>
                <a:spcPct val="0"/>
              </a:spcBef>
              <a:spcAft>
                <a:spcPct val="0"/>
              </a:spcAft>
              <a:defRPr>
                <a:solidFill>
                  <a:schemeClr val="tx1"/>
                </a:solidFill>
                <a:latin typeface="Arial" charset="0"/>
                <a:ea typeface="微软雅黑" charset="0"/>
              </a:defRPr>
            </a:lvl9pPr>
          </a:lstStyle>
          <a:p>
            <a:fld id="{C45E24D4-ABD1-5944-94A1-F9066E65BEEF}" type="slidenum">
              <a:rPr lang="en-US" altLang="zh-CN">
                <a:latin typeface="Calibri" charset="0"/>
                <a:ea typeface="宋体" charset="0"/>
              </a:rPr>
              <a:pPr/>
              <a:t>25</a:t>
            </a:fld>
            <a:endParaRPr lang="en-US" altLang="zh-CN">
              <a:latin typeface="Calibri" charset="0"/>
              <a:ea typeface="宋体" charset="0"/>
            </a:endParaRPr>
          </a:p>
        </p:txBody>
      </p:sp>
    </p:spTree>
    <p:extLst>
      <p:ext uri="{BB962C8B-B14F-4D97-AF65-F5344CB8AC3E}">
        <p14:creationId xmlns:p14="http://schemas.microsoft.com/office/powerpoint/2010/main" val="502269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We</a:t>
            </a:r>
            <a:r>
              <a:rPr lang="en-US" altLang="zh-CN" sz="1200" kern="1200" baseline="0" dirty="0">
                <a:solidFill>
                  <a:schemeClr val="tx1"/>
                </a:solidFill>
                <a:effectLst/>
                <a:latin typeface="+mn-lt"/>
                <a:ea typeface="+mn-ea"/>
                <a:cs typeface="+mn-cs"/>
              </a:rPr>
              <a:t> also analyze the </a:t>
            </a:r>
            <a:r>
              <a:rPr lang="en-US" altLang="zh-CN" dirty="0"/>
              <a:t>False Positive Rate,</a:t>
            </a:r>
            <a:r>
              <a:rPr lang="en-US" altLang="zh-CN" baseline="0" dirty="0"/>
              <a:t> FPR for short, for PIE,</a:t>
            </a:r>
            <a:r>
              <a:rPr lang="en-US" altLang="zh-CN" dirty="0"/>
              <a:t> the rate of wrongly recovering the IDs of non-persistent items.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There are also two possible cases for FPR. First, the recovered persistent items</a:t>
            </a:r>
            <a:r>
              <a:rPr lang="en-US" altLang="zh-CN" baseline="0" dirty="0"/>
              <a:t> may be </a:t>
            </a:r>
            <a:r>
              <a:rPr lang="en-US" altLang="zh-CN" dirty="0"/>
              <a:t>phantom items, that is, the recovered ID does not actually belong to any of the observed items during the T periods. Second, the recovered items</a:t>
            </a:r>
            <a:r>
              <a:rPr lang="en-US" altLang="zh-CN" baseline="0" dirty="0"/>
              <a:t> may be </a:t>
            </a:r>
            <a:r>
              <a:rPr lang="en-US" altLang="zh-CN" dirty="0"/>
              <a:t>Non-persistent items, which means the recovered ID is exactly the same as some other non-persistent item.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derive an upper</a:t>
            </a:r>
            <a:r>
              <a:rPr lang="en-US" altLang="zh-CN" baseline="0" dirty="0"/>
              <a:t> bound for FPR considering both cases.</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zh-CN" sz="1200" kern="1200" dirty="0">
              <a:solidFill>
                <a:schemeClr val="tx1"/>
              </a:solidFill>
              <a:effectLst/>
              <a:latin typeface="+mn-lt"/>
              <a:ea typeface="+mn-ea"/>
              <a:cs typeface="+mn-cs"/>
            </a:endParaRPr>
          </a:p>
        </p:txBody>
      </p:sp>
      <p:sp>
        <p:nvSpPr>
          <p:cNvPr id="4608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charset="0"/>
              </a:defRPr>
            </a:lvl1pPr>
            <a:lvl2pPr marL="742950" indent="-285750">
              <a:defRPr>
                <a:solidFill>
                  <a:schemeClr val="tx1"/>
                </a:solidFill>
                <a:latin typeface="Arial" charset="0"/>
                <a:ea typeface="微软雅黑" charset="0"/>
              </a:defRPr>
            </a:lvl2pPr>
            <a:lvl3pPr marL="1143000" indent="-228600">
              <a:defRPr>
                <a:solidFill>
                  <a:schemeClr val="tx1"/>
                </a:solidFill>
                <a:latin typeface="Arial" charset="0"/>
                <a:ea typeface="微软雅黑" charset="0"/>
              </a:defRPr>
            </a:lvl3pPr>
            <a:lvl4pPr marL="1600200" indent="-228600">
              <a:defRPr>
                <a:solidFill>
                  <a:schemeClr val="tx1"/>
                </a:solidFill>
                <a:latin typeface="Arial" charset="0"/>
                <a:ea typeface="微软雅黑" charset="0"/>
              </a:defRPr>
            </a:lvl4pPr>
            <a:lvl5pPr marL="2057400" indent="-228600">
              <a:defRPr>
                <a:solidFill>
                  <a:schemeClr val="tx1"/>
                </a:solidFill>
                <a:latin typeface="Arial" charset="0"/>
                <a:ea typeface="微软雅黑" charset="0"/>
              </a:defRPr>
            </a:lvl5pPr>
            <a:lvl6pPr marL="2514600" indent="-228600" eaLnBrk="0" fontAlgn="base" hangingPunct="0">
              <a:spcBef>
                <a:spcPct val="0"/>
              </a:spcBef>
              <a:spcAft>
                <a:spcPct val="0"/>
              </a:spcAft>
              <a:defRPr>
                <a:solidFill>
                  <a:schemeClr val="tx1"/>
                </a:solidFill>
                <a:latin typeface="Arial" charset="0"/>
                <a:ea typeface="微软雅黑" charset="0"/>
              </a:defRPr>
            </a:lvl6pPr>
            <a:lvl7pPr marL="2971800" indent="-228600" eaLnBrk="0" fontAlgn="base" hangingPunct="0">
              <a:spcBef>
                <a:spcPct val="0"/>
              </a:spcBef>
              <a:spcAft>
                <a:spcPct val="0"/>
              </a:spcAft>
              <a:defRPr>
                <a:solidFill>
                  <a:schemeClr val="tx1"/>
                </a:solidFill>
                <a:latin typeface="Arial" charset="0"/>
                <a:ea typeface="微软雅黑" charset="0"/>
              </a:defRPr>
            </a:lvl7pPr>
            <a:lvl8pPr marL="3429000" indent="-228600" eaLnBrk="0" fontAlgn="base" hangingPunct="0">
              <a:spcBef>
                <a:spcPct val="0"/>
              </a:spcBef>
              <a:spcAft>
                <a:spcPct val="0"/>
              </a:spcAft>
              <a:defRPr>
                <a:solidFill>
                  <a:schemeClr val="tx1"/>
                </a:solidFill>
                <a:latin typeface="Arial" charset="0"/>
                <a:ea typeface="微软雅黑" charset="0"/>
              </a:defRPr>
            </a:lvl8pPr>
            <a:lvl9pPr marL="3886200" indent="-228600" eaLnBrk="0" fontAlgn="base" hangingPunct="0">
              <a:spcBef>
                <a:spcPct val="0"/>
              </a:spcBef>
              <a:spcAft>
                <a:spcPct val="0"/>
              </a:spcAft>
              <a:defRPr>
                <a:solidFill>
                  <a:schemeClr val="tx1"/>
                </a:solidFill>
                <a:latin typeface="Arial" charset="0"/>
                <a:ea typeface="微软雅黑" charset="0"/>
              </a:defRPr>
            </a:lvl9pPr>
          </a:lstStyle>
          <a:p>
            <a:fld id="{C45E24D4-ABD1-5944-94A1-F9066E65BEEF}" type="slidenum">
              <a:rPr lang="en-US" altLang="zh-CN">
                <a:latin typeface="Calibri" charset="0"/>
                <a:ea typeface="宋体" charset="0"/>
              </a:rPr>
              <a:pPr/>
              <a:t>26</a:t>
            </a:fld>
            <a:endParaRPr lang="en-US" altLang="zh-CN">
              <a:latin typeface="Calibri" charset="0"/>
              <a:ea typeface="宋体" charset="0"/>
            </a:endParaRPr>
          </a:p>
        </p:txBody>
      </p:sp>
    </p:spTree>
    <p:extLst>
      <p:ext uri="{BB962C8B-B14F-4D97-AF65-F5344CB8AC3E}">
        <p14:creationId xmlns:p14="http://schemas.microsoft.com/office/powerpoint/2010/main" val="616842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r>
              <a:rPr lang="en-US" altLang="zh-CN" dirty="0"/>
              <a:t>Next, we consider parameter optimization for FNR.</a:t>
            </a:r>
          </a:p>
          <a:p>
            <a:r>
              <a:rPr lang="en-US" altLang="zh-CN" dirty="0"/>
              <a:t>    Generally, we faced</a:t>
            </a:r>
            <a:r>
              <a:rPr lang="en-US" altLang="zh-CN" baseline="0" dirty="0"/>
              <a:t> two challenges: first, the mathematical expression of FNR is very complicated; second, the optimization for FNR involves three parameters, r, p, and m (m is the number of cells in a STBF).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    Two address these two challenges, we first propose an approximation method to simplify the expression of FNR, then, we </a:t>
            </a:r>
            <a:r>
              <a:rPr lang="en-US" altLang="zh-CN" sz="1200" dirty="0"/>
              <a:t>find the </a:t>
            </a:r>
            <a:r>
              <a:rPr lang="en-US" altLang="zh-CN" sz="1200" dirty="0">
                <a:solidFill>
                  <a:srgbClr val="FF0000"/>
                </a:solidFill>
              </a:rPr>
              <a:t>condition</a:t>
            </a:r>
            <a:r>
              <a:rPr lang="en-US" altLang="zh-CN" sz="1200" dirty="0"/>
              <a:t> under which FNR is </a:t>
            </a:r>
            <a:r>
              <a:rPr lang="en-US" altLang="zh-CN" sz="1200" dirty="0">
                <a:solidFill>
                  <a:schemeClr val="tx1"/>
                </a:solidFill>
              </a:rPr>
              <a:t>minimized if </a:t>
            </a:r>
            <a:r>
              <a:rPr lang="en-US" altLang="zh-CN" sz="1200" dirty="0">
                <a:solidFill>
                  <a:srgbClr val="FF0000"/>
                </a:solidFill>
              </a:rPr>
              <a:t>any one of </a:t>
            </a:r>
            <a:r>
              <a:rPr lang="en-US" altLang="zh-CN" sz="1200" i="1" dirty="0">
                <a:solidFill>
                  <a:srgbClr val="FF0000"/>
                </a:solidFill>
              </a:rPr>
              <a:t>r</a:t>
            </a:r>
            <a:r>
              <a:rPr lang="en-US" altLang="zh-CN" sz="1200" dirty="0">
                <a:solidFill>
                  <a:srgbClr val="FF0000"/>
                </a:solidFill>
              </a:rPr>
              <a:t>, </a:t>
            </a:r>
            <a:r>
              <a:rPr lang="en-US" altLang="zh-CN" sz="1200" i="1" dirty="0">
                <a:solidFill>
                  <a:srgbClr val="FF0000"/>
                </a:solidFill>
              </a:rPr>
              <a:t>p</a:t>
            </a:r>
            <a:r>
              <a:rPr lang="en-US" altLang="zh-CN" sz="1200" dirty="0">
                <a:solidFill>
                  <a:srgbClr val="FF0000"/>
                </a:solidFill>
              </a:rPr>
              <a:t>, and </a:t>
            </a:r>
            <a:r>
              <a:rPr lang="en-US" altLang="zh-CN" sz="1200" i="1" dirty="0">
                <a:solidFill>
                  <a:srgbClr val="FF0000"/>
                </a:solidFill>
              </a:rPr>
              <a:t>m </a:t>
            </a:r>
            <a:r>
              <a:rPr lang="en-US" altLang="zh-CN" sz="1200" dirty="0">
                <a:solidFill>
                  <a:srgbClr val="FF0000"/>
                </a:solidFill>
              </a:rPr>
              <a:t>is fixed</a:t>
            </a:r>
            <a:r>
              <a:rPr lang="en-US" altLang="zh-CN" sz="1200" dirty="0"/>
              <a:t>, and therefore, we add this condition into the optimization formulation</a:t>
            </a:r>
            <a:r>
              <a:rPr lang="en-US" altLang="zh-CN" sz="1200" baseline="0" dirty="0"/>
              <a:t> and </a:t>
            </a:r>
            <a:r>
              <a:rPr lang="en-US" altLang="zh-CN" sz="1200" dirty="0"/>
              <a:t>simplify the optimization process.</a:t>
            </a:r>
          </a:p>
          <a:p>
            <a:endParaRPr lang="en-US" altLang="zh-CN" baseline="0" dirty="0"/>
          </a:p>
          <a:p>
            <a:endParaRPr lang="zh-CN" altLang="en-US" dirty="0"/>
          </a:p>
        </p:txBody>
      </p:sp>
      <p:sp>
        <p:nvSpPr>
          <p:cNvPr id="52227"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charset="0"/>
              </a:defRPr>
            </a:lvl1pPr>
            <a:lvl2pPr marL="742950" indent="-285750">
              <a:defRPr>
                <a:solidFill>
                  <a:schemeClr val="tx1"/>
                </a:solidFill>
                <a:latin typeface="Arial" charset="0"/>
                <a:ea typeface="微软雅黑" charset="0"/>
              </a:defRPr>
            </a:lvl2pPr>
            <a:lvl3pPr marL="1143000" indent="-228600">
              <a:defRPr>
                <a:solidFill>
                  <a:schemeClr val="tx1"/>
                </a:solidFill>
                <a:latin typeface="Arial" charset="0"/>
                <a:ea typeface="微软雅黑" charset="0"/>
              </a:defRPr>
            </a:lvl3pPr>
            <a:lvl4pPr marL="1600200" indent="-228600">
              <a:defRPr>
                <a:solidFill>
                  <a:schemeClr val="tx1"/>
                </a:solidFill>
                <a:latin typeface="Arial" charset="0"/>
                <a:ea typeface="微软雅黑" charset="0"/>
              </a:defRPr>
            </a:lvl4pPr>
            <a:lvl5pPr marL="2057400" indent="-228600">
              <a:defRPr>
                <a:solidFill>
                  <a:schemeClr val="tx1"/>
                </a:solidFill>
                <a:latin typeface="Arial" charset="0"/>
                <a:ea typeface="微软雅黑" charset="0"/>
              </a:defRPr>
            </a:lvl5pPr>
            <a:lvl6pPr marL="2514600" indent="-228600" eaLnBrk="0" fontAlgn="base" hangingPunct="0">
              <a:spcBef>
                <a:spcPct val="0"/>
              </a:spcBef>
              <a:spcAft>
                <a:spcPct val="0"/>
              </a:spcAft>
              <a:defRPr>
                <a:solidFill>
                  <a:schemeClr val="tx1"/>
                </a:solidFill>
                <a:latin typeface="Arial" charset="0"/>
                <a:ea typeface="微软雅黑" charset="0"/>
              </a:defRPr>
            </a:lvl6pPr>
            <a:lvl7pPr marL="2971800" indent="-228600" eaLnBrk="0" fontAlgn="base" hangingPunct="0">
              <a:spcBef>
                <a:spcPct val="0"/>
              </a:spcBef>
              <a:spcAft>
                <a:spcPct val="0"/>
              </a:spcAft>
              <a:defRPr>
                <a:solidFill>
                  <a:schemeClr val="tx1"/>
                </a:solidFill>
                <a:latin typeface="Arial" charset="0"/>
                <a:ea typeface="微软雅黑" charset="0"/>
              </a:defRPr>
            </a:lvl7pPr>
            <a:lvl8pPr marL="3429000" indent="-228600" eaLnBrk="0" fontAlgn="base" hangingPunct="0">
              <a:spcBef>
                <a:spcPct val="0"/>
              </a:spcBef>
              <a:spcAft>
                <a:spcPct val="0"/>
              </a:spcAft>
              <a:defRPr>
                <a:solidFill>
                  <a:schemeClr val="tx1"/>
                </a:solidFill>
                <a:latin typeface="Arial" charset="0"/>
                <a:ea typeface="微软雅黑" charset="0"/>
              </a:defRPr>
            </a:lvl8pPr>
            <a:lvl9pPr marL="3886200" indent="-228600" eaLnBrk="0" fontAlgn="base" hangingPunct="0">
              <a:spcBef>
                <a:spcPct val="0"/>
              </a:spcBef>
              <a:spcAft>
                <a:spcPct val="0"/>
              </a:spcAft>
              <a:defRPr>
                <a:solidFill>
                  <a:schemeClr val="tx1"/>
                </a:solidFill>
                <a:latin typeface="Arial" charset="0"/>
                <a:ea typeface="微软雅黑" charset="0"/>
              </a:defRPr>
            </a:lvl9pPr>
          </a:lstStyle>
          <a:p>
            <a:fld id="{ECB9085D-BA45-F44E-8A18-D4F41CF1AD5F}" type="slidenum">
              <a:rPr lang="en-US" altLang="zh-CN">
                <a:latin typeface="Calibri" charset="0"/>
                <a:ea typeface="宋体" charset="0"/>
              </a:rPr>
              <a:pPr/>
              <a:t>27</a:t>
            </a:fld>
            <a:endParaRPr lang="en-US" altLang="zh-CN">
              <a:latin typeface="Calibri" charset="0"/>
              <a:ea typeface="宋体" charset="0"/>
            </a:endParaRPr>
          </a:p>
        </p:txBody>
      </p:sp>
    </p:spTree>
    <p:extLst>
      <p:ext uri="{BB962C8B-B14F-4D97-AF65-F5344CB8AC3E}">
        <p14:creationId xmlns:p14="http://schemas.microsoft.com/office/powerpoint/2010/main" val="17682880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r>
              <a:rPr lang="en-US" altLang="zh-CN" dirty="0"/>
              <a:t>This</a:t>
            </a:r>
            <a:r>
              <a:rPr lang="en-US" altLang="zh-CN" baseline="0" dirty="0"/>
              <a:t> theorem shows the optimization results. Though the expressions for m, r, p are complicated, it is easy to calculate their values by using numerical methods.</a:t>
            </a:r>
            <a:endParaRPr lang="zh-CN" altLang="en-US" dirty="0"/>
          </a:p>
        </p:txBody>
      </p:sp>
      <p:sp>
        <p:nvSpPr>
          <p:cNvPr id="52227"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charset="0"/>
              </a:defRPr>
            </a:lvl1pPr>
            <a:lvl2pPr marL="742950" indent="-285750">
              <a:defRPr>
                <a:solidFill>
                  <a:schemeClr val="tx1"/>
                </a:solidFill>
                <a:latin typeface="Arial" charset="0"/>
                <a:ea typeface="微软雅黑" charset="0"/>
              </a:defRPr>
            </a:lvl2pPr>
            <a:lvl3pPr marL="1143000" indent="-228600">
              <a:defRPr>
                <a:solidFill>
                  <a:schemeClr val="tx1"/>
                </a:solidFill>
                <a:latin typeface="Arial" charset="0"/>
                <a:ea typeface="微软雅黑" charset="0"/>
              </a:defRPr>
            </a:lvl3pPr>
            <a:lvl4pPr marL="1600200" indent="-228600">
              <a:defRPr>
                <a:solidFill>
                  <a:schemeClr val="tx1"/>
                </a:solidFill>
                <a:latin typeface="Arial" charset="0"/>
                <a:ea typeface="微软雅黑" charset="0"/>
              </a:defRPr>
            </a:lvl4pPr>
            <a:lvl5pPr marL="2057400" indent="-228600">
              <a:defRPr>
                <a:solidFill>
                  <a:schemeClr val="tx1"/>
                </a:solidFill>
                <a:latin typeface="Arial" charset="0"/>
                <a:ea typeface="微软雅黑" charset="0"/>
              </a:defRPr>
            </a:lvl5pPr>
            <a:lvl6pPr marL="2514600" indent="-228600" eaLnBrk="0" fontAlgn="base" hangingPunct="0">
              <a:spcBef>
                <a:spcPct val="0"/>
              </a:spcBef>
              <a:spcAft>
                <a:spcPct val="0"/>
              </a:spcAft>
              <a:defRPr>
                <a:solidFill>
                  <a:schemeClr val="tx1"/>
                </a:solidFill>
                <a:latin typeface="Arial" charset="0"/>
                <a:ea typeface="微软雅黑" charset="0"/>
              </a:defRPr>
            </a:lvl6pPr>
            <a:lvl7pPr marL="2971800" indent="-228600" eaLnBrk="0" fontAlgn="base" hangingPunct="0">
              <a:spcBef>
                <a:spcPct val="0"/>
              </a:spcBef>
              <a:spcAft>
                <a:spcPct val="0"/>
              </a:spcAft>
              <a:defRPr>
                <a:solidFill>
                  <a:schemeClr val="tx1"/>
                </a:solidFill>
                <a:latin typeface="Arial" charset="0"/>
                <a:ea typeface="微软雅黑" charset="0"/>
              </a:defRPr>
            </a:lvl7pPr>
            <a:lvl8pPr marL="3429000" indent="-228600" eaLnBrk="0" fontAlgn="base" hangingPunct="0">
              <a:spcBef>
                <a:spcPct val="0"/>
              </a:spcBef>
              <a:spcAft>
                <a:spcPct val="0"/>
              </a:spcAft>
              <a:defRPr>
                <a:solidFill>
                  <a:schemeClr val="tx1"/>
                </a:solidFill>
                <a:latin typeface="Arial" charset="0"/>
                <a:ea typeface="微软雅黑" charset="0"/>
              </a:defRPr>
            </a:lvl8pPr>
            <a:lvl9pPr marL="3886200" indent="-228600" eaLnBrk="0" fontAlgn="base" hangingPunct="0">
              <a:spcBef>
                <a:spcPct val="0"/>
              </a:spcBef>
              <a:spcAft>
                <a:spcPct val="0"/>
              </a:spcAft>
              <a:defRPr>
                <a:solidFill>
                  <a:schemeClr val="tx1"/>
                </a:solidFill>
                <a:latin typeface="Arial" charset="0"/>
                <a:ea typeface="微软雅黑" charset="0"/>
              </a:defRPr>
            </a:lvl9pPr>
          </a:lstStyle>
          <a:p>
            <a:fld id="{ECB9085D-BA45-F44E-8A18-D4F41CF1AD5F}" type="slidenum">
              <a:rPr lang="en-US" altLang="zh-CN">
                <a:latin typeface="Calibri" charset="0"/>
                <a:ea typeface="宋体" charset="0"/>
              </a:rPr>
              <a:pPr/>
              <a:t>28</a:t>
            </a:fld>
            <a:endParaRPr lang="en-US" altLang="zh-CN">
              <a:latin typeface="Calibri" charset="0"/>
              <a:ea typeface="宋体" charset="0"/>
            </a:endParaRPr>
          </a:p>
        </p:txBody>
      </p:sp>
    </p:spTree>
    <p:extLst>
      <p:ext uri="{BB962C8B-B14F-4D97-AF65-F5344CB8AC3E}">
        <p14:creationId xmlns:p14="http://schemas.microsoft.com/office/powerpoint/2010/main" val="12403308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734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a:solidFill>
                  <a:schemeClr val="tx1"/>
                </a:solidFill>
                <a:effectLst/>
                <a:latin typeface="+mn-lt"/>
                <a:ea typeface="+mn-ea"/>
                <a:cs typeface="+mn-cs"/>
              </a:rPr>
              <a:t>Now comes the evaluations.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    We use three</a:t>
            </a:r>
            <a:r>
              <a:rPr lang="en-US" altLang="zh-CN" sz="1200" kern="1200" baseline="0" dirty="0">
                <a:solidFill>
                  <a:schemeClr val="tx1"/>
                </a:solidFill>
                <a:effectLst/>
                <a:latin typeface="+mn-lt"/>
                <a:ea typeface="+mn-ea"/>
                <a:cs typeface="+mn-cs"/>
              </a:rPr>
              <a:t> item traces for evaluation. The first is CHIC, </a:t>
            </a:r>
            <a:r>
              <a:rPr lang="en-US" altLang="zh-CN" dirty="0"/>
              <a:t>a backbone header trace</a:t>
            </a:r>
            <a:r>
              <a:rPr lang="en-US" altLang="zh-CN" sz="1200" kern="1200" dirty="0">
                <a:solidFill>
                  <a:schemeClr val="tx1"/>
                </a:solidFill>
                <a:effectLst/>
                <a:latin typeface="+mn-lt"/>
                <a:ea typeface="+mn-ea"/>
                <a:cs typeface="+mn-cs"/>
              </a:rPr>
              <a:t>.</a:t>
            </a:r>
            <a:r>
              <a:rPr lang="en-US" altLang="zh-CN" sz="1200" kern="1200" baseline="0" dirty="0">
                <a:solidFill>
                  <a:schemeClr val="tx1"/>
                </a:solidFill>
                <a:effectLst/>
                <a:latin typeface="+mn-lt"/>
                <a:ea typeface="+mn-ea"/>
                <a:cs typeface="+mn-cs"/>
              </a:rPr>
              <a:t> The second is </a:t>
            </a:r>
            <a:r>
              <a:rPr lang="en-US" altLang="zh-CN" dirty="0"/>
              <a:t>ICSI: an enterprise network traffic trace. The third</a:t>
            </a:r>
            <a:r>
              <a:rPr lang="en-US" altLang="zh-CN" baseline="0" dirty="0"/>
              <a:t> is </a:t>
            </a:r>
            <a:r>
              <a:rPr lang="en-US" altLang="zh-CN" dirty="0"/>
              <a:t>DC: a data center traffic trace collected at a university data center. As the table shows, each trace includes more than 1 million</a:t>
            </a:r>
            <a:r>
              <a:rPr lang="en-US" altLang="zh-CN" baseline="0" dirty="0"/>
              <a:t> packets and around 10,000 flows.</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7347"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charset="0"/>
              </a:defRPr>
            </a:lvl1pPr>
            <a:lvl2pPr marL="742950" indent="-285750">
              <a:defRPr>
                <a:solidFill>
                  <a:schemeClr val="tx1"/>
                </a:solidFill>
                <a:latin typeface="Arial" charset="0"/>
                <a:ea typeface="微软雅黑" charset="0"/>
              </a:defRPr>
            </a:lvl2pPr>
            <a:lvl3pPr marL="1143000" indent="-228600">
              <a:defRPr>
                <a:solidFill>
                  <a:schemeClr val="tx1"/>
                </a:solidFill>
                <a:latin typeface="Arial" charset="0"/>
                <a:ea typeface="微软雅黑" charset="0"/>
              </a:defRPr>
            </a:lvl3pPr>
            <a:lvl4pPr marL="1600200" indent="-228600">
              <a:defRPr>
                <a:solidFill>
                  <a:schemeClr val="tx1"/>
                </a:solidFill>
                <a:latin typeface="Arial" charset="0"/>
                <a:ea typeface="微软雅黑" charset="0"/>
              </a:defRPr>
            </a:lvl4pPr>
            <a:lvl5pPr marL="2057400" indent="-228600">
              <a:defRPr>
                <a:solidFill>
                  <a:schemeClr val="tx1"/>
                </a:solidFill>
                <a:latin typeface="Arial" charset="0"/>
                <a:ea typeface="微软雅黑" charset="0"/>
              </a:defRPr>
            </a:lvl5pPr>
            <a:lvl6pPr marL="2514600" indent="-228600" eaLnBrk="0" fontAlgn="base" hangingPunct="0">
              <a:spcBef>
                <a:spcPct val="0"/>
              </a:spcBef>
              <a:spcAft>
                <a:spcPct val="0"/>
              </a:spcAft>
              <a:defRPr>
                <a:solidFill>
                  <a:schemeClr val="tx1"/>
                </a:solidFill>
                <a:latin typeface="Arial" charset="0"/>
                <a:ea typeface="微软雅黑" charset="0"/>
              </a:defRPr>
            </a:lvl6pPr>
            <a:lvl7pPr marL="2971800" indent="-228600" eaLnBrk="0" fontAlgn="base" hangingPunct="0">
              <a:spcBef>
                <a:spcPct val="0"/>
              </a:spcBef>
              <a:spcAft>
                <a:spcPct val="0"/>
              </a:spcAft>
              <a:defRPr>
                <a:solidFill>
                  <a:schemeClr val="tx1"/>
                </a:solidFill>
                <a:latin typeface="Arial" charset="0"/>
                <a:ea typeface="微软雅黑" charset="0"/>
              </a:defRPr>
            </a:lvl7pPr>
            <a:lvl8pPr marL="3429000" indent="-228600" eaLnBrk="0" fontAlgn="base" hangingPunct="0">
              <a:spcBef>
                <a:spcPct val="0"/>
              </a:spcBef>
              <a:spcAft>
                <a:spcPct val="0"/>
              </a:spcAft>
              <a:defRPr>
                <a:solidFill>
                  <a:schemeClr val="tx1"/>
                </a:solidFill>
                <a:latin typeface="Arial" charset="0"/>
                <a:ea typeface="微软雅黑" charset="0"/>
              </a:defRPr>
            </a:lvl8pPr>
            <a:lvl9pPr marL="3886200" indent="-228600" eaLnBrk="0" fontAlgn="base" hangingPunct="0">
              <a:spcBef>
                <a:spcPct val="0"/>
              </a:spcBef>
              <a:spcAft>
                <a:spcPct val="0"/>
              </a:spcAft>
              <a:defRPr>
                <a:solidFill>
                  <a:schemeClr val="tx1"/>
                </a:solidFill>
                <a:latin typeface="Arial" charset="0"/>
                <a:ea typeface="微软雅黑" charset="0"/>
              </a:defRPr>
            </a:lvl9pPr>
          </a:lstStyle>
          <a:p>
            <a:fld id="{D232BFE6-41EB-4F40-B237-082FC6C7B9DA}" type="slidenum">
              <a:rPr lang="en-US" altLang="zh-CN">
                <a:latin typeface="Calibri" charset="0"/>
                <a:ea typeface="宋体" charset="0"/>
              </a:rPr>
              <a:pPr/>
              <a:t>29</a:t>
            </a:fld>
            <a:endParaRPr lang="en-US" altLang="zh-CN">
              <a:latin typeface="Calibri" charset="0"/>
              <a:ea typeface="宋体" charset="0"/>
            </a:endParaRPr>
          </a:p>
        </p:txBody>
      </p:sp>
    </p:spTree>
    <p:extLst>
      <p:ext uri="{BB962C8B-B14F-4D97-AF65-F5344CB8AC3E}">
        <p14:creationId xmlns:p14="http://schemas.microsoft.com/office/powerpoint/2010/main" val="1106996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48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c="http://schemas.openxmlformats.org/markup-compatibility/2006" xmlns:a14="http://schemas.microsoft.com/office/drawing/2010/main" xmlns="" xmlns:ma14="http://schemas.microsoft.com/office/mac/drawingml/2011/main" val="1"/>
            </a:ext>
          </a:extLst>
        </p:spPr>
        <p:txBody>
          <a:bodyPr wrap="square" numCol="1" anchor="t" anchorCtr="0" compatLnSpc="1">
            <a:prstTxWarp prst="textNoShape">
              <a:avLst/>
            </a:prstTxWarp>
            <a:normAutofit/>
          </a:bodyPr>
          <a:lstStyle/>
          <a:p>
            <a:r>
              <a:rPr lang="en-US" altLang="zh-CN" sz="1200" b="0" i="0" u="none" strike="noStrike" kern="1200" baseline="0" dirty="0">
                <a:solidFill>
                  <a:schemeClr val="tx1"/>
                </a:solidFill>
                <a:latin typeface="+mn-lt"/>
                <a:ea typeface="+mn-ea"/>
                <a:cs typeface="+mn-cs"/>
              </a:rPr>
              <a:t>In this slide, we envision some </a:t>
            </a:r>
            <a:r>
              <a:rPr lang="en-US" altLang="zh-CN" sz="1200" dirty="0"/>
              <a:t>Potential Applications for Persistent Items Identification.</a:t>
            </a:r>
          </a:p>
          <a:p>
            <a:r>
              <a:rPr lang="en-US" altLang="zh-CN" sz="1200" dirty="0"/>
              <a:t>     For</a:t>
            </a:r>
            <a:r>
              <a:rPr lang="en-US" altLang="zh-CN" sz="1200" baseline="0" dirty="0"/>
              <a:t> example, </a:t>
            </a:r>
            <a:r>
              <a:rPr lang="en-US" altLang="zh-CN" sz="1200" dirty="0"/>
              <a:t>it</a:t>
            </a:r>
            <a:r>
              <a:rPr lang="en-US" altLang="zh-CN" sz="1200" b="0" i="0" u="none" strike="noStrike" kern="1200" baseline="0" dirty="0">
                <a:solidFill>
                  <a:schemeClr val="tx1"/>
                </a:solidFill>
                <a:latin typeface="+mn-lt"/>
                <a:ea typeface="+mn-ea"/>
                <a:cs typeface="+mn-cs"/>
              </a:rPr>
              <a:t> can be used to detect stealthy </a:t>
            </a:r>
            <a:r>
              <a:rPr lang="en-US" altLang="zh-CN" sz="1200" b="0" i="0" u="none" strike="noStrike" kern="1200" baseline="0" dirty="0" err="1">
                <a:solidFill>
                  <a:schemeClr val="tx1"/>
                </a:solidFill>
                <a:latin typeface="+mn-lt"/>
                <a:ea typeface="+mn-ea"/>
                <a:cs typeface="+mn-cs"/>
              </a:rPr>
              <a:t>DDoS</a:t>
            </a:r>
            <a:r>
              <a:rPr lang="en-US" altLang="zh-CN" sz="1200" b="0" i="0" u="none" strike="noStrike" kern="1200" baseline="0" dirty="0">
                <a:solidFill>
                  <a:schemeClr val="tx1"/>
                </a:solidFill>
                <a:latin typeface="+mn-lt"/>
                <a:ea typeface="+mn-ea"/>
                <a:cs typeface="+mn-cs"/>
              </a:rPr>
              <a:t> attacks. In this case, an attacker does not overwhelm the target with a large number of flows, but rather, it degrades the performance of the target using a small number of flows for a long period of time.</a:t>
            </a:r>
          </a:p>
          <a:p>
            <a:r>
              <a:rPr lang="en-US" altLang="zh-CN" sz="1200" b="0" i="0" u="none" strike="noStrike" kern="1200" baseline="0" dirty="0">
                <a:solidFill>
                  <a:schemeClr val="tx1"/>
                </a:solidFill>
                <a:latin typeface="+mn-lt"/>
                <a:ea typeface="+mn-ea"/>
                <a:cs typeface="+mn-cs"/>
              </a:rPr>
              <a:t>    Similarly, it can be used to detect stealthy port scanning attacks, where an attacker uses a small probing rate for a long period of time to discover system vulnerabilities. </a:t>
            </a:r>
          </a:p>
          <a:p>
            <a:r>
              <a:rPr lang="en-US" altLang="zh-CN" sz="1200" b="0" i="0" u="none" strike="noStrike" kern="1200" baseline="0" dirty="0">
                <a:solidFill>
                  <a:schemeClr val="tx1"/>
                </a:solidFill>
                <a:latin typeface="+mn-lt"/>
                <a:ea typeface="+mn-ea"/>
                <a:cs typeface="+mn-cs"/>
              </a:rPr>
              <a:t>    Persistent item </a:t>
            </a:r>
            <a:r>
              <a:rPr lang="en-US" altLang="zh-CN" sz="1200" dirty="0"/>
              <a:t>Identification</a:t>
            </a:r>
            <a:r>
              <a:rPr lang="en-US" altLang="zh-CN" sz="1200" b="0" i="0" u="none" strike="noStrike" kern="1200" baseline="0" dirty="0">
                <a:solidFill>
                  <a:schemeClr val="tx1"/>
                </a:solidFill>
                <a:latin typeface="+mn-lt"/>
                <a:ea typeface="+mn-ea"/>
                <a:cs typeface="+mn-cs"/>
              </a:rPr>
              <a:t> can also be used to detect network bots by monitoring the communication between a bot and its C&amp;C server [13].  </a:t>
            </a:r>
          </a:p>
          <a:p>
            <a:r>
              <a:rPr lang="en-US" altLang="zh-CN" sz="1200" b="0" i="0" u="none" strike="noStrike" kern="1200" baseline="0" dirty="0">
                <a:solidFill>
                  <a:schemeClr val="tx1"/>
                </a:solidFill>
                <a:latin typeface="+mn-lt"/>
                <a:ea typeface="+mn-ea"/>
                <a:cs typeface="+mn-cs"/>
              </a:rPr>
              <a:t>    Further, for click-fraud detection, it can be used to detect if automatic robots are periodically generating clicks on an ad to increase the payment for an advertiser in pay-per-click online advertising systems.</a:t>
            </a:r>
          </a:p>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The common feature of these applications is that the aggregate occurrences of the considered events are so few that traditional frequent items identification schemes cannot detect them, but persistent items identification can.</a:t>
            </a:r>
            <a:endParaRPr lang="zh-CN" altLang="zh-CN" dirty="0"/>
          </a:p>
        </p:txBody>
      </p:sp>
      <p:sp>
        <p:nvSpPr>
          <p:cNvPr id="2048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charset="0"/>
              </a:defRPr>
            </a:lvl1pPr>
            <a:lvl2pPr marL="742950" indent="-285750">
              <a:defRPr>
                <a:solidFill>
                  <a:schemeClr val="tx1"/>
                </a:solidFill>
                <a:latin typeface="Arial" charset="0"/>
                <a:ea typeface="微软雅黑" charset="0"/>
              </a:defRPr>
            </a:lvl2pPr>
            <a:lvl3pPr marL="1143000" indent="-228600">
              <a:defRPr>
                <a:solidFill>
                  <a:schemeClr val="tx1"/>
                </a:solidFill>
                <a:latin typeface="Arial" charset="0"/>
                <a:ea typeface="微软雅黑" charset="0"/>
              </a:defRPr>
            </a:lvl3pPr>
            <a:lvl4pPr marL="1600200" indent="-228600">
              <a:defRPr>
                <a:solidFill>
                  <a:schemeClr val="tx1"/>
                </a:solidFill>
                <a:latin typeface="Arial" charset="0"/>
                <a:ea typeface="微软雅黑" charset="0"/>
              </a:defRPr>
            </a:lvl4pPr>
            <a:lvl5pPr marL="2057400" indent="-228600">
              <a:defRPr>
                <a:solidFill>
                  <a:schemeClr val="tx1"/>
                </a:solidFill>
                <a:latin typeface="Arial" charset="0"/>
                <a:ea typeface="微软雅黑" charset="0"/>
              </a:defRPr>
            </a:lvl5pPr>
            <a:lvl6pPr marL="2514600" indent="-228600" eaLnBrk="0" fontAlgn="base" hangingPunct="0">
              <a:spcBef>
                <a:spcPct val="0"/>
              </a:spcBef>
              <a:spcAft>
                <a:spcPct val="0"/>
              </a:spcAft>
              <a:defRPr>
                <a:solidFill>
                  <a:schemeClr val="tx1"/>
                </a:solidFill>
                <a:latin typeface="Arial" charset="0"/>
                <a:ea typeface="微软雅黑" charset="0"/>
              </a:defRPr>
            </a:lvl6pPr>
            <a:lvl7pPr marL="2971800" indent="-228600" eaLnBrk="0" fontAlgn="base" hangingPunct="0">
              <a:spcBef>
                <a:spcPct val="0"/>
              </a:spcBef>
              <a:spcAft>
                <a:spcPct val="0"/>
              </a:spcAft>
              <a:defRPr>
                <a:solidFill>
                  <a:schemeClr val="tx1"/>
                </a:solidFill>
                <a:latin typeface="Arial" charset="0"/>
                <a:ea typeface="微软雅黑" charset="0"/>
              </a:defRPr>
            </a:lvl7pPr>
            <a:lvl8pPr marL="3429000" indent="-228600" eaLnBrk="0" fontAlgn="base" hangingPunct="0">
              <a:spcBef>
                <a:spcPct val="0"/>
              </a:spcBef>
              <a:spcAft>
                <a:spcPct val="0"/>
              </a:spcAft>
              <a:defRPr>
                <a:solidFill>
                  <a:schemeClr val="tx1"/>
                </a:solidFill>
                <a:latin typeface="Arial" charset="0"/>
                <a:ea typeface="微软雅黑" charset="0"/>
              </a:defRPr>
            </a:lvl8pPr>
            <a:lvl9pPr marL="3886200" indent="-228600" eaLnBrk="0" fontAlgn="base" hangingPunct="0">
              <a:spcBef>
                <a:spcPct val="0"/>
              </a:spcBef>
              <a:spcAft>
                <a:spcPct val="0"/>
              </a:spcAft>
              <a:defRPr>
                <a:solidFill>
                  <a:schemeClr val="tx1"/>
                </a:solidFill>
                <a:latin typeface="Arial" charset="0"/>
                <a:ea typeface="微软雅黑" charset="0"/>
              </a:defRPr>
            </a:lvl9pPr>
          </a:lstStyle>
          <a:p>
            <a:fld id="{3A477549-374C-524D-A977-16C942999FA5}" type="slidenum">
              <a:rPr lang="en-US" altLang="zh-CN">
                <a:latin typeface="Calibri" charset="0"/>
                <a:ea typeface="宋体" charset="0"/>
              </a:rPr>
              <a:pPr/>
              <a:t>3</a:t>
            </a:fld>
            <a:endParaRPr lang="en-US" altLang="zh-CN">
              <a:latin typeface="Calibri" charset="0"/>
              <a:ea typeface="宋体" charset="0"/>
            </a:endParaRPr>
          </a:p>
        </p:txBody>
      </p:sp>
    </p:spTree>
    <p:extLst>
      <p:ext uri="{BB962C8B-B14F-4D97-AF65-F5344CB8AC3E}">
        <p14:creationId xmlns:p14="http://schemas.microsoft.com/office/powerpoint/2010/main" val="32022680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734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a:solidFill>
                  <a:schemeClr val="tx1"/>
                </a:solidFill>
                <a:effectLst/>
                <a:latin typeface="+mn-lt"/>
                <a:ea typeface="+mn-ea"/>
                <a:cs typeface="+mn-cs"/>
              </a:rPr>
              <a:t>    We adopt the following parameter settings including number of measurement periods T, number of mapping hash functions k for STBF, and so on. Moreover,</a:t>
            </a:r>
            <a:r>
              <a:rPr lang="en-US" altLang="zh-CN" sz="1200" kern="1200" baseline="0" dirty="0">
                <a:solidFill>
                  <a:schemeClr val="tx1"/>
                </a:solidFill>
                <a:effectLst/>
                <a:latin typeface="+mn-lt"/>
                <a:ea typeface="+mn-ea"/>
                <a:cs typeface="+mn-cs"/>
              </a:rPr>
              <a:t> we focus on two evaluation metrics, False Negative Rate and False Positive Rate.</a:t>
            </a:r>
          </a:p>
          <a:p>
            <a:r>
              <a:rPr lang="en-US" altLang="zh-CN" sz="1200" kern="1200" baseline="0" dirty="0">
                <a:solidFill>
                  <a:schemeClr val="tx1"/>
                </a:solidFill>
                <a:effectLst/>
                <a:latin typeface="+mn-lt"/>
                <a:ea typeface="+mn-ea"/>
                <a:cs typeface="+mn-cs"/>
              </a:rPr>
              <a:t>    Throughout the evaluations, we make side-by-side comparison with two adapted algorithms based on CM sketch and IBF. To be specific, we adapt these two algorithms such that they can remove duplicates items during a measurement period.</a:t>
            </a:r>
            <a:endParaRPr lang="en-US" altLang="zh-CN" sz="1200" kern="1200" dirty="0">
              <a:solidFill>
                <a:schemeClr val="tx1"/>
              </a:solidFill>
              <a:effectLst/>
              <a:latin typeface="+mn-lt"/>
              <a:ea typeface="+mn-ea"/>
              <a:cs typeface="+mn-cs"/>
            </a:endParaRPr>
          </a:p>
        </p:txBody>
      </p:sp>
      <p:sp>
        <p:nvSpPr>
          <p:cNvPr id="57347"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charset="0"/>
              </a:defRPr>
            </a:lvl1pPr>
            <a:lvl2pPr marL="742950" indent="-285750">
              <a:defRPr>
                <a:solidFill>
                  <a:schemeClr val="tx1"/>
                </a:solidFill>
                <a:latin typeface="Arial" charset="0"/>
                <a:ea typeface="微软雅黑" charset="0"/>
              </a:defRPr>
            </a:lvl2pPr>
            <a:lvl3pPr marL="1143000" indent="-228600">
              <a:defRPr>
                <a:solidFill>
                  <a:schemeClr val="tx1"/>
                </a:solidFill>
                <a:latin typeface="Arial" charset="0"/>
                <a:ea typeface="微软雅黑" charset="0"/>
              </a:defRPr>
            </a:lvl3pPr>
            <a:lvl4pPr marL="1600200" indent="-228600">
              <a:defRPr>
                <a:solidFill>
                  <a:schemeClr val="tx1"/>
                </a:solidFill>
                <a:latin typeface="Arial" charset="0"/>
                <a:ea typeface="微软雅黑" charset="0"/>
              </a:defRPr>
            </a:lvl4pPr>
            <a:lvl5pPr marL="2057400" indent="-228600">
              <a:defRPr>
                <a:solidFill>
                  <a:schemeClr val="tx1"/>
                </a:solidFill>
                <a:latin typeface="Arial" charset="0"/>
                <a:ea typeface="微软雅黑" charset="0"/>
              </a:defRPr>
            </a:lvl5pPr>
            <a:lvl6pPr marL="2514600" indent="-228600" eaLnBrk="0" fontAlgn="base" hangingPunct="0">
              <a:spcBef>
                <a:spcPct val="0"/>
              </a:spcBef>
              <a:spcAft>
                <a:spcPct val="0"/>
              </a:spcAft>
              <a:defRPr>
                <a:solidFill>
                  <a:schemeClr val="tx1"/>
                </a:solidFill>
                <a:latin typeface="Arial" charset="0"/>
                <a:ea typeface="微软雅黑" charset="0"/>
              </a:defRPr>
            </a:lvl6pPr>
            <a:lvl7pPr marL="2971800" indent="-228600" eaLnBrk="0" fontAlgn="base" hangingPunct="0">
              <a:spcBef>
                <a:spcPct val="0"/>
              </a:spcBef>
              <a:spcAft>
                <a:spcPct val="0"/>
              </a:spcAft>
              <a:defRPr>
                <a:solidFill>
                  <a:schemeClr val="tx1"/>
                </a:solidFill>
                <a:latin typeface="Arial" charset="0"/>
                <a:ea typeface="微软雅黑" charset="0"/>
              </a:defRPr>
            </a:lvl7pPr>
            <a:lvl8pPr marL="3429000" indent="-228600" eaLnBrk="0" fontAlgn="base" hangingPunct="0">
              <a:spcBef>
                <a:spcPct val="0"/>
              </a:spcBef>
              <a:spcAft>
                <a:spcPct val="0"/>
              </a:spcAft>
              <a:defRPr>
                <a:solidFill>
                  <a:schemeClr val="tx1"/>
                </a:solidFill>
                <a:latin typeface="Arial" charset="0"/>
                <a:ea typeface="微软雅黑" charset="0"/>
              </a:defRPr>
            </a:lvl8pPr>
            <a:lvl9pPr marL="3886200" indent="-228600" eaLnBrk="0" fontAlgn="base" hangingPunct="0">
              <a:spcBef>
                <a:spcPct val="0"/>
              </a:spcBef>
              <a:spcAft>
                <a:spcPct val="0"/>
              </a:spcAft>
              <a:defRPr>
                <a:solidFill>
                  <a:schemeClr val="tx1"/>
                </a:solidFill>
                <a:latin typeface="Arial" charset="0"/>
                <a:ea typeface="微软雅黑" charset="0"/>
              </a:defRPr>
            </a:lvl9pPr>
          </a:lstStyle>
          <a:p>
            <a:fld id="{D232BFE6-41EB-4F40-B237-082FC6C7B9DA}" type="slidenum">
              <a:rPr lang="en-US" altLang="zh-CN">
                <a:latin typeface="Calibri" charset="0"/>
                <a:ea typeface="宋体" charset="0"/>
              </a:rPr>
              <a:pPr/>
              <a:t>30</a:t>
            </a:fld>
            <a:endParaRPr lang="en-US" altLang="zh-CN">
              <a:latin typeface="Calibri" charset="0"/>
              <a:ea typeface="宋体" charset="0"/>
            </a:endParaRPr>
          </a:p>
        </p:txBody>
      </p:sp>
    </p:spTree>
    <p:extLst>
      <p:ext uri="{BB962C8B-B14F-4D97-AF65-F5344CB8AC3E}">
        <p14:creationId xmlns:p14="http://schemas.microsoft.com/office/powerpoint/2010/main" val="16194734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553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a:solidFill>
                  <a:schemeClr val="tx1"/>
                </a:solidFill>
                <a:effectLst/>
                <a:latin typeface="+mn-lt"/>
                <a:ea typeface="+mn-ea"/>
                <a:cs typeface="+mn-cs"/>
              </a:rPr>
              <a:t>    For false negative</a:t>
            </a:r>
            <a:r>
              <a:rPr lang="en-US" altLang="zh-CN" sz="1200" kern="1200" baseline="0" dirty="0">
                <a:solidFill>
                  <a:schemeClr val="tx1"/>
                </a:solidFill>
                <a:effectLst/>
                <a:latin typeface="+mn-lt"/>
                <a:ea typeface="+mn-ea"/>
                <a:cs typeface="+mn-cs"/>
              </a:rPr>
              <a:t> rate</a:t>
            </a:r>
            <a:r>
              <a:rPr lang="en-US" altLang="zh-CN" sz="1200" kern="1200" dirty="0">
                <a:solidFill>
                  <a:schemeClr val="tx1"/>
                </a:solidFill>
                <a:effectLst/>
                <a:latin typeface="+mn-lt"/>
                <a:ea typeface="+mn-ea"/>
                <a:cs typeface="+mn-cs"/>
              </a:rPr>
              <a:t>, we first study the performance of PIE for controlling the false negative rate. </a:t>
            </a:r>
          </a:p>
          <a:p>
            <a:r>
              <a:rPr lang="en-US" altLang="zh-CN" sz="1200" kern="1200" dirty="0">
                <a:solidFill>
                  <a:schemeClr val="tx1"/>
                </a:solidFill>
                <a:effectLst/>
                <a:latin typeface="+mn-lt"/>
                <a:ea typeface="+mn-ea"/>
                <a:cs typeface="+mn-cs"/>
              </a:rPr>
              <a:t>    As</a:t>
            </a:r>
            <a:r>
              <a:rPr lang="en-US" altLang="zh-CN" sz="1200" kern="1200" baseline="0" dirty="0">
                <a:solidFill>
                  <a:schemeClr val="tx1"/>
                </a:solidFill>
                <a:effectLst/>
                <a:latin typeface="+mn-lt"/>
                <a:ea typeface="+mn-ea"/>
                <a:cs typeface="+mn-cs"/>
              </a:rPr>
              <a:t> the figures in the slides show, when the threshold of persistent items </a:t>
            </a:r>
            <a:r>
              <a:rPr lang="en-US" altLang="zh-CN" sz="1200" kern="1200" baseline="0" dirty="0" err="1">
                <a:solidFill>
                  <a:schemeClr val="tx1"/>
                </a:solidFill>
                <a:effectLst/>
                <a:latin typeface="+mn-lt"/>
                <a:ea typeface="+mn-ea"/>
                <a:cs typeface="+mn-cs"/>
              </a:rPr>
              <a:t>Tth</a:t>
            </a:r>
            <a:r>
              <a:rPr lang="en-US" altLang="zh-CN" sz="1200" kern="1200" baseline="0" dirty="0">
                <a:solidFill>
                  <a:schemeClr val="tx1"/>
                </a:solidFill>
                <a:effectLst/>
                <a:latin typeface="+mn-lt"/>
                <a:ea typeface="+mn-ea"/>
                <a:cs typeface="+mn-cs"/>
              </a:rPr>
              <a:t> is 40 or 50, the achieved average FNR of PIE is always </a:t>
            </a:r>
            <a:r>
              <a:rPr lang="en-US" altLang="zh-CN" sz="1200" dirty="0"/>
              <a:t>less than the maximum desired FNR.</a:t>
            </a:r>
            <a:endParaRPr lang="zh-CN" altLang="zh-CN" sz="1200" kern="1200" dirty="0">
              <a:solidFill>
                <a:schemeClr val="tx1"/>
              </a:solidFill>
              <a:effectLst/>
              <a:latin typeface="+mn-lt"/>
              <a:ea typeface="+mn-ea"/>
              <a:cs typeface="+mn-cs"/>
            </a:endParaRPr>
          </a:p>
        </p:txBody>
      </p:sp>
      <p:sp>
        <p:nvSpPr>
          <p:cNvPr id="65539"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charset="0"/>
              </a:defRPr>
            </a:lvl1pPr>
            <a:lvl2pPr marL="742950" indent="-285750">
              <a:defRPr>
                <a:solidFill>
                  <a:schemeClr val="tx1"/>
                </a:solidFill>
                <a:latin typeface="Arial" charset="0"/>
                <a:ea typeface="微软雅黑" charset="0"/>
              </a:defRPr>
            </a:lvl2pPr>
            <a:lvl3pPr marL="1143000" indent="-228600">
              <a:defRPr>
                <a:solidFill>
                  <a:schemeClr val="tx1"/>
                </a:solidFill>
                <a:latin typeface="Arial" charset="0"/>
                <a:ea typeface="微软雅黑" charset="0"/>
              </a:defRPr>
            </a:lvl3pPr>
            <a:lvl4pPr marL="1600200" indent="-228600">
              <a:defRPr>
                <a:solidFill>
                  <a:schemeClr val="tx1"/>
                </a:solidFill>
                <a:latin typeface="Arial" charset="0"/>
                <a:ea typeface="微软雅黑" charset="0"/>
              </a:defRPr>
            </a:lvl4pPr>
            <a:lvl5pPr marL="2057400" indent="-228600">
              <a:defRPr>
                <a:solidFill>
                  <a:schemeClr val="tx1"/>
                </a:solidFill>
                <a:latin typeface="Arial" charset="0"/>
                <a:ea typeface="微软雅黑" charset="0"/>
              </a:defRPr>
            </a:lvl5pPr>
            <a:lvl6pPr marL="2514600" indent="-228600" eaLnBrk="0" fontAlgn="base" hangingPunct="0">
              <a:spcBef>
                <a:spcPct val="0"/>
              </a:spcBef>
              <a:spcAft>
                <a:spcPct val="0"/>
              </a:spcAft>
              <a:defRPr>
                <a:solidFill>
                  <a:schemeClr val="tx1"/>
                </a:solidFill>
                <a:latin typeface="Arial" charset="0"/>
                <a:ea typeface="微软雅黑" charset="0"/>
              </a:defRPr>
            </a:lvl6pPr>
            <a:lvl7pPr marL="2971800" indent="-228600" eaLnBrk="0" fontAlgn="base" hangingPunct="0">
              <a:spcBef>
                <a:spcPct val="0"/>
              </a:spcBef>
              <a:spcAft>
                <a:spcPct val="0"/>
              </a:spcAft>
              <a:defRPr>
                <a:solidFill>
                  <a:schemeClr val="tx1"/>
                </a:solidFill>
                <a:latin typeface="Arial" charset="0"/>
                <a:ea typeface="微软雅黑" charset="0"/>
              </a:defRPr>
            </a:lvl7pPr>
            <a:lvl8pPr marL="3429000" indent="-228600" eaLnBrk="0" fontAlgn="base" hangingPunct="0">
              <a:spcBef>
                <a:spcPct val="0"/>
              </a:spcBef>
              <a:spcAft>
                <a:spcPct val="0"/>
              </a:spcAft>
              <a:defRPr>
                <a:solidFill>
                  <a:schemeClr val="tx1"/>
                </a:solidFill>
                <a:latin typeface="Arial" charset="0"/>
                <a:ea typeface="微软雅黑" charset="0"/>
              </a:defRPr>
            </a:lvl8pPr>
            <a:lvl9pPr marL="3886200" indent="-228600" eaLnBrk="0" fontAlgn="base" hangingPunct="0">
              <a:spcBef>
                <a:spcPct val="0"/>
              </a:spcBef>
              <a:spcAft>
                <a:spcPct val="0"/>
              </a:spcAft>
              <a:defRPr>
                <a:solidFill>
                  <a:schemeClr val="tx1"/>
                </a:solidFill>
                <a:latin typeface="Arial" charset="0"/>
                <a:ea typeface="微软雅黑" charset="0"/>
              </a:defRPr>
            </a:lvl9pPr>
          </a:lstStyle>
          <a:p>
            <a:fld id="{E7A70732-9DC2-104F-962F-B4D3423EFA36}" type="slidenum">
              <a:rPr lang="en-US" altLang="zh-CN">
                <a:latin typeface="Calibri" charset="0"/>
                <a:ea typeface="宋体" charset="0"/>
              </a:rPr>
              <a:pPr/>
              <a:t>31</a:t>
            </a:fld>
            <a:endParaRPr lang="en-US" altLang="zh-CN">
              <a:latin typeface="Calibri" charset="0"/>
              <a:ea typeface="宋体" charset="0"/>
            </a:endParaRPr>
          </a:p>
        </p:txBody>
      </p:sp>
    </p:spTree>
    <p:extLst>
      <p:ext uri="{BB962C8B-B14F-4D97-AF65-F5344CB8AC3E}">
        <p14:creationId xmlns:p14="http://schemas.microsoft.com/office/powerpoint/2010/main" val="32700469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3490"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a:solidFill>
                  <a:schemeClr val="tx1"/>
                </a:solidFill>
                <a:effectLst/>
                <a:latin typeface="+mn-lt"/>
                <a:ea typeface="+mn-ea"/>
                <a:cs typeface="+mn-cs"/>
              </a:rPr>
              <a:t>Moreover,</a:t>
            </a:r>
            <a:r>
              <a:rPr lang="en-US" altLang="zh-CN" sz="1200" kern="1200" baseline="0" dirty="0">
                <a:solidFill>
                  <a:schemeClr val="tx1"/>
                </a:solidFill>
                <a:effectLst/>
                <a:latin typeface="+mn-lt"/>
                <a:ea typeface="+mn-ea"/>
                <a:cs typeface="+mn-cs"/>
              </a:rPr>
              <a:t> these figure in the slide show that the average FNR of PIE is nearly twice an order of magnitude smaller than that of IBF, and we can also see that the practical FNR matches well with theoretical FNR for PIE.</a:t>
            </a:r>
            <a:endParaRPr lang="zh-CN" altLang="zh-CN" sz="1200" kern="1200" dirty="0">
              <a:solidFill>
                <a:schemeClr val="tx1"/>
              </a:solidFill>
              <a:effectLst/>
              <a:latin typeface="+mn-lt"/>
              <a:ea typeface="+mn-ea"/>
              <a:cs typeface="+mn-cs"/>
            </a:endParaRPr>
          </a:p>
        </p:txBody>
      </p:sp>
      <p:sp>
        <p:nvSpPr>
          <p:cNvPr id="63491"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charset="0"/>
              </a:defRPr>
            </a:lvl1pPr>
            <a:lvl2pPr marL="742950" indent="-285750">
              <a:defRPr>
                <a:solidFill>
                  <a:schemeClr val="tx1"/>
                </a:solidFill>
                <a:latin typeface="Arial" charset="0"/>
                <a:ea typeface="微软雅黑" charset="0"/>
              </a:defRPr>
            </a:lvl2pPr>
            <a:lvl3pPr marL="1143000" indent="-228600">
              <a:defRPr>
                <a:solidFill>
                  <a:schemeClr val="tx1"/>
                </a:solidFill>
                <a:latin typeface="Arial" charset="0"/>
                <a:ea typeface="微软雅黑" charset="0"/>
              </a:defRPr>
            </a:lvl3pPr>
            <a:lvl4pPr marL="1600200" indent="-228600">
              <a:defRPr>
                <a:solidFill>
                  <a:schemeClr val="tx1"/>
                </a:solidFill>
                <a:latin typeface="Arial" charset="0"/>
                <a:ea typeface="微软雅黑" charset="0"/>
              </a:defRPr>
            </a:lvl4pPr>
            <a:lvl5pPr marL="2057400" indent="-228600">
              <a:defRPr>
                <a:solidFill>
                  <a:schemeClr val="tx1"/>
                </a:solidFill>
                <a:latin typeface="Arial" charset="0"/>
                <a:ea typeface="微软雅黑" charset="0"/>
              </a:defRPr>
            </a:lvl5pPr>
            <a:lvl6pPr marL="2514600" indent="-228600" eaLnBrk="0" fontAlgn="base" hangingPunct="0">
              <a:spcBef>
                <a:spcPct val="0"/>
              </a:spcBef>
              <a:spcAft>
                <a:spcPct val="0"/>
              </a:spcAft>
              <a:defRPr>
                <a:solidFill>
                  <a:schemeClr val="tx1"/>
                </a:solidFill>
                <a:latin typeface="Arial" charset="0"/>
                <a:ea typeface="微软雅黑" charset="0"/>
              </a:defRPr>
            </a:lvl6pPr>
            <a:lvl7pPr marL="2971800" indent="-228600" eaLnBrk="0" fontAlgn="base" hangingPunct="0">
              <a:spcBef>
                <a:spcPct val="0"/>
              </a:spcBef>
              <a:spcAft>
                <a:spcPct val="0"/>
              </a:spcAft>
              <a:defRPr>
                <a:solidFill>
                  <a:schemeClr val="tx1"/>
                </a:solidFill>
                <a:latin typeface="Arial" charset="0"/>
                <a:ea typeface="微软雅黑" charset="0"/>
              </a:defRPr>
            </a:lvl7pPr>
            <a:lvl8pPr marL="3429000" indent="-228600" eaLnBrk="0" fontAlgn="base" hangingPunct="0">
              <a:spcBef>
                <a:spcPct val="0"/>
              </a:spcBef>
              <a:spcAft>
                <a:spcPct val="0"/>
              </a:spcAft>
              <a:defRPr>
                <a:solidFill>
                  <a:schemeClr val="tx1"/>
                </a:solidFill>
                <a:latin typeface="Arial" charset="0"/>
                <a:ea typeface="微软雅黑" charset="0"/>
              </a:defRPr>
            </a:lvl8pPr>
            <a:lvl9pPr marL="3886200" indent="-228600" eaLnBrk="0" fontAlgn="base" hangingPunct="0">
              <a:spcBef>
                <a:spcPct val="0"/>
              </a:spcBef>
              <a:spcAft>
                <a:spcPct val="0"/>
              </a:spcAft>
              <a:defRPr>
                <a:solidFill>
                  <a:schemeClr val="tx1"/>
                </a:solidFill>
                <a:latin typeface="Arial" charset="0"/>
                <a:ea typeface="微软雅黑" charset="0"/>
              </a:defRPr>
            </a:lvl9pPr>
          </a:lstStyle>
          <a:p>
            <a:fld id="{22A043CD-9AEB-2140-8A79-39A4B704EDA5}" type="slidenum">
              <a:rPr lang="en-US" altLang="zh-CN">
                <a:latin typeface="Calibri" charset="0"/>
                <a:ea typeface="宋体" charset="0"/>
              </a:rPr>
              <a:pPr/>
              <a:t>32</a:t>
            </a:fld>
            <a:endParaRPr lang="en-US" altLang="zh-CN">
              <a:latin typeface="Calibri" charset="0"/>
              <a:ea typeface="宋体" charset="0"/>
            </a:endParaRPr>
          </a:p>
        </p:txBody>
      </p:sp>
    </p:spTree>
    <p:extLst>
      <p:ext uri="{BB962C8B-B14F-4D97-AF65-F5344CB8AC3E}">
        <p14:creationId xmlns:p14="http://schemas.microsoft.com/office/powerpoint/2010/main" val="33399569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144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a:solidFill>
                  <a:schemeClr val="tx1"/>
                </a:solidFill>
                <a:effectLst/>
                <a:latin typeface="+mn-lt"/>
                <a:ea typeface="+mn-ea"/>
                <a:cs typeface="+mn-cs"/>
              </a:rPr>
              <a:t>For false positive rate, PIE</a:t>
            </a:r>
            <a:r>
              <a:rPr lang="en-US" altLang="zh-CN" sz="1200" kern="1200" baseline="0" dirty="0">
                <a:solidFill>
                  <a:schemeClr val="tx1"/>
                </a:solidFill>
                <a:effectLst/>
                <a:latin typeface="+mn-lt"/>
                <a:ea typeface="+mn-ea"/>
                <a:cs typeface="+mn-cs"/>
              </a:rPr>
              <a:t> performs much better than CM sketch. The results show that the performance gain is larger than </a:t>
            </a:r>
            <a:r>
              <a:rPr lang="en-US" altLang="zh-CN" sz="1200" dirty="0"/>
              <a:t>400 times.</a:t>
            </a:r>
          </a:p>
          <a:p>
            <a:r>
              <a:rPr lang="en-US" altLang="zh-CN" sz="1200" kern="1200" dirty="0">
                <a:solidFill>
                  <a:schemeClr val="tx1"/>
                </a:solidFill>
                <a:effectLst/>
                <a:latin typeface="+mn-lt"/>
                <a:ea typeface="+mn-ea"/>
                <a:cs typeface="+mn-cs"/>
              </a:rPr>
              <a:t>Besides, we can see that our</a:t>
            </a:r>
            <a:r>
              <a:rPr lang="en-US" altLang="zh-CN" sz="1200" kern="1200" baseline="0" dirty="0">
                <a:solidFill>
                  <a:schemeClr val="tx1"/>
                </a:solidFill>
                <a:effectLst/>
                <a:latin typeface="+mn-lt"/>
                <a:ea typeface="+mn-ea"/>
                <a:cs typeface="+mn-cs"/>
              </a:rPr>
              <a:t> derived upper bound for FPR holds in these three figures.</a:t>
            </a:r>
            <a:endParaRPr lang="en-US" altLang="zh-CN" sz="1200" kern="1200" dirty="0">
              <a:solidFill>
                <a:schemeClr val="tx1"/>
              </a:solidFill>
              <a:effectLst/>
              <a:latin typeface="+mn-lt"/>
              <a:ea typeface="+mn-ea"/>
              <a:cs typeface="+mn-cs"/>
            </a:endParaRPr>
          </a:p>
        </p:txBody>
      </p:sp>
      <p:sp>
        <p:nvSpPr>
          <p:cNvPr id="6144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charset="0"/>
              </a:defRPr>
            </a:lvl1pPr>
            <a:lvl2pPr marL="742950" indent="-285750">
              <a:defRPr>
                <a:solidFill>
                  <a:schemeClr val="tx1"/>
                </a:solidFill>
                <a:latin typeface="Arial" charset="0"/>
                <a:ea typeface="微软雅黑" charset="0"/>
              </a:defRPr>
            </a:lvl2pPr>
            <a:lvl3pPr marL="1143000" indent="-228600">
              <a:defRPr>
                <a:solidFill>
                  <a:schemeClr val="tx1"/>
                </a:solidFill>
                <a:latin typeface="Arial" charset="0"/>
                <a:ea typeface="微软雅黑" charset="0"/>
              </a:defRPr>
            </a:lvl3pPr>
            <a:lvl4pPr marL="1600200" indent="-228600">
              <a:defRPr>
                <a:solidFill>
                  <a:schemeClr val="tx1"/>
                </a:solidFill>
                <a:latin typeface="Arial" charset="0"/>
                <a:ea typeface="微软雅黑" charset="0"/>
              </a:defRPr>
            </a:lvl4pPr>
            <a:lvl5pPr marL="2057400" indent="-228600">
              <a:defRPr>
                <a:solidFill>
                  <a:schemeClr val="tx1"/>
                </a:solidFill>
                <a:latin typeface="Arial" charset="0"/>
                <a:ea typeface="微软雅黑" charset="0"/>
              </a:defRPr>
            </a:lvl5pPr>
            <a:lvl6pPr marL="2514600" indent="-228600" eaLnBrk="0" fontAlgn="base" hangingPunct="0">
              <a:spcBef>
                <a:spcPct val="0"/>
              </a:spcBef>
              <a:spcAft>
                <a:spcPct val="0"/>
              </a:spcAft>
              <a:defRPr>
                <a:solidFill>
                  <a:schemeClr val="tx1"/>
                </a:solidFill>
                <a:latin typeface="Arial" charset="0"/>
                <a:ea typeface="微软雅黑" charset="0"/>
              </a:defRPr>
            </a:lvl6pPr>
            <a:lvl7pPr marL="2971800" indent="-228600" eaLnBrk="0" fontAlgn="base" hangingPunct="0">
              <a:spcBef>
                <a:spcPct val="0"/>
              </a:spcBef>
              <a:spcAft>
                <a:spcPct val="0"/>
              </a:spcAft>
              <a:defRPr>
                <a:solidFill>
                  <a:schemeClr val="tx1"/>
                </a:solidFill>
                <a:latin typeface="Arial" charset="0"/>
                <a:ea typeface="微软雅黑" charset="0"/>
              </a:defRPr>
            </a:lvl7pPr>
            <a:lvl8pPr marL="3429000" indent="-228600" eaLnBrk="0" fontAlgn="base" hangingPunct="0">
              <a:spcBef>
                <a:spcPct val="0"/>
              </a:spcBef>
              <a:spcAft>
                <a:spcPct val="0"/>
              </a:spcAft>
              <a:defRPr>
                <a:solidFill>
                  <a:schemeClr val="tx1"/>
                </a:solidFill>
                <a:latin typeface="Arial" charset="0"/>
                <a:ea typeface="微软雅黑" charset="0"/>
              </a:defRPr>
            </a:lvl8pPr>
            <a:lvl9pPr marL="3886200" indent="-228600" eaLnBrk="0" fontAlgn="base" hangingPunct="0">
              <a:spcBef>
                <a:spcPct val="0"/>
              </a:spcBef>
              <a:spcAft>
                <a:spcPct val="0"/>
              </a:spcAft>
              <a:defRPr>
                <a:solidFill>
                  <a:schemeClr val="tx1"/>
                </a:solidFill>
                <a:latin typeface="Arial" charset="0"/>
                <a:ea typeface="微软雅黑" charset="0"/>
              </a:defRPr>
            </a:lvl9pPr>
          </a:lstStyle>
          <a:p>
            <a:fld id="{B0B8A4BE-496E-B54B-A5E9-1BFF45707D87}" type="slidenum">
              <a:rPr lang="en-US" altLang="zh-CN">
                <a:latin typeface="Calibri" charset="0"/>
                <a:ea typeface="宋体" charset="0"/>
              </a:rPr>
              <a:pPr/>
              <a:t>33</a:t>
            </a:fld>
            <a:endParaRPr lang="en-US" altLang="zh-CN">
              <a:latin typeface="Calibri" charset="0"/>
              <a:ea typeface="宋体" charset="0"/>
            </a:endParaRPr>
          </a:p>
        </p:txBody>
      </p:sp>
    </p:spTree>
    <p:extLst>
      <p:ext uri="{BB962C8B-B14F-4D97-AF65-F5344CB8AC3E}">
        <p14:creationId xmlns:p14="http://schemas.microsoft.com/office/powerpoint/2010/main" val="7838333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8610"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r>
              <a:rPr lang="en-US" altLang="zh-CN" dirty="0"/>
              <a:t>Here</a:t>
            </a:r>
            <a:r>
              <a:rPr lang="en-US" altLang="zh-CN" baseline="0" dirty="0"/>
              <a:t> we conclude the paper as follows.</a:t>
            </a:r>
          </a:p>
          <a:p>
            <a:r>
              <a:rPr lang="en-US" altLang="zh-CN" baseline="0" dirty="0"/>
              <a:t>First, we propose the notion of persistent item and define the problem of persistent items identification.</a:t>
            </a:r>
          </a:p>
          <a:p>
            <a:r>
              <a:rPr lang="en-US" altLang="zh-CN" baseline="0" dirty="0"/>
              <a:t>Then, we propose the STBF data structure.</a:t>
            </a:r>
          </a:p>
          <a:p>
            <a:r>
              <a:rPr lang="en-US" altLang="zh-CN" baseline="0" dirty="0"/>
              <a:t>Third, we analyze the FNR and FPR, as well as the parameter optimization for FNR.</a:t>
            </a:r>
          </a:p>
          <a:p>
            <a:r>
              <a:rPr lang="en-US" altLang="zh-CN" baseline="0" dirty="0"/>
              <a:t>Finally, we conduct </a:t>
            </a:r>
            <a:r>
              <a:rPr lang="en-US" altLang="zh-CN" sz="1200" dirty="0"/>
              <a:t>numerical evaluations based on real traces to validate the performance of PIE.</a:t>
            </a:r>
            <a:endParaRPr lang="en-US" altLang="zh-CN" baseline="0" dirty="0"/>
          </a:p>
          <a:p>
            <a:endParaRPr lang="zh-CN" altLang="en-US" dirty="0"/>
          </a:p>
        </p:txBody>
      </p:sp>
      <p:sp>
        <p:nvSpPr>
          <p:cNvPr id="68611"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charset="0"/>
              </a:defRPr>
            </a:lvl1pPr>
            <a:lvl2pPr marL="742950" indent="-285750">
              <a:defRPr>
                <a:solidFill>
                  <a:schemeClr val="tx1"/>
                </a:solidFill>
                <a:latin typeface="Arial" charset="0"/>
                <a:ea typeface="微软雅黑" charset="0"/>
              </a:defRPr>
            </a:lvl2pPr>
            <a:lvl3pPr marL="1143000" indent="-228600">
              <a:defRPr>
                <a:solidFill>
                  <a:schemeClr val="tx1"/>
                </a:solidFill>
                <a:latin typeface="Arial" charset="0"/>
                <a:ea typeface="微软雅黑" charset="0"/>
              </a:defRPr>
            </a:lvl3pPr>
            <a:lvl4pPr marL="1600200" indent="-228600">
              <a:defRPr>
                <a:solidFill>
                  <a:schemeClr val="tx1"/>
                </a:solidFill>
                <a:latin typeface="Arial" charset="0"/>
                <a:ea typeface="微软雅黑" charset="0"/>
              </a:defRPr>
            </a:lvl4pPr>
            <a:lvl5pPr marL="2057400" indent="-228600">
              <a:defRPr>
                <a:solidFill>
                  <a:schemeClr val="tx1"/>
                </a:solidFill>
                <a:latin typeface="Arial" charset="0"/>
                <a:ea typeface="微软雅黑" charset="0"/>
              </a:defRPr>
            </a:lvl5pPr>
            <a:lvl6pPr marL="2514600" indent="-228600" eaLnBrk="0" fontAlgn="base" hangingPunct="0">
              <a:spcBef>
                <a:spcPct val="0"/>
              </a:spcBef>
              <a:spcAft>
                <a:spcPct val="0"/>
              </a:spcAft>
              <a:defRPr>
                <a:solidFill>
                  <a:schemeClr val="tx1"/>
                </a:solidFill>
                <a:latin typeface="Arial" charset="0"/>
                <a:ea typeface="微软雅黑" charset="0"/>
              </a:defRPr>
            </a:lvl6pPr>
            <a:lvl7pPr marL="2971800" indent="-228600" eaLnBrk="0" fontAlgn="base" hangingPunct="0">
              <a:spcBef>
                <a:spcPct val="0"/>
              </a:spcBef>
              <a:spcAft>
                <a:spcPct val="0"/>
              </a:spcAft>
              <a:defRPr>
                <a:solidFill>
                  <a:schemeClr val="tx1"/>
                </a:solidFill>
                <a:latin typeface="Arial" charset="0"/>
                <a:ea typeface="微软雅黑" charset="0"/>
              </a:defRPr>
            </a:lvl7pPr>
            <a:lvl8pPr marL="3429000" indent="-228600" eaLnBrk="0" fontAlgn="base" hangingPunct="0">
              <a:spcBef>
                <a:spcPct val="0"/>
              </a:spcBef>
              <a:spcAft>
                <a:spcPct val="0"/>
              </a:spcAft>
              <a:defRPr>
                <a:solidFill>
                  <a:schemeClr val="tx1"/>
                </a:solidFill>
                <a:latin typeface="Arial" charset="0"/>
                <a:ea typeface="微软雅黑" charset="0"/>
              </a:defRPr>
            </a:lvl8pPr>
            <a:lvl9pPr marL="3886200" indent="-228600" eaLnBrk="0" fontAlgn="base" hangingPunct="0">
              <a:spcBef>
                <a:spcPct val="0"/>
              </a:spcBef>
              <a:spcAft>
                <a:spcPct val="0"/>
              </a:spcAft>
              <a:defRPr>
                <a:solidFill>
                  <a:schemeClr val="tx1"/>
                </a:solidFill>
                <a:latin typeface="Arial" charset="0"/>
                <a:ea typeface="微软雅黑" charset="0"/>
              </a:defRPr>
            </a:lvl9pPr>
          </a:lstStyle>
          <a:p>
            <a:fld id="{85B0D404-C890-204A-AC7F-38DF63278B26}" type="slidenum">
              <a:rPr lang="en-US" altLang="zh-CN">
                <a:latin typeface="Calibri" charset="0"/>
                <a:ea typeface="宋体" charset="0"/>
              </a:rPr>
              <a:pPr/>
              <a:t>34</a:t>
            </a:fld>
            <a:endParaRPr lang="en-US" altLang="zh-CN">
              <a:latin typeface="Calibri" charset="0"/>
              <a:ea typeface="宋体" charset="0"/>
            </a:endParaRPr>
          </a:p>
        </p:txBody>
      </p:sp>
    </p:spTree>
    <p:extLst>
      <p:ext uri="{BB962C8B-B14F-4D97-AF65-F5344CB8AC3E}">
        <p14:creationId xmlns:p14="http://schemas.microsoft.com/office/powerpoint/2010/main" val="28177262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all. Thank you. Any questions?</a:t>
            </a:r>
          </a:p>
        </p:txBody>
      </p:sp>
      <p:sp>
        <p:nvSpPr>
          <p:cNvPr id="4" name="Slide Number Placeholder 3"/>
          <p:cNvSpPr>
            <a:spLocks noGrp="1"/>
          </p:cNvSpPr>
          <p:nvPr>
            <p:ph type="sldNum" sz="quarter" idx="10"/>
          </p:nvPr>
        </p:nvSpPr>
        <p:spPr/>
        <p:txBody>
          <a:bodyPr/>
          <a:lstStyle/>
          <a:p>
            <a:fld id="{64BE7C55-2A7F-491E-A4DB-9F279AFFC75A}" type="slidenum">
              <a:rPr lang="en-US" smtClean="0"/>
              <a:pPr/>
              <a:t>35</a:t>
            </a:fld>
            <a:endParaRPr lang="en-US"/>
          </a:p>
        </p:txBody>
      </p:sp>
    </p:spTree>
    <p:extLst>
      <p:ext uri="{BB962C8B-B14F-4D97-AF65-F5344CB8AC3E}">
        <p14:creationId xmlns:p14="http://schemas.microsoft.com/office/powerpoint/2010/main" val="3548238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r>
              <a:rPr lang="en-US" altLang="zh-CN" sz="1200" kern="1200" dirty="0">
                <a:solidFill>
                  <a:schemeClr val="tx1"/>
                </a:solidFill>
                <a:effectLst/>
                <a:latin typeface="+mn-lt"/>
                <a:ea typeface="+mn-ea"/>
                <a:cs typeface="+mn-cs"/>
              </a:rPr>
              <a:t>Before introducing our scheme, we first discuss the limitations of prior art for</a:t>
            </a:r>
            <a:r>
              <a:rPr lang="en-US" altLang="zh-CN" sz="1200" kern="1200" baseline="0" dirty="0">
                <a:solidFill>
                  <a:schemeClr val="tx1"/>
                </a:solidFill>
                <a:effectLst/>
                <a:latin typeface="+mn-lt"/>
                <a:ea typeface="+mn-ea"/>
                <a:cs typeface="+mn-cs"/>
              </a:rPr>
              <a:t> frequent item identification</a:t>
            </a:r>
            <a:r>
              <a:rPr lang="en-US" altLang="zh-CN" sz="1200" kern="1200" dirty="0">
                <a:solidFill>
                  <a:schemeClr val="tx1"/>
                </a:solidFill>
                <a:effectLst/>
                <a:latin typeface="+mn-lt"/>
                <a:ea typeface="+mn-ea"/>
                <a:cs typeface="+mn-cs"/>
              </a:rPr>
              <a:t>. Basically, the existing approaches to </a:t>
            </a:r>
            <a:r>
              <a:rPr lang="en-US" altLang="zh-CN" sz="1200" kern="1200" baseline="0" dirty="0">
                <a:solidFill>
                  <a:schemeClr val="tx1"/>
                </a:solidFill>
                <a:effectLst/>
                <a:latin typeface="+mn-lt"/>
                <a:ea typeface="+mn-ea"/>
                <a:cs typeface="+mn-cs"/>
              </a:rPr>
              <a:t>frequent item identification </a:t>
            </a:r>
            <a:r>
              <a:rPr lang="en-US" altLang="zh-CN" sz="1200" kern="1200" dirty="0">
                <a:solidFill>
                  <a:schemeClr val="tx1"/>
                </a:solidFill>
                <a:effectLst/>
                <a:latin typeface="+mn-lt"/>
                <a:ea typeface="+mn-ea"/>
                <a:cs typeface="+mn-cs"/>
              </a:rPr>
              <a:t>can be classified into 3 categories.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 first category is </a:t>
            </a:r>
            <a:r>
              <a:rPr lang="en-US" altLang="zh-CN" dirty="0"/>
              <a:t>Counter-based Algorithms such as </a:t>
            </a:r>
            <a:r>
              <a:rPr lang="en-US" altLang="zh-CN" dirty="0" err="1"/>
              <a:t>Lossy</a:t>
            </a:r>
            <a:r>
              <a:rPr lang="en-US" altLang="zh-CN" dirty="0"/>
              <a:t> </a:t>
            </a:r>
            <a:r>
              <a:rPr lang="en-US" altLang="zh-CN" dirty="0" err="1"/>
              <a:t>couting</a:t>
            </a:r>
            <a:r>
              <a:rPr lang="en-US" altLang="zh-CN" baseline="0" dirty="0"/>
              <a:t> and space saving</a:t>
            </a:r>
            <a:r>
              <a:rPr lang="en-US" altLang="zh-CN" sz="1200" kern="1200" dirty="0">
                <a:solidFill>
                  <a:schemeClr val="tx1"/>
                </a:solidFill>
                <a:effectLst/>
                <a:latin typeface="+mn-lt"/>
                <a:ea typeface="+mn-ea"/>
                <a:cs typeface="+mn-cs"/>
              </a:rPr>
              <a:t>. For these algorithms,</a:t>
            </a:r>
            <a:r>
              <a:rPr lang="en-US" altLang="zh-CN" sz="1200" kern="1200" baseline="0" dirty="0">
                <a:solidFill>
                  <a:schemeClr val="tx1"/>
                </a:solidFill>
                <a:effectLst/>
                <a:latin typeface="+mn-lt"/>
                <a:ea typeface="+mn-ea"/>
                <a:cs typeface="+mn-cs"/>
              </a:rPr>
              <a:t> they need to maintain the whole ID information for each item. </a:t>
            </a:r>
            <a:r>
              <a:rPr lang="en-US" altLang="zh-CN" sz="1200" b="0" dirty="0">
                <a:latin typeface="Arial" panose="020B0604020202020204" pitchFamily="34" charset="0"/>
                <a:cs typeface="Arial" panose="020B0604020202020204" pitchFamily="34" charset="0"/>
              </a:rPr>
              <a:t>The limitations</a:t>
            </a:r>
            <a:r>
              <a:rPr lang="en-US" altLang="zh-CN" sz="1200" b="0" baseline="0" dirty="0">
                <a:latin typeface="Arial" panose="020B0604020202020204" pitchFamily="34" charset="0"/>
                <a:cs typeface="Arial" panose="020B0604020202020204" pitchFamily="34" charset="0"/>
              </a:rPr>
              <a:t> of these approaches are </a:t>
            </a:r>
            <a:r>
              <a:rPr lang="en-US" altLang="zh-CN" sz="1200" dirty="0"/>
              <a:t>low memory efficiency; and that they cannot eliminate duplicate items within a measurement period.</a:t>
            </a: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For example, the space</a:t>
            </a:r>
            <a:r>
              <a:rPr lang="en-US" altLang="zh-CN" sz="1200" kern="1200" baseline="0" dirty="0">
                <a:solidFill>
                  <a:schemeClr val="tx1"/>
                </a:solidFill>
                <a:effectLst/>
                <a:latin typeface="+mn-lt"/>
                <a:ea typeface="+mn-ea"/>
                <a:cs typeface="+mn-cs"/>
              </a:rPr>
              <a:t> saving algorithm</a:t>
            </a:r>
            <a:r>
              <a:rPr lang="en-US" altLang="zh-CN" sz="1200" kern="1200" dirty="0">
                <a:solidFill>
                  <a:schemeClr val="tx1"/>
                </a:solidFill>
                <a:effectLst/>
                <a:latin typeface="+mn-lt"/>
                <a:ea typeface="+mn-ea"/>
                <a:cs typeface="+mn-cs"/>
              </a:rPr>
              <a:t> proposed in 2005 works as follows. It stores k pairs</a:t>
            </a:r>
            <a:r>
              <a:rPr lang="en-US" altLang="zh-CN" sz="1200" kern="1200" baseline="0" dirty="0">
                <a:solidFill>
                  <a:schemeClr val="tx1"/>
                </a:solidFill>
                <a:effectLst/>
                <a:latin typeface="+mn-lt"/>
                <a:ea typeface="+mn-ea"/>
                <a:cs typeface="+mn-cs"/>
              </a:rPr>
              <a:t> of item ID and count value. For each </a:t>
            </a:r>
            <a:r>
              <a:rPr lang="en-US" altLang="zh-CN" sz="1200" b="0" dirty="0">
                <a:latin typeface="Arial" panose="020B0604020202020204" pitchFamily="34" charset="0"/>
                <a:cs typeface="Arial" panose="020B0604020202020204" pitchFamily="34" charset="0"/>
              </a:rPr>
              <a:t>incoming item,</a:t>
            </a:r>
            <a:r>
              <a:rPr lang="en-US" altLang="zh-CN" sz="1200" b="0" baseline="0" dirty="0">
                <a:latin typeface="Arial" panose="020B0604020202020204" pitchFamily="34" charset="0"/>
                <a:cs typeface="Arial" panose="020B0604020202020204" pitchFamily="34" charset="0"/>
              </a:rPr>
              <a:t> it </a:t>
            </a:r>
            <a:r>
              <a:rPr lang="en-US" altLang="zh-CN" sz="1200" kern="1200" dirty="0">
                <a:solidFill>
                  <a:schemeClr val="tx1"/>
                </a:solidFill>
                <a:effectLst/>
                <a:latin typeface="+mn-lt"/>
                <a:ea typeface="+mn-ea"/>
                <a:cs typeface="+mn-cs"/>
              </a:rPr>
              <a:t>first checks i</a:t>
            </a:r>
            <a:r>
              <a:rPr lang="en-US" altLang="zh-CN" sz="1200" b="0" dirty="0">
                <a:latin typeface="Arial" panose="020B0604020202020204" pitchFamily="34" charset="0"/>
                <a:cs typeface="Arial" panose="020B0604020202020204" pitchFamily="34" charset="0"/>
              </a:rPr>
              <a:t>f the</a:t>
            </a:r>
            <a:r>
              <a:rPr lang="en-US" altLang="zh-CN" sz="1200" b="0" baseline="0" dirty="0">
                <a:latin typeface="Arial" panose="020B0604020202020204" pitchFamily="34" charset="0"/>
                <a:cs typeface="Arial" panose="020B0604020202020204" pitchFamily="34" charset="0"/>
              </a:rPr>
              <a:t> item</a:t>
            </a:r>
            <a:r>
              <a:rPr lang="en-US" altLang="zh-CN" sz="1200" b="0" dirty="0">
                <a:latin typeface="Arial" panose="020B0604020202020204" pitchFamily="34" charset="0"/>
                <a:cs typeface="Arial" panose="020B0604020202020204" pitchFamily="34" charset="0"/>
              </a:rPr>
              <a:t> matches an</a:t>
            </a:r>
            <a:r>
              <a:rPr lang="en-US" altLang="zh-CN" sz="1200" b="0" baseline="0" dirty="0">
                <a:latin typeface="Arial" panose="020B0604020202020204" pitchFamily="34" charset="0"/>
                <a:cs typeface="Arial" panose="020B0604020202020204" pitchFamily="34" charset="0"/>
              </a:rPr>
              <a:t> </a:t>
            </a:r>
            <a:r>
              <a:rPr lang="en-US" altLang="zh-CN" sz="1200" b="0" dirty="0">
                <a:latin typeface="Arial" panose="020B0604020202020204" pitchFamily="34" charset="0"/>
                <a:cs typeface="Arial" panose="020B0604020202020204" pitchFamily="34" charset="0"/>
              </a:rPr>
              <a:t>item in one of the k pairs, if so, it increments the count in the corresponding pair by one. Otherwise, it replaces the pair with the smallest count value by a new pair, which contains the incoming item and the count equal to the smallest count value incremented by 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latin typeface="Arial" panose="020B0604020202020204" pitchFamily="34" charset="0"/>
                <a:cs typeface="Arial" panose="020B0604020202020204" pitchFamily="34" charset="0"/>
              </a:rPr>
              <a:t>    </a:t>
            </a:r>
          </a:p>
          <a:p>
            <a:endParaRPr lang="en-US" altLang="zh-CN" sz="1200" b="0" dirty="0">
              <a:latin typeface="Arial" panose="020B0604020202020204" pitchFamily="34" charset="0"/>
              <a:cs typeface="Arial" panose="020B0604020202020204" pitchFamily="34" charset="0"/>
            </a:endParaRPr>
          </a:p>
          <a:p>
            <a:endParaRPr lang="en-US" altLang="zh-CN" sz="1200" b="0" dirty="0">
              <a:latin typeface="Arial" panose="020B0604020202020204" pitchFamily="34" charset="0"/>
              <a:cs typeface="Arial" panose="020B0604020202020204" pitchFamily="34" charset="0"/>
            </a:endParaRPr>
          </a:p>
          <a:p>
            <a:endParaRPr lang="en-US" altLang="zh-CN" sz="1200" b="0" dirty="0">
              <a:latin typeface="Arial" panose="020B0604020202020204" pitchFamily="34" charset="0"/>
              <a:cs typeface="Arial" panose="020B0604020202020204" pitchFamily="34" charset="0"/>
            </a:endParaRPr>
          </a:p>
          <a:p>
            <a:endParaRPr lang="en-US" altLang="zh-CN" sz="1200" b="0" dirty="0">
              <a:latin typeface="Arial" panose="020B0604020202020204" pitchFamily="34" charset="0"/>
              <a:cs typeface="Arial" panose="020B0604020202020204" pitchFamily="34" charset="0"/>
            </a:endParaRPr>
          </a:p>
          <a:p>
            <a:r>
              <a:rPr lang="en-US" altLang="zh-CN" sz="1200" b="0" dirty="0">
                <a:latin typeface="Arial" panose="020B0604020202020204" pitchFamily="34" charset="0"/>
                <a:cs typeface="Arial" panose="020B0604020202020204" pitchFamily="34" charset="0"/>
              </a:rPr>
              <a:t>    For the</a:t>
            </a:r>
            <a:r>
              <a:rPr lang="en-US" altLang="zh-CN" sz="1200" b="0" baseline="0" dirty="0">
                <a:latin typeface="Arial" panose="020B0604020202020204" pitchFamily="34" charset="0"/>
                <a:cs typeface="Arial" panose="020B0604020202020204" pitchFamily="34" charset="0"/>
              </a:rPr>
              <a:t> example shown in this slide,  first, </a:t>
            </a:r>
            <a:r>
              <a:rPr lang="en-US" altLang="zh-CN" sz="1200" b="0" dirty="0">
                <a:latin typeface="Arial" panose="020B0604020202020204" pitchFamily="34" charset="0"/>
                <a:cs typeface="Arial" panose="020B0604020202020204" pitchFamily="34" charset="0"/>
              </a:rPr>
              <a:t>the blue item is already stored, so its count is incremented when it is seen. The green (middle) item takes up the counter with least value, then a second occurrence increments it.</a:t>
            </a:r>
            <a:endParaRPr lang="zh-CN" altLang="en-US" sz="3600" b="0" dirty="0">
              <a:latin typeface="Arial" panose="020B0604020202020204" pitchFamily="34" charset="0"/>
              <a:cs typeface="Arial" panose="020B0604020202020204" pitchFamily="34" charset="0"/>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assigns one BF per set, for example, BF1 for S1, BF2 for S2, and BFN for SN. And record all elements belonging to the same set in the corresponding BF. The query process is very simple, just sequentially check each Bloom filter to determine which set a given element belongs to. Apparently, the query complexity for this approach is given by (# of hash functions in a Bloom filter) X (# of sets).</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4BE7C55-2A7F-491E-A4DB-9F279AFFC75A}" type="slidenum">
              <a:rPr lang="en-US" smtClean="0"/>
              <a:pPr/>
              <a:t>4</a:t>
            </a:fld>
            <a:endParaRPr lang="en-US"/>
          </a:p>
        </p:txBody>
      </p:sp>
    </p:spTree>
    <p:extLst>
      <p:ext uri="{BB962C8B-B14F-4D97-AF65-F5344CB8AC3E}">
        <p14:creationId xmlns:p14="http://schemas.microsoft.com/office/powerpoint/2010/main" val="3537797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481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normAutofit/>
          </a:bodyPr>
          <a:lstStyle/>
          <a:p>
            <a:pPr>
              <a:buFont typeface="Wingdings" panose="05000000000000000000" pitchFamily="2" charset="2"/>
              <a:buNone/>
            </a:pPr>
            <a:r>
              <a:rPr lang="en-US" altLang="zh-CN" sz="1200" dirty="0">
                <a:ea typeface="+mn-ea"/>
              </a:rPr>
              <a:t>The second category are sketch-based</a:t>
            </a:r>
            <a:r>
              <a:rPr lang="en-US" altLang="zh-CN" sz="1200" baseline="0" dirty="0">
                <a:ea typeface="+mn-ea"/>
              </a:rPr>
              <a:t> algorithms, such as C-sketch and CM-sketch. These approaches maintain an 2D array of counters, and when an new item comes, they map the item using hash functions to a position in each row, and modify the value of the counter there accordingly. Besides, these algorithms also need to record the ID information for frequent items. The limitations of these approaches are still </a:t>
            </a:r>
            <a:r>
              <a:rPr lang="en-US" altLang="zh-CN" sz="1200" dirty="0"/>
              <a:t>low memory efficiency and they unable to eliminate duplicate items within a measurement period</a:t>
            </a:r>
            <a:r>
              <a:rPr lang="en-US" altLang="zh-CN" sz="1200" baseline="0" dirty="0">
                <a:ea typeface="+mn-ea"/>
              </a:rPr>
              <a:t>.</a:t>
            </a:r>
            <a:endParaRPr lang="en-US" altLang="zh-CN" sz="1200" dirty="0">
              <a:ea typeface="+mn-ea"/>
            </a:endParaRPr>
          </a:p>
        </p:txBody>
      </p:sp>
      <p:sp>
        <p:nvSpPr>
          <p:cNvPr id="30724"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defRPr/>
            </a:pPr>
            <a:fld id="{D635D3C0-D2C9-6F44-B526-AEB9FE9C899A}" type="slidenum">
              <a:rPr lang="en-US" altLang="zh-CN"/>
              <a:pPr>
                <a:spcBef>
                  <a:spcPct val="0"/>
                </a:spcBef>
                <a:defRPr/>
              </a:pPr>
              <a:t>5</a:t>
            </a:fld>
            <a:endParaRPr lang="en-US" altLang="zh-CN"/>
          </a:p>
        </p:txBody>
      </p:sp>
    </p:spTree>
    <p:extLst>
      <p:ext uri="{BB962C8B-B14F-4D97-AF65-F5344CB8AC3E}">
        <p14:creationId xmlns:p14="http://schemas.microsoft.com/office/powerpoint/2010/main" val="1323050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481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normAutofit fontScale="92500"/>
          </a:bodyPr>
          <a:lstStyle/>
          <a:p>
            <a:r>
              <a:rPr lang="en-US" altLang="zh-CN" sz="1200" b="0" i="0" u="none" strike="noStrike" kern="1200" baseline="0" dirty="0">
                <a:solidFill>
                  <a:schemeClr val="tx1"/>
                </a:solidFill>
                <a:latin typeface="+mn-lt"/>
                <a:ea typeface="+mn-ea"/>
                <a:cs typeface="+mn-cs"/>
              </a:rPr>
              <a:t>The third category includes one single approach, invertible bloom filter proposed in </a:t>
            </a:r>
            <a:r>
              <a:rPr lang="en-US" altLang="zh-CN" sz="1200" kern="1200" dirty="0">
                <a:solidFill>
                  <a:schemeClr val="tx1"/>
                </a:solidFill>
                <a:effectLst/>
                <a:latin typeface="+mn-lt"/>
                <a:ea typeface="+mn-ea"/>
                <a:cs typeface="+mn-cs"/>
              </a:rPr>
              <a:t>SIGCOMM 2011.</a:t>
            </a:r>
            <a:r>
              <a:rPr lang="en-US" altLang="zh-CN"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t stores set ID and some other auxiliary information in each cell. The auxiliary information helps to determine whether the cell is collided. IBF </a:t>
            </a:r>
            <a:r>
              <a:rPr lang="en-US" altLang="zh-CN" sz="1200" b="0" i="0" u="none" strike="noStrike" kern="1200" baseline="0" dirty="0">
                <a:solidFill>
                  <a:schemeClr val="tx1"/>
                </a:solidFill>
                <a:latin typeface="+mn-lt"/>
                <a:ea typeface="+mn-ea"/>
                <a:cs typeface="+mn-cs"/>
              </a:rPr>
              <a:t>has also same limitations as the algorithms in the first two categories.</a:t>
            </a:r>
          </a:p>
          <a:p>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An invertible Bloom filter (IBF) is similar to a conventional Bloom filter except that it can be inverted to yield the IDs of some of the inserted items. An IBF contains an array of cells, which in turn contains three fields: </a:t>
            </a:r>
            <a:r>
              <a:rPr lang="en-US" altLang="zh-CN" sz="1200" b="0" i="0" u="none" strike="noStrike" kern="1200" baseline="0" dirty="0" err="1">
                <a:solidFill>
                  <a:schemeClr val="tx1"/>
                </a:solidFill>
                <a:latin typeface="+mn-lt"/>
                <a:ea typeface="+mn-ea"/>
                <a:cs typeface="+mn-cs"/>
              </a:rPr>
              <a:t>idSum</a:t>
            </a:r>
            <a:r>
              <a:rPr lang="en-US" altLang="zh-CN" sz="1200" b="0" i="0" u="none" strike="noStrike" kern="1200" baseline="0" dirty="0">
                <a:solidFill>
                  <a:schemeClr val="tx1"/>
                </a:solidFill>
                <a:latin typeface="+mn-lt"/>
                <a:ea typeface="+mn-ea"/>
                <a:cs typeface="+mn-cs"/>
              </a:rPr>
              <a:t>, </a:t>
            </a:r>
            <a:r>
              <a:rPr lang="en-US" altLang="zh-CN" sz="1200" b="0" i="0" u="none" strike="noStrike" kern="1200" baseline="0" dirty="0" err="1">
                <a:solidFill>
                  <a:schemeClr val="tx1"/>
                </a:solidFill>
                <a:latin typeface="+mn-lt"/>
                <a:ea typeface="+mn-ea"/>
                <a:cs typeface="+mn-cs"/>
              </a:rPr>
              <a:t>hashSum</a:t>
            </a:r>
            <a:r>
              <a:rPr lang="en-US" altLang="zh-CN" sz="1200" b="0" i="0" u="none" strike="noStrike" kern="1200" baseline="0" dirty="0">
                <a:solidFill>
                  <a:schemeClr val="tx1"/>
                </a:solidFill>
                <a:latin typeface="+mn-lt"/>
                <a:ea typeface="+mn-ea"/>
                <a:cs typeface="+mn-cs"/>
              </a:rPr>
              <a:t>, and count. For any incoming item, the item is mapped into several cells using hash functions. For each cell that the item is mapped to, the count is incremented by 1, the stored </a:t>
            </a:r>
            <a:r>
              <a:rPr lang="en-US" altLang="zh-CN" sz="1200" b="0" i="0" u="none" strike="noStrike" kern="1200" baseline="0" dirty="0" err="1">
                <a:solidFill>
                  <a:schemeClr val="tx1"/>
                </a:solidFill>
                <a:latin typeface="+mn-lt"/>
                <a:ea typeface="+mn-ea"/>
                <a:cs typeface="+mn-cs"/>
              </a:rPr>
              <a:t>idSum</a:t>
            </a:r>
            <a:r>
              <a:rPr lang="en-US" altLang="zh-CN" sz="1200" b="0" i="0" u="none" strike="noStrike" kern="1200" baseline="0" dirty="0">
                <a:solidFill>
                  <a:schemeClr val="tx1"/>
                </a:solidFill>
                <a:latin typeface="+mn-lt"/>
                <a:ea typeface="+mn-ea"/>
                <a:cs typeface="+mn-cs"/>
              </a:rPr>
              <a:t> is </a:t>
            </a:r>
            <a:r>
              <a:rPr lang="en-US" altLang="zh-CN" sz="1200" b="0" i="0" u="none" strike="noStrike" kern="1200" baseline="0" dirty="0" err="1">
                <a:solidFill>
                  <a:schemeClr val="tx1"/>
                </a:solidFill>
                <a:latin typeface="+mn-lt"/>
                <a:ea typeface="+mn-ea"/>
                <a:cs typeface="+mn-cs"/>
              </a:rPr>
              <a:t>XORed</a:t>
            </a:r>
            <a:r>
              <a:rPr lang="en-US" altLang="zh-CN" sz="1200" b="0" i="0" u="none" strike="noStrike" kern="1200" baseline="0" dirty="0">
                <a:solidFill>
                  <a:schemeClr val="tx1"/>
                </a:solidFill>
                <a:latin typeface="+mn-lt"/>
                <a:ea typeface="+mn-ea"/>
                <a:cs typeface="+mn-cs"/>
              </a:rPr>
              <a:t> with the item ID, and the stored </a:t>
            </a:r>
            <a:r>
              <a:rPr lang="en-US" altLang="zh-CN" sz="1200" b="0" i="0" u="none" strike="noStrike" kern="1200" baseline="0" dirty="0" err="1">
                <a:solidFill>
                  <a:schemeClr val="tx1"/>
                </a:solidFill>
                <a:latin typeface="+mn-lt"/>
                <a:ea typeface="+mn-ea"/>
                <a:cs typeface="+mn-cs"/>
              </a:rPr>
              <a:t>hashSum</a:t>
            </a:r>
            <a:r>
              <a:rPr lang="en-US" altLang="zh-CN" sz="1200" b="0" i="0" u="none" strike="noStrike" kern="1200" baseline="0" dirty="0">
                <a:solidFill>
                  <a:schemeClr val="tx1"/>
                </a:solidFill>
                <a:latin typeface="+mn-lt"/>
                <a:ea typeface="+mn-ea"/>
                <a:cs typeface="+mn-cs"/>
              </a:rPr>
              <a:t> is </a:t>
            </a:r>
            <a:r>
              <a:rPr lang="en-US" altLang="zh-CN" sz="1200" b="0" i="0" u="none" strike="noStrike" kern="1200" baseline="0" dirty="0" err="1">
                <a:solidFill>
                  <a:schemeClr val="tx1"/>
                </a:solidFill>
                <a:latin typeface="+mn-lt"/>
                <a:ea typeface="+mn-ea"/>
                <a:cs typeface="+mn-cs"/>
              </a:rPr>
              <a:t>XORed</a:t>
            </a:r>
            <a:r>
              <a:rPr lang="en-US" altLang="zh-CN" sz="1200" b="0" i="0" u="none" strike="noStrike" kern="1200" baseline="0" dirty="0">
                <a:solidFill>
                  <a:schemeClr val="tx1"/>
                </a:solidFill>
                <a:latin typeface="+mn-lt"/>
                <a:ea typeface="+mn-ea"/>
                <a:cs typeface="+mn-cs"/>
              </a:rPr>
              <a:t> with the hash of the item ID. In the decoding phase, the “pure” cells, </a:t>
            </a:r>
            <a:r>
              <a:rPr lang="en-US" altLang="zh-CN" sz="1200" b="0" i="1" u="none" strike="noStrike" kern="1200" baseline="0" dirty="0">
                <a:solidFill>
                  <a:schemeClr val="tx1"/>
                </a:solidFill>
                <a:latin typeface="+mn-lt"/>
                <a:ea typeface="+mn-ea"/>
                <a:cs typeface="+mn-cs"/>
              </a:rPr>
              <a:t>i.e.</a:t>
            </a:r>
            <a:r>
              <a:rPr lang="en-US" altLang="zh-CN" sz="1200" b="0" i="0" u="none" strike="noStrike" kern="1200" baseline="0" dirty="0">
                <a:solidFill>
                  <a:schemeClr val="tx1"/>
                </a:solidFill>
                <a:latin typeface="+mn-lt"/>
                <a:ea typeface="+mn-ea"/>
                <a:cs typeface="+mn-cs"/>
              </a:rPr>
              <a:t>, the cells with count field either 1 or </a:t>
            </a:r>
            <a:r>
              <a:rPr lang="en-US" altLang="zh-CN" sz="1200" b="0" i="1"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1, are first identified</a:t>
            </a:r>
          </a:p>
          <a:p>
            <a:r>
              <a:rPr lang="en-US" altLang="zh-CN" sz="1200" b="0" i="0" u="none" strike="noStrike" kern="1200" baseline="0" dirty="0">
                <a:solidFill>
                  <a:schemeClr val="tx1"/>
                </a:solidFill>
                <a:latin typeface="+mn-lt"/>
                <a:ea typeface="+mn-ea"/>
                <a:cs typeface="+mn-cs"/>
              </a:rPr>
              <a:t>and the item IDs from them are recovered. Using the IDs recovered from these pure cells, IBF further decodes the IDs from other cells to which the recovered IDs were mapped</a:t>
            </a:r>
          </a:p>
          <a:p>
            <a:r>
              <a:rPr lang="en-US" altLang="zh-CN" sz="1200" b="0" i="0" u="none" strike="noStrike" kern="1200" baseline="0" dirty="0">
                <a:solidFill>
                  <a:schemeClr val="tx1"/>
                </a:solidFill>
                <a:latin typeface="+mn-lt"/>
                <a:ea typeface="+mn-ea"/>
                <a:cs typeface="+mn-cs"/>
              </a:rPr>
              <a:t>to. Note that, IBF can not always decode all IDs, </a:t>
            </a:r>
            <a:r>
              <a:rPr lang="en-US" altLang="zh-CN" sz="1200" b="0" i="1" u="none" strike="noStrike" kern="1200" baseline="0" dirty="0">
                <a:solidFill>
                  <a:schemeClr val="tx1"/>
                </a:solidFill>
                <a:latin typeface="+mn-lt"/>
                <a:ea typeface="+mn-ea"/>
                <a:cs typeface="+mn-cs"/>
              </a:rPr>
              <a:t>i.e.</a:t>
            </a:r>
            <a:r>
              <a:rPr lang="en-US" altLang="zh-CN" sz="1200" b="0" i="0" u="none" strike="noStrike" kern="1200" baseline="0" dirty="0">
                <a:solidFill>
                  <a:schemeClr val="tx1"/>
                </a:solidFill>
                <a:latin typeface="+mn-lt"/>
                <a:ea typeface="+mn-ea"/>
                <a:cs typeface="+mn-cs"/>
              </a:rPr>
              <a:t>, it has false negatives. IBF can be adapted for identifying persistent items by assigning one IBF to each measurement period and maintaining an additional Bloom filter as described earlier in Section 6.1. Unfortunately, this adapted IBF scheme has a very low memory efficiency because it needs to store the whole ID information for every item during every measurement period, unlike PIE, which stores only a few encoded bits of every ID during any given measurement period in</a:t>
            </a:r>
          </a:p>
          <a:p>
            <a:r>
              <a:rPr lang="en-US" altLang="zh-CN" sz="1200" b="0" i="0" u="none" strike="noStrike" kern="1200" baseline="0" dirty="0">
                <a:solidFill>
                  <a:schemeClr val="tx1"/>
                </a:solidFill>
                <a:latin typeface="+mn-lt"/>
                <a:ea typeface="+mn-ea"/>
                <a:cs typeface="+mn-cs"/>
              </a:rPr>
              <a:t>which the item appeared. </a:t>
            </a:r>
            <a:endParaRPr lang="en-US" altLang="zh-CN" dirty="0"/>
          </a:p>
        </p:txBody>
      </p:sp>
      <p:sp>
        <p:nvSpPr>
          <p:cNvPr id="30724" name="灯片编号占位符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defRPr/>
            </a:pPr>
            <a:fld id="{D635D3C0-D2C9-6F44-B526-AEB9FE9C899A}" type="slidenum">
              <a:rPr lang="en-US" altLang="zh-CN"/>
              <a:pPr>
                <a:spcBef>
                  <a:spcPct val="0"/>
                </a:spcBef>
                <a:defRPr/>
              </a:pPr>
              <a:t>6</a:t>
            </a:fld>
            <a:endParaRPr lang="en-US" altLang="zh-CN"/>
          </a:p>
        </p:txBody>
      </p:sp>
    </p:spTree>
    <p:extLst>
      <p:ext uri="{BB962C8B-B14F-4D97-AF65-F5344CB8AC3E}">
        <p14:creationId xmlns:p14="http://schemas.microsoft.com/office/powerpoint/2010/main" val="3707233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r>
              <a:rPr lang="en-US" altLang="zh-CN" dirty="0"/>
              <a:t>Before</a:t>
            </a:r>
            <a:r>
              <a:rPr lang="en-US" altLang="zh-CN" baseline="0" dirty="0"/>
              <a:t> introducing our solution, we first present a naïve approach for persistent items identification in order to motivate our solution.</a:t>
            </a:r>
          </a:p>
          <a:p>
            <a:endParaRPr lang="en-US" altLang="zh-CN" baseline="0" dirty="0"/>
          </a:p>
          <a:p>
            <a:r>
              <a:rPr lang="en-US" altLang="zh-CN" baseline="0" dirty="0"/>
              <a:t>    We use a simple example for illustration. In this slide, suppose there are 5 measurement periods. For each period, suppose we can remove duplicates of items by some means, and then we record </a:t>
            </a:r>
            <a:r>
              <a:rPr lang="en-US" altLang="zh-CN" b="1" baseline="0" dirty="0"/>
              <a:t>whole</a:t>
            </a:r>
            <a:r>
              <a:rPr lang="en-US" altLang="zh-CN" baseline="0" dirty="0"/>
              <a:t> ID information for each item in a data structure. And when all measurement periods end, we collect all the instances of such data structure for analysis, and finally find that the item occurrences of blue, red, green, purple items are 4, 3, 5, 2, respectively. If the threshold for persistent items is set to 4, we can find that the blue item and green item are persistent items.</a:t>
            </a:r>
            <a:endParaRPr lang="zh-CN" altLang="en-US" dirty="0"/>
          </a:p>
        </p:txBody>
      </p:sp>
      <p:sp>
        <p:nvSpPr>
          <p:cNvPr id="4608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charset="0"/>
              </a:defRPr>
            </a:lvl1pPr>
            <a:lvl2pPr marL="742950" indent="-285750">
              <a:defRPr>
                <a:solidFill>
                  <a:schemeClr val="tx1"/>
                </a:solidFill>
                <a:latin typeface="Arial" charset="0"/>
                <a:ea typeface="微软雅黑" charset="0"/>
              </a:defRPr>
            </a:lvl2pPr>
            <a:lvl3pPr marL="1143000" indent="-228600">
              <a:defRPr>
                <a:solidFill>
                  <a:schemeClr val="tx1"/>
                </a:solidFill>
                <a:latin typeface="Arial" charset="0"/>
                <a:ea typeface="微软雅黑" charset="0"/>
              </a:defRPr>
            </a:lvl3pPr>
            <a:lvl4pPr marL="1600200" indent="-228600">
              <a:defRPr>
                <a:solidFill>
                  <a:schemeClr val="tx1"/>
                </a:solidFill>
                <a:latin typeface="Arial" charset="0"/>
                <a:ea typeface="微软雅黑" charset="0"/>
              </a:defRPr>
            </a:lvl4pPr>
            <a:lvl5pPr marL="2057400" indent="-228600">
              <a:defRPr>
                <a:solidFill>
                  <a:schemeClr val="tx1"/>
                </a:solidFill>
                <a:latin typeface="Arial" charset="0"/>
                <a:ea typeface="微软雅黑" charset="0"/>
              </a:defRPr>
            </a:lvl5pPr>
            <a:lvl6pPr marL="2514600" indent="-228600" eaLnBrk="0" fontAlgn="base" hangingPunct="0">
              <a:spcBef>
                <a:spcPct val="0"/>
              </a:spcBef>
              <a:spcAft>
                <a:spcPct val="0"/>
              </a:spcAft>
              <a:defRPr>
                <a:solidFill>
                  <a:schemeClr val="tx1"/>
                </a:solidFill>
                <a:latin typeface="Arial" charset="0"/>
                <a:ea typeface="微软雅黑" charset="0"/>
              </a:defRPr>
            </a:lvl6pPr>
            <a:lvl7pPr marL="2971800" indent="-228600" eaLnBrk="0" fontAlgn="base" hangingPunct="0">
              <a:spcBef>
                <a:spcPct val="0"/>
              </a:spcBef>
              <a:spcAft>
                <a:spcPct val="0"/>
              </a:spcAft>
              <a:defRPr>
                <a:solidFill>
                  <a:schemeClr val="tx1"/>
                </a:solidFill>
                <a:latin typeface="Arial" charset="0"/>
                <a:ea typeface="微软雅黑" charset="0"/>
              </a:defRPr>
            </a:lvl7pPr>
            <a:lvl8pPr marL="3429000" indent="-228600" eaLnBrk="0" fontAlgn="base" hangingPunct="0">
              <a:spcBef>
                <a:spcPct val="0"/>
              </a:spcBef>
              <a:spcAft>
                <a:spcPct val="0"/>
              </a:spcAft>
              <a:defRPr>
                <a:solidFill>
                  <a:schemeClr val="tx1"/>
                </a:solidFill>
                <a:latin typeface="Arial" charset="0"/>
                <a:ea typeface="微软雅黑" charset="0"/>
              </a:defRPr>
            </a:lvl8pPr>
            <a:lvl9pPr marL="3886200" indent="-228600" eaLnBrk="0" fontAlgn="base" hangingPunct="0">
              <a:spcBef>
                <a:spcPct val="0"/>
              </a:spcBef>
              <a:spcAft>
                <a:spcPct val="0"/>
              </a:spcAft>
              <a:defRPr>
                <a:solidFill>
                  <a:schemeClr val="tx1"/>
                </a:solidFill>
                <a:latin typeface="Arial" charset="0"/>
                <a:ea typeface="微软雅黑" charset="0"/>
              </a:defRPr>
            </a:lvl9pPr>
          </a:lstStyle>
          <a:p>
            <a:fld id="{C45E24D4-ABD1-5944-94A1-F9066E65BEEF}" type="slidenum">
              <a:rPr lang="en-US" altLang="zh-CN">
                <a:latin typeface="Calibri" charset="0"/>
                <a:ea typeface="宋体" charset="0"/>
              </a:rPr>
              <a:pPr/>
              <a:t>7</a:t>
            </a:fld>
            <a:endParaRPr lang="en-US" altLang="zh-CN">
              <a:latin typeface="Calibri" charset="0"/>
              <a:ea typeface="宋体" charset="0"/>
            </a:endParaRPr>
          </a:p>
        </p:txBody>
      </p:sp>
    </p:spTree>
    <p:extLst>
      <p:ext uri="{BB962C8B-B14F-4D97-AF65-F5344CB8AC3E}">
        <p14:creationId xmlns:p14="http://schemas.microsoft.com/office/powerpoint/2010/main" val="2447669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Now</a:t>
            </a:r>
            <a:r>
              <a:rPr lang="en-US" altLang="zh-CN" baseline="0" dirty="0"/>
              <a:t> we introduce the key idea of our solution, </a:t>
            </a:r>
            <a:r>
              <a:rPr lang="en-US" altLang="zh-CN" sz="1200" u="sng" dirty="0"/>
              <a:t>P</a:t>
            </a:r>
            <a:r>
              <a:rPr lang="en-US" altLang="zh-CN" sz="1200" dirty="0"/>
              <a:t>ersistent items </a:t>
            </a:r>
            <a:r>
              <a:rPr lang="en-US" altLang="zh-CN" sz="1200" u="sng" dirty="0"/>
              <a:t>I</a:t>
            </a:r>
            <a:r>
              <a:rPr lang="en-US" altLang="zh-CN" sz="1200" dirty="0"/>
              <a:t>dentification </a:t>
            </a:r>
            <a:r>
              <a:rPr lang="en-US" altLang="zh-CN" sz="1200" dirty="0" err="1"/>
              <a:t>schem</a:t>
            </a:r>
            <a:r>
              <a:rPr lang="en-US" altLang="zh-CN" sz="1200" u="sng" dirty="0" err="1"/>
              <a:t>E</a:t>
            </a:r>
            <a:r>
              <a:rPr lang="en-US" altLang="zh-CN" sz="1200" u="sng" dirty="0"/>
              <a:t> </a:t>
            </a:r>
            <a:r>
              <a:rPr lang="en-US" altLang="zh-CN" sz="1200" dirty="0"/>
              <a:t>(PIE for short)</a:t>
            </a:r>
            <a:endParaRPr lang="zh-CN" altLang="en-US" sz="1200" dirty="0"/>
          </a:p>
          <a:p>
            <a:endParaRPr lang="en-US" altLang="zh-CN" dirty="0"/>
          </a:p>
          <a:p>
            <a:r>
              <a:rPr lang="en-US" altLang="zh-CN" dirty="0"/>
              <a:t>Compared with</a:t>
            </a:r>
            <a:r>
              <a:rPr lang="en-US" altLang="zh-CN" baseline="0" dirty="0"/>
              <a:t> the naïve approach, for each measurement period, we only store partial ID information for each item. Moreover, after collected all instances of recording data structure, we try to recover the original item ID. We set a proper length of stored partial ID information such that IDs of persistent items can be recovered with very high probability while IDs of non-persistent items are not. Though non-persistent items cannot be recovered, it doesn’t matter because we are not interested in them. Overall, this scheme is storage efficient because it only needs store partial ID information of items.</a:t>
            </a:r>
            <a:endParaRPr lang="zh-CN" altLang="en-US" dirty="0"/>
          </a:p>
        </p:txBody>
      </p:sp>
      <p:sp>
        <p:nvSpPr>
          <p:cNvPr id="4608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charset="0"/>
              </a:defRPr>
            </a:lvl1pPr>
            <a:lvl2pPr marL="742950" indent="-285750">
              <a:defRPr>
                <a:solidFill>
                  <a:schemeClr val="tx1"/>
                </a:solidFill>
                <a:latin typeface="Arial" charset="0"/>
                <a:ea typeface="微软雅黑" charset="0"/>
              </a:defRPr>
            </a:lvl2pPr>
            <a:lvl3pPr marL="1143000" indent="-228600">
              <a:defRPr>
                <a:solidFill>
                  <a:schemeClr val="tx1"/>
                </a:solidFill>
                <a:latin typeface="Arial" charset="0"/>
                <a:ea typeface="微软雅黑" charset="0"/>
              </a:defRPr>
            </a:lvl3pPr>
            <a:lvl4pPr marL="1600200" indent="-228600">
              <a:defRPr>
                <a:solidFill>
                  <a:schemeClr val="tx1"/>
                </a:solidFill>
                <a:latin typeface="Arial" charset="0"/>
                <a:ea typeface="微软雅黑" charset="0"/>
              </a:defRPr>
            </a:lvl4pPr>
            <a:lvl5pPr marL="2057400" indent="-228600">
              <a:defRPr>
                <a:solidFill>
                  <a:schemeClr val="tx1"/>
                </a:solidFill>
                <a:latin typeface="Arial" charset="0"/>
                <a:ea typeface="微软雅黑" charset="0"/>
              </a:defRPr>
            </a:lvl5pPr>
            <a:lvl6pPr marL="2514600" indent="-228600" eaLnBrk="0" fontAlgn="base" hangingPunct="0">
              <a:spcBef>
                <a:spcPct val="0"/>
              </a:spcBef>
              <a:spcAft>
                <a:spcPct val="0"/>
              </a:spcAft>
              <a:defRPr>
                <a:solidFill>
                  <a:schemeClr val="tx1"/>
                </a:solidFill>
                <a:latin typeface="Arial" charset="0"/>
                <a:ea typeface="微软雅黑" charset="0"/>
              </a:defRPr>
            </a:lvl6pPr>
            <a:lvl7pPr marL="2971800" indent="-228600" eaLnBrk="0" fontAlgn="base" hangingPunct="0">
              <a:spcBef>
                <a:spcPct val="0"/>
              </a:spcBef>
              <a:spcAft>
                <a:spcPct val="0"/>
              </a:spcAft>
              <a:defRPr>
                <a:solidFill>
                  <a:schemeClr val="tx1"/>
                </a:solidFill>
                <a:latin typeface="Arial" charset="0"/>
                <a:ea typeface="微软雅黑" charset="0"/>
              </a:defRPr>
            </a:lvl7pPr>
            <a:lvl8pPr marL="3429000" indent="-228600" eaLnBrk="0" fontAlgn="base" hangingPunct="0">
              <a:spcBef>
                <a:spcPct val="0"/>
              </a:spcBef>
              <a:spcAft>
                <a:spcPct val="0"/>
              </a:spcAft>
              <a:defRPr>
                <a:solidFill>
                  <a:schemeClr val="tx1"/>
                </a:solidFill>
                <a:latin typeface="Arial" charset="0"/>
                <a:ea typeface="微软雅黑" charset="0"/>
              </a:defRPr>
            </a:lvl8pPr>
            <a:lvl9pPr marL="3886200" indent="-228600" eaLnBrk="0" fontAlgn="base" hangingPunct="0">
              <a:spcBef>
                <a:spcPct val="0"/>
              </a:spcBef>
              <a:spcAft>
                <a:spcPct val="0"/>
              </a:spcAft>
              <a:defRPr>
                <a:solidFill>
                  <a:schemeClr val="tx1"/>
                </a:solidFill>
                <a:latin typeface="Arial" charset="0"/>
                <a:ea typeface="微软雅黑" charset="0"/>
              </a:defRPr>
            </a:lvl9pPr>
          </a:lstStyle>
          <a:p>
            <a:fld id="{C45E24D4-ABD1-5944-94A1-F9066E65BEEF}" type="slidenum">
              <a:rPr lang="en-US" altLang="zh-CN">
                <a:latin typeface="Calibri" charset="0"/>
                <a:ea typeface="宋体" charset="0"/>
              </a:rPr>
              <a:pPr/>
              <a:t>8</a:t>
            </a:fld>
            <a:endParaRPr lang="en-US" altLang="zh-CN">
              <a:latin typeface="Calibri" charset="0"/>
              <a:ea typeface="宋体" charset="0"/>
            </a:endParaRPr>
          </a:p>
        </p:txBody>
      </p:sp>
    </p:spTree>
    <p:extLst>
      <p:ext uri="{BB962C8B-B14F-4D97-AF65-F5344CB8AC3E}">
        <p14:creationId xmlns:p14="http://schemas.microsoft.com/office/powerpoint/2010/main" val="3501496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For PIE, we have two questions. First, </a:t>
            </a:r>
            <a:r>
              <a:rPr lang="en-US" altLang="zh-CN" sz="1200" dirty="0"/>
              <a:t>How to store and recover ID information?</a:t>
            </a:r>
            <a:r>
              <a:rPr lang="en-US" altLang="zh-CN" sz="1200" baseline="0" dirty="0"/>
              <a:t> Our solution is using a coding technique to encode and decode item IDs.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a:solidFill>
                  <a:schemeClr val="tx1"/>
                </a:solidFill>
                <a:effectLst/>
                <a:latin typeface="+mn-lt"/>
                <a:ea typeface="+mn-ea"/>
                <a:cs typeface="+mn-cs"/>
              </a:rPr>
              <a:t>Second, </a:t>
            </a:r>
            <a:r>
              <a:rPr lang="en-US" altLang="zh-CN" sz="1200" dirty="0"/>
              <a:t>How to pinpoint the stored information for the same ID in these data structures without the knowledge of the ID?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a:solidFill>
                  <a:schemeClr val="tx1"/>
                </a:solidFill>
                <a:effectLst/>
                <a:latin typeface="+mn-lt"/>
                <a:ea typeface="+mn-ea"/>
                <a:cs typeface="+mn-cs"/>
              </a:rPr>
              <a:t>Our solution is to use the position information and hash-print information in the data structure for identification</a:t>
            </a:r>
            <a:r>
              <a:rPr lang="en-US" altLang="zh-CN" sz="1200" dirty="0"/>
              <a:t>. We will introduce</a:t>
            </a:r>
            <a:r>
              <a:rPr lang="en-US" altLang="zh-CN" sz="1200" baseline="0" dirty="0"/>
              <a:t> them later.</a:t>
            </a:r>
            <a:endParaRPr lang="en-US" altLang="zh-CN"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1. encode the ID of each item into a few bits with fixed length during a measurement period, and collect all encoded bits in all measurement periods for a same item for decoding;</a:t>
            </a:r>
          </a:p>
          <a:p>
            <a:r>
              <a:rPr lang="en-US" altLang="zh-CN" sz="1200" kern="1200" dirty="0">
                <a:solidFill>
                  <a:schemeClr val="tx1"/>
                </a:solidFill>
                <a:effectLst/>
                <a:latin typeface="+mn-lt"/>
                <a:ea typeface="+mn-ea"/>
                <a:cs typeface="+mn-cs"/>
              </a:rPr>
              <a:t>2. set the length of encoded bits in each period such that persistent items can be decoded with high probability while non-persistent items not.</a:t>
            </a:r>
          </a:p>
          <a:p>
            <a:endParaRPr lang="en-US" altLang="zh-CN" sz="1200" kern="1200" dirty="0">
              <a:solidFill>
                <a:schemeClr val="tx1"/>
              </a:solidFill>
              <a:effectLst/>
              <a:latin typeface="+mn-lt"/>
              <a:ea typeface="+mn-ea"/>
              <a:cs typeface="+mn-cs"/>
            </a:endParaRPr>
          </a:p>
        </p:txBody>
      </p:sp>
      <p:sp>
        <p:nvSpPr>
          <p:cNvPr id="4608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微软雅黑" charset="0"/>
              </a:defRPr>
            </a:lvl1pPr>
            <a:lvl2pPr marL="742950" indent="-285750">
              <a:defRPr>
                <a:solidFill>
                  <a:schemeClr val="tx1"/>
                </a:solidFill>
                <a:latin typeface="Arial" charset="0"/>
                <a:ea typeface="微软雅黑" charset="0"/>
              </a:defRPr>
            </a:lvl2pPr>
            <a:lvl3pPr marL="1143000" indent="-228600">
              <a:defRPr>
                <a:solidFill>
                  <a:schemeClr val="tx1"/>
                </a:solidFill>
                <a:latin typeface="Arial" charset="0"/>
                <a:ea typeface="微软雅黑" charset="0"/>
              </a:defRPr>
            </a:lvl3pPr>
            <a:lvl4pPr marL="1600200" indent="-228600">
              <a:defRPr>
                <a:solidFill>
                  <a:schemeClr val="tx1"/>
                </a:solidFill>
                <a:latin typeface="Arial" charset="0"/>
                <a:ea typeface="微软雅黑" charset="0"/>
              </a:defRPr>
            </a:lvl4pPr>
            <a:lvl5pPr marL="2057400" indent="-228600">
              <a:defRPr>
                <a:solidFill>
                  <a:schemeClr val="tx1"/>
                </a:solidFill>
                <a:latin typeface="Arial" charset="0"/>
                <a:ea typeface="微软雅黑" charset="0"/>
              </a:defRPr>
            </a:lvl5pPr>
            <a:lvl6pPr marL="2514600" indent="-228600" eaLnBrk="0" fontAlgn="base" hangingPunct="0">
              <a:spcBef>
                <a:spcPct val="0"/>
              </a:spcBef>
              <a:spcAft>
                <a:spcPct val="0"/>
              </a:spcAft>
              <a:defRPr>
                <a:solidFill>
                  <a:schemeClr val="tx1"/>
                </a:solidFill>
                <a:latin typeface="Arial" charset="0"/>
                <a:ea typeface="微软雅黑" charset="0"/>
              </a:defRPr>
            </a:lvl6pPr>
            <a:lvl7pPr marL="2971800" indent="-228600" eaLnBrk="0" fontAlgn="base" hangingPunct="0">
              <a:spcBef>
                <a:spcPct val="0"/>
              </a:spcBef>
              <a:spcAft>
                <a:spcPct val="0"/>
              </a:spcAft>
              <a:defRPr>
                <a:solidFill>
                  <a:schemeClr val="tx1"/>
                </a:solidFill>
                <a:latin typeface="Arial" charset="0"/>
                <a:ea typeface="微软雅黑" charset="0"/>
              </a:defRPr>
            </a:lvl7pPr>
            <a:lvl8pPr marL="3429000" indent="-228600" eaLnBrk="0" fontAlgn="base" hangingPunct="0">
              <a:spcBef>
                <a:spcPct val="0"/>
              </a:spcBef>
              <a:spcAft>
                <a:spcPct val="0"/>
              </a:spcAft>
              <a:defRPr>
                <a:solidFill>
                  <a:schemeClr val="tx1"/>
                </a:solidFill>
                <a:latin typeface="Arial" charset="0"/>
                <a:ea typeface="微软雅黑" charset="0"/>
              </a:defRPr>
            </a:lvl8pPr>
            <a:lvl9pPr marL="3886200" indent="-228600" eaLnBrk="0" fontAlgn="base" hangingPunct="0">
              <a:spcBef>
                <a:spcPct val="0"/>
              </a:spcBef>
              <a:spcAft>
                <a:spcPct val="0"/>
              </a:spcAft>
              <a:defRPr>
                <a:solidFill>
                  <a:schemeClr val="tx1"/>
                </a:solidFill>
                <a:latin typeface="Arial" charset="0"/>
                <a:ea typeface="微软雅黑" charset="0"/>
              </a:defRPr>
            </a:lvl9pPr>
          </a:lstStyle>
          <a:p>
            <a:fld id="{C45E24D4-ABD1-5944-94A1-F9066E65BEEF}" type="slidenum">
              <a:rPr lang="en-US" altLang="zh-CN">
                <a:latin typeface="Calibri" charset="0"/>
                <a:ea typeface="宋体" charset="0"/>
              </a:rPr>
              <a:pPr/>
              <a:t>9</a:t>
            </a:fld>
            <a:endParaRPr lang="en-US" altLang="zh-CN">
              <a:latin typeface="Calibri" charset="0"/>
              <a:ea typeface="宋体" charset="0"/>
            </a:endParaRPr>
          </a:p>
        </p:txBody>
      </p:sp>
    </p:spTree>
    <p:extLst>
      <p:ext uri="{BB962C8B-B14F-4D97-AF65-F5344CB8AC3E}">
        <p14:creationId xmlns:p14="http://schemas.microsoft.com/office/powerpoint/2010/main" val="2643014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8" name="Straight Connector 7"/>
          <p:cNvCxnSpPr/>
          <p:nvPr userDrawn="1"/>
        </p:nvCxnSpPr>
        <p:spPr>
          <a:xfrm>
            <a:off x="381000" y="838200"/>
            <a:ext cx="8382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381000" y="6400800"/>
            <a:ext cx="8382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7620000" y="6445478"/>
            <a:ext cx="1143000" cy="274320"/>
          </a:xfrm>
          <a:prstGeom prst="rect">
            <a:avLst/>
          </a:prstGeom>
          <a:solidFill>
            <a:schemeClr val="bg1"/>
          </a:solidFill>
        </p:spPr>
        <p:txBody>
          <a:bodyPr wrap="square" lIns="0" tIns="0" rIns="0" bIns="0" rtlCol="0" anchor="ctr" anchorCtr="1">
            <a:spAutoFit/>
          </a:bodyPr>
          <a:lstStyle/>
          <a:p>
            <a:endParaRPr lang="en-US" sz="1400" dirty="0">
              <a:latin typeface="Calibri" pitchFamily="34" charset="0"/>
              <a:cs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164052" y="6490156"/>
            <a:ext cx="3581400" cy="215444"/>
          </a:xfrm>
          <a:prstGeom prst="rect">
            <a:avLst/>
          </a:prstGeom>
          <a:noFill/>
        </p:spPr>
        <p:txBody>
          <a:bodyPr wrap="square" lIns="0" tIns="0" rIns="0" bIns="0" rtlCol="0" anchor="ctr" anchorCtr="1">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Alex Liu - Michigan State University</a:t>
            </a:r>
            <a:endParaRPr lang="en-US" sz="1400" dirty="0">
              <a:latin typeface="Calibri" pitchFamily="34" charset="0"/>
              <a:cs typeface="Calibri"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164052" y="6490156"/>
            <a:ext cx="3581400" cy="215444"/>
          </a:xfrm>
          <a:prstGeom prst="rect">
            <a:avLst/>
          </a:prstGeom>
          <a:noFill/>
        </p:spPr>
        <p:txBody>
          <a:bodyPr wrap="square" lIns="0" tIns="0" rIns="0" bIns="0" rtlCol="0" anchor="ctr" anchorCtr="1">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Alex Liu - Michigan State University</a:t>
            </a:r>
            <a:endParaRPr lang="en-US" sz="1400" dirty="0">
              <a:latin typeface="Calibri" pitchFamily="34" charset="0"/>
              <a:cs typeface="Calibri"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text">
    <p:spTree>
      <p:nvGrpSpPr>
        <p:cNvPr id="1" name=""/>
        <p:cNvGrpSpPr/>
        <p:nvPr/>
      </p:nvGrpSpPr>
      <p:grpSpPr>
        <a:xfrm>
          <a:off x="0" y="0"/>
          <a:ext cx="0" cy="0"/>
          <a:chOff x="0" y="0"/>
          <a:chExt cx="0" cy="0"/>
        </a:xfrm>
      </p:grpSpPr>
      <p:pic>
        <p:nvPicPr>
          <p:cNvPr id="4" name="Picture 19" descr="C:\Users\Tany\Desktop\Tab.png"/>
          <p:cNvPicPr>
            <a:picLocks noChangeAspect="1" noChangeArrowheads="1"/>
          </p:cNvPicPr>
          <p:nvPr userDrawn="1"/>
        </p:nvPicPr>
        <p:blipFill>
          <a:blip r:embed="rId2" cstate="print">
            <a:duotone>
              <a:schemeClr val="accent3">
                <a:shade val="45000"/>
                <a:satMod val="135000"/>
              </a:schemeClr>
              <a:prstClr val="white"/>
            </a:duotone>
          </a:blip>
          <a:stretch>
            <a:fillRect/>
          </a:stretch>
        </p:blipFill>
        <p:spPr bwMode="auto">
          <a:xfrm>
            <a:off x="30822" y="6400800"/>
            <a:ext cx="1441772" cy="340568"/>
          </a:xfrm>
          <a:prstGeom prst="rect">
            <a:avLst/>
          </a:prstGeom>
          <a:noFill/>
          <a:ln w="9525">
            <a:noFill/>
            <a:miter lim="800000"/>
            <a:headEnd/>
            <a:tailEnd/>
          </a:ln>
          <a:effectLst>
            <a:outerShdw blurRad="50800" dist="38100" dir="5400000" algn="t" rotWithShape="0">
              <a:prstClr val="black">
                <a:alpha val="40000"/>
              </a:prstClr>
            </a:outerShdw>
          </a:effectLst>
        </p:spPr>
      </p:pic>
      <p:graphicFrame>
        <p:nvGraphicFramePr>
          <p:cNvPr id="6" name="表格 5"/>
          <p:cNvGraphicFramePr>
            <a:graphicFrameLocks noGrp="1"/>
          </p:cNvGraphicFramePr>
          <p:nvPr>
            <p:extLst>
              <p:ext uri="{D42A27DB-BD31-4B8C-83A1-F6EECF244321}">
                <p14:modId xmlns:p14="http://schemas.microsoft.com/office/powerpoint/2010/main" val="2317483467"/>
              </p:ext>
            </p:extLst>
          </p:nvPr>
        </p:nvGraphicFramePr>
        <p:xfrm>
          <a:off x="0" y="6405563"/>
          <a:ext cx="9144000" cy="433387"/>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433387">
                <a:tc>
                  <a:txBody>
                    <a:bodyPr/>
                    <a:lstStyle/>
                    <a:p>
                      <a:pPr marL="0" algn="ctr" defTabSz="914400" rtl="0" eaLnBrk="1" latinLnBrk="0" hangingPunct="1">
                        <a:lnSpc>
                          <a:spcPct val="80000"/>
                        </a:lnSpc>
                      </a:pPr>
                      <a:r>
                        <a:rPr lang="en-US" altLang="zh-CN" sz="1400" kern="1200" dirty="0">
                          <a:solidFill>
                            <a:schemeClr val="bg1"/>
                          </a:solidFill>
                          <a:latin typeface="+mn-lt"/>
                          <a:ea typeface="+mn-ea"/>
                          <a:cs typeface="+mn-cs"/>
                        </a:rPr>
                        <a:t>Motivation</a:t>
                      </a:r>
                    </a:p>
                  </a:txBody>
                  <a:tcPr marT="45696" marB="45696" anchor="ctr"/>
                </a:tc>
                <a:tc>
                  <a:txBody>
                    <a:bodyPr/>
                    <a:lstStyle/>
                    <a:p>
                      <a:pPr algn="ctr">
                        <a:lnSpc>
                          <a:spcPct val="80000"/>
                        </a:lnSpc>
                      </a:pPr>
                      <a:r>
                        <a:rPr lang="en-US" altLang="zh-CN" sz="1400" kern="1200" dirty="0">
                          <a:solidFill>
                            <a:srgbClr val="18453B"/>
                          </a:solidFill>
                          <a:latin typeface="+mn-lt"/>
                          <a:ea typeface="+mn-ea"/>
                          <a:cs typeface="+mn-cs"/>
                        </a:rPr>
                        <a:t>Limitations of Prior Art</a:t>
                      </a:r>
                      <a:endParaRPr lang="zh-CN" altLang="en-US" sz="1400" kern="1200" dirty="0">
                        <a:solidFill>
                          <a:srgbClr val="18453B"/>
                        </a:solidFill>
                        <a:latin typeface="+mn-lt"/>
                        <a:ea typeface="+mn-ea"/>
                        <a:cs typeface="+mn-cs"/>
                      </a:endParaRPr>
                    </a:p>
                  </a:txBody>
                  <a:tcPr marT="45696" marB="45696" anchor="ctr"/>
                </a:tc>
                <a:tc>
                  <a:txBody>
                    <a:bodyPr/>
                    <a:lstStyle/>
                    <a:p>
                      <a:pPr marL="0" algn="ctr" defTabSz="914400" rtl="0" eaLnBrk="1" latinLnBrk="0" hangingPunct="1">
                        <a:lnSpc>
                          <a:spcPct val="80000"/>
                        </a:lnSpc>
                      </a:pPr>
                      <a:r>
                        <a:rPr lang="en-US" altLang="zh-CN" sz="1400" kern="1200" dirty="0">
                          <a:solidFill>
                            <a:srgbClr val="18453B"/>
                          </a:solidFill>
                          <a:latin typeface="+mn-lt"/>
                          <a:ea typeface="+mn-ea"/>
                          <a:cs typeface="+mn-cs"/>
                        </a:rPr>
                        <a:t>PIE</a:t>
                      </a:r>
                      <a:endParaRPr lang="zh-CN" altLang="en-US" sz="1400" kern="1200" dirty="0">
                        <a:solidFill>
                          <a:srgbClr val="18453B"/>
                        </a:solidFill>
                        <a:latin typeface="+mn-lt"/>
                        <a:ea typeface="+mn-ea"/>
                        <a:cs typeface="+mn-cs"/>
                      </a:endParaRPr>
                    </a:p>
                  </a:txBody>
                  <a:tcPr marT="45696" marB="45696" anchor="ct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1400" kern="1200" dirty="0">
                          <a:solidFill>
                            <a:srgbClr val="18453B"/>
                          </a:solidFill>
                          <a:latin typeface="+mn-lt"/>
                          <a:ea typeface="+mn-ea"/>
                          <a:cs typeface="+mn-cs"/>
                        </a:rPr>
                        <a:t>Optimization</a:t>
                      </a:r>
                      <a:endParaRPr lang="zh-CN" altLang="en-US" sz="1400" kern="1200" dirty="0">
                        <a:solidFill>
                          <a:srgbClr val="18453B"/>
                        </a:solidFill>
                        <a:latin typeface="+mn-lt"/>
                        <a:ea typeface="+mn-ea"/>
                        <a:cs typeface="+mn-cs"/>
                      </a:endParaRPr>
                    </a:p>
                  </a:txBody>
                  <a:tcPr marT="45696" marB="45696" anchor="ctr"/>
                </a:tc>
                <a:tc>
                  <a:txBody>
                    <a:bodyPr/>
                    <a:lstStyle/>
                    <a:p>
                      <a:pPr marL="0" algn="ctr" defTabSz="914400" rtl="0" eaLnBrk="1" latinLnBrk="0" hangingPunct="1">
                        <a:lnSpc>
                          <a:spcPct val="80000"/>
                        </a:lnSpc>
                      </a:pPr>
                      <a:r>
                        <a:rPr lang="en-US" altLang="zh-CN" sz="1400" kern="1200" dirty="0">
                          <a:solidFill>
                            <a:srgbClr val="18453B"/>
                          </a:solidFill>
                          <a:latin typeface="+mn-lt"/>
                          <a:ea typeface="+mn-ea"/>
                          <a:cs typeface="+mn-cs"/>
                        </a:rPr>
                        <a:t>Evaluation</a:t>
                      </a:r>
                      <a:endParaRPr lang="zh-CN" altLang="en-US" sz="1400" kern="1200" dirty="0">
                        <a:solidFill>
                          <a:srgbClr val="18453B"/>
                        </a:solidFill>
                        <a:latin typeface="+mn-lt"/>
                        <a:ea typeface="+mn-ea"/>
                        <a:cs typeface="+mn-cs"/>
                      </a:endParaRPr>
                    </a:p>
                  </a:txBody>
                  <a:tcPr marT="45696" marB="45696" anchor="ctr"/>
                </a:tc>
                <a:tc>
                  <a:txBody>
                    <a:bodyPr/>
                    <a:lstStyle/>
                    <a:p>
                      <a:pPr marL="0" algn="ctr" defTabSz="914400" rtl="0" eaLnBrk="1" latinLnBrk="0" hangingPunct="1">
                        <a:lnSpc>
                          <a:spcPct val="80000"/>
                        </a:lnSpc>
                      </a:pPr>
                      <a:r>
                        <a:rPr lang="en-US" altLang="zh-CN" sz="1400" kern="1200" dirty="0">
                          <a:solidFill>
                            <a:srgbClr val="18453B"/>
                          </a:solidFill>
                          <a:latin typeface="+mn-lt"/>
                          <a:ea typeface="+mn-ea"/>
                          <a:cs typeface="+mn-cs"/>
                        </a:rPr>
                        <a:t>Conclusion</a:t>
                      </a:r>
                      <a:endParaRPr lang="zh-CN" altLang="en-US" sz="1400" kern="1200" dirty="0">
                        <a:solidFill>
                          <a:srgbClr val="18453B"/>
                        </a:solidFill>
                        <a:latin typeface="+mn-lt"/>
                        <a:ea typeface="+mn-ea"/>
                        <a:cs typeface="+mn-cs"/>
                      </a:endParaRPr>
                    </a:p>
                  </a:txBody>
                  <a:tcPr marT="45696" marB="45696" anchor="ctr"/>
                </a:tc>
                <a:extLst>
                  <a:ext uri="{0D108BD9-81ED-4DB2-BD59-A6C34878D82A}">
                    <a16:rowId xmlns:a16="http://schemas.microsoft.com/office/drawing/2014/main" val="10000"/>
                  </a:ext>
                </a:extLst>
              </a:tr>
            </a:tbl>
          </a:graphicData>
        </a:graphic>
      </p:graphicFrame>
      <p:cxnSp>
        <p:nvCxnSpPr>
          <p:cNvPr id="11" name="Straight Connector 21"/>
          <p:cNvCxnSpPr/>
          <p:nvPr userDrawn="1"/>
        </p:nvCxnSpPr>
        <p:spPr>
          <a:xfrm>
            <a:off x="-36513" y="6400800"/>
            <a:ext cx="9180513" cy="0"/>
          </a:xfrm>
          <a:prstGeom prst="line">
            <a:avLst/>
          </a:prstGeom>
          <a:ln w="9525">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Title 1"/>
          <p:cNvSpPr>
            <a:spLocks noGrp="1"/>
          </p:cNvSpPr>
          <p:nvPr>
            <p:ph type="title"/>
          </p:nvPr>
        </p:nvSpPr>
        <p:spPr>
          <a:xfrm>
            <a:off x="381000" y="152400"/>
            <a:ext cx="8382000" cy="685800"/>
          </a:xfrm>
        </p:spPr>
        <p:txBody>
          <a:bodyPr/>
          <a:lstStyle>
            <a:lvl1pPr>
              <a:defRPr>
                <a:solidFill>
                  <a:srgbClr val="18453B"/>
                </a:solidFill>
              </a:defRPr>
            </a:lvl1pPr>
          </a:lstStyle>
          <a:p>
            <a:r>
              <a:rPr lang="en-US" dirty="0"/>
              <a:t>Click to edit Master title style</a:t>
            </a:r>
          </a:p>
        </p:txBody>
      </p:sp>
      <p:sp>
        <p:nvSpPr>
          <p:cNvPr id="18" name="Content Placeholder 2"/>
          <p:cNvSpPr>
            <a:spLocks noGrp="1"/>
          </p:cNvSpPr>
          <p:nvPr>
            <p:ph idx="1"/>
          </p:nvPr>
        </p:nvSpPr>
        <p:spPr>
          <a:xfrm>
            <a:off x="342900" y="838200"/>
            <a:ext cx="8458200" cy="5486400"/>
          </a:xfrm>
        </p:spPr>
        <p:txBody>
          <a:bodyPr/>
          <a:lstStyle>
            <a:lvl1pPr>
              <a:defRPr>
                <a:solidFill>
                  <a:srgbClr val="18453B"/>
                </a:solidFill>
              </a:defRPr>
            </a:lvl1pPr>
            <a:lvl2pPr>
              <a:defRPr>
                <a:solidFill>
                  <a:srgbClr val="18453B"/>
                </a:solidFill>
              </a:defRPr>
            </a:lvl2pPr>
            <a:lvl3pPr>
              <a:defRPr>
                <a:solidFill>
                  <a:srgbClr val="18453B"/>
                </a:solidFill>
              </a:defRPr>
            </a:lvl3pPr>
            <a:lvl4pPr>
              <a:defRPr>
                <a:solidFill>
                  <a:srgbClr val="18453B"/>
                </a:solidFill>
              </a:defRPr>
            </a:lvl4pPr>
            <a:lvl5pPr>
              <a:defRPr>
                <a:solidFill>
                  <a:srgbClr val="18453B"/>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51103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title text">
    <p:spTree>
      <p:nvGrpSpPr>
        <p:cNvPr id="1" name=""/>
        <p:cNvGrpSpPr/>
        <p:nvPr/>
      </p:nvGrpSpPr>
      <p:grpSpPr>
        <a:xfrm>
          <a:off x="0" y="0"/>
          <a:ext cx="0" cy="0"/>
          <a:chOff x="0" y="0"/>
          <a:chExt cx="0" cy="0"/>
        </a:xfrm>
      </p:grpSpPr>
      <p:pic>
        <p:nvPicPr>
          <p:cNvPr id="9" name="Picture 19" descr="C:\Users\Tany\Desktop\Tab.png"/>
          <p:cNvPicPr>
            <a:picLocks noChangeAspect="1" noChangeArrowheads="1"/>
          </p:cNvPicPr>
          <p:nvPr userDrawn="1"/>
        </p:nvPicPr>
        <p:blipFill>
          <a:blip r:embed="rId2" cstate="print">
            <a:duotone>
              <a:schemeClr val="accent3">
                <a:shade val="45000"/>
                <a:satMod val="135000"/>
              </a:schemeClr>
              <a:prstClr val="white"/>
            </a:duotone>
          </a:blip>
          <a:stretch>
            <a:fillRect/>
          </a:stretch>
        </p:blipFill>
        <p:spPr bwMode="auto">
          <a:xfrm>
            <a:off x="1573064" y="6400800"/>
            <a:ext cx="1441772" cy="381000"/>
          </a:xfrm>
          <a:prstGeom prst="rect">
            <a:avLst/>
          </a:prstGeom>
          <a:noFill/>
          <a:ln w="9525">
            <a:noFill/>
            <a:miter lim="800000"/>
            <a:headEnd/>
            <a:tailEnd/>
          </a:ln>
          <a:effectLst>
            <a:outerShdw blurRad="50800" dist="38100" dir="5400000" algn="t" rotWithShape="0">
              <a:prstClr val="black">
                <a:alpha val="40000"/>
              </a:prstClr>
            </a:outerShdw>
          </a:effectLst>
        </p:spPr>
      </p:pic>
      <p:graphicFrame>
        <p:nvGraphicFramePr>
          <p:cNvPr id="10" name="表格 9"/>
          <p:cNvGraphicFramePr>
            <a:graphicFrameLocks noGrp="1"/>
          </p:cNvGraphicFramePr>
          <p:nvPr>
            <p:extLst>
              <p:ext uri="{D42A27DB-BD31-4B8C-83A1-F6EECF244321}">
                <p14:modId xmlns:p14="http://schemas.microsoft.com/office/powerpoint/2010/main" val="2291643448"/>
              </p:ext>
            </p:extLst>
          </p:nvPr>
        </p:nvGraphicFramePr>
        <p:xfrm>
          <a:off x="0" y="6405563"/>
          <a:ext cx="9144000" cy="433387"/>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433387">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1400" kern="1200" dirty="0">
                          <a:solidFill>
                            <a:srgbClr val="18453B"/>
                          </a:solidFill>
                          <a:latin typeface="+mn-lt"/>
                          <a:ea typeface="+mn-ea"/>
                          <a:cs typeface="+mn-cs"/>
                        </a:rPr>
                        <a:t>Motivation</a:t>
                      </a:r>
                    </a:p>
                  </a:txBody>
                  <a:tcPr marT="45696" marB="45696" anchor="ctr"/>
                </a:tc>
                <a:tc>
                  <a:txBody>
                    <a:bodyPr/>
                    <a:lstStyle/>
                    <a:p>
                      <a:pPr algn="ctr">
                        <a:lnSpc>
                          <a:spcPct val="80000"/>
                        </a:lnSpc>
                      </a:pPr>
                      <a:r>
                        <a:rPr lang="en-US" altLang="zh-CN" sz="1400" b="1" dirty="0">
                          <a:solidFill>
                            <a:schemeClr val="bg1"/>
                          </a:solidFill>
                          <a:latin typeface="+mn-ea"/>
                          <a:ea typeface="+mn-ea"/>
                        </a:rPr>
                        <a:t>Limitations of Prior Art</a:t>
                      </a:r>
                    </a:p>
                  </a:txBody>
                  <a:tcPr marT="45696" marB="45696" anchor="ctr"/>
                </a:tc>
                <a:tc>
                  <a:txBody>
                    <a:bodyPr/>
                    <a:lstStyle/>
                    <a:p>
                      <a:pPr marL="0" algn="ctr" defTabSz="914400" rtl="0" eaLnBrk="1" latinLnBrk="0" hangingPunct="1">
                        <a:lnSpc>
                          <a:spcPct val="80000"/>
                        </a:lnSpc>
                      </a:pPr>
                      <a:r>
                        <a:rPr lang="en-US" altLang="zh-CN" sz="1400" kern="1200" dirty="0">
                          <a:solidFill>
                            <a:srgbClr val="18453B"/>
                          </a:solidFill>
                          <a:latin typeface="+mn-lt"/>
                          <a:ea typeface="+mn-ea"/>
                          <a:cs typeface="+mn-cs"/>
                        </a:rPr>
                        <a:t>PIE</a:t>
                      </a:r>
                      <a:endParaRPr lang="zh-CN" altLang="en-US" sz="1400" kern="1200" dirty="0">
                        <a:solidFill>
                          <a:srgbClr val="18453B"/>
                        </a:solidFill>
                        <a:latin typeface="+mn-lt"/>
                        <a:ea typeface="+mn-ea"/>
                        <a:cs typeface="+mn-cs"/>
                      </a:endParaRPr>
                    </a:p>
                  </a:txBody>
                  <a:tcPr marT="45696" marB="45696" anchor="ct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1400" kern="1200" dirty="0">
                          <a:solidFill>
                            <a:srgbClr val="18453B"/>
                          </a:solidFill>
                          <a:latin typeface="+mn-lt"/>
                          <a:ea typeface="+mn-ea"/>
                          <a:cs typeface="+mn-cs"/>
                        </a:rPr>
                        <a:t>Optimization</a:t>
                      </a:r>
                      <a:endParaRPr lang="zh-CN" altLang="en-US" sz="1400" kern="1200" dirty="0">
                        <a:solidFill>
                          <a:srgbClr val="18453B"/>
                        </a:solidFill>
                        <a:latin typeface="+mn-lt"/>
                        <a:ea typeface="+mn-ea"/>
                        <a:cs typeface="+mn-cs"/>
                      </a:endParaRPr>
                    </a:p>
                  </a:txBody>
                  <a:tcPr marT="45696" marB="45696" anchor="ctr"/>
                </a:tc>
                <a:tc>
                  <a:txBody>
                    <a:bodyPr/>
                    <a:lstStyle/>
                    <a:p>
                      <a:pPr marL="0" algn="ctr" defTabSz="914400" rtl="0" eaLnBrk="1" latinLnBrk="0" hangingPunct="1">
                        <a:lnSpc>
                          <a:spcPct val="80000"/>
                        </a:lnSpc>
                      </a:pPr>
                      <a:r>
                        <a:rPr lang="en-US" altLang="zh-CN" sz="1400" kern="1200" dirty="0">
                          <a:solidFill>
                            <a:srgbClr val="18453B"/>
                          </a:solidFill>
                          <a:latin typeface="+mn-lt"/>
                          <a:ea typeface="+mn-ea"/>
                          <a:cs typeface="+mn-cs"/>
                        </a:rPr>
                        <a:t>Evaluation</a:t>
                      </a:r>
                      <a:endParaRPr lang="zh-CN" altLang="en-US" sz="1400" kern="1200" dirty="0">
                        <a:solidFill>
                          <a:srgbClr val="18453B"/>
                        </a:solidFill>
                        <a:latin typeface="+mn-lt"/>
                        <a:ea typeface="+mn-ea"/>
                        <a:cs typeface="+mn-cs"/>
                      </a:endParaRPr>
                    </a:p>
                  </a:txBody>
                  <a:tcPr marT="45696" marB="45696" anchor="ctr"/>
                </a:tc>
                <a:tc>
                  <a:txBody>
                    <a:bodyPr/>
                    <a:lstStyle/>
                    <a:p>
                      <a:pPr marL="0" algn="ctr" defTabSz="914400" rtl="0" eaLnBrk="1" latinLnBrk="0" hangingPunct="1">
                        <a:lnSpc>
                          <a:spcPct val="80000"/>
                        </a:lnSpc>
                      </a:pPr>
                      <a:r>
                        <a:rPr lang="en-US" altLang="zh-CN" sz="1400" kern="1200" dirty="0">
                          <a:solidFill>
                            <a:srgbClr val="18453B"/>
                          </a:solidFill>
                          <a:latin typeface="+mn-lt"/>
                          <a:ea typeface="+mn-ea"/>
                          <a:cs typeface="+mn-cs"/>
                        </a:rPr>
                        <a:t>Conclusion</a:t>
                      </a:r>
                      <a:endParaRPr lang="zh-CN" altLang="en-US" sz="1400" kern="1200" dirty="0">
                        <a:solidFill>
                          <a:srgbClr val="18453B"/>
                        </a:solidFill>
                        <a:latin typeface="+mn-lt"/>
                        <a:ea typeface="+mn-ea"/>
                        <a:cs typeface="+mn-cs"/>
                      </a:endParaRPr>
                    </a:p>
                  </a:txBody>
                  <a:tcPr marT="45696" marB="45696" anchor="ctr"/>
                </a:tc>
                <a:extLst>
                  <a:ext uri="{0D108BD9-81ED-4DB2-BD59-A6C34878D82A}">
                    <a16:rowId xmlns:a16="http://schemas.microsoft.com/office/drawing/2014/main" val="10000"/>
                  </a:ext>
                </a:extLst>
              </a:tr>
            </a:tbl>
          </a:graphicData>
        </a:graphic>
      </p:graphicFrame>
      <p:sp>
        <p:nvSpPr>
          <p:cNvPr id="12" name="Title 1"/>
          <p:cNvSpPr>
            <a:spLocks noGrp="1"/>
          </p:cNvSpPr>
          <p:nvPr>
            <p:ph type="title"/>
          </p:nvPr>
        </p:nvSpPr>
        <p:spPr>
          <a:xfrm>
            <a:off x="381000" y="152400"/>
            <a:ext cx="8382000" cy="685800"/>
          </a:xfrm>
        </p:spPr>
        <p:txBody>
          <a:bodyPr/>
          <a:lstStyle>
            <a:lvl1pPr>
              <a:defRPr>
                <a:solidFill>
                  <a:srgbClr val="18453B"/>
                </a:solidFill>
              </a:defRPr>
            </a:lvl1pPr>
          </a:lstStyle>
          <a:p>
            <a:r>
              <a:rPr lang="en-US" dirty="0"/>
              <a:t>Click to edit Master title style</a:t>
            </a:r>
          </a:p>
        </p:txBody>
      </p:sp>
      <p:sp>
        <p:nvSpPr>
          <p:cNvPr id="13" name="Content Placeholder 2"/>
          <p:cNvSpPr>
            <a:spLocks noGrp="1"/>
          </p:cNvSpPr>
          <p:nvPr>
            <p:ph idx="1"/>
          </p:nvPr>
        </p:nvSpPr>
        <p:spPr>
          <a:xfrm>
            <a:off x="342900" y="838200"/>
            <a:ext cx="8458200" cy="5486400"/>
          </a:xfrm>
        </p:spPr>
        <p:txBody>
          <a:bodyPr/>
          <a:lstStyle>
            <a:lvl1pPr>
              <a:defRPr>
                <a:solidFill>
                  <a:srgbClr val="18453B"/>
                </a:solidFill>
              </a:defRPr>
            </a:lvl1pPr>
            <a:lvl2pPr>
              <a:defRPr>
                <a:solidFill>
                  <a:srgbClr val="18453B"/>
                </a:solidFill>
              </a:defRPr>
            </a:lvl2pPr>
            <a:lvl3pPr>
              <a:defRPr>
                <a:solidFill>
                  <a:srgbClr val="18453B"/>
                </a:solidFill>
              </a:defRPr>
            </a:lvl3pPr>
            <a:lvl4pPr>
              <a:defRPr>
                <a:solidFill>
                  <a:srgbClr val="18453B"/>
                </a:solidFill>
              </a:defRPr>
            </a:lvl4pPr>
            <a:lvl5pPr>
              <a:defRPr>
                <a:solidFill>
                  <a:srgbClr val="18453B"/>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240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title text">
    <p:spTree>
      <p:nvGrpSpPr>
        <p:cNvPr id="1" name=""/>
        <p:cNvGrpSpPr/>
        <p:nvPr/>
      </p:nvGrpSpPr>
      <p:grpSpPr>
        <a:xfrm>
          <a:off x="0" y="0"/>
          <a:ext cx="0" cy="0"/>
          <a:chOff x="0" y="0"/>
          <a:chExt cx="0" cy="0"/>
        </a:xfrm>
      </p:grpSpPr>
      <p:pic>
        <p:nvPicPr>
          <p:cNvPr id="9" name="Picture 19" descr="C:\Users\Tany\Desktop\Tab.png"/>
          <p:cNvPicPr preferRelativeResize="0">
            <a:picLocks noChangeArrowheads="1"/>
          </p:cNvPicPr>
          <p:nvPr userDrawn="1"/>
        </p:nvPicPr>
        <p:blipFill>
          <a:blip r:embed="rId2" cstate="print">
            <a:duotone>
              <a:schemeClr val="accent3">
                <a:shade val="45000"/>
                <a:satMod val="135000"/>
              </a:schemeClr>
              <a:prstClr val="white"/>
            </a:duotone>
          </a:blip>
          <a:stretch>
            <a:fillRect/>
          </a:stretch>
        </p:blipFill>
        <p:spPr bwMode="auto">
          <a:xfrm>
            <a:off x="3070920" y="6400798"/>
            <a:ext cx="1441772" cy="391322"/>
          </a:xfrm>
          <a:prstGeom prst="rect">
            <a:avLst/>
          </a:prstGeom>
          <a:noFill/>
          <a:ln w="9525">
            <a:noFill/>
            <a:miter lim="800000"/>
            <a:headEnd/>
            <a:tailEnd/>
          </a:ln>
          <a:effectLst>
            <a:outerShdw blurRad="50800" dist="38100" dir="5400000" algn="t" rotWithShape="0">
              <a:prstClr val="black">
                <a:alpha val="40000"/>
              </a:prstClr>
            </a:outerShdw>
          </a:effectLst>
        </p:spPr>
      </p:pic>
      <p:graphicFrame>
        <p:nvGraphicFramePr>
          <p:cNvPr id="10" name="表格 9"/>
          <p:cNvGraphicFramePr>
            <a:graphicFrameLocks noGrp="1"/>
          </p:cNvGraphicFramePr>
          <p:nvPr>
            <p:extLst>
              <p:ext uri="{D42A27DB-BD31-4B8C-83A1-F6EECF244321}">
                <p14:modId xmlns:p14="http://schemas.microsoft.com/office/powerpoint/2010/main" val="1191418110"/>
              </p:ext>
            </p:extLst>
          </p:nvPr>
        </p:nvGraphicFramePr>
        <p:xfrm>
          <a:off x="0" y="6405563"/>
          <a:ext cx="9144000" cy="433387"/>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433387">
                <a:tc>
                  <a:txBody>
                    <a:bodyPr/>
                    <a:lstStyle/>
                    <a:p>
                      <a:pPr marL="0" algn="ctr" defTabSz="914400" rtl="0" eaLnBrk="1" latinLnBrk="0" hangingPunct="1">
                        <a:lnSpc>
                          <a:spcPct val="80000"/>
                        </a:lnSpc>
                      </a:pPr>
                      <a:r>
                        <a:rPr lang="en-US" altLang="zh-CN" sz="1400" kern="1200" dirty="0">
                          <a:solidFill>
                            <a:srgbClr val="18453B"/>
                          </a:solidFill>
                          <a:latin typeface="+mn-lt"/>
                          <a:ea typeface="+mn-ea"/>
                          <a:cs typeface="+mn-cs"/>
                        </a:rPr>
                        <a:t>Motivation</a:t>
                      </a:r>
                    </a:p>
                  </a:txBody>
                  <a:tcPr marT="45696" marB="45696" anchor="ctr"/>
                </a:tc>
                <a:tc>
                  <a:txBody>
                    <a:bodyPr/>
                    <a:lstStyle/>
                    <a:p>
                      <a:pPr marL="0" algn="ctr" defTabSz="914400" rtl="0" eaLnBrk="1" latinLnBrk="0" hangingPunct="1">
                        <a:lnSpc>
                          <a:spcPct val="80000"/>
                        </a:lnSpc>
                      </a:pPr>
                      <a:r>
                        <a:rPr lang="en-US" altLang="zh-CN" sz="1400" kern="1200" dirty="0">
                          <a:solidFill>
                            <a:srgbClr val="18453B"/>
                          </a:solidFill>
                          <a:latin typeface="+mn-lt"/>
                          <a:ea typeface="+mn-ea"/>
                          <a:cs typeface="+mn-cs"/>
                        </a:rPr>
                        <a:t>Limitations of Prior Art</a:t>
                      </a:r>
                    </a:p>
                  </a:txBody>
                  <a:tcPr marT="45696" marB="45696" anchor="ctr"/>
                </a:tc>
                <a:tc>
                  <a:txBody>
                    <a:bodyPr/>
                    <a:lstStyle/>
                    <a:p>
                      <a:pPr marL="0" algn="ctr" defTabSz="914400" rtl="0" eaLnBrk="1" latinLnBrk="0" hangingPunct="1">
                        <a:lnSpc>
                          <a:spcPct val="80000"/>
                        </a:lnSpc>
                      </a:pPr>
                      <a:r>
                        <a:rPr lang="en-US" altLang="zh-CN" sz="1400" kern="1200" dirty="0">
                          <a:solidFill>
                            <a:schemeClr val="bg1"/>
                          </a:solidFill>
                          <a:latin typeface="+mn-lt"/>
                          <a:ea typeface="+mn-ea"/>
                          <a:cs typeface="+mn-cs"/>
                        </a:rPr>
                        <a:t>PIE</a:t>
                      </a:r>
                      <a:endParaRPr lang="zh-CN" altLang="en-US" sz="1400" kern="1200" dirty="0">
                        <a:solidFill>
                          <a:schemeClr val="bg1"/>
                        </a:solidFill>
                        <a:latin typeface="+mn-lt"/>
                        <a:ea typeface="+mn-ea"/>
                        <a:cs typeface="+mn-cs"/>
                      </a:endParaRPr>
                    </a:p>
                  </a:txBody>
                  <a:tcPr marT="45696" marB="45696" anchor="ct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1400" kern="1200" dirty="0">
                          <a:solidFill>
                            <a:srgbClr val="18453B"/>
                          </a:solidFill>
                          <a:latin typeface="+mn-lt"/>
                          <a:ea typeface="+mn-ea"/>
                          <a:cs typeface="+mn-cs"/>
                        </a:rPr>
                        <a:t>Optimization</a:t>
                      </a:r>
                      <a:endParaRPr lang="zh-CN" altLang="en-US" sz="1400" kern="1200" dirty="0">
                        <a:solidFill>
                          <a:srgbClr val="18453B"/>
                        </a:solidFill>
                        <a:latin typeface="+mn-lt"/>
                        <a:ea typeface="+mn-ea"/>
                        <a:cs typeface="+mn-cs"/>
                      </a:endParaRPr>
                    </a:p>
                  </a:txBody>
                  <a:tcPr marT="45696" marB="45696" anchor="ctr"/>
                </a:tc>
                <a:tc>
                  <a:txBody>
                    <a:bodyPr/>
                    <a:lstStyle/>
                    <a:p>
                      <a:pPr marL="0" algn="ctr" defTabSz="914400" rtl="0" eaLnBrk="1" latinLnBrk="0" hangingPunct="1">
                        <a:lnSpc>
                          <a:spcPct val="80000"/>
                        </a:lnSpc>
                      </a:pPr>
                      <a:r>
                        <a:rPr lang="en-US" altLang="zh-CN" sz="1400" kern="1200" dirty="0">
                          <a:solidFill>
                            <a:srgbClr val="18453B"/>
                          </a:solidFill>
                          <a:latin typeface="+mn-lt"/>
                          <a:ea typeface="+mn-ea"/>
                          <a:cs typeface="+mn-cs"/>
                        </a:rPr>
                        <a:t>Evaluation</a:t>
                      </a:r>
                      <a:endParaRPr lang="zh-CN" altLang="en-US" sz="1400" kern="1200" dirty="0">
                        <a:solidFill>
                          <a:srgbClr val="18453B"/>
                        </a:solidFill>
                        <a:latin typeface="+mn-lt"/>
                        <a:ea typeface="+mn-ea"/>
                        <a:cs typeface="+mn-cs"/>
                      </a:endParaRPr>
                    </a:p>
                  </a:txBody>
                  <a:tcPr marT="45696" marB="45696" anchor="ctr"/>
                </a:tc>
                <a:tc>
                  <a:txBody>
                    <a:bodyPr/>
                    <a:lstStyle/>
                    <a:p>
                      <a:pPr marL="0" algn="ctr" defTabSz="914400" rtl="0" eaLnBrk="1" latinLnBrk="0" hangingPunct="1">
                        <a:lnSpc>
                          <a:spcPct val="80000"/>
                        </a:lnSpc>
                      </a:pPr>
                      <a:r>
                        <a:rPr lang="en-US" altLang="zh-CN" sz="1400" kern="1200" dirty="0">
                          <a:solidFill>
                            <a:srgbClr val="18453B"/>
                          </a:solidFill>
                          <a:latin typeface="+mn-lt"/>
                          <a:ea typeface="+mn-ea"/>
                          <a:cs typeface="+mn-cs"/>
                        </a:rPr>
                        <a:t>Conclusion</a:t>
                      </a:r>
                      <a:endParaRPr lang="zh-CN" altLang="en-US" sz="1400" kern="1200" dirty="0">
                        <a:solidFill>
                          <a:srgbClr val="18453B"/>
                        </a:solidFill>
                        <a:latin typeface="+mn-lt"/>
                        <a:ea typeface="+mn-ea"/>
                        <a:cs typeface="+mn-cs"/>
                      </a:endParaRPr>
                    </a:p>
                  </a:txBody>
                  <a:tcPr marT="45696" marB="45696" anchor="ctr"/>
                </a:tc>
                <a:extLst>
                  <a:ext uri="{0D108BD9-81ED-4DB2-BD59-A6C34878D82A}">
                    <a16:rowId xmlns:a16="http://schemas.microsoft.com/office/drawing/2014/main" val="10000"/>
                  </a:ext>
                </a:extLst>
              </a:tr>
            </a:tbl>
          </a:graphicData>
        </a:graphic>
      </p:graphicFrame>
      <p:cxnSp>
        <p:nvCxnSpPr>
          <p:cNvPr id="11" name="Straight Connector 21"/>
          <p:cNvCxnSpPr/>
          <p:nvPr userDrawn="1"/>
        </p:nvCxnSpPr>
        <p:spPr>
          <a:xfrm>
            <a:off x="-36513" y="6400800"/>
            <a:ext cx="9180513" cy="0"/>
          </a:xfrm>
          <a:prstGeom prst="line">
            <a:avLst/>
          </a:prstGeom>
          <a:ln w="9525">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381000" y="152400"/>
            <a:ext cx="8382000" cy="685800"/>
          </a:xfrm>
        </p:spPr>
        <p:txBody>
          <a:bodyPr/>
          <a:lstStyle>
            <a:lvl1pPr>
              <a:defRPr>
                <a:solidFill>
                  <a:srgbClr val="18453B"/>
                </a:solidFill>
              </a:defRPr>
            </a:lvl1pPr>
          </a:lstStyle>
          <a:p>
            <a:r>
              <a:rPr lang="en-US" dirty="0"/>
              <a:t>Click to edit Master title style</a:t>
            </a:r>
          </a:p>
        </p:txBody>
      </p:sp>
      <p:sp>
        <p:nvSpPr>
          <p:cNvPr id="13" name="Content Placeholder 2"/>
          <p:cNvSpPr>
            <a:spLocks noGrp="1"/>
          </p:cNvSpPr>
          <p:nvPr>
            <p:ph idx="1"/>
          </p:nvPr>
        </p:nvSpPr>
        <p:spPr>
          <a:xfrm>
            <a:off x="342900" y="838200"/>
            <a:ext cx="8458200" cy="5486400"/>
          </a:xfrm>
        </p:spPr>
        <p:txBody>
          <a:bodyPr/>
          <a:lstStyle>
            <a:lvl1pPr>
              <a:defRPr>
                <a:solidFill>
                  <a:srgbClr val="18453B"/>
                </a:solidFill>
              </a:defRPr>
            </a:lvl1pPr>
            <a:lvl2pPr>
              <a:defRPr>
                <a:solidFill>
                  <a:srgbClr val="18453B"/>
                </a:solidFill>
              </a:defRPr>
            </a:lvl2pPr>
            <a:lvl3pPr>
              <a:defRPr>
                <a:solidFill>
                  <a:srgbClr val="18453B"/>
                </a:solidFill>
              </a:defRPr>
            </a:lvl3pPr>
            <a:lvl4pPr>
              <a:defRPr>
                <a:solidFill>
                  <a:srgbClr val="18453B"/>
                </a:solidFill>
              </a:defRPr>
            </a:lvl4pPr>
            <a:lvl5pPr>
              <a:defRPr>
                <a:solidFill>
                  <a:srgbClr val="18453B"/>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8142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title text">
    <p:spTree>
      <p:nvGrpSpPr>
        <p:cNvPr id="1" name=""/>
        <p:cNvGrpSpPr/>
        <p:nvPr/>
      </p:nvGrpSpPr>
      <p:grpSpPr>
        <a:xfrm>
          <a:off x="0" y="0"/>
          <a:ext cx="0" cy="0"/>
          <a:chOff x="0" y="0"/>
          <a:chExt cx="0" cy="0"/>
        </a:xfrm>
      </p:grpSpPr>
      <p:pic>
        <p:nvPicPr>
          <p:cNvPr id="9" name="Picture 19" descr="C:\Users\Tany\Desktop\Tab.png"/>
          <p:cNvPicPr>
            <a:picLocks noChangeAspect="1" noChangeArrowheads="1"/>
          </p:cNvPicPr>
          <p:nvPr userDrawn="1"/>
        </p:nvPicPr>
        <p:blipFill>
          <a:blip r:embed="rId2" cstate="print">
            <a:duotone>
              <a:schemeClr val="accent3">
                <a:shade val="45000"/>
                <a:satMod val="135000"/>
              </a:schemeClr>
              <a:prstClr val="white"/>
            </a:duotone>
          </a:blip>
          <a:stretch>
            <a:fillRect/>
          </a:stretch>
        </p:blipFill>
        <p:spPr bwMode="auto">
          <a:xfrm>
            <a:off x="4642396" y="6400800"/>
            <a:ext cx="1441772" cy="340568"/>
          </a:xfrm>
          <a:prstGeom prst="rect">
            <a:avLst/>
          </a:prstGeom>
          <a:noFill/>
          <a:ln w="9525">
            <a:noFill/>
            <a:miter lim="800000"/>
            <a:headEnd/>
            <a:tailEnd/>
          </a:ln>
          <a:effectLst>
            <a:outerShdw blurRad="50800" dist="38100" dir="5400000" algn="t" rotWithShape="0">
              <a:prstClr val="black">
                <a:alpha val="40000"/>
              </a:prstClr>
            </a:outerShdw>
          </a:effectLst>
        </p:spPr>
      </p:pic>
      <p:graphicFrame>
        <p:nvGraphicFramePr>
          <p:cNvPr id="10" name="表格 9"/>
          <p:cNvGraphicFramePr>
            <a:graphicFrameLocks noGrp="1"/>
          </p:cNvGraphicFramePr>
          <p:nvPr>
            <p:extLst>
              <p:ext uri="{D42A27DB-BD31-4B8C-83A1-F6EECF244321}">
                <p14:modId xmlns:p14="http://schemas.microsoft.com/office/powerpoint/2010/main" val="2916691613"/>
              </p:ext>
            </p:extLst>
          </p:nvPr>
        </p:nvGraphicFramePr>
        <p:xfrm>
          <a:off x="0" y="6405563"/>
          <a:ext cx="9144000" cy="433387"/>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433387">
                <a:tc>
                  <a:txBody>
                    <a:bodyPr/>
                    <a:lstStyle/>
                    <a:p>
                      <a:pPr algn="ctr">
                        <a:lnSpc>
                          <a:spcPct val="80000"/>
                        </a:lnSpc>
                      </a:pPr>
                      <a:r>
                        <a:rPr lang="en-US" altLang="zh-CN" sz="1400" kern="1200" dirty="0">
                          <a:solidFill>
                            <a:srgbClr val="18453B"/>
                          </a:solidFill>
                          <a:latin typeface="+mn-lt"/>
                          <a:ea typeface="+mn-ea"/>
                          <a:cs typeface="+mn-cs"/>
                        </a:rPr>
                        <a:t>Motivation</a:t>
                      </a:r>
                    </a:p>
                  </a:txBody>
                  <a:tcPr marT="45696" marB="45696" anchor="ctr"/>
                </a:tc>
                <a:tc>
                  <a:txBody>
                    <a:bodyPr/>
                    <a:lstStyle/>
                    <a:p>
                      <a:pPr algn="ctr">
                        <a:lnSpc>
                          <a:spcPct val="80000"/>
                        </a:lnSpc>
                      </a:pPr>
                      <a:r>
                        <a:rPr lang="en-US" altLang="zh-CN" sz="1400" kern="1200" dirty="0">
                          <a:solidFill>
                            <a:srgbClr val="18453B"/>
                          </a:solidFill>
                          <a:latin typeface="+mn-lt"/>
                          <a:ea typeface="+mn-ea"/>
                          <a:cs typeface="+mn-cs"/>
                        </a:rPr>
                        <a:t>Limitations of Prior Art</a:t>
                      </a:r>
                    </a:p>
                  </a:txBody>
                  <a:tcPr marT="45696" marB="45696" anchor="ctr"/>
                </a:tc>
                <a:tc>
                  <a:txBody>
                    <a:bodyPr/>
                    <a:lstStyle/>
                    <a:p>
                      <a:pPr algn="ctr">
                        <a:lnSpc>
                          <a:spcPct val="80000"/>
                        </a:lnSpc>
                      </a:pPr>
                      <a:r>
                        <a:rPr lang="en-US" altLang="zh-CN" sz="1400" kern="1200" dirty="0">
                          <a:solidFill>
                            <a:srgbClr val="18453B"/>
                          </a:solidFill>
                          <a:latin typeface="+mn-lt"/>
                          <a:ea typeface="+mn-ea"/>
                          <a:cs typeface="+mn-cs"/>
                        </a:rPr>
                        <a:t>PIE</a:t>
                      </a:r>
                      <a:endParaRPr lang="zh-CN" altLang="en-US" sz="1400" kern="1200" dirty="0">
                        <a:solidFill>
                          <a:srgbClr val="18453B"/>
                        </a:solidFill>
                        <a:latin typeface="+mn-lt"/>
                        <a:ea typeface="+mn-ea"/>
                        <a:cs typeface="+mn-cs"/>
                      </a:endParaRPr>
                    </a:p>
                  </a:txBody>
                  <a:tcPr marT="45696" marB="45696" anchor="ctr"/>
                </a:tc>
                <a:tc>
                  <a:txBody>
                    <a:bodyPr/>
                    <a:lstStyle/>
                    <a:p>
                      <a:pPr algn="ctr">
                        <a:lnSpc>
                          <a:spcPct val="80000"/>
                        </a:lnSpc>
                      </a:pPr>
                      <a:r>
                        <a:rPr lang="en-US" altLang="zh-CN" sz="1400" kern="1200" dirty="0">
                          <a:solidFill>
                            <a:schemeClr val="bg1"/>
                          </a:solidFill>
                          <a:latin typeface="+mn-lt"/>
                          <a:ea typeface="+mn-ea"/>
                          <a:cs typeface="+mn-cs"/>
                        </a:rPr>
                        <a:t>Optimization</a:t>
                      </a:r>
                    </a:p>
                  </a:txBody>
                  <a:tcPr marT="45696" marB="45696" anchor="ctr"/>
                </a:tc>
                <a:tc>
                  <a:txBody>
                    <a:bodyPr/>
                    <a:lstStyle/>
                    <a:p>
                      <a:pPr algn="ctr">
                        <a:lnSpc>
                          <a:spcPct val="80000"/>
                        </a:lnSpc>
                      </a:pPr>
                      <a:r>
                        <a:rPr lang="en-US" altLang="zh-CN" sz="1400" kern="1200" dirty="0">
                          <a:solidFill>
                            <a:srgbClr val="18453B"/>
                          </a:solidFill>
                          <a:latin typeface="+mn-lt"/>
                          <a:ea typeface="+mn-ea"/>
                          <a:cs typeface="+mn-cs"/>
                        </a:rPr>
                        <a:t>Evaluation</a:t>
                      </a:r>
                      <a:endParaRPr lang="zh-CN" altLang="en-US" sz="1400" kern="1200" dirty="0">
                        <a:solidFill>
                          <a:srgbClr val="18453B"/>
                        </a:solidFill>
                        <a:latin typeface="+mn-lt"/>
                        <a:ea typeface="+mn-ea"/>
                        <a:cs typeface="+mn-cs"/>
                      </a:endParaRPr>
                    </a:p>
                  </a:txBody>
                  <a:tcPr marT="45696" marB="45696" anchor="ctr"/>
                </a:tc>
                <a:tc>
                  <a:txBody>
                    <a:bodyPr/>
                    <a:lstStyle/>
                    <a:p>
                      <a:pPr algn="ctr">
                        <a:lnSpc>
                          <a:spcPct val="80000"/>
                        </a:lnSpc>
                      </a:pPr>
                      <a:r>
                        <a:rPr lang="en-US" altLang="zh-CN" sz="1400" kern="1200" dirty="0">
                          <a:solidFill>
                            <a:srgbClr val="18453B"/>
                          </a:solidFill>
                          <a:latin typeface="+mn-lt"/>
                          <a:ea typeface="+mn-ea"/>
                          <a:cs typeface="+mn-cs"/>
                        </a:rPr>
                        <a:t>Conclusion</a:t>
                      </a:r>
                      <a:endParaRPr lang="zh-CN" altLang="en-US" sz="1400" kern="1200" dirty="0">
                        <a:solidFill>
                          <a:srgbClr val="18453B"/>
                        </a:solidFill>
                        <a:latin typeface="+mn-lt"/>
                        <a:ea typeface="+mn-ea"/>
                        <a:cs typeface="+mn-cs"/>
                      </a:endParaRPr>
                    </a:p>
                  </a:txBody>
                  <a:tcPr marT="45696" marB="45696" anchor="ctr"/>
                </a:tc>
                <a:extLst>
                  <a:ext uri="{0D108BD9-81ED-4DB2-BD59-A6C34878D82A}">
                    <a16:rowId xmlns:a16="http://schemas.microsoft.com/office/drawing/2014/main" val="10000"/>
                  </a:ext>
                </a:extLst>
              </a:tr>
            </a:tbl>
          </a:graphicData>
        </a:graphic>
      </p:graphicFrame>
      <p:sp>
        <p:nvSpPr>
          <p:cNvPr id="12" name="Title 1"/>
          <p:cNvSpPr>
            <a:spLocks noGrp="1"/>
          </p:cNvSpPr>
          <p:nvPr>
            <p:ph type="title"/>
          </p:nvPr>
        </p:nvSpPr>
        <p:spPr>
          <a:xfrm>
            <a:off x="381000" y="152400"/>
            <a:ext cx="8382000" cy="685800"/>
          </a:xfrm>
        </p:spPr>
        <p:txBody>
          <a:bodyPr/>
          <a:lstStyle>
            <a:lvl1pPr>
              <a:defRPr>
                <a:solidFill>
                  <a:srgbClr val="18453B"/>
                </a:solidFill>
              </a:defRPr>
            </a:lvl1pPr>
          </a:lstStyle>
          <a:p>
            <a:r>
              <a:rPr lang="en-US" dirty="0"/>
              <a:t>Click to edit Master title style</a:t>
            </a:r>
          </a:p>
        </p:txBody>
      </p:sp>
      <p:sp>
        <p:nvSpPr>
          <p:cNvPr id="13" name="Content Placeholder 2"/>
          <p:cNvSpPr>
            <a:spLocks noGrp="1"/>
          </p:cNvSpPr>
          <p:nvPr>
            <p:ph idx="1"/>
          </p:nvPr>
        </p:nvSpPr>
        <p:spPr>
          <a:xfrm>
            <a:off x="342900" y="838200"/>
            <a:ext cx="8458200" cy="5486400"/>
          </a:xfrm>
        </p:spPr>
        <p:txBody>
          <a:bodyPr/>
          <a:lstStyle>
            <a:lvl1pPr>
              <a:defRPr>
                <a:solidFill>
                  <a:srgbClr val="18453B"/>
                </a:solidFill>
              </a:defRPr>
            </a:lvl1pPr>
            <a:lvl2pPr>
              <a:defRPr>
                <a:solidFill>
                  <a:srgbClr val="18453B"/>
                </a:solidFill>
              </a:defRPr>
            </a:lvl2pPr>
            <a:lvl3pPr>
              <a:defRPr>
                <a:solidFill>
                  <a:srgbClr val="18453B"/>
                </a:solidFill>
              </a:defRPr>
            </a:lvl3pPr>
            <a:lvl4pPr>
              <a:defRPr>
                <a:solidFill>
                  <a:srgbClr val="18453B"/>
                </a:solidFill>
              </a:defRPr>
            </a:lvl4pPr>
            <a:lvl5pPr>
              <a:defRPr>
                <a:solidFill>
                  <a:srgbClr val="18453B"/>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278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title text">
    <p:spTree>
      <p:nvGrpSpPr>
        <p:cNvPr id="1" name=""/>
        <p:cNvGrpSpPr/>
        <p:nvPr/>
      </p:nvGrpSpPr>
      <p:grpSpPr>
        <a:xfrm>
          <a:off x="0" y="0"/>
          <a:ext cx="0" cy="0"/>
          <a:chOff x="0" y="0"/>
          <a:chExt cx="0" cy="0"/>
        </a:xfrm>
      </p:grpSpPr>
      <p:pic>
        <p:nvPicPr>
          <p:cNvPr id="9" name="Picture 19" descr="C:\Users\Tany\Desktop\Tab.png"/>
          <p:cNvPicPr>
            <a:picLocks noChangeAspect="1" noChangeArrowheads="1"/>
          </p:cNvPicPr>
          <p:nvPr userDrawn="1"/>
        </p:nvPicPr>
        <p:blipFill>
          <a:blip r:embed="rId2" cstate="print">
            <a:duotone>
              <a:schemeClr val="accent3">
                <a:shade val="45000"/>
                <a:satMod val="135000"/>
              </a:schemeClr>
              <a:prstClr val="white"/>
            </a:duotone>
          </a:blip>
          <a:stretch>
            <a:fillRect/>
          </a:stretch>
        </p:blipFill>
        <p:spPr bwMode="auto">
          <a:xfrm>
            <a:off x="6134968" y="6400800"/>
            <a:ext cx="1441772" cy="340568"/>
          </a:xfrm>
          <a:prstGeom prst="rect">
            <a:avLst/>
          </a:prstGeom>
          <a:noFill/>
          <a:ln w="9525">
            <a:noFill/>
            <a:miter lim="800000"/>
            <a:headEnd/>
            <a:tailEnd/>
          </a:ln>
          <a:effectLst>
            <a:outerShdw blurRad="50800" dist="38100" dir="5400000" algn="t" rotWithShape="0">
              <a:prstClr val="black">
                <a:alpha val="40000"/>
              </a:prstClr>
            </a:outerShdw>
          </a:effectLst>
        </p:spPr>
      </p:pic>
      <p:graphicFrame>
        <p:nvGraphicFramePr>
          <p:cNvPr id="10" name="表格 9"/>
          <p:cNvGraphicFramePr>
            <a:graphicFrameLocks noGrp="1"/>
          </p:cNvGraphicFramePr>
          <p:nvPr>
            <p:extLst>
              <p:ext uri="{D42A27DB-BD31-4B8C-83A1-F6EECF244321}">
                <p14:modId xmlns:p14="http://schemas.microsoft.com/office/powerpoint/2010/main" val="3079586768"/>
              </p:ext>
            </p:extLst>
          </p:nvPr>
        </p:nvGraphicFramePr>
        <p:xfrm>
          <a:off x="0" y="6405563"/>
          <a:ext cx="9144000" cy="433387"/>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433387">
                <a:tc>
                  <a:txBody>
                    <a:bodyPr/>
                    <a:lstStyle/>
                    <a:p>
                      <a:pPr algn="ctr">
                        <a:lnSpc>
                          <a:spcPct val="80000"/>
                        </a:lnSpc>
                      </a:pPr>
                      <a:r>
                        <a:rPr lang="en-US" altLang="zh-CN" sz="1400" kern="1200" dirty="0">
                          <a:solidFill>
                            <a:srgbClr val="18453B"/>
                          </a:solidFill>
                          <a:latin typeface="+mn-lt"/>
                          <a:ea typeface="+mn-ea"/>
                          <a:cs typeface="+mn-cs"/>
                        </a:rPr>
                        <a:t>Motivation</a:t>
                      </a:r>
                    </a:p>
                  </a:txBody>
                  <a:tcPr marT="45696" marB="45696" anchor="ct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1400" kern="1200" dirty="0">
                          <a:solidFill>
                            <a:srgbClr val="18453B"/>
                          </a:solidFill>
                          <a:latin typeface="+mn-lt"/>
                          <a:ea typeface="+mn-ea"/>
                          <a:cs typeface="+mn-cs"/>
                        </a:rPr>
                        <a:t>Limitations of Prior Art</a:t>
                      </a:r>
                    </a:p>
                  </a:txBody>
                  <a:tcPr marT="45696" marB="45696" anchor="ctr"/>
                </a:tc>
                <a:tc>
                  <a:txBody>
                    <a:bodyPr/>
                    <a:lstStyle/>
                    <a:p>
                      <a:pPr algn="ctr">
                        <a:lnSpc>
                          <a:spcPct val="80000"/>
                        </a:lnSpc>
                      </a:pPr>
                      <a:r>
                        <a:rPr lang="en-US" altLang="zh-CN" sz="1400" kern="1200" dirty="0">
                          <a:solidFill>
                            <a:srgbClr val="18453B"/>
                          </a:solidFill>
                          <a:latin typeface="+mn-lt"/>
                          <a:ea typeface="+mn-ea"/>
                          <a:cs typeface="+mn-cs"/>
                        </a:rPr>
                        <a:t>PIE</a:t>
                      </a:r>
                      <a:endParaRPr lang="zh-CN" altLang="en-US" sz="1400" kern="1200" dirty="0">
                        <a:solidFill>
                          <a:srgbClr val="18453B"/>
                        </a:solidFill>
                        <a:latin typeface="+mn-lt"/>
                        <a:ea typeface="+mn-ea"/>
                        <a:cs typeface="+mn-cs"/>
                      </a:endParaRPr>
                    </a:p>
                  </a:txBody>
                  <a:tcPr marT="45696" marB="45696" anchor="ct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1400" kern="1200" dirty="0">
                          <a:solidFill>
                            <a:srgbClr val="18453B"/>
                          </a:solidFill>
                          <a:latin typeface="+mn-lt"/>
                          <a:ea typeface="+mn-ea"/>
                          <a:cs typeface="+mn-cs"/>
                        </a:rPr>
                        <a:t>Optimization</a:t>
                      </a:r>
                      <a:endParaRPr lang="zh-CN" altLang="en-US" sz="1400" kern="1200" dirty="0">
                        <a:solidFill>
                          <a:srgbClr val="18453B"/>
                        </a:solidFill>
                        <a:latin typeface="+mn-lt"/>
                        <a:ea typeface="+mn-ea"/>
                        <a:cs typeface="+mn-cs"/>
                      </a:endParaRPr>
                    </a:p>
                  </a:txBody>
                  <a:tcPr marT="45696" marB="45696" anchor="ctr"/>
                </a:tc>
                <a:tc>
                  <a:txBody>
                    <a:bodyPr/>
                    <a:lstStyle/>
                    <a:p>
                      <a:pPr algn="ctr">
                        <a:lnSpc>
                          <a:spcPct val="80000"/>
                        </a:lnSpc>
                      </a:pPr>
                      <a:r>
                        <a:rPr lang="en-US" altLang="zh-CN" sz="1400" kern="1200" dirty="0">
                          <a:solidFill>
                            <a:schemeClr val="bg1"/>
                          </a:solidFill>
                          <a:latin typeface="+mn-lt"/>
                          <a:ea typeface="+mn-ea"/>
                          <a:cs typeface="+mn-cs"/>
                        </a:rPr>
                        <a:t>Evaluation</a:t>
                      </a:r>
                      <a:endParaRPr lang="zh-CN" altLang="en-US" sz="1400" kern="1200" dirty="0">
                        <a:solidFill>
                          <a:schemeClr val="bg1"/>
                        </a:solidFill>
                        <a:latin typeface="+mn-lt"/>
                        <a:ea typeface="+mn-ea"/>
                        <a:cs typeface="+mn-cs"/>
                      </a:endParaRPr>
                    </a:p>
                  </a:txBody>
                  <a:tcPr marT="45696" marB="45696" anchor="ctr"/>
                </a:tc>
                <a:tc>
                  <a:txBody>
                    <a:bodyPr/>
                    <a:lstStyle/>
                    <a:p>
                      <a:pPr algn="ctr">
                        <a:lnSpc>
                          <a:spcPct val="80000"/>
                        </a:lnSpc>
                      </a:pPr>
                      <a:r>
                        <a:rPr lang="en-US" altLang="zh-CN" sz="1400" kern="1200" dirty="0">
                          <a:solidFill>
                            <a:srgbClr val="18453B"/>
                          </a:solidFill>
                          <a:latin typeface="+mn-lt"/>
                          <a:ea typeface="+mn-ea"/>
                          <a:cs typeface="+mn-cs"/>
                        </a:rPr>
                        <a:t>Conclusion</a:t>
                      </a:r>
                      <a:endParaRPr lang="zh-CN" altLang="en-US" sz="1400" kern="1200" dirty="0">
                        <a:solidFill>
                          <a:srgbClr val="18453B"/>
                        </a:solidFill>
                        <a:latin typeface="+mn-lt"/>
                        <a:ea typeface="+mn-ea"/>
                        <a:cs typeface="+mn-cs"/>
                      </a:endParaRPr>
                    </a:p>
                  </a:txBody>
                  <a:tcPr marT="45696" marB="45696" anchor="ctr"/>
                </a:tc>
                <a:extLst>
                  <a:ext uri="{0D108BD9-81ED-4DB2-BD59-A6C34878D82A}">
                    <a16:rowId xmlns:a16="http://schemas.microsoft.com/office/drawing/2014/main" val="10000"/>
                  </a:ext>
                </a:extLst>
              </a:tr>
            </a:tbl>
          </a:graphicData>
        </a:graphic>
      </p:graphicFrame>
      <p:sp>
        <p:nvSpPr>
          <p:cNvPr id="12" name="Title 1"/>
          <p:cNvSpPr>
            <a:spLocks noGrp="1"/>
          </p:cNvSpPr>
          <p:nvPr>
            <p:ph type="title"/>
          </p:nvPr>
        </p:nvSpPr>
        <p:spPr>
          <a:xfrm>
            <a:off x="381000" y="152400"/>
            <a:ext cx="8382000" cy="685800"/>
          </a:xfrm>
        </p:spPr>
        <p:txBody>
          <a:bodyPr/>
          <a:lstStyle>
            <a:lvl1pPr>
              <a:defRPr>
                <a:solidFill>
                  <a:srgbClr val="18453B"/>
                </a:solidFill>
              </a:defRPr>
            </a:lvl1pPr>
          </a:lstStyle>
          <a:p>
            <a:r>
              <a:rPr lang="en-US" dirty="0"/>
              <a:t>Click to edit Master title style</a:t>
            </a:r>
          </a:p>
        </p:txBody>
      </p:sp>
      <p:sp>
        <p:nvSpPr>
          <p:cNvPr id="13" name="Content Placeholder 2"/>
          <p:cNvSpPr>
            <a:spLocks noGrp="1"/>
          </p:cNvSpPr>
          <p:nvPr>
            <p:ph idx="1"/>
          </p:nvPr>
        </p:nvSpPr>
        <p:spPr>
          <a:xfrm>
            <a:off x="342900" y="838200"/>
            <a:ext cx="8458200" cy="5486400"/>
          </a:xfrm>
        </p:spPr>
        <p:txBody>
          <a:bodyPr/>
          <a:lstStyle>
            <a:lvl1pPr>
              <a:defRPr>
                <a:solidFill>
                  <a:srgbClr val="18453B"/>
                </a:solidFill>
              </a:defRPr>
            </a:lvl1pPr>
            <a:lvl2pPr>
              <a:defRPr>
                <a:solidFill>
                  <a:srgbClr val="18453B"/>
                </a:solidFill>
              </a:defRPr>
            </a:lvl2pPr>
            <a:lvl3pPr>
              <a:defRPr>
                <a:solidFill>
                  <a:srgbClr val="18453B"/>
                </a:solidFill>
              </a:defRPr>
            </a:lvl3pPr>
            <a:lvl4pPr>
              <a:defRPr>
                <a:solidFill>
                  <a:srgbClr val="18453B"/>
                </a:solidFill>
              </a:defRPr>
            </a:lvl4pPr>
            <a:lvl5pPr>
              <a:defRPr>
                <a:solidFill>
                  <a:srgbClr val="18453B"/>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0761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title text">
    <p:spTree>
      <p:nvGrpSpPr>
        <p:cNvPr id="1" name=""/>
        <p:cNvGrpSpPr/>
        <p:nvPr/>
      </p:nvGrpSpPr>
      <p:grpSpPr>
        <a:xfrm>
          <a:off x="0" y="0"/>
          <a:ext cx="0" cy="0"/>
          <a:chOff x="0" y="0"/>
          <a:chExt cx="0" cy="0"/>
        </a:xfrm>
      </p:grpSpPr>
      <p:pic>
        <p:nvPicPr>
          <p:cNvPr id="9" name="Picture 19" descr="C:\Users\Tany\Desktop\Tab.png"/>
          <p:cNvPicPr>
            <a:picLocks noChangeAspect="1" noChangeArrowheads="1"/>
          </p:cNvPicPr>
          <p:nvPr userDrawn="1"/>
        </p:nvPicPr>
        <p:blipFill>
          <a:blip r:embed="rId2" cstate="print">
            <a:duotone>
              <a:schemeClr val="accent3">
                <a:shade val="45000"/>
                <a:satMod val="135000"/>
              </a:schemeClr>
              <a:prstClr val="white"/>
            </a:duotone>
          </a:blip>
          <a:stretch>
            <a:fillRect/>
          </a:stretch>
        </p:blipFill>
        <p:spPr bwMode="auto">
          <a:xfrm>
            <a:off x="7666732" y="6400800"/>
            <a:ext cx="1441772" cy="340568"/>
          </a:xfrm>
          <a:prstGeom prst="rect">
            <a:avLst/>
          </a:prstGeom>
          <a:noFill/>
          <a:ln w="9525">
            <a:noFill/>
            <a:miter lim="800000"/>
            <a:headEnd/>
            <a:tailEnd/>
          </a:ln>
          <a:effectLst>
            <a:outerShdw blurRad="50800" dist="38100" dir="5400000" algn="t" rotWithShape="0">
              <a:prstClr val="black">
                <a:alpha val="40000"/>
              </a:prstClr>
            </a:outerShdw>
          </a:effectLst>
        </p:spPr>
      </p:pic>
      <p:graphicFrame>
        <p:nvGraphicFramePr>
          <p:cNvPr id="10" name="表格 9"/>
          <p:cNvGraphicFramePr>
            <a:graphicFrameLocks noGrp="1"/>
          </p:cNvGraphicFramePr>
          <p:nvPr>
            <p:extLst>
              <p:ext uri="{D42A27DB-BD31-4B8C-83A1-F6EECF244321}">
                <p14:modId xmlns:p14="http://schemas.microsoft.com/office/powerpoint/2010/main" val="896413886"/>
              </p:ext>
            </p:extLst>
          </p:nvPr>
        </p:nvGraphicFramePr>
        <p:xfrm>
          <a:off x="0" y="6405563"/>
          <a:ext cx="9144000" cy="433387"/>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433387">
                <a:tc>
                  <a:txBody>
                    <a:bodyPr/>
                    <a:lstStyle/>
                    <a:p>
                      <a:pPr algn="ctr">
                        <a:lnSpc>
                          <a:spcPct val="80000"/>
                        </a:lnSpc>
                      </a:pPr>
                      <a:r>
                        <a:rPr lang="en-US" altLang="zh-CN" sz="1400" kern="1200" dirty="0">
                          <a:solidFill>
                            <a:srgbClr val="18453B"/>
                          </a:solidFill>
                          <a:latin typeface="+mn-lt"/>
                          <a:ea typeface="+mn-ea"/>
                          <a:cs typeface="+mn-cs"/>
                        </a:rPr>
                        <a:t>Motivation</a:t>
                      </a:r>
                    </a:p>
                  </a:txBody>
                  <a:tcPr marT="45696" marB="45696" anchor="ct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1400" kern="1200" dirty="0">
                          <a:solidFill>
                            <a:srgbClr val="18453B"/>
                          </a:solidFill>
                          <a:latin typeface="+mn-lt"/>
                          <a:ea typeface="+mn-ea"/>
                          <a:cs typeface="+mn-cs"/>
                        </a:rPr>
                        <a:t>Limitations of Prior Art</a:t>
                      </a:r>
                    </a:p>
                  </a:txBody>
                  <a:tcPr marT="45696" marB="45696" anchor="ctr"/>
                </a:tc>
                <a:tc>
                  <a:txBody>
                    <a:bodyPr/>
                    <a:lstStyle/>
                    <a:p>
                      <a:pPr algn="ctr">
                        <a:lnSpc>
                          <a:spcPct val="80000"/>
                        </a:lnSpc>
                      </a:pPr>
                      <a:r>
                        <a:rPr lang="en-US" altLang="zh-CN" sz="1400" kern="1200" dirty="0">
                          <a:solidFill>
                            <a:srgbClr val="18453B"/>
                          </a:solidFill>
                          <a:latin typeface="+mn-lt"/>
                          <a:ea typeface="+mn-ea"/>
                          <a:cs typeface="+mn-cs"/>
                        </a:rPr>
                        <a:t>PIE</a:t>
                      </a:r>
                      <a:endParaRPr lang="zh-CN" altLang="en-US" sz="1400" kern="1200" dirty="0">
                        <a:solidFill>
                          <a:srgbClr val="18453B"/>
                        </a:solidFill>
                        <a:latin typeface="+mn-lt"/>
                        <a:ea typeface="+mn-ea"/>
                        <a:cs typeface="+mn-cs"/>
                      </a:endParaRPr>
                    </a:p>
                  </a:txBody>
                  <a:tcPr marT="45696" marB="45696" anchor="ctr"/>
                </a:tc>
                <a:tc>
                  <a:txBody>
                    <a:bodyPr/>
                    <a:lstStyle/>
                    <a:p>
                      <a:pPr algn="ctr">
                        <a:lnSpc>
                          <a:spcPct val="80000"/>
                        </a:lnSpc>
                      </a:pPr>
                      <a:r>
                        <a:rPr lang="en-US" altLang="zh-CN" sz="1400" kern="1200" dirty="0">
                          <a:solidFill>
                            <a:srgbClr val="18453B"/>
                          </a:solidFill>
                          <a:latin typeface="+mn-lt"/>
                          <a:ea typeface="+mn-ea"/>
                          <a:cs typeface="+mn-cs"/>
                        </a:rPr>
                        <a:t>Optimization</a:t>
                      </a:r>
                      <a:endParaRPr lang="zh-CN" altLang="en-US" sz="1400" kern="1200" dirty="0">
                        <a:solidFill>
                          <a:srgbClr val="18453B"/>
                        </a:solidFill>
                        <a:latin typeface="+mn-lt"/>
                        <a:ea typeface="+mn-ea"/>
                        <a:cs typeface="+mn-cs"/>
                      </a:endParaRPr>
                    </a:p>
                  </a:txBody>
                  <a:tcPr marT="45696" marB="45696" anchor="ctr"/>
                </a:tc>
                <a:tc>
                  <a:txBody>
                    <a:bodyPr/>
                    <a:lstStyle/>
                    <a:p>
                      <a:pPr algn="ctr">
                        <a:lnSpc>
                          <a:spcPct val="80000"/>
                        </a:lnSpc>
                      </a:pPr>
                      <a:r>
                        <a:rPr lang="en-US" altLang="zh-CN" sz="1400" kern="1200" dirty="0">
                          <a:solidFill>
                            <a:srgbClr val="18453B"/>
                          </a:solidFill>
                          <a:latin typeface="+mn-lt"/>
                          <a:ea typeface="+mn-ea"/>
                          <a:cs typeface="+mn-cs"/>
                        </a:rPr>
                        <a:t>Evaluation</a:t>
                      </a:r>
                      <a:endParaRPr lang="zh-CN" altLang="en-US" sz="1400" kern="1200" dirty="0">
                        <a:solidFill>
                          <a:srgbClr val="18453B"/>
                        </a:solidFill>
                        <a:latin typeface="+mn-lt"/>
                        <a:ea typeface="+mn-ea"/>
                        <a:cs typeface="+mn-cs"/>
                      </a:endParaRPr>
                    </a:p>
                  </a:txBody>
                  <a:tcPr marT="45696" marB="45696" anchor="ctr"/>
                </a:tc>
                <a:tc>
                  <a:txBody>
                    <a:bodyPr/>
                    <a:lstStyle/>
                    <a:p>
                      <a:pPr algn="ctr">
                        <a:lnSpc>
                          <a:spcPct val="80000"/>
                        </a:lnSpc>
                      </a:pPr>
                      <a:r>
                        <a:rPr lang="en-US" altLang="zh-CN" sz="1400" kern="1200" dirty="0">
                          <a:solidFill>
                            <a:schemeClr val="bg1"/>
                          </a:solidFill>
                          <a:latin typeface="+mn-lt"/>
                          <a:ea typeface="+mn-ea"/>
                          <a:cs typeface="+mn-cs"/>
                        </a:rPr>
                        <a:t>Conclusion</a:t>
                      </a:r>
                      <a:endParaRPr lang="zh-CN" altLang="en-US" sz="1400" kern="1200" dirty="0">
                        <a:solidFill>
                          <a:schemeClr val="bg1"/>
                        </a:solidFill>
                        <a:latin typeface="+mn-lt"/>
                        <a:ea typeface="+mn-ea"/>
                        <a:cs typeface="+mn-cs"/>
                      </a:endParaRPr>
                    </a:p>
                  </a:txBody>
                  <a:tcPr marT="45696" marB="45696" anchor="ctr"/>
                </a:tc>
                <a:extLst>
                  <a:ext uri="{0D108BD9-81ED-4DB2-BD59-A6C34878D82A}">
                    <a16:rowId xmlns:a16="http://schemas.microsoft.com/office/drawing/2014/main" val="10000"/>
                  </a:ext>
                </a:extLst>
              </a:tr>
            </a:tbl>
          </a:graphicData>
        </a:graphic>
      </p:graphicFrame>
      <p:sp>
        <p:nvSpPr>
          <p:cNvPr id="12" name="Title 1"/>
          <p:cNvSpPr>
            <a:spLocks noGrp="1"/>
          </p:cNvSpPr>
          <p:nvPr>
            <p:ph type="title"/>
          </p:nvPr>
        </p:nvSpPr>
        <p:spPr>
          <a:xfrm>
            <a:off x="381000" y="152400"/>
            <a:ext cx="8382000" cy="685800"/>
          </a:xfrm>
        </p:spPr>
        <p:txBody>
          <a:bodyPr/>
          <a:lstStyle>
            <a:lvl1pPr>
              <a:defRPr>
                <a:solidFill>
                  <a:srgbClr val="18453B"/>
                </a:solidFill>
              </a:defRPr>
            </a:lvl1pPr>
          </a:lstStyle>
          <a:p>
            <a:r>
              <a:rPr lang="en-US" dirty="0"/>
              <a:t>Click to edit Master title style</a:t>
            </a:r>
          </a:p>
        </p:txBody>
      </p:sp>
      <p:sp>
        <p:nvSpPr>
          <p:cNvPr id="13" name="Content Placeholder 2"/>
          <p:cNvSpPr>
            <a:spLocks noGrp="1"/>
          </p:cNvSpPr>
          <p:nvPr>
            <p:ph idx="1"/>
          </p:nvPr>
        </p:nvSpPr>
        <p:spPr>
          <a:xfrm>
            <a:off x="342900" y="838200"/>
            <a:ext cx="8458200" cy="5486400"/>
          </a:xfrm>
        </p:spPr>
        <p:txBody>
          <a:bodyPr/>
          <a:lstStyle>
            <a:lvl1pPr>
              <a:defRPr>
                <a:solidFill>
                  <a:srgbClr val="18453B"/>
                </a:solidFill>
              </a:defRPr>
            </a:lvl1pPr>
            <a:lvl2pPr>
              <a:defRPr>
                <a:solidFill>
                  <a:srgbClr val="18453B"/>
                </a:solidFill>
              </a:defRPr>
            </a:lvl2pPr>
            <a:lvl3pPr>
              <a:defRPr>
                <a:solidFill>
                  <a:srgbClr val="18453B"/>
                </a:solidFill>
              </a:defRPr>
            </a:lvl3pPr>
            <a:lvl4pPr>
              <a:defRPr>
                <a:solidFill>
                  <a:srgbClr val="18453B"/>
                </a:solidFill>
              </a:defRPr>
            </a:lvl4pPr>
            <a:lvl5pPr>
              <a:defRPr>
                <a:solidFill>
                  <a:srgbClr val="18453B"/>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7295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8453B"/>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rgbClr val="18453B"/>
                </a:solidFill>
              </a:defRPr>
            </a:lvl1pPr>
            <a:lvl2pPr>
              <a:defRPr>
                <a:solidFill>
                  <a:srgbClr val="18453B"/>
                </a:solidFill>
              </a:defRPr>
            </a:lvl2pPr>
            <a:lvl3pPr>
              <a:defRPr>
                <a:solidFill>
                  <a:srgbClr val="18453B"/>
                </a:solidFill>
              </a:defRPr>
            </a:lvl3pPr>
            <a:lvl4pPr>
              <a:defRPr>
                <a:solidFill>
                  <a:srgbClr val="18453B"/>
                </a:solidFill>
              </a:defRPr>
            </a:lvl4pPr>
            <a:lvl5pPr>
              <a:defRPr>
                <a:solidFill>
                  <a:srgbClr val="18453B"/>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381000" y="6416675"/>
            <a:ext cx="4419600" cy="288925"/>
          </a:xfrm>
          <a:prstGeom prst="rect">
            <a:avLst/>
          </a:prstGeom>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838200"/>
            <a:ext cx="4151376"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838200"/>
            <a:ext cx="4151376"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164052" y="6490156"/>
            <a:ext cx="3581400" cy="215444"/>
          </a:xfrm>
          <a:prstGeom prst="rect">
            <a:avLst/>
          </a:prstGeom>
          <a:noFill/>
        </p:spPr>
        <p:txBody>
          <a:bodyPr wrap="square" lIns="0" tIns="0" rIns="0" bIns="0" rtlCol="0" anchor="ctr" anchorCtr="1">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Alex Liu - Michigan State University</a:t>
            </a:r>
            <a:endParaRPr lang="en-US" sz="1400" dirty="0">
              <a:latin typeface="Calibri" pitchFamily="34" charset="0"/>
              <a:cs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p:cNvSpPr txBox="1"/>
          <p:nvPr userDrawn="1"/>
        </p:nvSpPr>
        <p:spPr>
          <a:xfrm>
            <a:off x="164052" y="6490156"/>
            <a:ext cx="3581400" cy="215444"/>
          </a:xfrm>
          <a:prstGeom prst="rect">
            <a:avLst/>
          </a:prstGeom>
          <a:noFill/>
        </p:spPr>
        <p:txBody>
          <a:bodyPr wrap="square" lIns="0" tIns="0" rIns="0" bIns="0" rtlCol="0" anchor="ctr" anchorCtr="1">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Alex Liu - Michigan State University</a:t>
            </a:r>
            <a:endParaRPr lang="en-US" sz="1400" dirty="0">
              <a:latin typeface="Calibri" pitchFamily="34" charset="0"/>
              <a:cs typeface="Calibri"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Box 4"/>
          <p:cNvSpPr txBox="1"/>
          <p:nvPr userDrawn="1"/>
        </p:nvSpPr>
        <p:spPr>
          <a:xfrm>
            <a:off x="164052" y="6490156"/>
            <a:ext cx="3581400" cy="215444"/>
          </a:xfrm>
          <a:prstGeom prst="rect">
            <a:avLst/>
          </a:prstGeom>
          <a:noFill/>
        </p:spPr>
        <p:txBody>
          <a:bodyPr wrap="square" lIns="0" tIns="0" rIns="0" bIns="0" rtlCol="0" anchor="ctr" anchorCtr="1">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Alex Liu - Michigan State University</a:t>
            </a:r>
            <a:endParaRPr lang="en-US" sz="1400" dirty="0">
              <a:latin typeface="Calibri" pitchFamily="34" charset="0"/>
              <a:cs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TextBox 3"/>
          <p:cNvSpPr txBox="1"/>
          <p:nvPr userDrawn="1"/>
        </p:nvSpPr>
        <p:spPr>
          <a:xfrm>
            <a:off x="164052" y="6490156"/>
            <a:ext cx="3581400" cy="215444"/>
          </a:xfrm>
          <a:prstGeom prst="rect">
            <a:avLst/>
          </a:prstGeom>
          <a:noFill/>
        </p:spPr>
        <p:txBody>
          <a:bodyPr wrap="square" lIns="0" tIns="0" rIns="0" bIns="0" rtlCol="0" anchor="ctr" anchorCtr="1">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Alex Liu - Michigan State University</a:t>
            </a:r>
            <a:endParaRPr lang="en-US" sz="1400" dirty="0">
              <a:latin typeface="Calibri" pitchFamily="34" charset="0"/>
              <a:cs typeface="Calibri"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Box 6"/>
          <p:cNvSpPr txBox="1"/>
          <p:nvPr userDrawn="1"/>
        </p:nvSpPr>
        <p:spPr>
          <a:xfrm>
            <a:off x="164052" y="6490156"/>
            <a:ext cx="3581400" cy="215444"/>
          </a:xfrm>
          <a:prstGeom prst="rect">
            <a:avLst/>
          </a:prstGeom>
          <a:noFill/>
        </p:spPr>
        <p:txBody>
          <a:bodyPr wrap="square" lIns="0" tIns="0" rIns="0" bIns="0" rtlCol="0" anchor="ctr" anchorCtr="1">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Alex Liu - Michigan State University</a:t>
            </a:r>
            <a:endParaRPr lang="en-US" sz="1400" dirty="0">
              <a:latin typeface="Calibri" pitchFamily="34" charset="0"/>
              <a:cs typeface="Calibri"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Box 6"/>
          <p:cNvSpPr txBox="1"/>
          <p:nvPr userDrawn="1"/>
        </p:nvSpPr>
        <p:spPr>
          <a:xfrm>
            <a:off x="164052" y="6490156"/>
            <a:ext cx="3581400" cy="215444"/>
          </a:xfrm>
          <a:prstGeom prst="rect">
            <a:avLst/>
          </a:prstGeom>
          <a:noFill/>
        </p:spPr>
        <p:txBody>
          <a:bodyPr wrap="square" lIns="0" tIns="0" rIns="0" bIns="0" rtlCol="0" anchor="ctr" anchorCtr="1">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Alex Liu - Michigan State University</a:t>
            </a:r>
            <a:endParaRPr lang="en-US" sz="1400" dirty="0">
              <a:latin typeface="Calibri" pitchFamily="34" charset="0"/>
              <a:cs typeface="Calibri"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152400"/>
            <a:ext cx="8382000" cy="6858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42900" y="838200"/>
            <a:ext cx="8458200" cy="5486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838200"/>
            <a:ext cx="8229600" cy="0"/>
          </a:xfrm>
          <a:prstGeom prst="line">
            <a:avLst/>
          </a:prstGeom>
          <a:ln w="19050">
            <a:solidFill>
              <a:srgbClr val="0064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457200" y="6400800"/>
            <a:ext cx="8229600" cy="0"/>
          </a:xfrm>
          <a:prstGeom prst="line">
            <a:avLst/>
          </a:prstGeom>
          <a:ln w="19050">
            <a:solidFill>
              <a:srgbClr val="0064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8001000" y="6019800"/>
            <a:ext cx="914400" cy="215444"/>
          </a:xfrm>
          <a:prstGeom prst="rect">
            <a:avLst/>
          </a:prstGeom>
          <a:noFill/>
        </p:spPr>
        <p:txBody>
          <a:bodyPr wrap="square" lIns="0" tIns="0" rIns="0" bIns="0" rtlCol="0" anchor="ctr" anchorCtr="1">
            <a:spAutoFit/>
          </a:bodyPr>
          <a:lstStyle/>
          <a:p>
            <a:fld id="{3EAF8AD8-F8ED-4130-9F0A-1F2F214D3C09}" type="slidenum">
              <a:rPr lang="en-US" sz="1400" smtClean="0">
                <a:latin typeface="+mn-lt"/>
                <a:cs typeface="Calibri" pitchFamily="34" charset="0"/>
              </a:rPr>
              <a:pPr/>
              <a:t>‹#›</a:t>
            </a:fld>
            <a:r>
              <a:rPr lang="en-US" sz="1400" dirty="0">
                <a:latin typeface="+mn-lt"/>
                <a:cs typeface="Calibri" pitchFamily="34" charset="0"/>
              </a:rPr>
              <a:t>/35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66" r:id="rId1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tags" Target="../tags/tag6.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4.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4.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4.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4.xml"/><Relationship Id="rId1" Type="http://schemas.openxmlformats.org/officeDocument/2006/relationships/tags" Target="../tags/tag1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4.xml"/><Relationship Id="rId1" Type="http://schemas.openxmlformats.org/officeDocument/2006/relationships/tags" Target="../tags/tag1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4.xml"/><Relationship Id="rId1" Type="http://schemas.openxmlformats.org/officeDocument/2006/relationships/tags" Target="../tags/tag1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4.xml"/><Relationship Id="rId1" Type="http://schemas.openxmlformats.org/officeDocument/2006/relationships/tags" Target="../tags/tag2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4.xml"/><Relationship Id="rId1" Type="http://schemas.openxmlformats.org/officeDocument/2006/relationships/tags" Target="../tags/tag21.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4.xml"/><Relationship Id="rId1" Type="http://schemas.openxmlformats.org/officeDocument/2006/relationships/tags" Target="../tags/tag2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5.xml"/><Relationship Id="rId1" Type="http://schemas.openxmlformats.org/officeDocument/2006/relationships/tags" Target="../tags/tag2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5.xml"/><Relationship Id="rId1" Type="http://schemas.openxmlformats.org/officeDocument/2006/relationships/tags" Target="../tags/tag24.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gi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6.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7.xml"/><Relationship Id="rId1" Type="http://schemas.openxmlformats.org/officeDocument/2006/relationships/tags" Target="../tags/tag25.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ags" Target="../tags/tag3.xml"/><Relationship Id="rId5" Type="http://schemas.openxmlformats.org/officeDocument/2006/relationships/image" Target="../media/image10.jpe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ags" Target="../tags/tag4.xml"/><Relationship Id="rId5" Type="http://schemas.openxmlformats.org/officeDocument/2006/relationships/image" Target="../media/image10.jpe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0"/>
            <a:ext cx="9144000" cy="1143000"/>
          </a:xfrm>
        </p:spPr>
        <p:txBody>
          <a:bodyPr>
            <a:noAutofit/>
          </a:bodyPr>
          <a:lstStyle/>
          <a:p>
            <a:r>
              <a:rPr lang="en-US" sz="4000" b="1" dirty="0">
                <a:solidFill>
                  <a:srgbClr val="18453B"/>
                </a:solidFill>
              </a:rPr>
              <a:t>Finding Persistent Items in </a:t>
            </a:r>
            <a:br>
              <a:rPr lang="en-US" sz="4000" b="1" dirty="0">
                <a:solidFill>
                  <a:srgbClr val="18453B"/>
                </a:solidFill>
              </a:rPr>
            </a:br>
            <a:r>
              <a:rPr lang="en-US" sz="4000" b="1" dirty="0">
                <a:solidFill>
                  <a:srgbClr val="18453B"/>
                </a:solidFill>
              </a:rPr>
              <a:t>Data Streams</a:t>
            </a:r>
          </a:p>
        </p:txBody>
      </p:sp>
      <p:sp>
        <p:nvSpPr>
          <p:cNvPr id="3" name="Subtitle 2"/>
          <p:cNvSpPr>
            <a:spLocks noGrp="1"/>
          </p:cNvSpPr>
          <p:nvPr>
            <p:ph type="subTitle" idx="1"/>
          </p:nvPr>
        </p:nvSpPr>
        <p:spPr>
          <a:xfrm>
            <a:off x="304800" y="1981200"/>
            <a:ext cx="8534400" cy="2819400"/>
          </a:xfrm>
        </p:spPr>
        <p:txBody>
          <a:bodyPr anchor="ctr" anchorCtr="0">
            <a:normAutofit/>
          </a:bodyPr>
          <a:lstStyle/>
          <a:p>
            <a:r>
              <a:rPr lang="en-US" dirty="0" err="1">
                <a:solidFill>
                  <a:srgbClr val="18453B"/>
                </a:solidFill>
              </a:rPr>
              <a:t>Haipeng</a:t>
            </a:r>
            <a:r>
              <a:rPr lang="en-US" dirty="0">
                <a:solidFill>
                  <a:srgbClr val="18453B"/>
                </a:solidFill>
              </a:rPr>
              <a:t> Dai</a:t>
            </a:r>
            <a:r>
              <a:rPr lang="en-US" baseline="30000" dirty="0">
                <a:solidFill>
                  <a:srgbClr val="18453B"/>
                </a:solidFill>
              </a:rPr>
              <a:t>1</a:t>
            </a:r>
            <a:r>
              <a:rPr lang="en-US" dirty="0">
                <a:solidFill>
                  <a:srgbClr val="18453B"/>
                </a:solidFill>
              </a:rPr>
              <a:t>, Muhammad Shahzad</a:t>
            </a:r>
            <a:r>
              <a:rPr lang="en-US" baseline="30000" dirty="0">
                <a:solidFill>
                  <a:srgbClr val="18453B"/>
                </a:solidFill>
              </a:rPr>
              <a:t>2</a:t>
            </a:r>
            <a:r>
              <a:rPr lang="en-US" dirty="0">
                <a:solidFill>
                  <a:srgbClr val="18453B"/>
                </a:solidFill>
              </a:rPr>
              <a:t>, Alex X. Liu</a:t>
            </a:r>
            <a:r>
              <a:rPr lang="en-US" baseline="30000" dirty="0">
                <a:solidFill>
                  <a:srgbClr val="18453B"/>
                </a:solidFill>
              </a:rPr>
              <a:t>1</a:t>
            </a:r>
            <a:r>
              <a:rPr lang="en-US" dirty="0">
                <a:solidFill>
                  <a:srgbClr val="18453B"/>
                </a:solidFill>
              </a:rPr>
              <a:t>, </a:t>
            </a:r>
            <a:r>
              <a:rPr lang="en-US" dirty="0" err="1">
                <a:solidFill>
                  <a:srgbClr val="18453B"/>
                </a:solidFill>
              </a:rPr>
              <a:t>Yuankun</a:t>
            </a:r>
            <a:r>
              <a:rPr lang="en-US" dirty="0">
                <a:solidFill>
                  <a:srgbClr val="18453B"/>
                </a:solidFill>
              </a:rPr>
              <a:t> Zhong</a:t>
            </a:r>
            <a:r>
              <a:rPr lang="en-US" baseline="30000" dirty="0">
                <a:solidFill>
                  <a:srgbClr val="18453B"/>
                </a:solidFill>
              </a:rPr>
              <a:t>1</a:t>
            </a:r>
            <a:r>
              <a:rPr lang="en-US" dirty="0">
                <a:solidFill>
                  <a:srgbClr val="18453B"/>
                </a:solidFill>
              </a:rPr>
              <a:t>.</a:t>
            </a:r>
          </a:p>
          <a:p>
            <a:br>
              <a:rPr lang="en-US" sz="2400" dirty="0">
                <a:solidFill>
                  <a:srgbClr val="18453B"/>
                </a:solidFill>
              </a:rPr>
            </a:br>
            <a:r>
              <a:rPr lang="en-US" sz="2000" baseline="30000" dirty="0">
                <a:solidFill>
                  <a:srgbClr val="18453B"/>
                </a:solidFill>
              </a:rPr>
              <a:t>1 </a:t>
            </a:r>
            <a:r>
              <a:rPr lang="en-US" sz="2000" dirty="0">
                <a:solidFill>
                  <a:srgbClr val="18453B"/>
                </a:solidFill>
              </a:rPr>
              <a:t>State Key Laboratory for Novel Software Technology, </a:t>
            </a:r>
          </a:p>
          <a:p>
            <a:r>
              <a:rPr lang="en-US" sz="2000" dirty="0">
                <a:solidFill>
                  <a:srgbClr val="18453B"/>
                </a:solidFill>
              </a:rPr>
              <a:t>Nanjing University, China.</a:t>
            </a:r>
          </a:p>
          <a:p>
            <a:r>
              <a:rPr lang="en-US" sz="2000" baseline="30000" dirty="0">
                <a:solidFill>
                  <a:srgbClr val="18453B"/>
                </a:solidFill>
              </a:rPr>
              <a:t>2 </a:t>
            </a:r>
            <a:r>
              <a:rPr lang="en-US" sz="2000" dirty="0">
                <a:solidFill>
                  <a:srgbClr val="18453B"/>
                </a:solidFill>
              </a:rPr>
              <a:t>North Carolina State University, USA.</a:t>
            </a:r>
          </a:p>
          <a:p>
            <a:endParaRPr lang="en-US" sz="2000" dirty="0">
              <a:solidFill>
                <a:srgbClr val="18453B"/>
              </a:solidFill>
            </a:endParaRPr>
          </a:p>
        </p:txBody>
      </p:sp>
      <p:sp>
        <p:nvSpPr>
          <p:cNvPr id="275464" name="AutoShape 8" descr="Image result for michigan state university spartans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81000" y="152400"/>
            <a:ext cx="8382000" cy="685800"/>
          </a:xfrm>
        </p:spPr>
        <p:txBody>
          <a:bodyPr>
            <a:noAutofit/>
          </a:bodyPr>
          <a:lstStyle/>
          <a:p>
            <a:pPr>
              <a:defRPr/>
            </a:pPr>
            <a:r>
              <a:rPr lang="en-US" altLang="zh-CN" sz="3000" dirty="0"/>
              <a:t>Raptor Codes Introduction</a:t>
            </a:r>
            <a:endParaRPr lang="zh-CN" altLang="en-US" sz="3000" dirty="0"/>
          </a:p>
        </p:txBody>
      </p:sp>
      <p:pic>
        <p:nvPicPr>
          <p:cNvPr id="2" name="图片 1"/>
          <p:cNvPicPr>
            <a:picLocks noChangeAspect="1"/>
          </p:cNvPicPr>
          <p:nvPr/>
        </p:nvPicPr>
        <p:blipFill>
          <a:blip r:embed="rId4"/>
          <a:stretch>
            <a:fillRect/>
          </a:stretch>
        </p:blipFill>
        <p:spPr>
          <a:xfrm>
            <a:off x="2286000" y="1600200"/>
            <a:ext cx="4561260" cy="1676934"/>
          </a:xfrm>
          <a:prstGeom prst="rect">
            <a:avLst/>
          </a:prstGeom>
        </p:spPr>
      </p:pic>
      <p:pic>
        <p:nvPicPr>
          <p:cNvPr id="5" name="图片 4"/>
          <p:cNvPicPr>
            <a:picLocks noChangeAspect="1"/>
          </p:cNvPicPr>
          <p:nvPr/>
        </p:nvPicPr>
        <p:blipFill>
          <a:blip r:embed="rId5"/>
          <a:stretch>
            <a:fillRect/>
          </a:stretch>
        </p:blipFill>
        <p:spPr>
          <a:xfrm>
            <a:off x="2455255" y="5410200"/>
            <a:ext cx="4222750" cy="747352"/>
          </a:xfrm>
          <a:prstGeom prst="rect">
            <a:avLst/>
          </a:prstGeom>
        </p:spPr>
      </p:pic>
      <p:sp>
        <p:nvSpPr>
          <p:cNvPr id="32" name="文本占位符 9"/>
          <p:cNvSpPr>
            <a:spLocks noGrp="1"/>
          </p:cNvSpPr>
          <p:nvPr>
            <p:ph idx="1"/>
          </p:nvPr>
        </p:nvSpPr>
        <p:spPr>
          <a:xfrm>
            <a:off x="342900" y="838200"/>
            <a:ext cx="8458200" cy="5486400"/>
          </a:xfrm>
        </p:spPr>
        <p:txBody>
          <a:bodyPr>
            <a:normAutofit/>
          </a:bodyPr>
          <a:lstStyle/>
          <a:p>
            <a:pPr>
              <a:defRPr/>
            </a:pPr>
            <a:r>
              <a:rPr lang="en-US" altLang="zh-CN" sz="2000" dirty="0"/>
              <a:t>Introduction: encode </a:t>
            </a:r>
            <a:r>
              <a:rPr lang="en-US" altLang="zh-CN" sz="2000" i="1" dirty="0"/>
              <a:t>k</a:t>
            </a:r>
            <a:r>
              <a:rPr lang="en-US" altLang="zh-CN" sz="2000" dirty="0"/>
              <a:t> symbols into potentially limitless encoding symbols</a:t>
            </a:r>
          </a:p>
          <a:p>
            <a:pPr>
              <a:defRPr/>
            </a:pPr>
            <a:endParaRPr lang="en-US" altLang="zh-CN" sz="2000" dirty="0"/>
          </a:p>
          <a:p>
            <a:pPr>
              <a:defRPr/>
            </a:pPr>
            <a:endParaRPr lang="en-US" altLang="zh-CN" sz="2000" dirty="0"/>
          </a:p>
          <a:p>
            <a:pPr>
              <a:defRPr/>
            </a:pPr>
            <a:endParaRPr lang="en-US" altLang="zh-CN" sz="2000" dirty="0"/>
          </a:p>
          <a:p>
            <a:pPr>
              <a:defRPr/>
            </a:pPr>
            <a:endParaRPr lang="en-US" altLang="zh-CN" sz="2000" dirty="0"/>
          </a:p>
          <a:p>
            <a:pPr>
              <a:defRPr/>
            </a:pPr>
            <a:endParaRPr lang="en-US" altLang="zh-CN" sz="2000" dirty="0"/>
          </a:p>
          <a:p>
            <a:pPr>
              <a:defRPr/>
            </a:pPr>
            <a:r>
              <a:rPr lang="en-US" altLang="zh-CN" sz="2000" dirty="0"/>
              <a:t>Advantages: </a:t>
            </a:r>
          </a:p>
          <a:p>
            <a:pPr lvl="1">
              <a:defRPr/>
            </a:pPr>
            <a:r>
              <a:rPr lang="en-US" altLang="zh-CN" sz="1600" dirty="0"/>
              <a:t>Linear time encoding and decoding speed</a:t>
            </a:r>
          </a:p>
          <a:p>
            <a:pPr lvl="1">
              <a:defRPr/>
            </a:pPr>
            <a:r>
              <a:rPr lang="en-US" altLang="zh-CN" sz="1600" dirty="0"/>
              <a:t>High decoding success probability (or low decoding failure probability)</a:t>
            </a:r>
          </a:p>
          <a:p>
            <a:pPr lvl="1">
              <a:defRPr/>
            </a:pPr>
            <a:r>
              <a:rPr lang="en-US" altLang="zh-CN" sz="1600" dirty="0"/>
              <a:t>…</a:t>
            </a:r>
          </a:p>
          <a:p>
            <a:pPr lvl="1">
              <a:defRPr/>
            </a:pPr>
            <a:endParaRPr lang="en-US" altLang="zh-CN" dirty="0"/>
          </a:p>
          <a:p>
            <a:pPr>
              <a:defRPr/>
            </a:pPr>
            <a:r>
              <a:rPr lang="en-US" altLang="zh-CN" sz="2000" dirty="0"/>
              <a:t>Decoding failure probability</a:t>
            </a:r>
            <a:endParaRPr lang="zh-CN" altLang="en-US" sz="2000" dirty="0"/>
          </a:p>
          <a:p>
            <a:pPr>
              <a:defRPr/>
            </a:pPr>
            <a:endParaRPr lang="en-US" altLang="zh-CN" sz="2000" dirty="0"/>
          </a:p>
          <a:p>
            <a:pPr>
              <a:defRPr/>
            </a:pPr>
            <a:endParaRPr lang="en-US" altLang="zh-CN" sz="2000" dirty="0">
              <a:solidFill>
                <a:srgbClr val="18453B"/>
              </a:solidFill>
            </a:endParaRPr>
          </a:p>
          <a:p>
            <a:pPr>
              <a:defRPr/>
            </a:pPr>
            <a:endParaRPr lang="en-US" altLang="zh-CN" sz="2000" dirty="0"/>
          </a:p>
          <a:p>
            <a:pPr>
              <a:defRPr/>
            </a:pPr>
            <a:endParaRPr lang="en-US" altLang="zh-CN" sz="2000" dirty="0">
              <a:solidFill>
                <a:srgbClr val="18453B"/>
              </a:solidFill>
            </a:endParaRPr>
          </a:p>
          <a:p>
            <a:pPr>
              <a:defRPr/>
            </a:pPr>
            <a:endParaRPr lang="en-US" altLang="zh-CN" sz="2000" dirty="0"/>
          </a:p>
        </p:txBody>
      </p:sp>
    </p:spTree>
    <p:custDataLst>
      <p:tags r:id="rId1"/>
    </p:custDataLst>
    <p:extLst>
      <p:ext uri="{BB962C8B-B14F-4D97-AF65-F5344CB8AC3E}">
        <p14:creationId xmlns:p14="http://schemas.microsoft.com/office/powerpoint/2010/main" val="855755937"/>
      </p:ext>
    </p:extLst>
  </p:cSld>
  <p:clrMapOvr>
    <a:masterClrMapping/>
  </p:clrMapOvr>
  <p:transition advTm="22843"/>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81000" y="152400"/>
            <a:ext cx="8382000" cy="685800"/>
          </a:xfrm>
        </p:spPr>
        <p:txBody>
          <a:bodyPr>
            <a:noAutofit/>
          </a:bodyPr>
          <a:lstStyle/>
          <a:p>
            <a:pPr>
              <a:defRPr/>
            </a:pPr>
            <a:r>
              <a:rPr lang="en-US" altLang="zh-CN" sz="3000" dirty="0"/>
              <a:t>Space-Time Bloom Filter (STBF)</a:t>
            </a:r>
            <a:endParaRPr lang="zh-CN" altLang="en-US" sz="3000" dirty="0"/>
          </a:p>
        </p:txBody>
      </p:sp>
      <p:sp>
        <p:nvSpPr>
          <p:cNvPr id="45058" name="AutoShape 2" descr="d:\program files\360se\360se6\User Data\Temp\images?q=tbn:ANd9GcR1aUCVhO_RQnqG6ye0lWBP-f6MVq4F2IZ4uuqcmKE2SABzVRbjKA.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59" name="AutoShape 4" descr="d:\program files\360se\360se6\User Data\Temp\images?q=tbn:ANd9GcR1aUCVhO_RQnqG6ye0lWBP-f6MVq4F2IZ4uuqcmKE2SABzVRbjKA.jpg"/>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0" name="AutoShape 6" descr="d:\program files\360se\360se6\User Data\Temp\images?q=tbn:ANd9GcR1aUCVhO_RQnqG6ye0lWBP-f6MVq4F2IZ4uuqcmKE2SABzVRbjKA.jpg"/>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1" name="AutoShape 8" descr="d:\program files\360se\360se6\User Data\Temp\images?q=tbn:ANd9GcR1aUCVhO_RQnqG6ye0lWBP-f6MVq4F2IZ4uuqcmKE2SABzVRbjKA.jpg"/>
          <p:cNvSpPr>
            <a:spLocks noChangeAspect="1" noChangeArrowheads="1"/>
          </p:cNvSpPr>
          <p:nvPr/>
        </p:nvSpPr>
        <p:spPr bwMode="auto">
          <a:xfrm>
            <a:off x="612775"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2" name="AutoShape 10" descr="d:\program files\360se\360se6\User Data\Temp\images?q=tbn:ANd9GcR1aUCVhO_RQnqG6ye0lWBP-f6MVq4F2IZ4uuqcmKE2SABzVRbjKA.jpg"/>
          <p:cNvSpPr>
            <a:spLocks noChangeAspect="1" noChangeArrowheads="1"/>
          </p:cNvSpPr>
          <p:nvPr/>
        </p:nvSpPr>
        <p:spPr bwMode="auto">
          <a:xfrm>
            <a:off x="765175" y="465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70" name="文本占位符 9"/>
          <p:cNvSpPr>
            <a:spLocks noGrp="1"/>
          </p:cNvSpPr>
          <p:nvPr>
            <p:ph idx="1"/>
          </p:nvPr>
        </p:nvSpPr>
        <p:spPr>
          <a:xfrm>
            <a:off x="342900" y="838200"/>
            <a:ext cx="8458200" cy="5334000"/>
          </a:xfrm>
        </p:spPr>
        <p:txBody>
          <a:bodyPr>
            <a:normAutofit/>
          </a:bodyPr>
          <a:lstStyle/>
          <a:p>
            <a:pPr>
              <a:defRPr/>
            </a:pPr>
            <a:r>
              <a:rPr lang="en-US" altLang="zh-CN" dirty="0"/>
              <a:t>Structure: an array </a:t>
            </a:r>
            <a:r>
              <a:rPr lang="en-US" altLang="zh-CN" i="1" dirty="0">
                <a:solidFill>
                  <a:srgbClr val="000000"/>
                </a:solidFill>
                <a:latin typeface="Times New Roman" panose="02020603050405020304" pitchFamily="18" charset="0"/>
                <a:cs typeface="Times New Roman" panose="02020603050405020304" pitchFamily="18" charset="0"/>
              </a:rPr>
              <a:t>C</a:t>
            </a:r>
            <a:r>
              <a:rPr lang="en-US" altLang="zh-CN" i="1" baseline="-25000" dirty="0">
                <a:solidFill>
                  <a:srgbClr val="000000"/>
                </a:solidFill>
                <a:latin typeface="Times New Roman" panose="02020603050405020304" pitchFamily="18" charset="0"/>
                <a:cs typeface="Times New Roman" panose="02020603050405020304" pitchFamily="18" charset="0"/>
              </a:rPr>
              <a:t>i</a:t>
            </a:r>
            <a:r>
              <a:rPr lang="en-US" altLang="zh-CN" dirty="0"/>
              <a:t> of cells with uniform length</a:t>
            </a:r>
          </a:p>
          <a:p>
            <a:pPr>
              <a:defRPr/>
            </a:pPr>
            <a:endParaRPr lang="en-US" altLang="zh-CN" dirty="0"/>
          </a:p>
          <a:p>
            <a:pPr>
              <a:defRPr/>
            </a:pPr>
            <a:r>
              <a:rPr lang="en-US" altLang="zh-CN" dirty="0"/>
              <a:t>Structure of a cell:  (Flag, Raptor codes, Hash-print)  </a:t>
            </a:r>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r>
              <a:rPr lang="en-US" altLang="zh-CN" dirty="0"/>
              <a:t>Cell status: </a:t>
            </a:r>
            <a:r>
              <a:rPr lang="en-US" altLang="zh-CN" dirty="0">
                <a:solidFill>
                  <a:srgbClr val="00B0F0"/>
                </a:solidFill>
              </a:rPr>
              <a:t>empty</a:t>
            </a:r>
            <a:r>
              <a:rPr lang="en-US" altLang="zh-CN" dirty="0"/>
              <a:t>, </a:t>
            </a:r>
            <a:r>
              <a:rPr lang="en-US" altLang="zh-CN" dirty="0">
                <a:solidFill>
                  <a:srgbClr val="00B0F0"/>
                </a:solidFill>
              </a:rPr>
              <a:t>singleton</a:t>
            </a:r>
            <a:r>
              <a:rPr lang="en-US" altLang="zh-CN" dirty="0"/>
              <a:t>, </a:t>
            </a:r>
            <a:r>
              <a:rPr lang="en-US" altLang="zh-CN" dirty="0">
                <a:solidFill>
                  <a:srgbClr val="00B0F0"/>
                </a:solidFill>
              </a:rPr>
              <a:t>collided</a:t>
            </a:r>
            <a:endParaRPr lang="en-US" altLang="zh-CN" sz="1800" dirty="0"/>
          </a:p>
        </p:txBody>
      </p:sp>
      <p:graphicFrame>
        <p:nvGraphicFramePr>
          <p:cNvPr id="3" name="表格 2"/>
          <p:cNvGraphicFramePr>
            <a:graphicFrameLocks noGrp="1"/>
          </p:cNvGraphicFramePr>
          <p:nvPr>
            <p:extLst>
              <p:ext uri="{D42A27DB-BD31-4B8C-83A1-F6EECF244321}">
                <p14:modId xmlns:p14="http://schemas.microsoft.com/office/powerpoint/2010/main" val="4128735839"/>
              </p:ext>
            </p:extLst>
          </p:nvPr>
        </p:nvGraphicFramePr>
        <p:xfrm>
          <a:off x="609600" y="2250440"/>
          <a:ext cx="7924799" cy="3388360"/>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732901043"/>
                    </a:ext>
                  </a:extLst>
                </a:gridCol>
                <a:gridCol w="1219200">
                  <a:extLst>
                    <a:ext uri="{9D8B030D-6E8A-4147-A177-3AD203B41FA5}">
                      <a16:colId xmlns:a16="http://schemas.microsoft.com/office/drawing/2014/main" val="683666844"/>
                    </a:ext>
                  </a:extLst>
                </a:gridCol>
                <a:gridCol w="4038599">
                  <a:extLst>
                    <a:ext uri="{9D8B030D-6E8A-4147-A177-3AD203B41FA5}">
                      <a16:colId xmlns:a16="http://schemas.microsoft.com/office/drawing/2014/main" val="948119462"/>
                    </a:ext>
                  </a:extLst>
                </a:gridCol>
              </a:tblGrid>
              <a:tr h="370840">
                <a:tc>
                  <a:txBody>
                    <a:bodyPr/>
                    <a:lstStyle/>
                    <a:p>
                      <a:pPr algn="ctr"/>
                      <a:r>
                        <a:rPr lang="en-US" altLang="zh-CN" dirty="0"/>
                        <a:t>Name (notation)</a:t>
                      </a:r>
                      <a:endParaRPr lang="zh-CN" altLang="en-US" dirty="0"/>
                    </a:p>
                  </a:txBody>
                  <a:tcPr/>
                </a:tc>
                <a:tc>
                  <a:txBody>
                    <a:bodyPr/>
                    <a:lstStyle/>
                    <a:p>
                      <a:pPr algn="ctr"/>
                      <a:r>
                        <a:rPr lang="en-US" altLang="zh-CN" dirty="0"/>
                        <a:t>Length</a:t>
                      </a:r>
                      <a:endParaRPr lang="zh-CN" altLang="en-US" dirty="0"/>
                    </a:p>
                  </a:txBody>
                  <a:tcPr/>
                </a:tc>
                <a:tc>
                  <a:txBody>
                    <a:bodyPr/>
                    <a:lstStyle/>
                    <a:p>
                      <a:pPr algn="ctr"/>
                      <a:r>
                        <a:rPr lang="en-US" altLang="zh-CN" dirty="0"/>
                        <a:t>Description</a:t>
                      </a:r>
                      <a:endParaRPr lang="zh-CN" altLang="en-US" dirty="0"/>
                    </a:p>
                  </a:txBody>
                  <a:tcPr/>
                </a:tc>
                <a:extLst>
                  <a:ext uri="{0D108BD9-81ED-4DB2-BD59-A6C34878D82A}">
                    <a16:rowId xmlns:a16="http://schemas.microsoft.com/office/drawing/2014/main" val="46520838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Flag: </a:t>
                      </a:r>
                      <a:r>
                        <a:rPr lang="en-US" altLang="zh-CN" i="1" dirty="0">
                          <a:solidFill>
                            <a:srgbClr val="000000"/>
                          </a:solidFill>
                          <a:latin typeface="Times New Roman" panose="02020603050405020304" pitchFamily="18" charset="0"/>
                          <a:cs typeface="Times New Roman" panose="02020603050405020304" pitchFamily="18" charset="0"/>
                        </a:rPr>
                        <a:t>C</a:t>
                      </a:r>
                      <a:r>
                        <a:rPr lang="en-US" altLang="zh-CN" i="1" baseline="-25000" dirty="0">
                          <a:solidFill>
                            <a:srgbClr val="000000"/>
                          </a:solidFill>
                          <a:latin typeface="Times New Roman" panose="02020603050405020304" pitchFamily="18" charset="0"/>
                          <a:cs typeface="Times New Roman" panose="02020603050405020304" pitchFamily="18" charset="0"/>
                        </a:rPr>
                        <a:t>iF</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x</a:t>
                      </a:r>
                      <a:r>
                        <a:rPr lang="en-US" altLang="zh-CN" dirty="0">
                          <a:solidFill>
                            <a:srgbClr val="000000"/>
                          </a:solidFill>
                          <a:latin typeface="Times New Roman" panose="02020603050405020304" pitchFamily="18" charset="0"/>
                          <a:cs typeface="Times New Roman" panose="02020603050405020304" pitchFamily="18" charset="0"/>
                        </a:rPr>
                        <a:t>]</a:t>
                      </a:r>
                    </a:p>
                  </a:txBody>
                  <a:tcPr/>
                </a:tc>
                <a:tc>
                  <a:txBody>
                    <a:bodyPr/>
                    <a:lstStyle/>
                    <a:p>
                      <a:pPr algn="ctr"/>
                      <a:r>
                        <a:rPr lang="en-US" altLang="zh-CN" dirty="0"/>
                        <a:t>1</a:t>
                      </a:r>
                      <a:endParaRPr lang="zh-CN" altLang="en-US" dirty="0"/>
                    </a:p>
                  </a:txBody>
                  <a:tcPr/>
                </a:tc>
                <a:tc>
                  <a:txBody>
                    <a:bodyPr/>
                    <a:lstStyle/>
                    <a:p>
                      <a:pPr algn="l"/>
                      <a:r>
                        <a:rPr lang="en-US" altLang="zh-CN" dirty="0"/>
                        <a:t>Indicating whether the cell is empty, singleton</a:t>
                      </a:r>
                      <a:r>
                        <a:rPr lang="en-US" altLang="zh-CN" baseline="0" dirty="0"/>
                        <a:t>, or collided (combined with other bits)</a:t>
                      </a:r>
                      <a:endParaRPr lang="zh-CN" altLang="en-US" dirty="0"/>
                    </a:p>
                  </a:txBody>
                  <a:tcPr/>
                </a:tc>
                <a:extLst>
                  <a:ext uri="{0D108BD9-81ED-4DB2-BD59-A6C34878D82A}">
                    <a16:rowId xmlns:a16="http://schemas.microsoft.com/office/drawing/2014/main" val="56336911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t>Raptor Codes</a:t>
                      </a:r>
                      <a:r>
                        <a:rPr lang="en-US" altLang="zh-CN" dirty="0"/>
                        <a:t> : </a:t>
                      </a:r>
                      <a:r>
                        <a:rPr lang="en-US" altLang="zh-CN" i="1" dirty="0" err="1">
                          <a:solidFill>
                            <a:srgbClr val="000000"/>
                          </a:solidFill>
                          <a:latin typeface="Times New Roman" panose="02020603050405020304" pitchFamily="18" charset="0"/>
                          <a:cs typeface="Times New Roman" panose="02020603050405020304" pitchFamily="18" charset="0"/>
                        </a:rPr>
                        <a:t>C</a:t>
                      </a:r>
                      <a:r>
                        <a:rPr lang="en-US" altLang="zh-CN" i="1" baseline="-25000" dirty="0" err="1">
                          <a:solidFill>
                            <a:srgbClr val="000000"/>
                          </a:solidFill>
                          <a:latin typeface="Times New Roman" panose="02020603050405020304" pitchFamily="18" charset="0"/>
                          <a:cs typeface="Times New Roman" panose="02020603050405020304" pitchFamily="18" charset="0"/>
                        </a:rPr>
                        <a:t>iR</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x</a:t>
                      </a:r>
                      <a:r>
                        <a:rPr lang="en-US" altLang="zh-CN" dirty="0">
                          <a:solidFill>
                            <a:srgbClr val="000000"/>
                          </a:solidFill>
                          <a:latin typeface="Times New Roman" panose="02020603050405020304" pitchFamily="18" charset="0"/>
                          <a:cs typeface="Times New Roman" panose="02020603050405020304" pitchFamily="18" charset="0"/>
                        </a:rPr>
                        <a:t>] </a:t>
                      </a:r>
                    </a:p>
                  </a:txBody>
                  <a:tcPr/>
                </a:tc>
                <a:tc>
                  <a:txBody>
                    <a:bodyPr/>
                    <a:lstStyle/>
                    <a:p>
                      <a:pPr algn="ctr"/>
                      <a:r>
                        <a:rPr lang="en-US" altLang="zh-CN" i="1" dirty="0"/>
                        <a:t>r</a:t>
                      </a:r>
                      <a:endParaRPr lang="zh-CN" altLang="en-US" i="1" dirty="0"/>
                    </a:p>
                  </a:txBody>
                  <a:tcPr/>
                </a:tc>
                <a:tc>
                  <a:txBody>
                    <a:bodyPr/>
                    <a:lstStyle/>
                    <a:p>
                      <a:pPr algn="l"/>
                      <a:r>
                        <a:rPr lang="en-US" altLang="zh-CN" dirty="0"/>
                        <a:t>Encoded codes for ID recovering, </a:t>
                      </a:r>
                      <a:r>
                        <a:rPr lang="en-US" altLang="zh-CN" dirty="0">
                          <a:solidFill>
                            <a:srgbClr val="FF0000"/>
                          </a:solidFill>
                        </a:rPr>
                        <a:t>same</a:t>
                      </a:r>
                      <a:r>
                        <a:rPr lang="en-US" altLang="zh-CN" dirty="0"/>
                        <a:t> for all mapped cells for an item in a period, but </a:t>
                      </a:r>
                      <a:r>
                        <a:rPr lang="en-US" altLang="zh-CN" dirty="0">
                          <a:solidFill>
                            <a:srgbClr val="FF0000"/>
                          </a:solidFill>
                        </a:rPr>
                        <a:t>different</a:t>
                      </a:r>
                      <a:r>
                        <a:rPr lang="en-US" altLang="zh-CN" dirty="0"/>
                        <a:t> for </a:t>
                      </a:r>
                      <a:r>
                        <a:rPr lang="en-US" altLang="zh-CN" dirty="0">
                          <a:solidFill>
                            <a:schemeClr val="tx1"/>
                          </a:solidFill>
                        </a:rPr>
                        <a:t>different</a:t>
                      </a:r>
                      <a:r>
                        <a:rPr lang="en-US" altLang="zh-CN" dirty="0"/>
                        <a:t> periods</a:t>
                      </a:r>
                      <a:endParaRPr lang="zh-CN" altLang="en-US" dirty="0"/>
                    </a:p>
                  </a:txBody>
                  <a:tcPr/>
                </a:tc>
                <a:extLst>
                  <a:ext uri="{0D108BD9-81ED-4DB2-BD59-A6C34878D82A}">
                    <a16:rowId xmlns:a16="http://schemas.microsoft.com/office/drawing/2014/main" val="25893621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Hash-print: </a:t>
                      </a:r>
                      <a:r>
                        <a:rPr lang="en-US" altLang="zh-CN" i="1" dirty="0" err="1">
                          <a:solidFill>
                            <a:srgbClr val="000000"/>
                          </a:solidFill>
                          <a:latin typeface="Times New Roman" panose="02020603050405020304" pitchFamily="18" charset="0"/>
                          <a:cs typeface="Times New Roman" panose="02020603050405020304" pitchFamily="18" charset="0"/>
                        </a:rPr>
                        <a:t>C</a:t>
                      </a:r>
                      <a:r>
                        <a:rPr lang="en-US" altLang="zh-CN" i="1" baseline="-25000" dirty="0" err="1">
                          <a:solidFill>
                            <a:srgbClr val="000000"/>
                          </a:solidFill>
                          <a:latin typeface="Times New Roman" panose="02020603050405020304" pitchFamily="18" charset="0"/>
                          <a:cs typeface="Times New Roman" panose="02020603050405020304" pitchFamily="18" charset="0"/>
                        </a:rPr>
                        <a:t>iP</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x</a:t>
                      </a:r>
                      <a:r>
                        <a:rPr lang="en-US" altLang="zh-CN" dirty="0">
                          <a:solidFill>
                            <a:srgbClr val="000000"/>
                          </a:solidFill>
                          <a:latin typeface="Times New Roman" panose="02020603050405020304" pitchFamily="18" charset="0"/>
                          <a:cs typeface="Times New Roman" panose="02020603050405020304" pitchFamily="18" charset="0"/>
                        </a:rPr>
                        <a:t>]</a:t>
                      </a:r>
                    </a:p>
                  </a:txBody>
                  <a:tcPr/>
                </a:tc>
                <a:tc>
                  <a:txBody>
                    <a:bodyPr/>
                    <a:lstStyle/>
                    <a:p>
                      <a:pPr algn="ctr"/>
                      <a:r>
                        <a:rPr lang="en-US" altLang="zh-CN" i="1" dirty="0"/>
                        <a:t>p</a:t>
                      </a:r>
                      <a:endParaRPr lang="zh-CN" altLang="en-US" i="1" dirty="0"/>
                    </a:p>
                  </a:txBody>
                  <a:tcPr/>
                </a:tc>
                <a:tc>
                  <a:txBody>
                    <a:bodyPr/>
                    <a:lstStyle/>
                    <a:p>
                      <a:pPr algn="l"/>
                      <a:r>
                        <a:rPr lang="en-US" altLang="zh-CN" dirty="0"/>
                        <a:t>Fingerprint-like info. generated by hashing for an item, </a:t>
                      </a:r>
                      <a:r>
                        <a:rPr lang="en-US" altLang="zh-CN" dirty="0">
                          <a:solidFill>
                            <a:srgbClr val="FF0000"/>
                          </a:solidFill>
                        </a:rPr>
                        <a:t>same</a:t>
                      </a:r>
                      <a:r>
                        <a:rPr lang="en-US" altLang="zh-CN" dirty="0"/>
                        <a:t> for all mapped cells in all periods</a:t>
                      </a:r>
                      <a:endParaRPr lang="zh-CN" altLang="en-US" dirty="0"/>
                    </a:p>
                  </a:txBody>
                  <a:tcPr/>
                </a:tc>
                <a:extLst>
                  <a:ext uri="{0D108BD9-81ED-4DB2-BD59-A6C34878D82A}">
                    <a16:rowId xmlns:a16="http://schemas.microsoft.com/office/drawing/2014/main" val="1226988181"/>
                  </a:ext>
                </a:extLst>
              </a:tr>
            </a:tbl>
          </a:graphicData>
        </a:graphic>
      </p:graphicFrame>
    </p:spTree>
    <p:custDataLst>
      <p:tags r:id="rId1"/>
    </p:custDataLst>
    <p:extLst>
      <p:ext uri="{BB962C8B-B14F-4D97-AF65-F5344CB8AC3E}">
        <p14:creationId xmlns:p14="http://schemas.microsoft.com/office/powerpoint/2010/main" val="1521867184"/>
      </p:ext>
    </p:extLst>
  </p:cSld>
  <p:clrMapOvr>
    <a:masterClrMapping/>
  </p:clrMapOvr>
  <p:transition advTm="22843"/>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81000" y="152400"/>
            <a:ext cx="8382000" cy="685800"/>
          </a:xfrm>
        </p:spPr>
        <p:txBody>
          <a:bodyPr>
            <a:noAutofit/>
          </a:bodyPr>
          <a:lstStyle/>
          <a:p>
            <a:pPr>
              <a:defRPr/>
            </a:pPr>
            <a:r>
              <a:rPr lang="en-US" altLang="zh-CN" sz="3000" dirty="0"/>
              <a:t>Recording Phase of STBF</a:t>
            </a:r>
            <a:endParaRPr lang="zh-CN" altLang="en-US" sz="3000" dirty="0"/>
          </a:p>
        </p:txBody>
      </p:sp>
      <p:sp>
        <p:nvSpPr>
          <p:cNvPr id="45058" name="AutoShape 2" descr="d:\program files\360se\360se6\User Data\Temp\images?q=tbn:ANd9GcR1aUCVhO_RQnqG6ye0lWBP-f6MVq4F2IZ4uuqcmKE2SABzVRbjKA.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59" name="AutoShape 4" descr="d:\program files\360se\360se6\User Data\Temp\images?q=tbn:ANd9GcR1aUCVhO_RQnqG6ye0lWBP-f6MVq4F2IZ4uuqcmKE2SABzVRbjKA.jpg"/>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0" name="AutoShape 6" descr="d:\program files\360se\360se6\User Data\Temp\images?q=tbn:ANd9GcR1aUCVhO_RQnqG6ye0lWBP-f6MVq4F2IZ4uuqcmKE2SABzVRbjKA.jpg"/>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1" name="AutoShape 8" descr="d:\program files\360se\360se6\User Data\Temp\images?q=tbn:ANd9GcR1aUCVhO_RQnqG6ye0lWBP-f6MVq4F2IZ4uuqcmKE2SABzVRbjKA.jpg"/>
          <p:cNvSpPr>
            <a:spLocks noChangeAspect="1" noChangeArrowheads="1"/>
          </p:cNvSpPr>
          <p:nvPr/>
        </p:nvSpPr>
        <p:spPr bwMode="auto">
          <a:xfrm>
            <a:off x="612775"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2" name="AutoShape 10" descr="d:\program files\360se\360se6\User Data\Temp\images?q=tbn:ANd9GcR1aUCVhO_RQnqG6ye0lWBP-f6MVq4F2IZ4uuqcmKE2SABzVRbjKA.jpg"/>
          <p:cNvSpPr>
            <a:spLocks noChangeAspect="1" noChangeArrowheads="1"/>
          </p:cNvSpPr>
          <p:nvPr/>
        </p:nvSpPr>
        <p:spPr bwMode="auto">
          <a:xfrm>
            <a:off x="765175" y="465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9" name="Rectangle 4"/>
          <p:cNvSpPr/>
          <p:nvPr/>
        </p:nvSpPr>
        <p:spPr>
          <a:xfrm>
            <a:off x="348789" y="3863975"/>
            <a:ext cx="1417638" cy="588962"/>
          </a:xfrm>
          <a:prstGeom prst="rect">
            <a:avLst/>
          </a:prstGeom>
          <a:solidFill>
            <a:schemeClr val="bg1"/>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a:defRPr/>
            </a:pPr>
            <a:r>
              <a:rPr lang="en-US" altLang="zh-CN" sz="1600" dirty="0">
                <a:solidFill>
                  <a:srgbClr val="000000"/>
                </a:solidFill>
                <a:latin typeface="Times New Roman" panose="02020603050405020304" pitchFamily="18" charset="0"/>
                <a:cs typeface="Times New Roman" panose="02020603050405020304" pitchFamily="18" charset="0"/>
              </a:rPr>
              <a:t>000000</a:t>
            </a:r>
          </a:p>
        </p:txBody>
      </p:sp>
      <p:sp>
        <p:nvSpPr>
          <p:cNvPr id="50" name="Rectangle 5"/>
          <p:cNvSpPr/>
          <p:nvPr/>
        </p:nvSpPr>
        <p:spPr>
          <a:xfrm>
            <a:off x="1739439" y="3863975"/>
            <a:ext cx="1282700" cy="588962"/>
          </a:xfrm>
          <a:prstGeom prst="rect">
            <a:avLst/>
          </a:prstGeom>
          <a:solidFill>
            <a:schemeClr val="bg1"/>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1600" dirty="0">
                <a:solidFill>
                  <a:srgbClr val="000000"/>
                </a:solidFill>
                <a:latin typeface="Times New Roman" panose="02020603050405020304" pitchFamily="18" charset="0"/>
                <a:cs typeface="Times New Roman" panose="02020603050405020304" pitchFamily="18" charset="0"/>
              </a:rPr>
              <a:t>000000</a:t>
            </a:r>
          </a:p>
        </p:txBody>
      </p:sp>
      <p:sp>
        <p:nvSpPr>
          <p:cNvPr id="60" name="Rectangle 7"/>
          <p:cNvSpPr/>
          <p:nvPr/>
        </p:nvSpPr>
        <p:spPr>
          <a:xfrm>
            <a:off x="2991977" y="3863975"/>
            <a:ext cx="1474787" cy="588962"/>
          </a:xfrm>
          <a:prstGeom prst="rect">
            <a:avLst/>
          </a:prstGeom>
          <a:solidFill>
            <a:schemeClr val="bg1"/>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a:defRPr/>
            </a:pPr>
            <a:r>
              <a:rPr lang="en-US" altLang="zh-CN" sz="1600" dirty="0">
                <a:solidFill>
                  <a:srgbClr val="000000"/>
                </a:solidFill>
                <a:latin typeface="Times New Roman" panose="02020603050405020304" pitchFamily="18" charset="0"/>
                <a:cs typeface="Times New Roman" panose="02020603050405020304" pitchFamily="18" charset="0"/>
              </a:rPr>
              <a:t>000000</a:t>
            </a:r>
          </a:p>
        </p:txBody>
      </p:sp>
      <p:sp>
        <p:nvSpPr>
          <p:cNvPr id="61" name="Rectangle 8"/>
          <p:cNvSpPr/>
          <p:nvPr/>
        </p:nvSpPr>
        <p:spPr>
          <a:xfrm>
            <a:off x="4436602" y="3863975"/>
            <a:ext cx="1444625" cy="588962"/>
          </a:xfrm>
          <a:prstGeom prst="rect">
            <a:avLst/>
          </a:prstGeom>
          <a:solidFill>
            <a:schemeClr val="bg1"/>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1600" dirty="0">
                <a:solidFill>
                  <a:srgbClr val="000000"/>
                </a:solidFill>
                <a:latin typeface="Times New Roman" panose="02020603050405020304" pitchFamily="18" charset="0"/>
                <a:cs typeface="Times New Roman" panose="02020603050405020304" pitchFamily="18" charset="0"/>
              </a:rPr>
              <a:t>000000</a:t>
            </a:r>
          </a:p>
        </p:txBody>
      </p:sp>
      <p:sp>
        <p:nvSpPr>
          <p:cNvPr id="62" name="Rectangle 9"/>
          <p:cNvSpPr/>
          <p:nvPr/>
        </p:nvSpPr>
        <p:spPr>
          <a:xfrm>
            <a:off x="5851064" y="3863975"/>
            <a:ext cx="1485900" cy="588962"/>
          </a:xfrm>
          <a:prstGeom prst="rect">
            <a:avLst/>
          </a:prstGeom>
          <a:solidFill>
            <a:schemeClr val="bg1"/>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a:defRPr/>
            </a:pPr>
            <a:r>
              <a:rPr lang="en-US" altLang="zh-CN" sz="1600" dirty="0">
                <a:solidFill>
                  <a:srgbClr val="000000"/>
                </a:solidFill>
                <a:latin typeface="Times New Roman" panose="02020603050405020304" pitchFamily="18" charset="0"/>
                <a:cs typeface="Times New Roman" panose="02020603050405020304" pitchFamily="18" charset="0"/>
              </a:rPr>
              <a:t>000000</a:t>
            </a:r>
          </a:p>
        </p:txBody>
      </p:sp>
      <p:sp>
        <p:nvSpPr>
          <p:cNvPr id="63" name="Rectangle 9"/>
          <p:cNvSpPr/>
          <p:nvPr/>
        </p:nvSpPr>
        <p:spPr>
          <a:xfrm>
            <a:off x="7306802" y="3863975"/>
            <a:ext cx="1495425" cy="588962"/>
          </a:xfrm>
          <a:prstGeom prst="rect">
            <a:avLst/>
          </a:prstGeom>
          <a:solidFill>
            <a:schemeClr val="bg1"/>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a:defRPr/>
            </a:pPr>
            <a:r>
              <a:rPr lang="en-US" altLang="zh-CN" sz="1600" dirty="0">
                <a:solidFill>
                  <a:srgbClr val="000000"/>
                </a:solidFill>
                <a:latin typeface="Times New Roman" panose="02020603050405020304" pitchFamily="18" charset="0"/>
                <a:cs typeface="Times New Roman" panose="02020603050405020304" pitchFamily="18" charset="0"/>
              </a:rPr>
              <a:t>000000</a:t>
            </a:r>
          </a:p>
        </p:txBody>
      </p:sp>
      <p:sp>
        <p:nvSpPr>
          <p:cNvPr id="70" name="文本占位符 9"/>
          <p:cNvSpPr>
            <a:spLocks noGrp="1"/>
          </p:cNvSpPr>
          <p:nvPr>
            <p:ph idx="1"/>
          </p:nvPr>
        </p:nvSpPr>
        <p:spPr>
          <a:xfrm>
            <a:off x="342900" y="838200"/>
            <a:ext cx="8458200" cy="685800"/>
          </a:xfrm>
        </p:spPr>
        <p:txBody>
          <a:bodyPr>
            <a:normAutofit/>
          </a:bodyPr>
          <a:lstStyle/>
          <a:p>
            <a:pPr>
              <a:defRPr/>
            </a:pPr>
            <a:r>
              <a:rPr lang="en-US" altLang="zh-CN" dirty="0"/>
              <a:t>E.g.:</a:t>
            </a:r>
            <a:endParaRPr lang="en-US" altLang="zh-CN" dirty="0">
              <a:solidFill>
                <a:srgbClr val="00B0F0"/>
              </a:solidFill>
            </a:endParaRPr>
          </a:p>
          <a:p>
            <a:pPr>
              <a:defRPr/>
            </a:pPr>
            <a:endParaRPr lang="en-US" altLang="zh-CN" sz="1800" dirty="0"/>
          </a:p>
          <a:p>
            <a:pPr>
              <a:defRPr/>
            </a:pPr>
            <a:endParaRPr lang="en-US" altLang="zh-CN" sz="1800" dirty="0"/>
          </a:p>
          <a:p>
            <a:pPr>
              <a:defRPr/>
            </a:pPr>
            <a:endParaRPr lang="en-US" altLang="zh-CN" sz="1800" dirty="0">
              <a:solidFill>
                <a:srgbClr val="18453B"/>
              </a:solidFill>
            </a:endParaRPr>
          </a:p>
          <a:p>
            <a:pPr>
              <a:defRPr/>
            </a:pPr>
            <a:endParaRPr lang="en-US" altLang="zh-CN" sz="1800" dirty="0"/>
          </a:p>
        </p:txBody>
      </p:sp>
      <p:sp>
        <p:nvSpPr>
          <p:cNvPr id="2" name="矩形 1"/>
          <p:cNvSpPr/>
          <p:nvPr/>
        </p:nvSpPr>
        <p:spPr>
          <a:xfrm>
            <a:off x="626226" y="4495800"/>
            <a:ext cx="877163" cy="369332"/>
          </a:xfrm>
          <a:prstGeom prst="rect">
            <a:avLst/>
          </a:prstGeom>
        </p:spPr>
        <p:txBody>
          <a:bodyPr wrap="none">
            <a:spAutoFit/>
          </a:bodyPr>
          <a:lstStyle/>
          <a:p>
            <a:r>
              <a:rPr lang="en-US" altLang="zh-CN" dirty="0">
                <a:solidFill>
                  <a:srgbClr val="00B0F0"/>
                </a:solidFill>
              </a:rPr>
              <a:t>empty</a:t>
            </a:r>
            <a:endParaRPr lang="zh-CN" altLang="en-US" dirty="0"/>
          </a:p>
        </p:txBody>
      </p:sp>
      <p:sp>
        <p:nvSpPr>
          <p:cNvPr id="30" name="矩形 29"/>
          <p:cNvSpPr/>
          <p:nvPr/>
        </p:nvSpPr>
        <p:spPr>
          <a:xfrm>
            <a:off x="1942207" y="4497987"/>
            <a:ext cx="877163" cy="369332"/>
          </a:xfrm>
          <a:prstGeom prst="rect">
            <a:avLst/>
          </a:prstGeom>
        </p:spPr>
        <p:txBody>
          <a:bodyPr wrap="none">
            <a:spAutoFit/>
          </a:bodyPr>
          <a:lstStyle/>
          <a:p>
            <a:r>
              <a:rPr lang="en-US" altLang="zh-CN" dirty="0">
                <a:solidFill>
                  <a:srgbClr val="00B0F0"/>
                </a:solidFill>
              </a:rPr>
              <a:t>empty</a:t>
            </a:r>
            <a:endParaRPr lang="zh-CN" altLang="en-US" dirty="0"/>
          </a:p>
        </p:txBody>
      </p:sp>
      <p:sp>
        <p:nvSpPr>
          <p:cNvPr id="31" name="矩形 30"/>
          <p:cNvSpPr/>
          <p:nvPr/>
        </p:nvSpPr>
        <p:spPr>
          <a:xfrm>
            <a:off x="3290788" y="4495800"/>
            <a:ext cx="877163" cy="369332"/>
          </a:xfrm>
          <a:prstGeom prst="rect">
            <a:avLst/>
          </a:prstGeom>
        </p:spPr>
        <p:txBody>
          <a:bodyPr wrap="none">
            <a:spAutoFit/>
          </a:bodyPr>
          <a:lstStyle/>
          <a:p>
            <a:r>
              <a:rPr lang="en-US" altLang="zh-CN" dirty="0">
                <a:solidFill>
                  <a:srgbClr val="00B0F0"/>
                </a:solidFill>
              </a:rPr>
              <a:t>empty</a:t>
            </a:r>
            <a:endParaRPr lang="zh-CN" altLang="en-US" dirty="0"/>
          </a:p>
        </p:txBody>
      </p:sp>
      <p:sp>
        <p:nvSpPr>
          <p:cNvPr id="32" name="矩形 31"/>
          <p:cNvSpPr/>
          <p:nvPr/>
        </p:nvSpPr>
        <p:spPr>
          <a:xfrm>
            <a:off x="4720332" y="4495800"/>
            <a:ext cx="877163" cy="369332"/>
          </a:xfrm>
          <a:prstGeom prst="rect">
            <a:avLst/>
          </a:prstGeom>
        </p:spPr>
        <p:txBody>
          <a:bodyPr wrap="none">
            <a:spAutoFit/>
          </a:bodyPr>
          <a:lstStyle/>
          <a:p>
            <a:r>
              <a:rPr lang="en-US" altLang="zh-CN" dirty="0">
                <a:solidFill>
                  <a:srgbClr val="00B0F0"/>
                </a:solidFill>
              </a:rPr>
              <a:t>empty</a:t>
            </a:r>
            <a:endParaRPr lang="zh-CN" altLang="en-US" dirty="0"/>
          </a:p>
        </p:txBody>
      </p:sp>
      <p:sp>
        <p:nvSpPr>
          <p:cNvPr id="36" name="矩形 35"/>
          <p:cNvSpPr/>
          <p:nvPr/>
        </p:nvSpPr>
        <p:spPr>
          <a:xfrm>
            <a:off x="6149876" y="4496687"/>
            <a:ext cx="877163" cy="369332"/>
          </a:xfrm>
          <a:prstGeom prst="rect">
            <a:avLst/>
          </a:prstGeom>
        </p:spPr>
        <p:txBody>
          <a:bodyPr wrap="none">
            <a:spAutoFit/>
          </a:bodyPr>
          <a:lstStyle/>
          <a:p>
            <a:r>
              <a:rPr lang="en-US" altLang="zh-CN" dirty="0">
                <a:solidFill>
                  <a:srgbClr val="00B0F0"/>
                </a:solidFill>
              </a:rPr>
              <a:t>empty</a:t>
            </a:r>
            <a:endParaRPr lang="zh-CN" altLang="en-US" dirty="0"/>
          </a:p>
        </p:txBody>
      </p:sp>
      <p:sp>
        <p:nvSpPr>
          <p:cNvPr id="37" name="矩形 36"/>
          <p:cNvSpPr/>
          <p:nvPr/>
        </p:nvSpPr>
        <p:spPr>
          <a:xfrm>
            <a:off x="7615932" y="4495800"/>
            <a:ext cx="877163" cy="369332"/>
          </a:xfrm>
          <a:prstGeom prst="rect">
            <a:avLst/>
          </a:prstGeom>
        </p:spPr>
        <p:txBody>
          <a:bodyPr wrap="none">
            <a:spAutoFit/>
          </a:bodyPr>
          <a:lstStyle/>
          <a:p>
            <a:r>
              <a:rPr lang="en-US" altLang="zh-CN" dirty="0">
                <a:solidFill>
                  <a:srgbClr val="00B0F0"/>
                </a:solidFill>
              </a:rPr>
              <a:t>empty</a:t>
            </a:r>
            <a:endParaRPr lang="zh-CN" altLang="en-US" dirty="0"/>
          </a:p>
        </p:txBody>
      </p:sp>
    </p:spTree>
    <p:custDataLst>
      <p:tags r:id="rId1"/>
    </p:custDataLst>
    <p:extLst>
      <p:ext uri="{BB962C8B-B14F-4D97-AF65-F5344CB8AC3E}">
        <p14:creationId xmlns:p14="http://schemas.microsoft.com/office/powerpoint/2010/main" val="250925893"/>
      </p:ext>
    </p:extLst>
  </p:cSld>
  <p:clrMapOvr>
    <a:masterClrMapping/>
  </p:clrMapOvr>
  <p:transition advTm="22843"/>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81000" y="152400"/>
            <a:ext cx="8382000" cy="685800"/>
          </a:xfrm>
        </p:spPr>
        <p:txBody>
          <a:bodyPr>
            <a:noAutofit/>
          </a:bodyPr>
          <a:lstStyle/>
          <a:p>
            <a:pPr>
              <a:defRPr/>
            </a:pPr>
            <a:r>
              <a:rPr lang="en-US" altLang="zh-CN" sz="3000" dirty="0"/>
              <a:t>Recording Phase of STBF</a:t>
            </a:r>
            <a:endParaRPr lang="zh-CN" altLang="en-US" sz="3000" dirty="0"/>
          </a:p>
        </p:txBody>
      </p:sp>
      <p:sp>
        <p:nvSpPr>
          <p:cNvPr id="45058" name="AutoShape 2" descr="d:\program files\360se\360se6\User Data\Temp\images?q=tbn:ANd9GcR1aUCVhO_RQnqG6ye0lWBP-f6MVq4F2IZ4uuqcmKE2SABzVRbjKA.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59" name="AutoShape 4" descr="d:\program files\360se\360se6\User Data\Temp\images?q=tbn:ANd9GcR1aUCVhO_RQnqG6ye0lWBP-f6MVq4F2IZ4uuqcmKE2SABzVRbjKA.jpg"/>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0" name="AutoShape 6" descr="d:\program files\360se\360se6\User Data\Temp\images?q=tbn:ANd9GcR1aUCVhO_RQnqG6ye0lWBP-f6MVq4F2IZ4uuqcmKE2SABzVRbjKA.jpg"/>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1" name="AutoShape 8" descr="d:\program files\360se\360se6\User Data\Temp\images?q=tbn:ANd9GcR1aUCVhO_RQnqG6ye0lWBP-f6MVq4F2IZ4uuqcmKE2SABzVRbjKA.jpg"/>
          <p:cNvSpPr>
            <a:spLocks noChangeAspect="1" noChangeArrowheads="1"/>
          </p:cNvSpPr>
          <p:nvPr/>
        </p:nvSpPr>
        <p:spPr bwMode="auto">
          <a:xfrm>
            <a:off x="612775"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2" name="AutoShape 10" descr="d:\program files\360se\360se6\User Data\Temp\images?q=tbn:ANd9GcR1aUCVhO_RQnqG6ye0lWBP-f6MVq4F2IZ4uuqcmKE2SABzVRbjKA.jpg"/>
          <p:cNvSpPr>
            <a:spLocks noChangeAspect="1" noChangeArrowheads="1"/>
          </p:cNvSpPr>
          <p:nvPr/>
        </p:nvSpPr>
        <p:spPr bwMode="auto">
          <a:xfrm>
            <a:off x="765175" y="465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cxnSp>
        <p:nvCxnSpPr>
          <p:cNvPr id="35" name="Straight Arrow Connector 18"/>
          <p:cNvCxnSpPr>
            <a:stCxn id="46" idx="2"/>
            <a:endCxn id="49" idx="0"/>
          </p:cNvCxnSpPr>
          <p:nvPr/>
        </p:nvCxnSpPr>
        <p:spPr>
          <a:xfrm flipH="1">
            <a:off x="1056814" y="2341562"/>
            <a:ext cx="2400300" cy="1522413"/>
          </a:xfrm>
          <a:prstGeom prst="straightConnector1">
            <a:avLst/>
          </a:prstGeom>
          <a:ln w="22225">
            <a:solidFill>
              <a:schemeClr val="tx1">
                <a:lumMod val="85000"/>
                <a:lumOff val="1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19"/>
          <p:cNvCxnSpPr>
            <a:stCxn id="46" idx="2"/>
            <a:endCxn id="61" idx="0"/>
          </p:cNvCxnSpPr>
          <p:nvPr/>
        </p:nvCxnSpPr>
        <p:spPr>
          <a:xfrm>
            <a:off x="3457114" y="2341562"/>
            <a:ext cx="1701800" cy="1522413"/>
          </a:xfrm>
          <a:prstGeom prst="straightConnector1">
            <a:avLst/>
          </a:prstGeom>
          <a:ln w="22225">
            <a:solidFill>
              <a:schemeClr val="tx1">
                <a:lumMod val="85000"/>
                <a:lumOff val="1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20"/>
          <p:cNvCxnSpPr>
            <a:stCxn id="46" idx="2"/>
            <a:endCxn id="60" idx="0"/>
          </p:cNvCxnSpPr>
          <p:nvPr/>
        </p:nvCxnSpPr>
        <p:spPr>
          <a:xfrm>
            <a:off x="3457114" y="2341562"/>
            <a:ext cx="271463" cy="1522413"/>
          </a:xfrm>
          <a:prstGeom prst="straightConnector1">
            <a:avLst/>
          </a:prstGeom>
          <a:ln w="22225">
            <a:solidFill>
              <a:schemeClr val="tx1">
                <a:lumMod val="85000"/>
                <a:lumOff val="1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6" name="Alternate Process 3"/>
          <p:cNvSpPr/>
          <p:nvPr/>
        </p:nvSpPr>
        <p:spPr>
          <a:xfrm>
            <a:off x="3172952" y="1828800"/>
            <a:ext cx="566737" cy="512762"/>
          </a:xfrm>
          <a:prstGeom prst="flowChartAlternateProcess">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i="1" dirty="0">
                <a:solidFill>
                  <a:srgbClr val="000000"/>
                </a:solidFill>
                <a:latin typeface="Times New Roman" panose="02020603050405020304" pitchFamily="18" charset="0"/>
                <a:cs typeface="Times New Roman" panose="02020603050405020304" pitchFamily="18" charset="0"/>
              </a:rPr>
              <a:t>e</a:t>
            </a:r>
            <a:r>
              <a:rPr lang="en-US" sz="2000" i="1" baseline="-25000" dirty="0">
                <a:solidFill>
                  <a:srgbClr val="000000"/>
                </a:solidFill>
                <a:latin typeface="Times New Roman" panose="02020603050405020304" pitchFamily="18" charset="0"/>
                <a:cs typeface="Times New Roman" panose="02020603050405020304" pitchFamily="18" charset="0"/>
              </a:rPr>
              <a:t>1</a:t>
            </a:r>
          </a:p>
        </p:txBody>
      </p:sp>
      <p:sp>
        <p:nvSpPr>
          <p:cNvPr id="49" name="Rectangle 4"/>
          <p:cNvSpPr/>
          <p:nvPr/>
        </p:nvSpPr>
        <p:spPr>
          <a:xfrm>
            <a:off x="348789" y="3863975"/>
            <a:ext cx="1417638" cy="588962"/>
          </a:xfrm>
          <a:prstGeom prst="rect">
            <a:avLst/>
          </a:prstGeom>
          <a:solidFill>
            <a:schemeClr val="bg1">
              <a:lumMod val="85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a:defRPr/>
            </a:pPr>
            <a:r>
              <a:rPr lang="en-US" sz="1600" dirty="0">
                <a:solidFill>
                  <a:srgbClr val="000000"/>
                </a:solidFill>
                <a:latin typeface="Times New Roman" panose="02020603050405020304" pitchFamily="18" charset="0"/>
                <a:cs typeface="Times New Roman" panose="02020603050405020304" pitchFamily="18" charset="0"/>
              </a:rPr>
              <a:t>1 </a:t>
            </a:r>
            <a:r>
              <a:rPr lang="en-US" altLang="zh-CN" sz="1600" dirty="0">
                <a:solidFill>
                  <a:srgbClr val="000000"/>
                </a:solidFill>
                <a:latin typeface="Times New Roman" panose="02020603050405020304" pitchFamily="18" charset="0"/>
                <a:cs typeface="Times New Roman" panose="02020603050405020304" pitchFamily="18" charset="0"/>
              </a:rPr>
              <a:t>|| </a:t>
            </a:r>
            <a:r>
              <a:rPr lang="en-US" altLang="zh-CN" sz="1600" i="1" dirty="0" err="1">
                <a:solidFill>
                  <a:srgbClr val="000000"/>
                </a:solidFill>
                <a:latin typeface="Times New Roman" panose="02020603050405020304" pitchFamily="18" charset="0"/>
                <a:cs typeface="Times New Roman" panose="02020603050405020304" pitchFamily="18" charset="0"/>
              </a:rPr>
              <a:t>C</a:t>
            </a:r>
            <a:r>
              <a:rPr lang="en-US" altLang="zh-CN" sz="1600" i="1" baseline="-25000" dirty="0" err="1">
                <a:solidFill>
                  <a:srgbClr val="000000"/>
                </a:solidFill>
                <a:latin typeface="Times New Roman" panose="02020603050405020304" pitchFamily="18" charset="0"/>
                <a:cs typeface="Times New Roman" panose="02020603050405020304" pitchFamily="18" charset="0"/>
              </a:rPr>
              <a:t>iR</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i="1" dirty="0">
                <a:solidFill>
                  <a:srgbClr val="000000"/>
                </a:solidFill>
                <a:latin typeface="Times New Roman" panose="02020603050405020304" pitchFamily="18" charset="0"/>
                <a:cs typeface="Times New Roman" panose="02020603050405020304" pitchFamily="18" charset="0"/>
              </a:rPr>
              <a:t>x</a:t>
            </a:r>
            <a:r>
              <a:rPr lang="en-US" altLang="zh-CN" sz="1600" baseline="-25000" dirty="0">
                <a:solidFill>
                  <a:srgbClr val="000000"/>
                </a:solidFill>
                <a:latin typeface="Times New Roman" panose="02020603050405020304" pitchFamily="18" charset="0"/>
                <a:cs typeface="Times New Roman" panose="02020603050405020304" pitchFamily="18" charset="0"/>
              </a:rPr>
              <a:t>1</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baseline="-25000" dirty="0">
                <a:solidFill>
                  <a:srgbClr val="000000"/>
                </a:solidFill>
                <a:latin typeface="Times New Roman" panose="02020603050405020304" pitchFamily="18" charset="0"/>
                <a:cs typeface="Times New Roman" panose="02020603050405020304" pitchFamily="18" charset="0"/>
              </a:rPr>
              <a:t> </a:t>
            </a:r>
            <a:r>
              <a:rPr lang="en-US" altLang="zh-CN" sz="1600" dirty="0">
                <a:solidFill>
                  <a:srgbClr val="000000"/>
                </a:solidFill>
                <a:latin typeface="Times New Roman" panose="02020603050405020304" pitchFamily="18" charset="0"/>
                <a:cs typeface="Times New Roman" panose="02020603050405020304" pitchFamily="18" charset="0"/>
              </a:rPr>
              <a:t>|| </a:t>
            </a:r>
            <a:r>
              <a:rPr lang="en-US" altLang="zh-CN" sz="1600" i="1" dirty="0" err="1">
                <a:solidFill>
                  <a:srgbClr val="000000"/>
                </a:solidFill>
                <a:latin typeface="Times New Roman" panose="02020603050405020304" pitchFamily="18" charset="0"/>
                <a:cs typeface="Times New Roman" panose="02020603050405020304" pitchFamily="18" charset="0"/>
              </a:rPr>
              <a:t>C</a:t>
            </a:r>
            <a:r>
              <a:rPr lang="en-US" altLang="zh-CN" sz="1600" i="1" baseline="-25000" dirty="0" err="1">
                <a:solidFill>
                  <a:srgbClr val="000000"/>
                </a:solidFill>
                <a:latin typeface="Times New Roman" panose="02020603050405020304" pitchFamily="18" charset="0"/>
                <a:cs typeface="Times New Roman" panose="02020603050405020304" pitchFamily="18" charset="0"/>
              </a:rPr>
              <a:t>iP</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i="1" dirty="0">
                <a:solidFill>
                  <a:srgbClr val="000000"/>
                </a:solidFill>
                <a:latin typeface="Times New Roman" panose="02020603050405020304" pitchFamily="18" charset="0"/>
                <a:cs typeface="Times New Roman" panose="02020603050405020304" pitchFamily="18" charset="0"/>
              </a:rPr>
              <a:t>x</a:t>
            </a:r>
            <a:r>
              <a:rPr lang="en-US" altLang="zh-CN" sz="1600" baseline="-25000" dirty="0">
                <a:solidFill>
                  <a:srgbClr val="000000"/>
                </a:solidFill>
                <a:latin typeface="Times New Roman" panose="02020603050405020304" pitchFamily="18" charset="0"/>
                <a:cs typeface="Times New Roman" panose="02020603050405020304" pitchFamily="18" charset="0"/>
              </a:rPr>
              <a:t>1</a:t>
            </a:r>
            <a:r>
              <a:rPr lang="en-US" altLang="zh-CN" sz="1600" dirty="0">
                <a:solidFill>
                  <a:srgbClr val="000000"/>
                </a:solidFill>
                <a:latin typeface="Times New Roman" panose="02020603050405020304" pitchFamily="18" charset="0"/>
                <a:cs typeface="Times New Roman" panose="02020603050405020304" pitchFamily="18" charset="0"/>
              </a:rPr>
              <a:t>] </a:t>
            </a:r>
            <a:endParaRPr lang="en-US" sz="1600" baseline="-25000" dirty="0">
              <a:solidFill>
                <a:srgbClr val="000000"/>
              </a:solidFill>
              <a:latin typeface="Times New Roman" panose="02020603050405020304" pitchFamily="18" charset="0"/>
              <a:cs typeface="Times New Roman" panose="02020603050405020304" pitchFamily="18" charset="0"/>
            </a:endParaRPr>
          </a:p>
        </p:txBody>
      </p:sp>
      <p:sp>
        <p:nvSpPr>
          <p:cNvPr id="50" name="Rectangle 5"/>
          <p:cNvSpPr/>
          <p:nvPr/>
        </p:nvSpPr>
        <p:spPr>
          <a:xfrm>
            <a:off x="1739439" y="3863975"/>
            <a:ext cx="1282700" cy="588962"/>
          </a:xfrm>
          <a:prstGeom prst="rect">
            <a:avLst/>
          </a:prstGeom>
          <a:solidFill>
            <a:schemeClr val="bg1"/>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1600" dirty="0">
                <a:solidFill>
                  <a:srgbClr val="000000"/>
                </a:solidFill>
                <a:latin typeface="Times New Roman" panose="02020603050405020304" pitchFamily="18" charset="0"/>
                <a:cs typeface="Times New Roman" panose="02020603050405020304" pitchFamily="18" charset="0"/>
              </a:rPr>
              <a:t>000000</a:t>
            </a:r>
          </a:p>
        </p:txBody>
      </p:sp>
      <p:sp>
        <p:nvSpPr>
          <p:cNvPr id="60" name="Rectangle 7"/>
          <p:cNvSpPr/>
          <p:nvPr/>
        </p:nvSpPr>
        <p:spPr>
          <a:xfrm>
            <a:off x="2991977" y="3863975"/>
            <a:ext cx="1474787" cy="588962"/>
          </a:xfrm>
          <a:prstGeom prst="rect">
            <a:avLst/>
          </a:prstGeom>
          <a:solidFill>
            <a:schemeClr val="bg1">
              <a:lumMod val="85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a:defRPr/>
            </a:pPr>
            <a:r>
              <a:rPr lang="en-US" altLang="zh-CN" sz="1600" dirty="0">
                <a:solidFill>
                  <a:srgbClr val="000000"/>
                </a:solidFill>
                <a:latin typeface="Times New Roman" panose="02020603050405020304" pitchFamily="18" charset="0"/>
                <a:cs typeface="Times New Roman" panose="02020603050405020304" pitchFamily="18" charset="0"/>
              </a:rPr>
              <a:t>1 || </a:t>
            </a:r>
            <a:r>
              <a:rPr lang="en-US" altLang="zh-CN" sz="1600" i="1" dirty="0" err="1">
                <a:solidFill>
                  <a:srgbClr val="000000"/>
                </a:solidFill>
                <a:latin typeface="Times New Roman" panose="02020603050405020304" pitchFamily="18" charset="0"/>
                <a:cs typeface="Times New Roman" panose="02020603050405020304" pitchFamily="18" charset="0"/>
              </a:rPr>
              <a:t>C</a:t>
            </a:r>
            <a:r>
              <a:rPr lang="en-US" altLang="zh-CN" sz="1600" i="1" baseline="-25000" dirty="0" err="1">
                <a:solidFill>
                  <a:srgbClr val="000000"/>
                </a:solidFill>
                <a:latin typeface="Times New Roman" panose="02020603050405020304" pitchFamily="18" charset="0"/>
                <a:cs typeface="Times New Roman" panose="02020603050405020304" pitchFamily="18" charset="0"/>
              </a:rPr>
              <a:t>iR</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i="1" dirty="0">
                <a:solidFill>
                  <a:srgbClr val="000000"/>
                </a:solidFill>
                <a:latin typeface="Times New Roman" panose="02020603050405020304" pitchFamily="18" charset="0"/>
                <a:cs typeface="Times New Roman" panose="02020603050405020304" pitchFamily="18" charset="0"/>
              </a:rPr>
              <a:t>x</a:t>
            </a:r>
            <a:r>
              <a:rPr lang="en-US" altLang="zh-CN" sz="1600" baseline="-25000" dirty="0">
                <a:solidFill>
                  <a:srgbClr val="000000"/>
                </a:solidFill>
                <a:latin typeface="Times New Roman" panose="02020603050405020304" pitchFamily="18" charset="0"/>
                <a:cs typeface="Times New Roman" panose="02020603050405020304" pitchFamily="18" charset="0"/>
              </a:rPr>
              <a:t>3</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baseline="-25000" dirty="0">
                <a:solidFill>
                  <a:srgbClr val="000000"/>
                </a:solidFill>
                <a:latin typeface="Times New Roman" panose="02020603050405020304" pitchFamily="18" charset="0"/>
                <a:cs typeface="Times New Roman" panose="02020603050405020304" pitchFamily="18" charset="0"/>
              </a:rPr>
              <a:t> </a:t>
            </a:r>
            <a:r>
              <a:rPr lang="en-US" altLang="zh-CN" sz="1600" dirty="0">
                <a:solidFill>
                  <a:srgbClr val="000000"/>
                </a:solidFill>
                <a:latin typeface="Times New Roman" panose="02020603050405020304" pitchFamily="18" charset="0"/>
                <a:cs typeface="Times New Roman" panose="02020603050405020304" pitchFamily="18" charset="0"/>
              </a:rPr>
              <a:t>|| </a:t>
            </a:r>
            <a:r>
              <a:rPr lang="en-US" altLang="zh-CN" sz="1600" i="1" dirty="0" err="1">
                <a:solidFill>
                  <a:srgbClr val="000000"/>
                </a:solidFill>
                <a:latin typeface="Times New Roman" panose="02020603050405020304" pitchFamily="18" charset="0"/>
                <a:cs typeface="Times New Roman" panose="02020603050405020304" pitchFamily="18" charset="0"/>
              </a:rPr>
              <a:t>C</a:t>
            </a:r>
            <a:r>
              <a:rPr lang="en-US" altLang="zh-CN" sz="1600" i="1" baseline="-25000" dirty="0" err="1">
                <a:solidFill>
                  <a:srgbClr val="000000"/>
                </a:solidFill>
                <a:latin typeface="Times New Roman" panose="02020603050405020304" pitchFamily="18" charset="0"/>
                <a:cs typeface="Times New Roman" panose="02020603050405020304" pitchFamily="18" charset="0"/>
              </a:rPr>
              <a:t>iR</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i="1" dirty="0">
                <a:solidFill>
                  <a:srgbClr val="000000"/>
                </a:solidFill>
                <a:latin typeface="Times New Roman" panose="02020603050405020304" pitchFamily="18" charset="0"/>
                <a:cs typeface="Times New Roman" panose="02020603050405020304" pitchFamily="18" charset="0"/>
              </a:rPr>
              <a:t>x</a:t>
            </a:r>
            <a:r>
              <a:rPr lang="en-US" altLang="zh-CN" sz="1600" baseline="-25000" dirty="0">
                <a:solidFill>
                  <a:srgbClr val="000000"/>
                </a:solidFill>
                <a:latin typeface="Times New Roman" panose="02020603050405020304" pitchFamily="18" charset="0"/>
                <a:cs typeface="Times New Roman" panose="02020603050405020304" pitchFamily="18" charset="0"/>
              </a:rPr>
              <a:t>3</a:t>
            </a:r>
            <a:r>
              <a:rPr lang="en-US" altLang="zh-CN" sz="1600" dirty="0">
                <a:solidFill>
                  <a:srgbClr val="000000"/>
                </a:solidFill>
                <a:latin typeface="Times New Roman" panose="02020603050405020304" pitchFamily="18" charset="0"/>
                <a:cs typeface="Times New Roman" panose="02020603050405020304" pitchFamily="18" charset="0"/>
              </a:rPr>
              <a:t>]  </a:t>
            </a:r>
            <a:endParaRPr lang="en-US" altLang="zh-CN" sz="1600" baseline="-25000" dirty="0">
              <a:solidFill>
                <a:srgbClr val="000000"/>
              </a:solidFill>
              <a:latin typeface="Times New Roman" panose="02020603050405020304" pitchFamily="18" charset="0"/>
              <a:cs typeface="Times New Roman" panose="02020603050405020304" pitchFamily="18" charset="0"/>
            </a:endParaRPr>
          </a:p>
        </p:txBody>
      </p:sp>
      <p:sp>
        <p:nvSpPr>
          <p:cNvPr id="61" name="Rectangle 8"/>
          <p:cNvSpPr/>
          <p:nvPr/>
        </p:nvSpPr>
        <p:spPr>
          <a:xfrm>
            <a:off x="4436602" y="3863975"/>
            <a:ext cx="1444625" cy="588962"/>
          </a:xfrm>
          <a:prstGeom prst="rect">
            <a:avLst/>
          </a:prstGeom>
          <a:solidFill>
            <a:srgbClr val="D9D9D9"/>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1600" dirty="0">
                <a:solidFill>
                  <a:srgbClr val="000000"/>
                </a:solidFill>
                <a:latin typeface="Times New Roman" panose="02020603050405020304" pitchFamily="18" charset="0"/>
                <a:cs typeface="Times New Roman" panose="02020603050405020304" pitchFamily="18" charset="0"/>
              </a:rPr>
              <a:t>1 || </a:t>
            </a:r>
            <a:r>
              <a:rPr lang="en-US" altLang="zh-CN" sz="1600" i="1" dirty="0" err="1">
                <a:solidFill>
                  <a:srgbClr val="000000"/>
                </a:solidFill>
                <a:latin typeface="Times New Roman" panose="02020603050405020304" pitchFamily="18" charset="0"/>
                <a:cs typeface="Times New Roman" panose="02020603050405020304" pitchFamily="18" charset="0"/>
              </a:rPr>
              <a:t>C</a:t>
            </a:r>
            <a:r>
              <a:rPr lang="en-US" altLang="zh-CN" sz="1600" i="1" baseline="-25000" dirty="0" err="1">
                <a:solidFill>
                  <a:srgbClr val="000000"/>
                </a:solidFill>
                <a:latin typeface="Times New Roman" panose="02020603050405020304" pitchFamily="18" charset="0"/>
                <a:cs typeface="Times New Roman" panose="02020603050405020304" pitchFamily="18" charset="0"/>
              </a:rPr>
              <a:t>iR</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i="1" dirty="0">
                <a:solidFill>
                  <a:srgbClr val="000000"/>
                </a:solidFill>
                <a:latin typeface="Times New Roman" panose="02020603050405020304" pitchFamily="18" charset="0"/>
                <a:cs typeface="Times New Roman" panose="02020603050405020304" pitchFamily="18" charset="0"/>
              </a:rPr>
              <a:t>x</a:t>
            </a:r>
            <a:r>
              <a:rPr lang="en-US" altLang="zh-CN" sz="1600" baseline="-25000" dirty="0">
                <a:solidFill>
                  <a:srgbClr val="000000"/>
                </a:solidFill>
                <a:latin typeface="Times New Roman" panose="02020603050405020304" pitchFamily="18" charset="0"/>
                <a:cs typeface="Times New Roman" panose="02020603050405020304" pitchFamily="18" charset="0"/>
              </a:rPr>
              <a:t>4</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baseline="-25000" dirty="0">
                <a:solidFill>
                  <a:srgbClr val="000000"/>
                </a:solidFill>
                <a:latin typeface="Times New Roman" panose="02020603050405020304" pitchFamily="18" charset="0"/>
                <a:cs typeface="Times New Roman" panose="02020603050405020304" pitchFamily="18" charset="0"/>
              </a:rPr>
              <a:t> </a:t>
            </a:r>
            <a:r>
              <a:rPr lang="en-US" altLang="zh-CN" sz="1600" dirty="0">
                <a:solidFill>
                  <a:srgbClr val="000000"/>
                </a:solidFill>
                <a:latin typeface="Times New Roman" panose="02020603050405020304" pitchFamily="18" charset="0"/>
                <a:cs typeface="Times New Roman" panose="02020603050405020304" pitchFamily="18" charset="0"/>
              </a:rPr>
              <a:t>|| </a:t>
            </a:r>
            <a:r>
              <a:rPr lang="en-US" altLang="zh-CN" sz="1600" i="1" dirty="0" err="1">
                <a:solidFill>
                  <a:srgbClr val="000000"/>
                </a:solidFill>
                <a:latin typeface="Times New Roman" panose="02020603050405020304" pitchFamily="18" charset="0"/>
                <a:cs typeface="Times New Roman" panose="02020603050405020304" pitchFamily="18" charset="0"/>
              </a:rPr>
              <a:t>C</a:t>
            </a:r>
            <a:r>
              <a:rPr lang="en-US" altLang="zh-CN" sz="1600" i="1" baseline="-25000" dirty="0" err="1">
                <a:solidFill>
                  <a:srgbClr val="000000"/>
                </a:solidFill>
                <a:latin typeface="Times New Roman" panose="02020603050405020304" pitchFamily="18" charset="0"/>
                <a:cs typeface="Times New Roman" panose="02020603050405020304" pitchFamily="18" charset="0"/>
              </a:rPr>
              <a:t>iR</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i="1" dirty="0">
                <a:solidFill>
                  <a:srgbClr val="000000"/>
                </a:solidFill>
                <a:latin typeface="Times New Roman" panose="02020603050405020304" pitchFamily="18" charset="0"/>
                <a:cs typeface="Times New Roman" panose="02020603050405020304" pitchFamily="18" charset="0"/>
              </a:rPr>
              <a:t>x</a:t>
            </a:r>
            <a:r>
              <a:rPr lang="en-US" altLang="zh-CN" sz="1600" baseline="-25000" dirty="0">
                <a:solidFill>
                  <a:srgbClr val="000000"/>
                </a:solidFill>
                <a:latin typeface="Times New Roman" panose="02020603050405020304" pitchFamily="18" charset="0"/>
                <a:cs typeface="Times New Roman" panose="02020603050405020304" pitchFamily="18" charset="0"/>
              </a:rPr>
              <a:t>4</a:t>
            </a:r>
            <a:r>
              <a:rPr lang="en-US" altLang="zh-CN" sz="1600" dirty="0">
                <a:solidFill>
                  <a:srgbClr val="000000"/>
                </a:solidFill>
                <a:latin typeface="Times New Roman" panose="02020603050405020304" pitchFamily="18" charset="0"/>
                <a:cs typeface="Times New Roman" panose="02020603050405020304" pitchFamily="18" charset="0"/>
              </a:rPr>
              <a:t>]  </a:t>
            </a:r>
            <a:endParaRPr lang="en-US" altLang="zh-CN" sz="1600" baseline="-25000" dirty="0">
              <a:solidFill>
                <a:srgbClr val="000000"/>
              </a:solidFill>
              <a:latin typeface="Times New Roman" panose="02020603050405020304" pitchFamily="18" charset="0"/>
              <a:cs typeface="Times New Roman" panose="02020603050405020304" pitchFamily="18" charset="0"/>
            </a:endParaRPr>
          </a:p>
        </p:txBody>
      </p:sp>
      <p:sp>
        <p:nvSpPr>
          <p:cNvPr id="62" name="Rectangle 9"/>
          <p:cNvSpPr/>
          <p:nvPr/>
        </p:nvSpPr>
        <p:spPr>
          <a:xfrm>
            <a:off x="5851064" y="3863975"/>
            <a:ext cx="1485900" cy="588962"/>
          </a:xfrm>
          <a:prstGeom prst="rect">
            <a:avLst/>
          </a:prstGeom>
          <a:solidFill>
            <a:schemeClr val="bg1"/>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a:defRPr/>
            </a:pPr>
            <a:r>
              <a:rPr lang="en-US" altLang="zh-CN" sz="1600" dirty="0">
                <a:solidFill>
                  <a:srgbClr val="000000"/>
                </a:solidFill>
                <a:latin typeface="Times New Roman" panose="02020603050405020304" pitchFamily="18" charset="0"/>
                <a:cs typeface="Times New Roman" panose="02020603050405020304" pitchFamily="18" charset="0"/>
              </a:rPr>
              <a:t>000000</a:t>
            </a:r>
            <a:endParaRPr lang="en-US" altLang="zh-CN" sz="1600" baseline="-25000" dirty="0">
              <a:solidFill>
                <a:srgbClr val="000000"/>
              </a:solidFill>
              <a:latin typeface="Times New Roman" panose="02020603050405020304" pitchFamily="18" charset="0"/>
              <a:cs typeface="Times New Roman" panose="02020603050405020304" pitchFamily="18" charset="0"/>
            </a:endParaRPr>
          </a:p>
        </p:txBody>
      </p:sp>
      <p:sp>
        <p:nvSpPr>
          <p:cNvPr id="63" name="Rectangle 9"/>
          <p:cNvSpPr/>
          <p:nvPr/>
        </p:nvSpPr>
        <p:spPr>
          <a:xfrm>
            <a:off x="7306802" y="3863975"/>
            <a:ext cx="1495425" cy="588962"/>
          </a:xfrm>
          <a:prstGeom prst="rect">
            <a:avLst/>
          </a:prstGeom>
          <a:solidFill>
            <a:schemeClr val="bg1"/>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a:defRPr/>
            </a:pPr>
            <a:r>
              <a:rPr lang="en-US" altLang="zh-CN" sz="1600" dirty="0">
                <a:solidFill>
                  <a:srgbClr val="000000"/>
                </a:solidFill>
                <a:latin typeface="Times New Roman" panose="02020603050405020304" pitchFamily="18" charset="0"/>
                <a:cs typeface="Times New Roman" panose="02020603050405020304" pitchFamily="18" charset="0"/>
              </a:rPr>
              <a:t>000000</a:t>
            </a:r>
            <a:endParaRPr lang="en-US" altLang="zh-CN" sz="1600" baseline="-25000" dirty="0">
              <a:solidFill>
                <a:srgbClr val="000000"/>
              </a:solidFill>
              <a:latin typeface="Times New Roman" panose="02020603050405020304" pitchFamily="18" charset="0"/>
              <a:cs typeface="Times New Roman" panose="02020603050405020304" pitchFamily="18" charset="0"/>
            </a:endParaRPr>
          </a:p>
        </p:txBody>
      </p:sp>
      <p:sp>
        <p:nvSpPr>
          <p:cNvPr id="67" name="矩形 70"/>
          <p:cNvSpPr>
            <a:spLocks noChangeArrowheads="1"/>
          </p:cNvSpPr>
          <p:nvPr/>
        </p:nvSpPr>
        <p:spPr bwMode="auto">
          <a:xfrm>
            <a:off x="2599864" y="3368675"/>
            <a:ext cx="1068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i="1">
                <a:solidFill>
                  <a:srgbClr val="000000"/>
                </a:solidFill>
                <a:latin typeface="Times New Roman" panose="02020603050405020304" pitchFamily="18" charset="0"/>
                <a:cs typeface="Times New Roman" panose="02020603050405020304" pitchFamily="18" charset="0"/>
              </a:rPr>
              <a:t>h</a:t>
            </a:r>
            <a:r>
              <a:rPr lang="en-US" altLang="zh-CN" baseline="-25000">
                <a:solidFill>
                  <a:srgbClr val="000000"/>
                </a:solidFill>
                <a:latin typeface="Times New Roman" panose="02020603050405020304" pitchFamily="18" charset="0"/>
                <a:cs typeface="Times New Roman" panose="02020603050405020304" pitchFamily="18" charset="0"/>
              </a:rPr>
              <a:t>3</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e</a:t>
            </a:r>
            <a:r>
              <a:rPr lang="en-US" altLang="zh-CN" baseline="-25000">
                <a:solidFill>
                  <a:srgbClr val="000000"/>
                </a:solidFill>
                <a:latin typeface="Times New Roman" panose="02020603050405020304" pitchFamily="18" charset="0"/>
                <a:cs typeface="Times New Roman" panose="02020603050405020304" pitchFamily="18" charset="0"/>
              </a:rPr>
              <a:t>1</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m</a:t>
            </a:r>
            <a:endParaRPr lang="en-US" altLang="zh-CN">
              <a:solidFill>
                <a:srgbClr val="000000"/>
              </a:solidFill>
              <a:latin typeface="Times New Roman" panose="02020603050405020304" pitchFamily="18" charset="0"/>
              <a:cs typeface="Times New Roman" panose="02020603050405020304" pitchFamily="18" charset="0"/>
            </a:endParaRPr>
          </a:p>
        </p:txBody>
      </p:sp>
      <p:sp>
        <p:nvSpPr>
          <p:cNvPr id="68" name="矩形 74"/>
          <p:cNvSpPr>
            <a:spLocks noChangeArrowheads="1"/>
          </p:cNvSpPr>
          <p:nvPr/>
        </p:nvSpPr>
        <p:spPr bwMode="auto">
          <a:xfrm>
            <a:off x="3742864" y="3368675"/>
            <a:ext cx="1069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i="1">
                <a:solidFill>
                  <a:srgbClr val="000000"/>
                </a:solidFill>
                <a:latin typeface="Times New Roman" panose="02020603050405020304" pitchFamily="18" charset="0"/>
                <a:cs typeface="Times New Roman" panose="02020603050405020304" pitchFamily="18" charset="0"/>
              </a:rPr>
              <a:t>h</a:t>
            </a:r>
            <a:r>
              <a:rPr lang="en-US" altLang="zh-CN" baseline="-25000">
                <a:solidFill>
                  <a:srgbClr val="000000"/>
                </a:solidFill>
                <a:latin typeface="Times New Roman" panose="02020603050405020304" pitchFamily="18" charset="0"/>
                <a:cs typeface="Times New Roman" panose="02020603050405020304" pitchFamily="18" charset="0"/>
              </a:rPr>
              <a:t>2</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e</a:t>
            </a:r>
            <a:r>
              <a:rPr lang="en-US" altLang="zh-CN" baseline="-25000">
                <a:solidFill>
                  <a:srgbClr val="000000"/>
                </a:solidFill>
                <a:latin typeface="Times New Roman" panose="02020603050405020304" pitchFamily="18" charset="0"/>
                <a:cs typeface="Times New Roman" panose="02020603050405020304" pitchFamily="18" charset="0"/>
              </a:rPr>
              <a:t>1</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m</a:t>
            </a:r>
            <a:endParaRPr lang="en-US" altLang="zh-CN">
              <a:solidFill>
                <a:srgbClr val="000000"/>
              </a:solidFill>
              <a:latin typeface="Times New Roman" panose="02020603050405020304" pitchFamily="18" charset="0"/>
              <a:cs typeface="Times New Roman" panose="02020603050405020304" pitchFamily="18" charset="0"/>
            </a:endParaRPr>
          </a:p>
        </p:txBody>
      </p:sp>
      <p:sp>
        <p:nvSpPr>
          <p:cNvPr id="69" name="矩形 76"/>
          <p:cNvSpPr>
            <a:spLocks noChangeArrowheads="1"/>
          </p:cNvSpPr>
          <p:nvPr/>
        </p:nvSpPr>
        <p:spPr bwMode="auto">
          <a:xfrm>
            <a:off x="329739" y="3368675"/>
            <a:ext cx="1069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i="1" dirty="0">
                <a:solidFill>
                  <a:srgbClr val="000000"/>
                </a:solidFill>
                <a:latin typeface="Times New Roman" panose="02020603050405020304" pitchFamily="18" charset="0"/>
                <a:cs typeface="Times New Roman" panose="02020603050405020304" pitchFamily="18" charset="0"/>
              </a:rPr>
              <a:t>h</a:t>
            </a:r>
            <a:r>
              <a:rPr lang="en-US" altLang="zh-CN" baseline="-25000" dirty="0">
                <a:solidFill>
                  <a:srgbClr val="000000"/>
                </a:solidFill>
                <a:latin typeface="Times New Roman" panose="02020603050405020304" pitchFamily="18" charset="0"/>
                <a:cs typeface="Times New Roman" panose="02020603050405020304" pitchFamily="18" charset="0"/>
              </a:rPr>
              <a:t>1</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e</a:t>
            </a:r>
            <a:r>
              <a:rPr lang="en-US" altLang="zh-CN" baseline="-25000" dirty="0">
                <a:solidFill>
                  <a:srgbClr val="000000"/>
                </a:solidFill>
                <a:latin typeface="Times New Roman" panose="02020603050405020304" pitchFamily="18" charset="0"/>
                <a:cs typeface="Times New Roman" panose="02020603050405020304" pitchFamily="18" charset="0"/>
              </a:rPr>
              <a:t>1</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m</a:t>
            </a:r>
          </a:p>
        </p:txBody>
      </p:sp>
      <p:sp>
        <p:nvSpPr>
          <p:cNvPr id="70" name="文本占位符 9"/>
          <p:cNvSpPr>
            <a:spLocks noGrp="1"/>
          </p:cNvSpPr>
          <p:nvPr>
            <p:ph idx="1"/>
          </p:nvPr>
        </p:nvSpPr>
        <p:spPr>
          <a:xfrm>
            <a:off x="342900" y="838200"/>
            <a:ext cx="8458200" cy="2590800"/>
          </a:xfrm>
        </p:spPr>
        <p:txBody>
          <a:bodyPr>
            <a:normAutofit/>
          </a:bodyPr>
          <a:lstStyle/>
          <a:p>
            <a:pPr>
              <a:defRPr/>
            </a:pPr>
            <a:r>
              <a:rPr lang="en-US" altLang="zh-CN" dirty="0"/>
              <a:t>E.g.:</a:t>
            </a:r>
            <a:endParaRPr lang="en-US" altLang="zh-CN" dirty="0">
              <a:solidFill>
                <a:srgbClr val="00B0F0"/>
              </a:solidFill>
            </a:endParaRPr>
          </a:p>
          <a:p>
            <a:pPr>
              <a:defRPr/>
            </a:pPr>
            <a:endParaRPr lang="en-US" altLang="zh-CN" sz="1800" dirty="0"/>
          </a:p>
          <a:p>
            <a:pPr>
              <a:defRPr/>
            </a:pPr>
            <a:endParaRPr lang="en-US" altLang="zh-CN" sz="1800" dirty="0"/>
          </a:p>
          <a:p>
            <a:pPr>
              <a:defRPr/>
            </a:pPr>
            <a:endParaRPr lang="en-US" altLang="zh-CN" sz="1800" dirty="0">
              <a:solidFill>
                <a:srgbClr val="18453B"/>
              </a:solidFill>
            </a:endParaRPr>
          </a:p>
          <a:p>
            <a:pPr>
              <a:defRPr/>
            </a:pPr>
            <a:endParaRPr lang="en-US" altLang="zh-CN" sz="1800" dirty="0"/>
          </a:p>
        </p:txBody>
      </p:sp>
      <p:sp>
        <p:nvSpPr>
          <p:cNvPr id="29" name="矩形 28"/>
          <p:cNvSpPr/>
          <p:nvPr/>
        </p:nvSpPr>
        <p:spPr>
          <a:xfrm>
            <a:off x="342899" y="4495800"/>
            <a:ext cx="1396539" cy="369332"/>
          </a:xfrm>
          <a:prstGeom prst="rect">
            <a:avLst/>
          </a:prstGeom>
        </p:spPr>
        <p:txBody>
          <a:bodyPr wrap="square">
            <a:spAutoFit/>
          </a:bodyPr>
          <a:lstStyle/>
          <a:p>
            <a:pPr algn="ctr"/>
            <a:r>
              <a:rPr lang="en-US" altLang="zh-CN" dirty="0">
                <a:solidFill>
                  <a:srgbClr val="00B0F0"/>
                </a:solidFill>
              </a:rPr>
              <a:t>singleton</a:t>
            </a:r>
            <a:endParaRPr lang="zh-CN" altLang="en-US" dirty="0"/>
          </a:p>
        </p:txBody>
      </p:sp>
      <p:sp>
        <p:nvSpPr>
          <p:cNvPr id="30" name="矩形 29"/>
          <p:cNvSpPr/>
          <p:nvPr/>
        </p:nvSpPr>
        <p:spPr>
          <a:xfrm>
            <a:off x="2980865" y="4495800"/>
            <a:ext cx="1455736" cy="369332"/>
          </a:xfrm>
          <a:prstGeom prst="rect">
            <a:avLst/>
          </a:prstGeom>
        </p:spPr>
        <p:txBody>
          <a:bodyPr wrap="square">
            <a:spAutoFit/>
          </a:bodyPr>
          <a:lstStyle/>
          <a:p>
            <a:pPr algn="ctr"/>
            <a:r>
              <a:rPr lang="en-US" altLang="zh-CN" dirty="0">
                <a:solidFill>
                  <a:srgbClr val="00B0F0"/>
                </a:solidFill>
              </a:rPr>
              <a:t>singleton</a:t>
            </a:r>
            <a:endParaRPr lang="zh-CN" altLang="en-US" dirty="0"/>
          </a:p>
        </p:txBody>
      </p:sp>
      <p:sp>
        <p:nvSpPr>
          <p:cNvPr id="31" name="矩形 30"/>
          <p:cNvSpPr/>
          <p:nvPr/>
        </p:nvSpPr>
        <p:spPr>
          <a:xfrm>
            <a:off x="4447714" y="4495800"/>
            <a:ext cx="1414461" cy="369332"/>
          </a:xfrm>
          <a:prstGeom prst="rect">
            <a:avLst/>
          </a:prstGeom>
        </p:spPr>
        <p:txBody>
          <a:bodyPr wrap="square">
            <a:spAutoFit/>
          </a:bodyPr>
          <a:lstStyle/>
          <a:p>
            <a:pPr algn="ctr"/>
            <a:r>
              <a:rPr lang="en-US" altLang="zh-CN" dirty="0">
                <a:solidFill>
                  <a:srgbClr val="00B0F0"/>
                </a:solidFill>
              </a:rPr>
              <a:t>singleton</a:t>
            </a:r>
            <a:endParaRPr lang="zh-CN" altLang="en-US" dirty="0"/>
          </a:p>
        </p:txBody>
      </p:sp>
    </p:spTree>
    <p:custDataLst>
      <p:tags r:id="rId1"/>
    </p:custDataLst>
    <p:extLst>
      <p:ext uri="{BB962C8B-B14F-4D97-AF65-F5344CB8AC3E}">
        <p14:creationId xmlns:p14="http://schemas.microsoft.com/office/powerpoint/2010/main" val="510041439"/>
      </p:ext>
    </p:extLst>
  </p:cSld>
  <p:clrMapOvr>
    <a:masterClrMapping/>
  </p:clrMapOvr>
  <p:transition advTm="22843"/>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81000" y="152400"/>
            <a:ext cx="8382000" cy="685800"/>
          </a:xfrm>
        </p:spPr>
        <p:txBody>
          <a:bodyPr>
            <a:noAutofit/>
          </a:bodyPr>
          <a:lstStyle/>
          <a:p>
            <a:pPr>
              <a:defRPr/>
            </a:pPr>
            <a:r>
              <a:rPr lang="en-US" altLang="zh-CN" sz="3000" dirty="0"/>
              <a:t>Recording Phase of STBF</a:t>
            </a:r>
            <a:endParaRPr lang="zh-CN" altLang="en-US" sz="3000" dirty="0"/>
          </a:p>
        </p:txBody>
      </p:sp>
      <p:sp>
        <p:nvSpPr>
          <p:cNvPr id="45058" name="AutoShape 2" descr="d:\program files\360se\360se6\User Data\Temp\images?q=tbn:ANd9GcR1aUCVhO_RQnqG6ye0lWBP-f6MVq4F2IZ4uuqcmKE2SABzVRbjKA.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59" name="AutoShape 4" descr="d:\program files\360se\360se6\User Data\Temp\images?q=tbn:ANd9GcR1aUCVhO_RQnqG6ye0lWBP-f6MVq4F2IZ4uuqcmKE2SABzVRbjKA.jpg"/>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0" name="AutoShape 6" descr="d:\program files\360se\360se6\User Data\Temp\images?q=tbn:ANd9GcR1aUCVhO_RQnqG6ye0lWBP-f6MVq4F2IZ4uuqcmKE2SABzVRbjKA.jpg"/>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1" name="AutoShape 8" descr="d:\program files\360se\360se6\User Data\Temp\images?q=tbn:ANd9GcR1aUCVhO_RQnqG6ye0lWBP-f6MVq4F2IZ4uuqcmKE2SABzVRbjKA.jpg"/>
          <p:cNvSpPr>
            <a:spLocks noChangeAspect="1" noChangeArrowheads="1"/>
          </p:cNvSpPr>
          <p:nvPr/>
        </p:nvSpPr>
        <p:spPr bwMode="auto">
          <a:xfrm>
            <a:off x="612775"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2" name="AutoShape 10" descr="d:\program files\360se\360se6\User Data\Temp\images?q=tbn:ANd9GcR1aUCVhO_RQnqG6ye0lWBP-f6MVq4F2IZ4uuqcmKE2SABzVRbjKA.jpg"/>
          <p:cNvSpPr>
            <a:spLocks noChangeAspect="1" noChangeArrowheads="1"/>
          </p:cNvSpPr>
          <p:nvPr/>
        </p:nvSpPr>
        <p:spPr bwMode="auto">
          <a:xfrm>
            <a:off x="765175" y="465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cxnSp>
        <p:nvCxnSpPr>
          <p:cNvPr id="33" name="Straight Arrow Connector 18"/>
          <p:cNvCxnSpPr>
            <a:stCxn id="47" idx="2"/>
            <a:endCxn id="63" idx="0"/>
          </p:cNvCxnSpPr>
          <p:nvPr/>
        </p:nvCxnSpPr>
        <p:spPr bwMode="auto">
          <a:xfrm>
            <a:off x="5349414" y="2341562"/>
            <a:ext cx="2705100" cy="1522413"/>
          </a:xfrm>
          <a:prstGeom prst="straightConnector1">
            <a:avLst/>
          </a:prstGeom>
          <a:ln w="22225">
            <a:solidFill>
              <a:schemeClr val="tx1">
                <a:lumMod val="85000"/>
                <a:lumOff val="1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18"/>
          <p:cNvCxnSpPr>
            <a:stCxn id="47" idx="2"/>
            <a:endCxn id="61" idx="0"/>
          </p:cNvCxnSpPr>
          <p:nvPr/>
        </p:nvCxnSpPr>
        <p:spPr bwMode="auto">
          <a:xfrm flipH="1">
            <a:off x="5158914" y="2341562"/>
            <a:ext cx="190500" cy="1522413"/>
          </a:xfrm>
          <a:prstGeom prst="straightConnector1">
            <a:avLst/>
          </a:prstGeom>
          <a:ln w="22225">
            <a:solidFill>
              <a:schemeClr val="tx1">
                <a:lumMod val="85000"/>
                <a:lumOff val="1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18"/>
          <p:cNvCxnSpPr>
            <a:stCxn id="47" idx="2"/>
            <a:endCxn id="62" idx="0"/>
          </p:cNvCxnSpPr>
          <p:nvPr/>
        </p:nvCxnSpPr>
        <p:spPr bwMode="auto">
          <a:xfrm>
            <a:off x="5349414" y="2341562"/>
            <a:ext cx="1244600" cy="1522413"/>
          </a:xfrm>
          <a:prstGeom prst="straightConnector1">
            <a:avLst/>
          </a:prstGeom>
          <a:ln w="22225">
            <a:solidFill>
              <a:schemeClr val="tx1">
                <a:lumMod val="85000"/>
                <a:lumOff val="1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7" name="Alternate Process 41"/>
          <p:cNvSpPr/>
          <p:nvPr/>
        </p:nvSpPr>
        <p:spPr>
          <a:xfrm>
            <a:off x="5065252" y="1828800"/>
            <a:ext cx="566737" cy="512762"/>
          </a:xfrm>
          <a:prstGeom prst="flowChartAlternateProcess">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2000" i="1" dirty="0">
                <a:solidFill>
                  <a:srgbClr val="000000"/>
                </a:solidFill>
                <a:latin typeface="Times New Roman" panose="02020603050405020304" pitchFamily="18" charset="0"/>
                <a:cs typeface="Times New Roman" panose="02020603050405020304" pitchFamily="18" charset="0"/>
              </a:rPr>
              <a:t>e</a:t>
            </a:r>
            <a:r>
              <a:rPr lang="en-US" altLang="zh-CN" sz="2000" i="1" baseline="-25000" dirty="0">
                <a:solidFill>
                  <a:srgbClr val="000000"/>
                </a:solidFill>
                <a:latin typeface="Times New Roman" panose="02020603050405020304" pitchFamily="18" charset="0"/>
                <a:cs typeface="Times New Roman" panose="02020603050405020304" pitchFamily="18" charset="0"/>
              </a:rPr>
              <a:t>2</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49" name="Rectangle 4"/>
          <p:cNvSpPr/>
          <p:nvPr/>
        </p:nvSpPr>
        <p:spPr>
          <a:xfrm>
            <a:off x="348789" y="3863975"/>
            <a:ext cx="1417638" cy="588962"/>
          </a:xfrm>
          <a:prstGeom prst="rect">
            <a:avLst/>
          </a:prstGeom>
          <a:solidFill>
            <a:schemeClr val="bg1">
              <a:lumMod val="85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a:defRPr/>
            </a:pPr>
            <a:r>
              <a:rPr lang="en-US" sz="1600" dirty="0">
                <a:solidFill>
                  <a:srgbClr val="000000"/>
                </a:solidFill>
                <a:latin typeface="Times New Roman" panose="02020603050405020304" pitchFamily="18" charset="0"/>
                <a:cs typeface="Times New Roman" panose="02020603050405020304" pitchFamily="18" charset="0"/>
              </a:rPr>
              <a:t>1 </a:t>
            </a:r>
            <a:r>
              <a:rPr lang="en-US" altLang="zh-CN" sz="1600" dirty="0">
                <a:solidFill>
                  <a:srgbClr val="000000"/>
                </a:solidFill>
                <a:latin typeface="Times New Roman" panose="02020603050405020304" pitchFamily="18" charset="0"/>
                <a:cs typeface="Times New Roman" panose="02020603050405020304" pitchFamily="18" charset="0"/>
              </a:rPr>
              <a:t>|| </a:t>
            </a:r>
            <a:r>
              <a:rPr lang="en-US" altLang="zh-CN" sz="1600" i="1" dirty="0" err="1">
                <a:solidFill>
                  <a:srgbClr val="000000"/>
                </a:solidFill>
                <a:latin typeface="Times New Roman" panose="02020603050405020304" pitchFamily="18" charset="0"/>
                <a:cs typeface="Times New Roman" panose="02020603050405020304" pitchFamily="18" charset="0"/>
              </a:rPr>
              <a:t>C</a:t>
            </a:r>
            <a:r>
              <a:rPr lang="en-US" altLang="zh-CN" sz="1600" i="1" baseline="-25000" dirty="0" err="1">
                <a:solidFill>
                  <a:srgbClr val="000000"/>
                </a:solidFill>
                <a:latin typeface="Times New Roman" panose="02020603050405020304" pitchFamily="18" charset="0"/>
                <a:cs typeface="Times New Roman" panose="02020603050405020304" pitchFamily="18" charset="0"/>
              </a:rPr>
              <a:t>iR</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i="1" dirty="0">
                <a:solidFill>
                  <a:srgbClr val="000000"/>
                </a:solidFill>
                <a:latin typeface="Times New Roman" panose="02020603050405020304" pitchFamily="18" charset="0"/>
                <a:cs typeface="Times New Roman" panose="02020603050405020304" pitchFamily="18" charset="0"/>
              </a:rPr>
              <a:t>x</a:t>
            </a:r>
            <a:r>
              <a:rPr lang="en-US" altLang="zh-CN" sz="1600" baseline="-25000" dirty="0">
                <a:solidFill>
                  <a:srgbClr val="000000"/>
                </a:solidFill>
                <a:latin typeface="Times New Roman" panose="02020603050405020304" pitchFamily="18" charset="0"/>
                <a:cs typeface="Times New Roman" panose="02020603050405020304" pitchFamily="18" charset="0"/>
              </a:rPr>
              <a:t>1</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baseline="-25000" dirty="0">
                <a:solidFill>
                  <a:srgbClr val="000000"/>
                </a:solidFill>
                <a:latin typeface="Times New Roman" panose="02020603050405020304" pitchFamily="18" charset="0"/>
                <a:cs typeface="Times New Roman" panose="02020603050405020304" pitchFamily="18" charset="0"/>
              </a:rPr>
              <a:t> </a:t>
            </a:r>
            <a:r>
              <a:rPr lang="en-US" altLang="zh-CN" sz="1600" dirty="0">
                <a:solidFill>
                  <a:srgbClr val="000000"/>
                </a:solidFill>
                <a:latin typeface="Times New Roman" panose="02020603050405020304" pitchFamily="18" charset="0"/>
                <a:cs typeface="Times New Roman" panose="02020603050405020304" pitchFamily="18" charset="0"/>
              </a:rPr>
              <a:t>|| </a:t>
            </a:r>
            <a:r>
              <a:rPr lang="en-US" altLang="zh-CN" sz="1600" i="1" dirty="0" err="1">
                <a:solidFill>
                  <a:srgbClr val="000000"/>
                </a:solidFill>
                <a:latin typeface="Times New Roman" panose="02020603050405020304" pitchFamily="18" charset="0"/>
                <a:cs typeface="Times New Roman" panose="02020603050405020304" pitchFamily="18" charset="0"/>
              </a:rPr>
              <a:t>C</a:t>
            </a:r>
            <a:r>
              <a:rPr lang="en-US" altLang="zh-CN" sz="1600" i="1" baseline="-25000" dirty="0" err="1">
                <a:solidFill>
                  <a:srgbClr val="000000"/>
                </a:solidFill>
                <a:latin typeface="Times New Roman" panose="02020603050405020304" pitchFamily="18" charset="0"/>
                <a:cs typeface="Times New Roman" panose="02020603050405020304" pitchFamily="18" charset="0"/>
              </a:rPr>
              <a:t>iP</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i="1" dirty="0">
                <a:solidFill>
                  <a:srgbClr val="000000"/>
                </a:solidFill>
                <a:latin typeface="Times New Roman" panose="02020603050405020304" pitchFamily="18" charset="0"/>
                <a:cs typeface="Times New Roman" panose="02020603050405020304" pitchFamily="18" charset="0"/>
              </a:rPr>
              <a:t>x</a:t>
            </a:r>
            <a:r>
              <a:rPr lang="en-US" altLang="zh-CN" sz="1600" baseline="-25000" dirty="0">
                <a:solidFill>
                  <a:srgbClr val="000000"/>
                </a:solidFill>
                <a:latin typeface="Times New Roman" panose="02020603050405020304" pitchFamily="18" charset="0"/>
                <a:cs typeface="Times New Roman" panose="02020603050405020304" pitchFamily="18" charset="0"/>
              </a:rPr>
              <a:t>1</a:t>
            </a:r>
            <a:r>
              <a:rPr lang="en-US" altLang="zh-CN" sz="1600" dirty="0">
                <a:solidFill>
                  <a:srgbClr val="000000"/>
                </a:solidFill>
                <a:latin typeface="Times New Roman" panose="02020603050405020304" pitchFamily="18" charset="0"/>
                <a:cs typeface="Times New Roman" panose="02020603050405020304" pitchFamily="18" charset="0"/>
              </a:rPr>
              <a:t>] </a:t>
            </a:r>
            <a:endParaRPr lang="en-US" sz="1600" baseline="-25000" dirty="0">
              <a:solidFill>
                <a:srgbClr val="000000"/>
              </a:solidFill>
              <a:latin typeface="Times New Roman" panose="02020603050405020304" pitchFamily="18" charset="0"/>
              <a:cs typeface="Times New Roman" panose="02020603050405020304" pitchFamily="18" charset="0"/>
            </a:endParaRPr>
          </a:p>
        </p:txBody>
      </p:sp>
      <p:sp>
        <p:nvSpPr>
          <p:cNvPr id="50" name="Rectangle 5"/>
          <p:cNvSpPr/>
          <p:nvPr/>
        </p:nvSpPr>
        <p:spPr>
          <a:xfrm>
            <a:off x="1739439" y="3863975"/>
            <a:ext cx="1282700" cy="588962"/>
          </a:xfrm>
          <a:prstGeom prst="rect">
            <a:avLst/>
          </a:prstGeom>
          <a:solidFill>
            <a:schemeClr val="bg1"/>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1600" dirty="0">
                <a:solidFill>
                  <a:srgbClr val="000000"/>
                </a:solidFill>
                <a:latin typeface="Times New Roman" panose="02020603050405020304" pitchFamily="18" charset="0"/>
                <a:cs typeface="Times New Roman" panose="02020603050405020304" pitchFamily="18" charset="0"/>
              </a:rPr>
              <a:t>000000</a:t>
            </a:r>
          </a:p>
        </p:txBody>
      </p:sp>
      <p:sp>
        <p:nvSpPr>
          <p:cNvPr id="60" name="Rectangle 7"/>
          <p:cNvSpPr/>
          <p:nvPr/>
        </p:nvSpPr>
        <p:spPr>
          <a:xfrm>
            <a:off x="2991977" y="3863975"/>
            <a:ext cx="1474787" cy="588962"/>
          </a:xfrm>
          <a:prstGeom prst="rect">
            <a:avLst/>
          </a:prstGeom>
          <a:solidFill>
            <a:schemeClr val="bg1">
              <a:lumMod val="85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a:defRPr/>
            </a:pPr>
            <a:r>
              <a:rPr lang="en-US" altLang="zh-CN" sz="1600" dirty="0">
                <a:solidFill>
                  <a:srgbClr val="000000"/>
                </a:solidFill>
                <a:latin typeface="Times New Roman" panose="02020603050405020304" pitchFamily="18" charset="0"/>
                <a:cs typeface="Times New Roman" panose="02020603050405020304" pitchFamily="18" charset="0"/>
              </a:rPr>
              <a:t>1 || </a:t>
            </a:r>
            <a:r>
              <a:rPr lang="en-US" altLang="zh-CN" sz="1600" i="1" dirty="0" err="1">
                <a:solidFill>
                  <a:srgbClr val="000000"/>
                </a:solidFill>
                <a:latin typeface="Times New Roman" panose="02020603050405020304" pitchFamily="18" charset="0"/>
                <a:cs typeface="Times New Roman" panose="02020603050405020304" pitchFamily="18" charset="0"/>
              </a:rPr>
              <a:t>C</a:t>
            </a:r>
            <a:r>
              <a:rPr lang="en-US" altLang="zh-CN" sz="1600" i="1" baseline="-25000" dirty="0" err="1">
                <a:solidFill>
                  <a:srgbClr val="000000"/>
                </a:solidFill>
                <a:latin typeface="Times New Roman" panose="02020603050405020304" pitchFamily="18" charset="0"/>
                <a:cs typeface="Times New Roman" panose="02020603050405020304" pitchFamily="18" charset="0"/>
              </a:rPr>
              <a:t>iR</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i="1" dirty="0">
                <a:solidFill>
                  <a:srgbClr val="000000"/>
                </a:solidFill>
                <a:latin typeface="Times New Roman" panose="02020603050405020304" pitchFamily="18" charset="0"/>
                <a:cs typeface="Times New Roman" panose="02020603050405020304" pitchFamily="18" charset="0"/>
              </a:rPr>
              <a:t>x</a:t>
            </a:r>
            <a:r>
              <a:rPr lang="en-US" altLang="zh-CN" sz="1600" baseline="-25000" dirty="0">
                <a:solidFill>
                  <a:srgbClr val="000000"/>
                </a:solidFill>
                <a:latin typeface="Times New Roman" panose="02020603050405020304" pitchFamily="18" charset="0"/>
                <a:cs typeface="Times New Roman" panose="02020603050405020304" pitchFamily="18" charset="0"/>
              </a:rPr>
              <a:t>3</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baseline="-25000" dirty="0">
                <a:solidFill>
                  <a:srgbClr val="000000"/>
                </a:solidFill>
                <a:latin typeface="Times New Roman" panose="02020603050405020304" pitchFamily="18" charset="0"/>
                <a:cs typeface="Times New Roman" panose="02020603050405020304" pitchFamily="18" charset="0"/>
              </a:rPr>
              <a:t> </a:t>
            </a:r>
            <a:r>
              <a:rPr lang="en-US" altLang="zh-CN" sz="1600" dirty="0">
                <a:solidFill>
                  <a:srgbClr val="000000"/>
                </a:solidFill>
                <a:latin typeface="Times New Roman" panose="02020603050405020304" pitchFamily="18" charset="0"/>
                <a:cs typeface="Times New Roman" panose="02020603050405020304" pitchFamily="18" charset="0"/>
              </a:rPr>
              <a:t>|| </a:t>
            </a:r>
            <a:r>
              <a:rPr lang="en-US" altLang="zh-CN" sz="1600" i="1" dirty="0" err="1">
                <a:solidFill>
                  <a:srgbClr val="000000"/>
                </a:solidFill>
                <a:latin typeface="Times New Roman" panose="02020603050405020304" pitchFamily="18" charset="0"/>
                <a:cs typeface="Times New Roman" panose="02020603050405020304" pitchFamily="18" charset="0"/>
              </a:rPr>
              <a:t>C</a:t>
            </a:r>
            <a:r>
              <a:rPr lang="en-US" altLang="zh-CN" sz="1600" i="1" baseline="-25000" dirty="0" err="1">
                <a:solidFill>
                  <a:srgbClr val="000000"/>
                </a:solidFill>
                <a:latin typeface="Times New Roman" panose="02020603050405020304" pitchFamily="18" charset="0"/>
                <a:cs typeface="Times New Roman" panose="02020603050405020304" pitchFamily="18" charset="0"/>
              </a:rPr>
              <a:t>iR</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i="1" dirty="0">
                <a:solidFill>
                  <a:srgbClr val="000000"/>
                </a:solidFill>
                <a:latin typeface="Times New Roman" panose="02020603050405020304" pitchFamily="18" charset="0"/>
                <a:cs typeface="Times New Roman" panose="02020603050405020304" pitchFamily="18" charset="0"/>
              </a:rPr>
              <a:t>x</a:t>
            </a:r>
            <a:r>
              <a:rPr lang="en-US" altLang="zh-CN" sz="1600" baseline="-25000" dirty="0">
                <a:solidFill>
                  <a:srgbClr val="000000"/>
                </a:solidFill>
                <a:latin typeface="Times New Roman" panose="02020603050405020304" pitchFamily="18" charset="0"/>
                <a:cs typeface="Times New Roman" panose="02020603050405020304" pitchFamily="18" charset="0"/>
              </a:rPr>
              <a:t>3</a:t>
            </a:r>
            <a:r>
              <a:rPr lang="en-US" altLang="zh-CN" sz="1600" dirty="0">
                <a:solidFill>
                  <a:srgbClr val="000000"/>
                </a:solidFill>
                <a:latin typeface="Times New Roman" panose="02020603050405020304" pitchFamily="18" charset="0"/>
                <a:cs typeface="Times New Roman" panose="02020603050405020304" pitchFamily="18" charset="0"/>
              </a:rPr>
              <a:t>]  </a:t>
            </a:r>
            <a:endParaRPr lang="en-US" altLang="zh-CN" sz="1600" baseline="-25000" dirty="0">
              <a:solidFill>
                <a:srgbClr val="000000"/>
              </a:solidFill>
              <a:latin typeface="Times New Roman" panose="02020603050405020304" pitchFamily="18" charset="0"/>
              <a:cs typeface="Times New Roman" panose="02020603050405020304" pitchFamily="18" charset="0"/>
            </a:endParaRPr>
          </a:p>
        </p:txBody>
      </p:sp>
      <p:sp>
        <p:nvSpPr>
          <p:cNvPr id="61" name="Rectangle 8"/>
          <p:cNvSpPr/>
          <p:nvPr/>
        </p:nvSpPr>
        <p:spPr>
          <a:xfrm>
            <a:off x="4436602" y="3863975"/>
            <a:ext cx="1444625" cy="588962"/>
          </a:xfrm>
          <a:prstGeom prst="rect">
            <a:avLst/>
          </a:prstGeom>
          <a:solidFill>
            <a:schemeClr val="bg1">
              <a:lumMod val="65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1600" dirty="0">
                <a:solidFill>
                  <a:schemeClr val="tx1"/>
                </a:solidFill>
                <a:latin typeface="Times New Roman" panose="02020603050405020304" pitchFamily="18" charset="0"/>
                <a:cs typeface="Times New Roman" panose="02020603050405020304" pitchFamily="18" charset="0"/>
              </a:rPr>
              <a:t>011111</a:t>
            </a:r>
            <a:endParaRPr lang="en-US" altLang="zh-CN" sz="1600" dirty="0">
              <a:solidFill>
                <a:srgbClr val="000000"/>
              </a:solidFill>
              <a:latin typeface="Times New Roman" panose="02020603050405020304" pitchFamily="18" charset="0"/>
              <a:cs typeface="Times New Roman" panose="02020603050405020304" pitchFamily="18" charset="0"/>
            </a:endParaRPr>
          </a:p>
        </p:txBody>
      </p:sp>
      <p:sp>
        <p:nvSpPr>
          <p:cNvPr id="62" name="Rectangle 9"/>
          <p:cNvSpPr/>
          <p:nvPr/>
        </p:nvSpPr>
        <p:spPr>
          <a:xfrm>
            <a:off x="5851064" y="3863975"/>
            <a:ext cx="1485900" cy="588962"/>
          </a:xfrm>
          <a:prstGeom prst="rect">
            <a:avLst/>
          </a:prstGeom>
          <a:solidFill>
            <a:schemeClr val="bg1">
              <a:lumMod val="85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a:defRPr/>
            </a:pPr>
            <a:r>
              <a:rPr lang="en-US" altLang="zh-CN" sz="1600" dirty="0">
                <a:solidFill>
                  <a:srgbClr val="000000"/>
                </a:solidFill>
                <a:latin typeface="Times New Roman" panose="02020603050405020304" pitchFamily="18" charset="0"/>
                <a:cs typeface="Times New Roman" panose="02020603050405020304" pitchFamily="18" charset="0"/>
              </a:rPr>
              <a:t>1 || </a:t>
            </a:r>
            <a:r>
              <a:rPr lang="en-US" altLang="zh-CN" sz="1600" i="1" dirty="0" err="1">
                <a:solidFill>
                  <a:srgbClr val="000000"/>
                </a:solidFill>
                <a:latin typeface="Times New Roman" panose="02020603050405020304" pitchFamily="18" charset="0"/>
                <a:cs typeface="Times New Roman" panose="02020603050405020304" pitchFamily="18" charset="0"/>
              </a:rPr>
              <a:t>C</a:t>
            </a:r>
            <a:r>
              <a:rPr lang="en-US" altLang="zh-CN" sz="1600" i="1" baseline="-25000" dirty="0" err="1">
                <a:solidFill>
                  <a:srgbClr val="000000"/>
                </a:solidFill>
                <a:latin typeface="Times New Roman" panose="02020603050405020304" pitchFamily="18" charset="0"/>
                <a:cs typeface="Times New Roman" panose="02020603050405020304" pitchFamily="18" charset="0"/>
              </a:rPr>
              <a:t>iR</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i="1" dirty="0">
                <a:solidFill>
                  <a:srgbClr val="000000"/>
                </a:solidFill>
                <a:latin typeface="Times New Roman" panose="02020603050405020304" pitchFamily="18" charset="0"/>
                <a:cs typeface="Times New Roman" panose="02020603050405020304" pitchFamily="18" charset="0"/>
              </a:rPr>
              <a:t>x</a:t>
            </a:r>
            <a:r>
              <a:rPr lang="en-US" altLang="zh-CN" sz="1600" baseline="-25000" dirty="0">
                <a:solidFill>
                  <a:srgbClr val="000000"/>
                </a:solidFill>
                <a:latin typeface="Times New Roman" panose="02020603050405020304" pitchFamily="18" charset="0"/>
                <a:cs typeface="Times New Roman" panose="02020603050405020304" pitchFamily="18" charset="0"/>
              </a:rPr>
              <a:t>5</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baseline="-25000" dirty="0">
                <a:solidFill>
                  <a:srgbClr val="000000"/>
                </a:solidFill>
                <a:latin typeface="Times New Roman" panose="02020603050405020304" pitchFamily="18" charset="0"/>
                <a:cs typeface="Times New Roman" panose="02020603050405020304" pitchFamily="18" charset="0"/>
              </a:rPr>
              <a:t> </a:t>
            </a:r>
            <a:r>
              <a:rPr lang="en-US" altLang="zh-CN" sz="1600" dirty="0">
                <a:solidFill>
                  <a:srgbClr val="000000"/>
                </a:solidFill>
                <a:latin typeface="Times New Roman" panose="02020603050405020304" pitchFamily="18" charset="0"/>
                <a:cs typeface="Times New Roman" panose="02020603050405020304" pitchFamily="18" charset="0"/>
              </a:rPr>
              <a:t>|| </a:t>
            </a:r>
          </a:p>
          <a:p>
            <a:pPr algn="ctr">
              <a:defRPr/>
            </a:pPr>
            <a:r>
              <a:rPr lang="en-US" altLang="zh-CN" sz="1600" i="1" dirty="0" err="1">
                <a:solidFill>
                  <a:srgbClr val="000000"/>
                </a:solidFill>
                <a:latin typeface="Times New Roman" panose="02020603050405020304" pitchFamily="18" charset="0"/>
                <a:cs typeface="Times New Roman" panose="02020603050405020304" pitchFamily="18" charset="0"/>
              </a:rPr>
              <a:t>C</a:t>
            </a:r>
            <a:r>
              <a:rPr lang="en-US" altLang="zh-CN" sz="1600" i="1" baseline="-25000" dirty="0" err="1">
                <a:solidFill>
                  <a:srgbClr val="000000"/>
                </a:solidFill>
                <a:latin typeface="Times New Roman" panose="02020603050405020304" pitchFamily="18" charset="0"/>
                <a:cs typeface="Times New Roman" panose="02020603050405020304" pitchFamily="18" charset="0"/>
              </a:rPr>
              <a:t>iP</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i="1" dirty="0">
                <a:solidFill>
                  <a:srgbClr val="000000"/>
                </a:solidFill>
                <a:latin typeface="Times New Roman" panose="02020603050405020304" pitchFamily="18" charset="0"/>
                <a:cs typeface="Times New Roman" panose="02020603050405020304" pitchFamily="18" charset="0"/>
              </a:rPr>
              <a:t>x</a:t>
            </a:r>
            <a:r>
              <a:rPr lang="en-US" altLang="zh-CN" sz="1600" baseline="-25000" dirty="0">
                <a:solidFill>
                  <a:srgbClr val="000000"/>
                </a:solidFill>
                <a:latin typeface="Times New Roman" panose="02020603050405020304" pitchFamily="18" charset="0"/>
                <a:cs typeface="Times New Roman" panose="02020603050405020304" pitchFamily="18" charset="0"/>
              </a:rPr>
              <a:t>5</a:t>
            </a:r>
            <a:r>
              <a:rPr lang="en-US" altLang="zh-CN" sz="1600" dirty="0">
                <a:solidFill>
                  <a:srgbClr val="000000"/>
                </a:solidFill>
                <a:latin typeface="Times New Roman" panose="02020603050405020304" pitchFamily="18" charset="0"/>
                <a:cs typeface="Times New Roman" panose="02020603050405020304" pitchFamily="18" charset="0"/>
              </a:rPr>
              <a:t>]</a:t>
            </a:r>
            <a:endParaRPr lang="en-US" altLang="zh-CN" sz="1600" baseline="-25000" dirty="0">
              <a:solidFill>
                <a:srgbClr val="000000"/>
              </a:solidFill>
              <a:latin typeface="Times New Roman" panose="02020603050405020304" pitchFamily="18" charset="0"/>
              <a:cs typeface="Times New Roman" panose="02020603050405020304" pitchFamily="18" charset="0"/>
            </a:endParaRPr>
          </a:p>
        </p:txBody>
      </p:sp>
      <p:sp>
        <p:nvSpPr>
          <p:cNvPr id="63" name="Rectangle 9"/>
          <p:cNvSpPr/>
          <p:nvPr/>
        </p:nvSpPr>
        <p:spPr>
          <a:xfrm>
            <a:off x="7306802" y="3863975"/>
            <a:ext cx="1495425" cy="588962"/>
          </a:xfrm>
          <a:prstGeom prst="rect">
            <a:avLst/>
          </a:prstGeom>
          <a:solidFill>
            <a:schemeClr val="bg1">
              <a:lumMod val="85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a:defRPr/>
            </a:pPr>
            <a:r>
              <a:rPr lang="en-US" altLang="zh-CN" sz="1600" dirty="0">
                <a:solidFill>
                  <a:srgbClr val="000000"/>
                </a:solidFill>
                <a:latin typeface="Times New Roman" panose="02020603050405020304" pitchFamily="18" charset="0"/>
                <a:cs typeface="Times New Roman" panose="02020603050405020304" pitchFamily="18" charset="0"/>
              </a:rPr>
              <a:t>1 || </a:t>
            </a:r>
            <a:r>
              <a:rPr lang="en-US" altLang="zh-CN" sz="1600" i="1" dirty="0" err="1">
                <a:solidFill>
                  <a:srgbClr val="000000"/>
                </a:solidFill>
                <a:latin typeface="Times New Roman" panose="02020603050405020304" pitchFamily="18" charset="0"/>
                <a:cs typeface="Times New Roman" panose="02020603050405020304" pitchFamily="18" charset="0"/>
              </a:rPr>
              <a:t>C</a:t>
            </a:r>
            <a:r>
              <a:rPr lang="en-US" altLang="zh-CN" sz="1600" i="1" baseline="-25000" dirty="0" err="1">
                <a:solidFill>
                  <a:srgbClr val="000000"/>
                </a:solidFill>
                <a:latin typeface="Times New Roman" panose="02020603050405020304" pitchFamily="18" charset="0"/>
                <a:cs typeface="Times New Roman" panose="02020603050405020304" pitchFamily="18" charset="0"/>
              </a:rPr>
              <a:t>iR</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i="1" dirty="0">
                <a:solidFill>
                  <a:srgbClr val="000000"/>
                </a:solidFill>
                <a:latin typeface="Times New Roman" panose="02020603050405020304" pitchFamily="18" charset="0"/>
                <a:cs typeface="Times New Roman" panose="02020603050405020304" pitchFamily="18" charset="0"/>
              </a:rPr>
              <a:t>x</a:t>
            </a:r>
            <a:r>
              <a:rPr lang="en-US" altLang="zh-CN" sz="1600" baseline="-25000" dirty="0">
                <a:solidFill>
                  <a:srgbClr val="000000"/>
                </a:solidFill>
                <a:latin typeface="Times New Roman" panose="02020603050405020304" pitchFamily="18" charset="0"/>
                <a:cs typeface="Times New Roman" panose="02020603050405020304" pitchFamily="18" charset="0"/>
              </a:rPr>
              <a:t>6</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baseline="-25000" dirty="0">
                <a:solidFill>
                  <a:srgbClr val="000000"/>
                </a:solidFill>
                <a:latin typeface="Times New Roman" panose="02020603050405020304" pitchFamily="18" charset="0"/>
                <a:cs typeface="Times New Roman" panose="02020603050405020304" pitchFamily="18" charset="0"/>
              </a:rPr>
              <a:t> </a:t>
            </a:r>
            <a:r>
              <a:rPr lang="en-US" altLang="zh-CN" sz="1600" dirty="0">
                <a:solidFill>
                  <a:srgbClr val="000000"/>
                </a:solidFill>
                <a:latin typeface="Times New Roman" panose="02020603050405020304" pitchFamily="18" charset="0"/>
                <a:cs typeface="Times New Roman" panose="02020603050405020304" pitchFamily="18" charset="0"/>
              </a:rPr>
              <a:t>|| </a:t>
            </a:r>
          </a:p>
          <a:p>
            <a:pPr algn="ctr">
              <a:defRPr/>
            </a:pPr>
            <a:r>
              <a:rPr lang="en-US" altLang="zh-CN" sz="1600" i="1" dirty="0" err="1">
                <a:solidFill>
                  <a:srgbClr val="000000"/>
                </a:solidFill>
                <a:latin typeface="Times New Roman" panose="02020603050405020304" pitchFamily="18" charset="0"/>
                <a:cs typeface="Times New Roman" panose="02020603050405020304" pitchFamily="18" charset="0"/>
              </a:rPr>
              <a:t>C</a:t>
            </a:r>
            <a:r>
              <a:rPr lang="en-US" altLang="zh-CN" sz="1600" i="1" baseline="-25000" dirty="0" err="1">
                <a:solidFill>
                  <a:srgbClr val="000000"/>
                </a:solidFill>
                <a:latin typeface="Times New Roman" panose="02020603050405020304" pitchFamily="18" charset="0"/>
                <a:cs typeface="Times New Roman" panose="02020603050405020304" pitchFamily="18" charset="0"/>
              </a:rPr>
              <a:t>iP</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i="1" dirty="0">
                <a:solidFill>
                  <a:srgbClr val="000000"/>
                </a:solidFill>
                <a:latin typeface="Times New Roman" panose="02020603050405020304" pitchFamily="18" charset="0"/>
                <a:cs typeface="Times New Roman" panose="02020603050405020304" pitchFamily="18" charset="0"/>
              </a:rPr>
              <a:t>x</a:t>
            </a:r>
            <a:r>
              <a:rPr lang="en-US" altLang="zh-CN" sz="1600" baseline="-25000" dirty="0">
                <a:solidFill>
                  <a:srgbClr val="000000"/>
                </a:solidFill>
                <a:latin typeface="Times New Roman" panose="02020603050405020304" pitchFamily="18" charset="0"/>
                <a:cs typeface="Times New Roman" panose="02020603050405020304" pitchFamily="18" charset="0"/>
              </a:rPr>
              <a:t>6</a:t>
            </a:r>
            <a:r>
              <a:rPr lang="en-US" altLang="zh-CN" sz="1600" dirty="0">
                <a:solidFill>
                  <a:srgbClr val="000000"/>
                </a:solidFill>
                <a:latin typeface="Times New Roman" panose="02020603050405020304" pitchFamily="18" charset="0"/>
                <a:cs typeface="Times New Roman" panose="02020603050405020304" pitchFamily="18" charset="0"/>
              </a:rPr>
              <a:t>]</a:t>
            </a:r>
            <a:endParaRPr lang="en-US" altLang="zh-CN" sz="1600" baseline="-25000" dirty="0">
              <a:solidFill>
                <a:srgbClr val="000000"/>
              </a:solidFill>
              <a:latin typeface="Times New Roman" panose="02020603050405020304" pitchFamily="18" charset="0"/>
              <a:cs typeface="Times New Roman" panose="02020603050405020304" pitchFamily="18" charset="0"/>
            </a:endParaRPr>
          </a:p>
        </p:txBody>
      </p:sp>
      <p:sp>
        <p:nvSpPr>
          <p:cNvPr id="64" name="矩形 64"/>
          <p:cNvSpPr>
            <a:spLocks noChangeArrowheads="1"/>
          </p:cNvSpPr>
          <p:nvPr/>
        </p:nvSpPr>
        <p:spPr bwMode="auto">
          <a:xfrm>
            <a:off x="7821152" y="3368675"/>
            <a:ext cx="1069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i="1">
                <a:solidFill>
                  <a:srgbClr val="000000"/>
                </a:solidFill>
                <a:latin typeface="Times New Roman" panose="02020603050405020304" pitchFamily="18" charset="0"/>
                <a:cs typeface="Times New Roman" panose="02020603050405020304" pitchFamily="18" charset="0"/>
              </a:rPr>
              <a:t>h</a:t>
            </a:r>
            <a:r>
              <a:rPr lang="en-US" altLang="zh-CN" baseline="-25000">
                <a:solidFill>
                  <a:srgbClr val="000000"/>
                </a:solidFill>
                <a:latin typeface="Times New Roman" panose="02020603050405020304" pitchFamily="18" charset="0"/>
                <a:cs typeface="Times New Roman" panose="02020603050405020304" pitchFamily="18" charset="0"/>
              </a:rPr>
              <a:t>3</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e</a:t>
            </a:r>
            <a:r>
              <a:rPr lang="en-US" altLang="zh-CN" baseline="-25000">
                <a:solidFill>
                  <a:srgbClr val="000000"/>
                </a:solidFill>
                <a:latin typeface="Times New Roman" panose="02020603050405020304" pitchFamily="18" charset="0"/>
                <a:cs typeface="Times New Roman" panose="02020603050405020304" pitchFamily="18" charset="0"/>
              </a:rPr>
              <a:t>2</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m</a:t>
            </a:r>
            <a:endParaRPr lang="en-US" altLang="zh-CN">
              <a:solidFill>
                <a:srgbClr val="000000"/>
              </a:solidFill>
              <a:latin typeface="Times New Roman" panose="02020603050405020304" pitchFamily="18" charset="0"/>
              <a:cs typeface="Times New Roman" panose="02020603050405020304" pitchFamily="18" charset="0"/>
            </a:endParaRPr>
          </a:p>
        </p:txBody>
      </p:sp>
      <p:sp>
        <p:nvSpPr>
          <p:cNvPr id="65" name="矩形 66"/>
          <p:cNvSpPr>
            <a:spLocks noChangeArrowheads="1"/>
          </p:cNvSpPr>
          <p:nvPr/>
        </p:nvSpPr>
        <p:spPr bwMode="auto">
          <a:xfrm>
            <a:off x="6381289" y="3368675"/>
            <a:ext cx="1069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i="1" dirty="0">
                <a:solidFill>
                  <a:srgbClr val="000000"/>
                </a:solidFill>
                <a:latin typeface="Times New Roman" panose="02020603050405020304" pitchFamily="18" charset="0"/>
                <a:cs typeface="Times New Roman" panose="02020603050405020304" pitchFamily="18" charset="0"/>
              </a:rPr>
              <a:t>h</a:t>
            </a:r>
            <a:r>
              <a:rPr lang="en-US" altLang="zh-CN" baseline="-25000" dirty="0">
                <a:solidFill>
                  <a:srgbClr val="000000"/>
                </a:solidFill>
                <a:latin typeface="Times New Roman" panose="02020603050405020304" pitchFamily="18" charset="0"/>
                <a:cs typeface="Times New Roman" panose="02020603050405020304" pitchFamily="18" charset="0"/>
              </a:rPr>
              <a:t>2</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e</a:t>
            </a:r>
            <a:r>
              <a:rPr lang="en-US" altLang="zh-CN" baseline="-25000" dirty="0">
                <a:solidFill>
                  <a:srgbClr val="000000"/>
                </a:solidFill>
                <a:latin typeface="Times New Roman" panose="02020603050405020304" pitchFamily="18" charset="0"/>
                <a:cs typeface="Times New Roman" panose="02020603050405020304" pitchFamily="18" charset="0"/>
              </a:rPr>
              <a:t>2</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m</a:t>
            </a:r>
            <a:endParaRPr lang="en-US" altLang="zh-CN" dirty="0">
              <a:solidFill>
                <a:srgbClr val="000000"/>
              </a:solidFill>
              <a:latin typeface="Times New Roman" panose="02020603050405020304" pitchFamily="18" charset="0"/>
              <a:cs typeface="Times New Roman" panose="02020603050405020304" pitchFamily="18" charset="0"/>
            </a:endParaRPr>
          </a:p>
        </p:txBody>
      </p:sp>
      <p:sp>
        <p:nvSpPr>
          <p:cNvPr id="66" name="矩形 69"/>
          <p:cNvSpPr>
            <a:spLocks noChangeArrowheads="1"/>
          </p:cNvSpPr>
          <p:nvPr/>
        </p:nvSpPr>
        <p:spPr bwMode="auto">
          <a:xfrm>
            <a:off x="5185902" y="3368675"/>
            <a:ext cx="1068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i="1">
                <a:solidFill>
                  <a:srgbClr val="000000"/>
                </a:solidFill>
                <a:latin typeface="Times New Roman" panose="02020603050405020304" pitchFamily="18" charset="0"/>
                <a:cs typeface="Times New Roman" panose="02020603050405020304" pitchFamily="18" charset="0"/>
              </a:rPr>
              <a:t>h</a:t>
            </a:r>
            <a:r>
              <a:rPr lang="en-US" altLang="zh-CN" baseline="-25000">
                <a:solidFill>
                  <a:srgbClr val="000000"/>
                </a:solidFill>
                <a:latin typeface="Times New Roman" panose="02020603050405020304" pitchFamily="18" charset="0"/>
                <a:cs typeface="Times New Roman" panose="02020603050405020304" pitchFamily="18" charset="0"/>
              </a:rPr>
              <a:t>1</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e</a:t>
            </a:r>
            <a:r>
              <a:rPr lang="en-US" altLang="zh-CN" baseline="-25000">
                <a:solidFill>
                  <a:srgbClr val="000000"/>
                </a:solidFill>
                <a:latin typeface="Times New Roman" panose="02020603050405020304" pitchFamily="18" charset="0"/>
                <a:cs typeface="Times New Roman" panose="02020603050405020304" pitchFamily="18" charset="0"/>
              </a:rPr>
              <a:t>2</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m</a:t>
            </a:r>
            <a:endParaRPr lang="en-US" altLang="zh-CN">
              <a:solidFill>
                <a:srgbClr val="000000"/>
              </a:solidFill>
              <a:latin typeface="Times New Roman" panose="02020603050405020304" pitchFamily="18" charset="0"/>
              <a:cs typeface="Times New Roman" panose="02020603050405020304" pitchFamily="18" charset="0"/>
            </a:endParaRPr>
          </a:p>
        </p:txBody>
      </p:sp>
      <p:sp>
        <p:nvSpPr>
          <p:cNvPr id="70" name="文本占位符 9"/>
          <p:cNvSpPr>
            <a:spLocks noGrp="1"/>
          </p:cNvSpPr>
          <p:nvPr>
            <p:ph idx="1"/>
          </p:nvPr>
        </p:nvSpPr>
        <p:spPr>
          <a:xfrm>
            <a:off x="342900" y="838200"/>
            <a:ext cx="8458200" cy="2590800"/>
          </a:xfrm>
        </p:spPr>
        <p:txBody>
          <a:bodyPr>
            <a:normAutofit/>
          </a:bodyPr>
          <a:lstStyle/>
          <a:p>
            <a:pPr>
              <a:defRPr/>
            </a:pPr>
            <a:r>
              <a:rPr lang="en-US" altLang="zh-CN" dirty="0"/>
              <a:t>E.g.:</a:t>
            </a:r>
            <a:endParaRPr lang="en-US" altLang="zh-CN" dirty="0">
              <a:solidFill>
                <a:srgbClr val="00B0F0"/>
              </a:solidFill>
            </a:endParaRPr>
          </a:p>
          <a:p>
            <a:pPr>
              <a:defRPr/>
            </a:pPr>
            <a:endParaRPr lang="en-US" altLang="zh-CN" sz="1800" dirty="0"/>
          </a:p>
          <a:p>
            <a:pPr>
              <a:defRPr/>
            </a:pPr>
            <a:endParaRPr lang="en-US" altLang="zh-CN" sz="1800" dirty="0"/>
          </a:p>
          <a:p>
            <a:pPr>
              <a:defRPr/>
            </a:pPr>
            <a:endParaRPr lang="en-US" altLang="zh-CN" sz="1800" dirty="0">
              <a:solidFill>
                <a:srgbClr val="18453B"/>
              </a:solidFill>
            </a:endParaRPr>
          </a:p>
          <a:p>
            <a:pPr>
              <a:defRPr/>
            </a:pPr>
            <a:endParaRPr lang="en-US" altLang="zh-CN" sz="1800" dirty="0"/>
          </a:p>
        </p:txBody>
      </p:sp>
      <p:sp>
        <p:nvSpPr>
          <p:cNvPr id="29" name="矩形 28"/>
          <p:cNvSpPr/>
          <p:nvPr/>
        </p:nvSpPr>
        <p:spPr>
          <a:xfrm>
            <a:off x="5875713" y="4495800"/>
            <a:ext cx="1455736" cy="369332"/>
          </a:xfrm>
          <a:prstGeom prst="rect">
            <a:avLst/>
          </a:prstGeom>
        </p:spPr>
        <p:txBody>
          <a:bodyPr wrap="square">
            <a:spAutoFit/>
          </a:bodyPr>
          <a:lstStyle/>
          <a:p>
            <a:pPr algn="ctr"/>
            <a:r>
              <a:rPr lang="en-US" altLang="zh-CN" dirty="0">
                <a:solidFill>
                  <a:srgbClr val="00B0F0"/>
                </a:solidFill>
              </a:rPr>
              <a:t>singleton</a:t>
            </a:r>
            <a:endParaRPr lang="zh-CN" altLang="en-US" dirty="0"/>
          </a:p>
        </p:txBody>
      </p:sp>
      <p:sp>
        <p:nvSpPr>
          <p:cNvPr id="30" name="矩形 29"/>
          <p:cNvSpPr/>
          <p:nvPr/>
        </p:nvSpPr>
        <p:spPr>
          <a:xfrm>
            <a:off x="7331450" y="4495800"/>
            <a:ext cx="1469649" cy="369332"/>
          </a:xfrm>
          <a:prstGeom prst="rect">
            <a:avLst/>
          </a:prstGeom>
        </p:spPr>
        <p:txBody>
          <a:bodyPr wrap="square">
            <a:spAutoFit/>
          </a:bodyPr>
          <a:lstStyle/>
          <a:p>
            <a:pPr algn="ctr"/>
            <a:r>
              <a:rPr lang="en-US" altLang="zh-CN" dirty="0">
                <a:solidFill>
                  <a:srgbClr val="00B0F0"/>
                </a:solidFill>
              </a:rPr>
              <a:t>singleton</a:t>
            </a:r>
            <a:endParaRPr lang="zh-CN" altLang="en-US" dirty="0"/>
          </a:p>
        </p:txBody>
      </p:sp>
      <p:sp>
        <p:nvSpPr>
          <p:cNvPr id="31" name="矩形 30"/>
          <p:cNvSpPr/>
          <p:nvPr/>
        </p:nvSpPr>
        <p:spPr>
          <a:xfrm>
            <a:off x="4427913" y="4495800"/>
            <a:ext cx="1455736" cy="369332"/>
          </a:xfrm>
          <a:prstGeom prst="rect">
            <a:avLst/>
          </a:prstGeom>
        </p:spPr>
        <p:txBody>
          <a:bodyPr wrap="square">
            <a:spAutoFit/>
          </a:bodyPr>
          <a:lstStyle/>
          <a:p>
            <a:pPr algn="ctr"/>
            <a:r>
              <a:rPr lang="en-US" altLang="zh-CN" dirty="0">
                <a:solidFill>
                  <a:srgbClr val="00B0F0"/>
                </a:solidFill>
              </a:rPr>
              <a:t>collided</a:t>
            </a:r>
            <a:endParaRPr lang="zh-CN" altLang="en-US" dirty="0"/>
          </a:p>
        </p:txBody>
      </p:sp>
    </p:spTree>
    <p:custDataLst>
      <p:tags r:id="rId1"/>
    </p:custDataLst>
    <p:extLst>
      <p:ext uri="{BB962C8B-B14F-4D97-AF65-F5344CB8AC3E}">
        <p14:creationId xmlns:p14="http://schemas.microsoft.com/office/powerpoint/2010/main" val="1751174195"/>
      </p:ext>
    </p:extLst>
  </p:cSld>
  <p:clrMapOvr>
    <a:masterClrMapping/>
  </p:clrMapOvr>
  <p:transition advTm="22843"/>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81000" y="152400"/>
            <a:ext cx="8382000" cy="685800"/>
          </a:xfrm>
        </p:spPr>
        <p:txBody>
          <a:bodyPr>
            <a:noAutofit/>
          </a:bodyPr>
          <a:lstStyle/>
          <a:p>
            <a:pPr>
              <a:defRPr/>
            </a:pPr>
            <a:r>
              <a:rPr lang="en-US" altLang="zh-CN" sz="3000" dirty="0"/>
              <a:t>Recording Phase of STBF</a:t>
            </a:r>
            <a:endParaRPr lang="zh-CN" altLang="en-US" sz="3000" dirty="0"/>
          </a:p>
        </p:txBody>
      </p:sp>
      <p:sp>
        <p:nvSpPr>
          <p:cNvPr id="45058" name="AutoShape 2" descr="d:\program files\360se\360se6\User Data\Temp\images?q=tbn:ANd9GcR1aUCVhO_RQnqG6ye0lWBP-f6MVq4F2IZ4uuqcmKE2SABzVRbjKA.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59" name="AutoShape 4" descr="d:\program files\360se\360se6\User Data\Temp\images?q=tbn:ANd9GcR1aUCVhO_RQnqG6ye0lWBP-f6MVq4F2IZ4uuqcmKE2SABzVRbjKA.jpg"/>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0" name="AutoShape 6" descr="d:\program files\360se\360se6\User Data\Temp\images?q=tbn:ANd9GcR1aUCVhO_RQnqG6ye0lWBP-f6MVq4F2IZ4uuqcmKE2SABzVRbjKA.jpg"/>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1" name="AutoShape 8" descr="d:\program files\360se\360se6\User Data\Temp\images?q=tbn:ANd9GcR1aUCVhO_RQnqG6ye0lWBP-f6MVq4F2IZ4uuqcmKE2SABzVRbjKA.jpg"/>
          <p:cNvSpPr>
            <a:spLocks noChangeAspect="1" noChangeArrowheads="1"/>
          </p:cNvSpPr>
          <p:nvPr/>
        </p:nvSpPr>
        <p:spPr bwMode="auto">
          <a:xfrm>
            <a:off x="612775"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2" name="AutoShape 10" descr="d:\program files\360se\360se6\User Data\Temp\images?q=tbn:ANd9GcR1aUCVhO_RQnqG6ye0lWBP-f6MVq4F2IZ4uuqcmKE2SABzVRbjKA.jpg"/>
          <p:cNvSpPr>
            <a:spLocks noChangeAspect="1" noChangeArrowheads="1"/>
          </p:cNvSpPr>
          <p:nvPr/>
        </p:nvSpPr>
        <p:spPr bwMode="auto">
          <a:xfrm>
            <a:off x="765175" y="465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cxnSp>
        <p:nvCxnSpPr>
          <p:cNvPr id="35" name="Straight Arrow Connector 18"/>
          <p:cNvCxnSpPr>
            <a:stCxn id="46" idx="2"/>
            <a:endCxn id="49" idx="0"/>
          </p:cNvCxnSpPr>
          <p:nvPr/>
        </p:nvCxnSpPr>
        <p:spPr>
          <a:xfrm flipH="1">
            <a:off x="1056814" y="2341562"/>
            <a:ext cx="2400300" cy="1522413"/>
          </a:xfrm>
          <a:prstGeom prst="straightConnector1">
            <a:avLst/>
          </a:prstGeom>
          <a:ln w="22225">
            <a:solidFill>
              <a:schemeClr val="tx1">
                <a:lumMod val="85000"/>
                <a:lumOff val="1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19"/>
          <p:cNvCxnSpPr>
            <a:stCxn id="46" idx="2"/>
            <a:endCxn id="61" idx="0"/>
          </p:cNvCxnSpPr>
          <p:nvPr/>
        </p:nvCxnSpPr>
        <p:spPr>
          <a:xfrm>
            <a:off x="3457114" y="2341562"/>
            <a:ext cx="1701800" cy="1522413"/>
          </a:xfrm>
          <a:prstGeom prst="straightConnector1">
            <a:avLst/>
          </a:prstGeom>
          <a:ln w="22225">
            <a:solidFill>
              <a:schemeClr val="tx1">
                <a:lumMod val="85000"/>
                <a:lumOff val="1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20"/>
          <p:cNvCxnSpPr>
            <a:stCxn id="46" idx="2"/>
            <a:endCxn id="60" idx="0"/>
          </p:cNvCxnSpPr>
          <p:nvPr/>
        </p:nvCxnSpPr>
        <p:spPr>
          <a:xfrm>
            <a:off x="3457114" y="2341562"/>
            <a:ext cx="271463" cy="1522413"/>
          </a:xfrm>
          <a:prstGeom prst="straightConnector1">
            <a:avLst/>
          </a:prstGeom>
          <a:ln w="22225">
            <a:solidFill>
              <a:schemeClr val="tx1">
                <a:lumMod val="85000"/>
                <a:lumOff val="1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6" name="Alternate Process 3"/>
          <p:cNvSpPr/>
          <p:nvPr/>
        </p:nvSpPr>
        <p:spPr>
          <a:xfrm>
            <a:off x="3172952" y="1828800"/>
            <a:ext cx="566737" cy="512762"/>
          </a:xfrm>
          <a:prstGeom prst="flowChartAlternateProcess">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i="1" dirty="0">
                <a:solidFill>
                  <a:srgbClr val="000000"/>
                </a:solidFill>
                <a:latin typeface="Times New Roman" panose="02020603050405020304" pitchFamily="18" charset="0"/>
                <a:cs typeface="Times New Roman" panose="02020603050405020304" pitchFamily="18" charset="0"/>
              </a:rPr>
              <a:t>e</a:t>
            </a:r>
            <a:r>
              <a:rPr lang="en-US" sz="2000" i="1" baseline="-25000" dirty="0">
                <a:solidFill>
                  <a:srgbClr val="000000"/>
                </a:solidFill>
                <a:latin typeface="Times New Roman" panose="02020603050405020304" pitchFamily="18" charset="0"/>
                <a:cs typeface="Times New Roman" panose="02020603050405020304" pitchFamily="18" charset="0"/>
              </a:rPr>
              <a:t>1</a:t>
            </a:r>
          </a:p>
        </p:txBody>
      </p:sp>
      <p:sp>
        <p:nvSpPr>
          <p:cNvPr id="49" name="Rectangle 4"/>
          <p:cNvSpPr/>
          <p:nvPr/>
        </p:nvSpPr>
        <p:spPr>
          <a:xfrm>
            <a:off x="348789" y="3863975"/>
            <a:ext cx="1417638" cy="588962"/>
          </a:xfrm>
          <a:prstGeom prst="rect">
            <a:avLst/>
          </a:prstGeom>
          <a:solidFill>
            <a:schemeClr val="bg1">
              <a:lumMod val="85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a:defRPr/>
            </a:pPr>
            <a:r>
              <a:rPr lang="en-US" sz="1600" dirty="0">
                <a:solidFill>
                  <a:srgbClr val="000000"/>
                </a:solidFill>
                <a:latin typeface="Times New Roman" panose="02020603050405020304" pitchFamily="18" charset="0"/>
                <a:cs typeface="Times New Roman" panose="02020603050405020304" pitchFamily="18" charset="0"/>
              </a:rPr>
              <a:t>1 </a:t>
            </a:r>
            <a:r>
              <a:rPr lang="en-US" altLang="zh-CN" sz="1600" dirty="0">
                <a:solidFill>
                  <a:srgbClr val="000000"/>
                </a:solidFill>
                <a:latin typeface="Times New Roman" panose="02020603050405020304" pitchFamily="18" charset="0"/>
                <a:cs typeface="Times New Roman" panose="02020603050405020304" pitchFamily="18" charset="0"/>
              </a:rPr>
              <a:t>|| </a:t>
            </a:r>
            <a:r>
              <a:rPr lang="en-US" altLang="zh-CN" sz="1600" i="1" dirty="0" err="1">
                <a:solidFill>
                  <a:srgbClr val="000000"/>
                </a:solidFill>
                <a:latin typeface="Times New Roman" panose="02020603050405020304" pitchFamily="18" charset="0"/>
                <a:cs typeface="Times New Roman" panose="02020603050405020304" pitchFamily="18" charset="0"/>
              </a:rPr>
              <a:t>C</a:t>
            </a:r>
            <a:r>
              <a:rPr lang="en-US" altLang="zh-CN" sz="1600" i="1" baseline="-25000" dirty="0" err="1">
                <a:solidFill>
                  <a:srgbClr val="000000"/>
                </a:solidFill>
                <a:latin typeface="Times New Roman" panose="02020603050405020304" pitchFamily="18" charset="0"/>
                <a:cs typeface="Times New Roman" panose="02020603050405020304" pitchFamily="18" charset="0"/>
              </a:rPr>
              <a:t>iR</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i="1" dirty="0">
                <a:solidFill>
                  <a:srgbClr val="000000"/>
                </a:solidFill>
                <a:latin typeface="Times New Roman" panose="02020603050405020304" pitchFamily="18" charset="0"/>
                <a:cs typeface="Times New Roman" panose="02020603050405020304" pitchFamily="18" charset="0"/>
              </a:rPr>
              <a:t>x</a:t>
            </a:r>
            <a:r>
              <a:rPr lang="en-US" altLang="zh-CN" sz="1600" baseline="-25000" dirty="0">
                <a:solidFill>
                  <a:srgbClr val="000000"/>
                </a:solidFill>
                <a:latin typeface="Times New Roman" panose="02020603050405020304" pitchFamily="18" charset="0"/>
                <a:cs typeface="Times New Roman" panose="02020603050405020304" pitchFamily="18" charset="0"/>
              </a:rPr>
              <a:t>1</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baseline="-25000" dirty="0">
                <a:solidFill>
                  <a:srgbClr val="000000"/>
                </a:solidFill>
                <a:latin typeface="Times New Roman" panose="02020603050405020304" pitchFamily="18" charset="0"/>
                <a:cs typeface="Times New Roman" panose="02020603050405020304" pitchFamily="18" charset="0"/>
              </a:rPr>
              <a:t> </a:t>
            </a:r>
            <a:r>
              <a:rPr lang="en-US" altLang="zh-CN" sz="1600" dirty="0">
                <a:solidFill>
                  <a:srgbClr val="000000"/>
                </a:solidFill>
                <a:latin typeface="Times New Roman" panose="02020603050405020304" pitchFamily="18" charset="0"/>
                <a:cs typeface="Times New Roman" panose="02020603050405020304" pitchFamily="18" charset="0"/>
              </a:rPr>
              <a:t>|| </a:t>
            </a:r>
            <a:r>
              <a:rPr lang="en-US" altLang="zh-CN" sz="1600" i="1" dirty="0" err="1">
                <a:solidFill>
                  <a:srgbClr val="000000"/>
                </a:solidFill>
                <a:latin typeface="Times New Roman" panose="02020603050405020304" pitchFamily="18" charset="0"/>
                <a:cs typeface="Times New Roman" panose="02020603050405020304" pitchFamily="18" charset="0"/>
              </a:rPr>
              <a:t>C</a:t>
            </a:r>
            <a:r>
              <a:rPr lang="en-US" altLang="zh-CN" sz="1600" i="1" baseline="-25000" dirty="0" err="1">
                <a:solidFill>
                  <a:srgbClr val="000000"/>
                </a:solidFill>
                <a:latin typeface="Times New Roman" panose="02020603050405020304" pitchFamily="18" charset="0"/>
                <a:cs typeface="Times New Roman" panose="02020603050405020304" pitchFamily="18" charset="0"/>
              </a:rPr>
              <a:t>iP</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i="1" dirty="0">
                <a:solidFill>
                  <a:srgbClr val="000000"/>
                </a:solidFill>
                <a:latin typeface="Times New Roman" panose="02020603050405020304" pitchFamily="18" charset="0"/>
                <a:cs typeface="Times New Roman" panose="02020603050405020304" pitchFamily="18" charset="0"/>
              </a:rPr>
              <a:t>x</a:t>
            </a:r>
            <a:r>
              <a:rPr lang="en-US" altLang="zh-CN" sz="1600" baseline="-25000" dirty="0">
                <a:solidFill>
                  <a:srgbClr val="000000"/>
                </a:solidFill>
                <a:latin typeface="Times New Roman" panose="02020603050405020304" pitchFamily="18" charset="0"/>
                <a:cs typeface="Times New Roman" panose="02020603050405020304" pitchFamily="18" charset="0"/>
              </a:rPr>
              <a:t>1</a:t>
            </a:r>
            <a:r>
              <a:rPr lang="en-US" altLang="zh-CN" sz="1600" dirty="0">
                <a:solidFill>
                  <a:srgbClr val="000000"/>
                </a:solidFill>
                <a:latin typeface="Times New Roman" panose="02020603050405020304" pitchFamily="18" charset="0"/>
                <a:cs typeface="Times New Roman" panose="02020603050405020304" pitchFamily="18" charset="0"/>
              </a:rPr>
              <a:t>] </a:t>
            </a:r>
            <a:endParaRPr lang="en-US" sz="1600" baseline="-25000" dirty="0">
              <a:solidFill>
                <a:srgbClr val="000000"/>
              </a:solidFill>
              <a:latin typeface="Times New Roman" panose="02020603050405020304" pitchFamily="18" charset="0"/>
              <a:cs typeface="Times New Roman" panose="02020603050405020304" pitchFamily="18" charset="0"/>
            </a:endParaRPr>
          </a:p>
        </p:txBody>
      </p:sp>
      <p:sp>
        <p:nvSpPr>
          <p:cNvPr id="50" name="Rectangle 5"/>
          <p:cNvSpPr/>
          <p:nvPr/>
        </p:nvSpPr>
        <p:spPr>
          <a:xfrm>
            <a:off x="1739439" y="3863975"/>
            <a:ext cx="1282700" cy="588962"/>
          </a:xfrm>
          <a:prstGeom prst="rect">
            <a:avLst/>
          </a:prstGeom>
          <a:solidFill>
            <a:schemeClr val="bg1"/>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1600" dirty="0">
                <a:solidFill>
                  <a:srgbClr val="000000"/>
                </a:solidFill>
                <a:latin typeface="Times New Roman" panose="02020603050405020304" pitchFamily="18" charset="0"/>
                <a:cs typeface="Times New Roman" panose="02020603050405020304" pitchFamily="18" charset="0"/>
              </a:rPr>
              <a:t>000000</a:t>
            </a:r>
          </a:p>
        </p:txBody>
      </p:sp>
      <p:sp>
        <p:nvSpPr>
          <p:cNvPr id="60" name="Rectangle 7"/>
          <p:cNvSpPr/>
          <p:nvPr/>
        </p:nvSpPr>
        <p:spPr>
          <a:xfrm>
            <a:off x="2991977" y="3863975"/>
            <a:ext cx="1474787" cy="588962"/>
          </a:xfrm>
          <a:prstGeom prst="rect">
            <a:avLst/>
          </a:prstGeom>
          <a:solidFill>
            <a:schemeClr val="bg1">
              <a:lumMod val="85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a:defRPr/>
            </a:pPr>
            <a:r>
              <a:rPr lang="en-US" altLang="zh-CN" sz="1600" dirty="0">
                <a:solidFill>
                  <a:srgbClr val="000000"/>
                </a:solidFill>
                <a:latin typeface="Times New Roman" panose="02020603050405020304" pitchFamily="18" charset="0"/>
                <a:cs typeface="Times New Roman" panose="02020603050405020304" pitchFamily="18" charset="0"/>
              </a:rPr>
              <a:t>1 || </a:t>
            </a:r>
            <a:r>
              <a:rPr lang="en-US" altLang="zh-CN" sz="1600" i="1" dirty="0" err="1">
                <a:solidFill>
                  <a:srgbClr val="000000"/>
                </a:solidFill>
                <a:latin typeface="Times New Roman" panose="02020603050405020304" pitchFamily="18" charset="0"/>
                <a:cs typeface="Times New Roman" panose="02020603050405020304" pitchFamily="18" charset="0"/>
              </a:rPr>
              <a:t>C</a:t>
            </a:r>
            <a:r>
              <a:rPr lang="en-US" altLang="zh-CN" sz="1600" i="1" baseline="-25000" dirty="0" err="1">
                <a:solidFill>
                  <a:srgbClr val="000000"/>
                </a:solidFill>
                <a:latin typeface="Times New Roman" panose="02020603050405020304" pitchFamily="18" charset="0"/>
                <a:cs typeface="Times New Roman" panose="02020603050405020304" pitchFamily="18" charset="0"/>
              </a:rPr>
              <a:t>iR</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i="1" dirty="0">
                <a:solidFill>
                  <a:srgbClr val="000000"/>
                </a:solidFill>
                <a:latin typeface="Times New Roman" panose="02020603050405020304" pitchFamily="18" charset="0"/>
                <a:cs typeface="Times New Roman" panose="02020603050405020304" pitchFamily="18" charset="0"/>
              </a:rPr>
              <a:t>x</a:t>
            </a:r>
            <a:r>
              <a:rPr lang="en-US" altLang="zh-CN" sz="1600" baseline="-25000" dirty="0">
                <a:solidFill>
                  <a:srgbClr val="000000"/>
                </a:solidFill>
                <a:latin typeface="Times New Roman" panose="02020603050405020304" pitchFamily="18" charset="0"/>
                <a:cs typeface="Times New Roman" panose="02020603050405020304" pitchFamily="18" charset="0"/>
              </a:rPr>
              <a:t>3</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baseline="-25000" dirty="0">
                <a:solidFill>
                  <a:srgbClr val="000000"/>
                </a:solidFill>
                <a:latin typeface="Times New Roman" panose="02020603050405020304" pitchFamily="18" charset="0"/>
                <a:cs typeface="Times New Roman" panose="02020603050405020304" pitchFamily="18" charset="0"/>
              </a:rPr>
              <a:t> </a:t>
            </a:r>
            <a:r>
              <a:rPr lang="en-US" altLang="zh-CN" sz="1600" dirty="0">
                <a:solidFill>
                  <a:srgbClr val="000000"/>
                </a:solidFill>
                <a:latin typeface="Times New Roman" panose="02020603050405020304" pitchFamily="18" charset="0"/>
                <a:cs typeface="Times New Roman" panose="02020603050405020304" pitchFamily="18" charset="0"/>
              </a:rPr>
              <a:t>|| </a:t>
            </a:r>
            <a:r>
              <a:rPr lang="en-US" altLang="zh-CN" sz="1600" i="1" dirty="0" err="1">
                <a:solidFill>
                  <a:srgbClr val="000000"/>
                </a:solidFill>
                <a:latin typeface="Times New Roman" panose="02020603050405020304" pitchFamily="18" charset="0"/>
                <a:cs typeface="Times New Roman" panose="02020603050405020304" pitchFamily="18" charset="0"/>
              </a:rPr>
              <a:t>C</a:t>
            </a:r>
            <a:r>
              <a:rPr lang="en-US" altLang="zh-CN" sz="1600" i="1" baseline="-25000" dirty="0" err="1">
                <a:solidFill>
                  <a:srgbClr val="000000"/>
                </a:solidFill>
                <a:latin typeface="Times New Roman" panose="02020603050405020304" pitchFamily="18" charset="0"/>
                <a:cs typeface="Times New Roman" panose="02020603050405020304" pitchFamily="18" charset="0"/>
              </a:rPr>
              <a:t>iR</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i="1" dirty="0">
                <a:solidFill>
                  <a:srgbClr val="000000"/>
                </a:solidFill>
                <a:latin typeface="Times New Roman" panose="02020603050405020304" pitchFamily="18" charset="0"/>
                <a:cs typeface="Times New Roman" panose="02020603050405020304" pitchFamily="18" charset="0"/>
              </a:rPr>
              <a:t>x</a:t>
            </a:r>
            <a:r>
              <a:rPr lang="en-US" altLang="zh-CN" sz="1600" baseline="-25000" dirty="0">
                <a:solidFill>
                  <a:srgbClr val="000000"/>
                </a:solidFill>
                <a:latin typeface="Times New Roman" panose="02020603050405020304" pitchFamily="18" charset="0"/>
                <a:cs typeface="Times New Roman" panose="02020603050405020304" pitchFamily="18" charset="0"/>
              </a:rPr>
              <a:t>3</a:t>
            </a:r>
            <a:r>
              <a:rPr lang="en-US" altLang="zh-CN" sz="1600" dirty="0">
                <a:solidFill>
                  <a:srgbClr val="000000"/>
                </a:solidFill>
                <a:latin typeface="Times New Roman" panose="02020603050405020304" pitchFamily="18" charset="0"/>
                <a:cs typeface="Times New Roman" panose="02020603050405020304" pitchFamily="18" charset="0"/>
              </a:rPr>
              <a:t>]  </a:t>
            </a:r>
            <a:endParaRPr lang="en-US" altLang="zh-CN" sz="1600" baseline="-25000" dirty="0">
              <a:solidFill>
                <a:srgbClr val="000000"/>
              </a:solidFill>
              <a:latin typeface="Times New Roman" panose="02020603050405020304" pitchFamily="18" charset="0"/>
              <a:cs typeface="Times New Roman" panose="02020603050405020304" pitchFamily="18" charset="0"/>
            </a:endParaRPr>
          </a:p>
        </p:txBody>
      </p:sp>
      <p:sp>
        <p:nvSpPr>
          <p:cNvPr id="61" name="Rectangle 8"/>
          <p:cNvSpPr/>
          <p:nvPr/>
        </p:nvSpPr>
        <p:spPr>
          <a:xfrm>
            <a:off x="4436602" y="3863975"/>
            <a:ext cx="1444625" cy="588962"/>
          </a:xfrm>
          <a:prstGeom prst="rect">
            <a:avLst/>
          </a:prstGeom>
          <a:solidFill>
            <a:schemeClr val="bg1">
              <a:lumMod val="65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1600" dirty="0">
                <a:solidFill>
                  <a:schemeClr val="tx1"/>
                </a:solidFill>
                <a:latin typeface="Times New Roman" panose="02020603050405020304" pitchFamily="18" charset="0"/>
                <a:cs typeface="Times New Roman" panose="02020603050405020304" pitchFamily="18" charset="0"/>
              </a:rPr>
              <a:t>011111</a:t>
            </a:r>
            <a:endParaRPr lang="en-US" altLang="zh-CN" sz="1600" dirty="0">
              <a:solidFill>
                <a:srgbClr val="000000"/>
              </a:solidFill>
              <a:latin typeface="Times New Roman" panose="02020603050405020304" pitchFamily="18" charset="0"/>
              <a:cs typeface="Times New Roman" panose="02020603050405020304" pitchFamily="18" charset="0"/>
            </a:endParaRPr>
          </a:p>
        </p:txBody>
      </p:sp>
      <p:sp>
        <p:nvSpPr>
          <p:cNvPr id="62" name="Rectangle 9"/>
          <p:cNvSpPr/>
          <p:nvPr/>
        </p:nvSpPr>
        <p:spPr>
          <a:xfrm>
            <a:off x="5851064" y="3863975"/>
            <a:ext cx="1485900" cy="588962"/>
          </a:xfrm>
          <a:prstGeom prst="rect">
            <a:avLst/>
          </a:prstGeom>
          <a:solidFill>
            <a:schemeClr val="bg1">
              <a:lumMod val="85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a:defRPr/>
            </a:pPr>
            <a:r>
              <a:rPr lang="en-US" altLang="zh-CN" sz="1600" dirty="0">
                <a:solidFill>
                  <a:srgbClr val="000000"/>
                </a:solidFill>
                <a:latin typeface="Times New Roman" panose="02020603050405020304" pitchFamily="18" charset="0"/>
                <a:cs typeface="Times New Roman" panose="02020603050405020304" pitchFamily="18" charset="0"/>
              </a:rPr>
              <a:t>1 || </a:t>
            </a:r>
            <a:r>
              <a:rPr lang="en-US" altLang="zh-CN" sz="1600" i="1" dirty="0" err="1">
                <a:solidFill>
                  <a:srgbClr val="000000"/>
                </a:solidFill>
                <a:latin typeface="Times New Roman" panose="02020603050405020304" pitchFamily="18" charset="0"/>
                <a:cs typeface="Times New Roman" panose="02020603050405020304" pitchFamily="18" charset="0"/>
              </a:rPr>
              <a:t>C</a:t>
            </a:r>
            <a:r>
              <a:rPr lang="en-US" altLang="zh-CN" sz="1600" i="1" baseline="-25000" dirty="0" err="1">
                <a:solidFill>
                  <a:srgbClr val="000000"/>
                </a:solidFill>
                <a:latin typeface="Times New Roman" panose="02020603050405020304" pitchFamily="18" charset="0"/>
                <a:cs typeface="Times New Roman" panose="02020603050405020304" pitchFamily="18" charset="0"/>
              </a:rPr>
              <a:t>iR</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i="1" dirty="0">
                <a:solidFill>
                  <a:srgbClr val="000000"/>
                </a:solidFill>
                <a:latin typeface="Times New Roman" panose="02020603050405020304" pitchFamily="18" charset="0"/>
                <a:cs typeface="Times New Roman" panose="02020603050405020304" pitchFamily="18" charset="0"/>
              </a:rPr>
              <a:t>x</a:t>
            </a:r>
            <a:r>
              <a:rPr lang="en-US" altLang="zh-CN" sz="1600" baseline="-25000" dirty="0">
                <a:solidFill>
                  <a:srgbClr val="000000"/>
                </a:solidFill>
                <a:latin typeface="Times New Roman" panose="02020603050405020304" pitchFamily="18" charset="0"/>
                <a:cs typeface="Times New Roman" panose="02020603050405020304" pitchFamily="18" charset="0"/>
              </a:rPr>
              <a:t>5</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baseline="-25000" dirty="0">
                <a:solidFill>
                  <a:srgbClr val="000000"/>
                </a:solidFill>
                <a:latin typeface="Times New Roman" panose="02020603050405020304" pitchFamily="18" charset="0"/>
                <a:cs typeface="Times New Roman" panose="02020603050405020304" pitchFamily="18" charset="0"/>
              </a:rPr>
              <a:t> </a:t>
            </a:r>
            <a:r>
              <a:rPr lang="en-US" altLang="zh-CN" sz="1600" dirty="0">
                <a:solidFill>
                  <a:srgbClr val="000000"/>
                </a:solidFill>
                <a:latin typeface="Times New Roman" panose="02020603050405020304" pitchFamily="18" charset="0"/>
                <a:cs typeface="Times New Roman" panose="02020603050405020304" pitchFamily="18" charset="0"/>
              </a:rPr>
              <a:t>|| </a:t>
            </a:r>
          </a:p>
          <a:p>
            <a:pPr algn="ctr">
              <a:defRPr/>
            </a:pPr>
            <a:r>
              <a:rPr lang="en-US" altLang="zh-CN" sz="1600" i="1" dirty="0" err="1">
                <a:solidFill>
                  <a:srgbClr val="000000"/>
                </a:solidFill>
                <a:latin typeface="Times New Roman" panose="02020603050405020304" pitchFamily="18" charset="0"/>
                <a:cs typeface="Times New Roman" panose="02020603050405020304" pitchFamily="18" charset="0"/>
              </a:rPr>
              <a:t>C</a:t>
            </a:r>
            <a:r>
              <a:rPr lang="en-US" altLang="zh-CN" sz="1600" i="1" baseline="-25000" dirty="0" err="1">
                <a:solidFill>
                  <a:srgbClr val="000000"/>
                </a:solidFill>
                <a:latin typeface="Times New Roman" panose="02020603050405020304" pitchFamily="18" charset="0"/>
                <a:cs typeface="Times New Roman" panose="02020603050405020304" pitchFamily="18" charset="0"/>
              </a:rPr>
              <a:t>iP</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i="1" dirty="0">
                <a:solidFill>
                  <a:srgbClr val="000000"/>
                </a:solidFill>
                <a:latin typeface="Times New Roman" panose="02020603050405020304" pitchFamily="18" charset="0"/>
                <a:cs typeface="Times New Roman" panose="02020603050405020304" pitchFamily="18" charset="0"/>
              </a:rPr>
              <a:t>x</a:t>
            </a:r>
            <a:r>
              <a:rPr lang="en-US" altLang="zh-CN" sz="1600" baseline="-25000" dirty="0">
                <a:solidFill>
                  <a:srgbClr val="000000"/>
                </a:solidFill>
                <a:latin typeface="Times New Roman" panose="02020603050405020304" pitchFamily="18" charset="0"/>
                <a:cs typeface="Times New Roman" panose="02020603050405020304" pitchFamily="18" charset="0"/>
              </a:rPr>
              <a:t>5</a:t>
            </a:r>
            <a:r>
              <a:rPr lang="en-US" altLang="zh-CN" sz="1600" dirty="0">
                <a:solidFill>
                  <a:srgbClr val="000000"/>
                </a:solidFill>
                <a:latin typeface="Times New Roman" panose="02020603050405020304" pitchFamily="18" charset="0"/>
                <a:cs typeface="Times New Roman" panose="02020603050405020304" pitchFamily="18" charset="0"/>
              </a:rPr>
              <a:t>]</a:t>
            </a:r>
            <a:endParaRPr lang="en-US" altLang="zh-CN" sz="1600" baseline="-25000" dirty="0">
              <a:solidFill>
                <a:srgbClr val="000000"/>
              </a:solidFill>
              <a:latin typeface="Times New Roman" panose="02020603050405020304" pitchFamily="18" charset="0"/>
              <a:cs typeface="Times New Roman" panose="02020603050405020304" pitchFamily="18" charset="0"/>
            </a:endParaRPr>
          </a:p>
        </p:txBody>
      </p:sp>
      <p:sp>
        <p:nvSpPr>
          <p:cNvPr id="63" name="Rectangle 9"/>
          <p:cNvSpPr/>
          <p:nvPr/>
        </p:nvSpPr>
        <p:spPr>
          <a:xfrm>
            <a:off x="7306802" y="3863975"/>
            <a:ext cx="1495425" cy="588962"/>
          </a:xfrm>
          <a:prstGeom prst="rect">
            <a:avLst/>
          </a:prstGeom>
          <a:solidFill>
            <a:schemeClr val="bg1">
              <a:lumMod val="85000"/>
            </a:schemeClr>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a:defRPr/>
            </a:pPr>
            <a:r>
              <a:rPr lang="en-US" altLang="zh-CN" sz="1600" dirty="0">
                <a:solidFill>
                  <a:srgbClr val="000000"/>
                </a:solidFill>
                <a:latin typeface="Times New Roman" panose="02020603050405020304" pitchFamily="18" charset="0"/>
                <a:cs typeface="Times New Roman" panose="02020603050405020304" pitchFamily="18" charset="0"/>
              </a:rPr>
              <a:t>1 || </a:t>
            </a:r>
            <a:r>
              <a:rPr lang="en-US" altLang="zh-CN" sz="1600" i="1" dirty="0" err="1">
                <a:solidFill>
                  <a:srgbClr val="000000"/>
                </a:solidFill>
                <a:latin typeface="Times New Roman" panose="02020603050405020304" pitchFamily="18" charset="0"/>
                <a:cs typeface="Times New Roman" panose="02020603050405020304" pitchFamily="18" charset="0"/>
              </a:rPr>
              <a:t>C</a:t>
            </a:r>
            <a:r>
              <a:rPr lang="en-US" altLang="zh-CN" sz="1600" i="1" baseline="-25000" dirty="0" err="1">
                <a:solidFill>
                  <a:srgbClr val="000000"/>
                </a:solidFill>
                <a:latin typeface="Times New Roman" panose="02020603050405020304" pitchFamily="18" charset="0"/>
                <a:cs typeface="Times New Roman" panose="02020603050405020304" pitchFamily="18" charset="0"/>
              </a:rPr>
              <a:t>iR</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i="1" dirty="0">
                <a:solidFill>
                  <a:srgbClr val="000000"/>
                </a:solidFill>
                <a:latin typeface="Times New Roman" panose="02020603050405020304" pitchFamily="18" charset="0"/>
                <a:cs typeface="Times New Roman" panose="02020603050405020304" pitchFamily="18" charset="0"/>
              </a:rPr>
              <a:t>x</a:t>
            </a:r>
            <a:r>
              <a:rPr lang="en-US" altLang="zh-CN" sz="1600" baseline="-25000" dirty="0">
                <a:solidFill>
                  <a:srgbClr val="000000"/>
                </a:solidFill>
                <a:latin typeface="Times New Roman" panose="02020603050405020304" pitchFamily="18" charset="0"/>
                <a:cs typeface="Times New Roman" panose="02020603050405020304" pitchFamily="18" charset="0"/>
              </a:rPr>
              <a:t>6</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baseline="-25000" dirty="0">
                <a:solidFill>
                  <a:srgbClr val="000000"/>
                </a:solidFill>
                <a:latin typeface="Times New Roman" panose="02020603050405020304" pitchFamily="18" charset="0"/>
                <a:cs typeface="Times New Roman" panose="02020603050405020304" pitchFamily="18" charset="0"/>
              </a:rPr>
              <a:t> </a:t>
            </a:r>
            <a:r>
              <a:rPr lang="en-US" altLang="zh-CN" sz="1600" dirty="0">
                <a:solidFill>
                  <a:srgbClr val="000000"/>
                </a:solidFill>
                <a:latin typeface="Times New Roman" panose="02020603050405020304" pitchFamily="18" charset="0"/>
                <a:cs typeface="Times New Roman" panose="02020603050405020304" pitchFamily="18" charset="0"/>
              </a:rPr>
              <a:t>|| </a:t>
            </a:r>
          </a:p>
          <a:p>
            <a:pPr algn="ctr">
              <a:defRPr/>
            </a:pPr>
            <a:r>
              <a:rPr lang="en-US" altLang="zh-CN" sz="1600" i="1" dirty="0" err="1">
                <a:solidFill>
                  <a:srgbClr val="000000"/>
                </a:solidFill>
                <a:latin typeface="Times New Roman" panose="02020603050405020304" pitchFamily="18" charset="0"/>
                <a:cs typeface="Times New Roman" panose="02020603050405020304" pitchFamily="18" charset="0"/>
              </a:rPr>
              <a:t>C</a:t>
            </a:r>
            <a:r>
              <a:rPr lang="en-US" altLang="zh-CN" sz="1600" i="1" baseline="-25000" dirty="0" err="1">
                <a:solidFill>
                  <a:srgbClr val="000000"/>
                </a:solidFill>
                <a:latin typeface="Times New Roman" panose="02020603050405020304" pitchFamily="18" charset="0"/>
                <a:cs typeface="Times New Roman" panose="02020603050405020304" pitchFamily="18" charset="0"/>
              </a:rPr>
              <a:t>iP</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i="1" dirty="0">
                <a:solidFill>
                  <a:srgbClr val="000000"/>
                </a:solidFill>
                <a:latin typeface="Times New Roman" panose="02020603050405020304" pitchFamily="18" charset="0"/>
                <a:cs typeface="Times New Roman" panose="02020603050405020304" pitchFamily="18" charset="0"/>
              </a:rPr>
              <a:t>x</a:t>
            </a:r>
            <a:r>
              <a:rPr lang="en-US" altLang="zh-CN" sz="1600" baseline="-25000" dirty="0">
                <a:solidFill>
                  <a:srgbClr val="000000"/>
                </a:solidFill>
                <a:latin typeface="Times New Roman" panose="02020603050405020304" pitchFamily="18" charset="0"/>
                <a:cs typeface="Times New Roman" panose="02020603050405020304" pitchFamily="18" charset="0"/>
              </a:rPr>
              <a:t>6</a:t>
            </a:r>
            <a:r>
              <a:rPr lang="en-US" altLang="zh-CN" sz="1600" dirty="0">
                <a:solidFill>
                  <a:srgbClr val="000000"/>
                </a:solidFill>
                <a:latin typeface="Times New Roman" panose="02020603050405020304" pitchFamily="18" charset="0"/>
                <a:cs typeface="Times New Roman" panose="02020603050405020304" pitchFamily="18" charset="0"/>
              </a:rPr>
              <a:t>]</a:t>
            </a:r>
            <a:endParaRPr lang="en-US" altLang="zh-CN" sz="1600" baseline="-25000" dirty="0">
              <a:solidFill>
                <a:srgbClr val="000000"/>
              </a:solidFill>
              <a:latin typeface="Times New Roman" panose="02020603050405020304" pitchFamily="18" charset="0"/>
              <a:cs typeface="Times New Roman" panose="02020603050405020304" pitchFamily="18" charset="0"/>
            </a:endParaRPr>
          </a:p>
        </p:txBody>
      </p:sp>
      <p:sp>
        <p:nvSpPr>
          <p:cNvPr id="67" name="矩形 70"/>
          <p:cNvSpPr>
            <a:spLocks noChangeArrowheads="1"/>
          </p:cNvSpPr>
          <p:nvPr/>
        </p:nvSpPr>
        <p:spPr bwMode="auto">
          <a:xfrm>
            <a:off x="2599864" y="3368675"/>
            <a:ext cx="1068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i="1">
                <a:solidFill>
                  <a:srgbClr val="000000"/>
                </a:solidFill>
                <a:latin typeface="Times New Roman" panose="02020603050405020304" pitchFamily="18" charset="0"/>
                <a:cs typeface="Times New Roman" panose="02020603050405020304" pitchFamily="18" charset="0"/>
              </a:rPr>
              <a:t>h</a:t>
            </a:r>
            <a:r>
              <a:rPr lang="en-US" altLang="zh-CN" baseline="-25000">
                <a:solidFill>
                  <a:srgbClr val="000000"/>
                </a:solidFill>
                <a:latin typeface="Times New Roman" panose="02020603050405020304" pitchFamily="18" charset="0"/>
                <a:cs typeface="Times New Roman" panose="02020603050405020304" pitchFamily="18" charset="0"/>
              </a:rPr>
              <a:t>3</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e</a:t>
            </a:r>
            <a:r>
              <a:rPr lang="en-US" altLang="zh-CN" baseline="-25000">
                <a:solidFill>
                  <a:srgbClr val="000000"/>
                </a:solidFill>
                <a:latin typeface="Times New Roman" panose="02020603050405020304" pitchFamily="18" charset="0"/>
                <a:cs typeface="Times New Roman" panose="02020603050405020304" pitchFamily="18" charset="0"/>
              </a:rPr>
              <a:t>1</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m</a:t>
            </a:r>
            <a:endParaRPr lang="en-US" altLang="zh-CN">
              <a:solidFill>
                <a:srgbClr val="000000"/>
              </a:solidFill>
              <a:latin typeface="Times New Roman" panose="02020603050405020304" pitchFamily="18" charset="0"/>
              <a:cs typeface="Times New Roman" panose="02020603050405020304" pitchFamily="18" charset="0"/>
            </a:endParaRPr>
          </a:p>
        </p:txBody>
      </p:sp>
      <p:sp>
        <p:nvSpPr>
          <p:cNvPr id="68" name="矩形 74"/>
          <p:cNvSpPr>
            <a:spLocks noChangeArrowheads="1"/>
          </p:cNvSpPr>
          <p:nvPr/>
        </p:nvSpPr>
        <p:spPr bwMode="auto">
          <a:xfrm>
            <a:off x="3742864" y="3368675"/>
            <a:ext cx="1069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i="1">
                <a:solidFill>
                  <a:srgbClr val="000000"/>
                </a:solidFill>
                <a:latin typeface="Times New Roman" panose="02020603050405020304" pitchFamily="18" charset="0"/>
                <a:cs typeface="Times New Roman" panose="02020603050405020304" pitchFamily="18" charset="0"/>
              </a:rPr>
              <a:t>h</a:t>
            </a:r>
            <a:r>
              <a:rPr lang="en-US" altLang="zh-CN" baseline="-25000">
                <a:solidFill>
                  <a:srgbClr val="000000"/>
                </a:solidFill>
                <a:latin typeface="Times New Roman" panose="02020603050405020304" pitchFamily="18" charset="0"/>
                <a:cs typeface="Times New Roman" panose="02020603050405020304" pitchFamily="18" charset="0"/>
              </a:rPr>
              <a:t>2</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e</a:t>
            </a:r>
            <a:r>
              <a:rPr lang="en-US" altLang="zh-CN" baseline="-25000">
                <a:solidFill>
                  <a:srgbClr val="000000"/>
                </a:solidFill>
                <a:latin typeface="Times New Roman" panose="02020603050405020304" pitchFamily="18" charset="0"/>
                <a:cs typeface="Times New Roman" panose="02020603050405020304" pitchFamily="18" charset="0"/>
              </a:rPr>
              <a:t>1</a:t>
            </a:r>
            <a:r>
              <a:rPr lang="en-US" altLang="zh-CN">
                <a:solidFill>
                  <a:srgbClr val="000000"/>
                </a:solidFill>
                <a:latin typeface="Times New Roman" panose="02020603050405020304" pitchFamily="18" charset="0"/>
                <a:cs typeface="Times New Roman" panose="02020603050405020304" pitchFamily="18" charset="0"/>
              </a:rPr>
              <a:t>)%</a:t>
            </a:r>
            <a:r>
              <a:rPr lang="en-US" altLang="zh-CN" i="1">
                <a:solidFill>
                  <a:srgbClr val="000000"/>
                </a:solidFill>
                <a:latin typeface="Times New Roman" panose="02020603050405020304" pitchFamily="18" charset="0"/>
                <a:cs typeface="Times New Roman" panose="02020603050405020304" pitchFamily="18" charset="0"/>
              </a:rPr>
              <a:t>m</a:t>
            </a:r>
            <a:endParaRPr lang="en-US" altLang="zh-CN">
              <a:solidFill>
                <a:srgbClr val="000000"/>
              </a:solidFill>
              <a:latin typeface="Times New Roman" panose="02020603050405020304" pitchFamily="18" charset="0"/>
              <a:cs typeface="Times New Roman" panose="02020603050405020304" pitchFamily="18" charset="0"/>
            </a:endParaRPr>
          </a:p>
        </p:txBody>
      </p:sp>
      <p:sp>
        <p:nvSpPr>
          <p:cNvPr id="69" name="矩形 76"/>
          <p:cNvSpPr>
            <a:spLocks noChangeArrowheads="1"/>
          </p:cNvSpPr>
          <p:nvPr/>
        </p:nvSpPr>
        <p:spPr bwMode="auto">
          <a:xfrm>
            <a:off x="329739" y="3368675"/>
            <a:ext cx="1069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i="1" dirty="0">
                <a:solidFill>
                  <a:srgbClr val="000000"/>
                </a:solidFill>
                <a:latin typeface="Times New Roman" panose="02020603050405020304" pitchFamily="18" charset="0"/>
                <a:cs typeface="Times New Roman" panose="02020603050405020304" pitchFamily="18" charset="0"/>
              </a:rPr>
              <a:t>h</a:t>
            </a:r>
            <a:r>
              <a:rPr lang="en-US" altLang="zh-CN" baseline="-25000" dirty="0">
                <a:solidFill>
                  <a:srgbClr val="000000"/>
                </a:solidFill>
                <a:latin typeface="Times New Roman" panose="02020603050405020304" pitchFamily="18" charset="0"/>
                <a:cs typeface="Times New Roman" panose="02020603050405020304" pitchFamily="18" charset="0"/>
              </a:rPr>
              <a:t>1</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e</a:t>
            </a:r>
            <a:r>
              <a:rPr lang="en-US" altLang="zh-CN" baseline="-25000" dirty="0">
                <a:solidFill>
                  <a:srgbClr val="000000"/>
                </a:solidFill>
                <a:latin typeface="Times New Roman" panose="02020603050405020304" pitchFamily="18" charset="0"/>
                <a:cs typeface="Times New Roman" panose="02020603050405020304" pitchFamily="18" charset="0"/>
              </a:rPr>
              <a:t>1</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m</a:t>
            </a:r>
          </a:p>
        </p:txBody>
      </p:sp>
      <p:sp>
        <p:nvSpPr>
          <p:cNvPr id="70" name="文本占位符 9"/>
          <p:cNvSpPr>
            <a:spLocks noGrp="1"/>
          </p:cNvSpPr>
          <p:nvPr>
            <p:ph idx="1"/>
          </p:nvPr>
        </p:nvSpPr>
        <p:spPr>
          <a:xfrm>
            <a:off x="342900" y="838200"/>
            <a:ext cx="8458200" cy="2590800"/>
          </a:xfrm>
        </p:spPr>
        <p:txBody>
          <a:bodyPr>
            <a:normAutofit/>
          </a:bodyPr>
          <a:lstStyle/>
          <a:p>
            <a:pPr>
              <a:defRPr/>
            </a:pPr>
            <a:r>
              <a:rPr lang="en-US" altLang="zh-CN" dirty="0"/>
              <a:t>E.g.:</a:t>
            </a:r>
            <a:endParaRPr lang="en-US" altLang="zh-CN" dirty="0">
              <a:solidFill>
                <a:srgbClr val="00B0F0"/>
              </a:solidFill>
            </a:endParaRPr>
          </a:p>
          <a:p>
            <a:pPr>
              <a:defRPr/>
            </a:pPr>
            <a:endParaRPr lang="en-US" altLang="zh-CN" sz="1800" dirty="0"/>
          </a:p>
          <a:p>
            <a:pPr>
              <a:defRPr/>
            </a:pPr>
            <a:endParaRPr lang="en-US" altLang="zh-CN" sz="1800" dirty="0"/>
          </a:p>
          <a:p>
            <a:pPr>
              <a:defRPr/>
            </a:pPr>
            <a:endParaRPr lang="en-US" altLang="zh-CN" sz="1800" dirty="0">
              <a:solidFill>
                <a:srgbClr val="18453B"/>
              </a:solidFill>
            </a:endParaRPr>
          </a:p>
          <a:p>
            <a:pPr>
              <a:defRPr/>
            </a:pPr>
            <a:endParaRPr lang="en-US" altLang="zh-CN" sz="1800" dirty="0"/>
          </a:p>
        </p:txBody>
      </p:sp>
      <p:sp>
        <p:nvSpPr>
          <p:cNvPr id="30" name="矩形 29"/>
          <p:cNvSpPr/>
          <p:nvPr/>
        </p:nvSpPr>
        <p:spPr>
          <a:xfrm>
            <a:off x="3668252" y="1952834"/>
            <a:ext cx="1396539" cy="369332"/>
          </a:xfrm>
          <a:prstGeom prst="rect">
            <a:avLst/>
          </a:prstGeom>
        </p:spPr>
        <p:txBody>
          <a:bodyPr wrap="square">
            <a:spAutoFit/>
          </a:bodyPr>
          <a:lstStyle/>
          <a:p>
            <a:pPr algn="ctr"/>
            <a:r>
              <a:rPr lang="en-US" altLang="zh-CN" dirty="0">
                <a:solidFill>
                  <a:srgbClr val="FF0000"/>
                </a:solidFill>
              </a:rPr>
              <a:t>duplicate</a:t>
            </a:r>
            <a:endParaRPr lang="zh-CN" altLang="en-US" dirty="0">
              <a:solidFill>
                <a:srgbClr val="FF0000"/>
              </a:solidFill>
            </a:endParaRPr>
          </a:p>
        </p:txBody>
      </p:sp>
    </p:spTree>
    <p:custDataLst>
      <p:tags r:id="rId1"/>
    </p:custDataLst>
    <p:extLst>
      <p:ext uri="{BB962C8B-B14F-4D97-AF65-F5344CB8AC3E}">
        <p14:creationId xmlns:p14="http://schemas.microsoft.com/office/powerpoint/2010/main" val="3656828717"/>
      </p:ext>
    </p:extLst>
  </p:cSld>
  <p:clrMapOvr>
    <a:masterClrMapping/>
  </p:clrMapOvr>
  <p:transition advTm="22843"/>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81000" y="152400"/>
            <a:ext cx="8382000" cy="685800"/>
          </a:xfrm>
        </p:spPr>
        <p:txBody>
          <a:bodyPr>
            <a:noAutofit/>
          </a:bodyPr>
          <a:lstStyle/>
          <a:p>
            <a:pPr>
              <a:defRPr/>
            </a:pPr>
            <a:r>
              <a:rPr lang="en-US" altLang="zh-CN" sz="3000" dirty="0"/>
              <a:t>Identification Phase of STBF</a:t>
            </a:r>
            <a:endParaRPr lang="zh-CN" altLang="en-US" sz="3000" dirty="0"/>
          </a:p>
        </p:txBody>
      </p:sp>
      <p:sp>
        <p:nvSpPr>
          <p:cNvPr id="45058" name="AutoShape 2" descr="d:\program files\360se\360se6\User Data\Temp\images?q=tbn:ANd9GcR1aUCVhO_RQnqG6ye0lWBP-f6MVq4F2IZ4uuqcmKE2SABzVRbjKA.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59" name="AutoShape 4" descr="d:\program files\360se\360se6\User Data\Temp\images?q=tbn:ANd9GcR1aUCVhO_RQnqG6ye0lWBP-f6MVq4F2IZ4uuqcmKE2SABzVRbjKA.jpg"/>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0" name="AutoShape 6" descr="d:\program files\360se\360se6\User Data\Temp\images?q=tbn:ANd9GcR1aUCVhO_RQnqG6ye0lWBP-f6MVq4F2IZ4uuqcmKE2SABzVRbjKA.jpg"/>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1" name="AutoShape 8" descr="d:\program files\360se\360se6\User Data\Temp\images?q=tbn:ANd9GcR1aUCVhO_RQnqG6ye0lWBP-f6MVq4F2IZ4uuqcmKE2SABzVRbjKA.jpg"/>
          <p:cNvSpPr>
            <a:spLocks noChangeAspect="1" noChangeArrowheads="1"/>
          </p:cNvSpPr>
          <p:nvPr/>
        </p:nvSpPr>
        <p:spPr bwMode="auto">
          <a:xfrm>
            <a:off x="612775"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2" name="AutoShape 10" descr="d:\program files\360se\360se6\User Data\Temp\images?q=tbn:ANd9GcR1aUCVhO_RQnqG6ye0lWBP-f6MVq4F2IZ4uuqcmKE2SABzVRbjKA.jpg"/>
          <p:cNvSpPr>
            <a:spLocks noChangeAspect="1" noChangeArrowheads="1"/>
          </p:cNvSpPr>
          <p:nvPr/>
        </p:nvSpPr>
        <p:spPr bwMode="auto">
          <a:xfrm>
            <a:off x="765175" y="465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graphicFrame>
        <p:nvGraphicFramePr>
          <p:cNvPr id="29" name="表格 28"/>
          <p:cNvGraphicFramePr>
            <a:graphicFrameLocks noGrp="1"/>
          </p:cNvGraphicFramePr>
          <p:nvPr>
            <p:extLst>
              <p:ext uri="{D42A27DB-BD31-4B8C-83A1-F6EECF244321}">
                <p14:modId xmlns:p14="http://schemas.microsoft.com/office/powerpoint/2010/main" val="1244313147"/>
              </p:ext>
            </p:extLst>
          </p:nvPr>
        </p:nvGraphicFramePr>
        <p:xfrm>
          <a:off x="1763713" y="2278063"/>
          <a:ext cx="4464050" cy="365210"/>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5125">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endParaRPr lang="zh-CN" altLang="en-US" sz="1800" b="1" kern="1200" dirty="0">
                        <a:solidFill>
                          <a:schemeClr val="lt1"/>
                        </a:solidFill>
                        <a:latin typeface="+mn-lt"/>
                        <a:ea typeface="+mn-ea"/>
                        <a:cs typeface="+mn-cs"/>
                      </a:endParaRPr>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endParaRPr lang="zh-CN" altLang="en-US" sz="1800" b="1" kern="1200" dirty="0">
                        <a:solidFill>
                          <a:schemeClr val="lt1"/>
                        </a:solidFill>
                        <a:latin typeface="+mn-lt"/>
                        <a:ea typeface="+mn-ea"/>
                        <a:cs typeface="+mn-cs"/>
                      </a:endParaRPr>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0" name="表格 29"/>
          <p:cNvGraphicFramePr>
            <a:graphicFrameLocks noGrp="1"/>
          </p:cNvGraphicFramePr>
          <p:nvPr>
            <p:extLst>
              <p:ext uri="{D42A27DB-BD31-4B8C-83A1-F6EECF244321}">
                <p14:modId xmlns:p14="http://schemas.microsoft.com/office/powerpoint/2010/main" val="3346155254"/>
              </p:ext>
            </p:extLst>
          </p:nvPr>
        </p:nvGraphicFramePr>
        <p:xfrm>
          <a:off x="1763713" y="2854325"/>
          <a:ext cx="4464050" cy="365210"/>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5125">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2910246136"/>
              </p:ext>
            </p:extLst>
          </p:nvPr>
        </p:nvGraphicFramePr>
        <p:xfrm>
          <a:off x="1763713" y="3430588"/>
          <a:ext cx="4464050" cy="365210"/>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5125">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extLst>
                  <a:ext uri="{0D108BD9-81ED-4DB2-BD59-A6C34878D82A}">
                    <a16:rowId xmlns:a16="http://schemas.microsoft.com/office/drawing/2014/main" val="10000"/>
                  </a:ext>
                </a:extLst>
              </a:tr>
            </a:tbl>
          </a:graphicData>
        </a:graphic>
      </p:graphicFrame>
      <p:graphicFrame>
        <p:nvGraphicFramePr>
          <p:cNvPr id="32" name="表格 31"/>
          <p:cNvGraphicFramePr>
            <a:graphicFrameLocks noGrp="1"/>
          </p:cNvGraphicFramePr>
          <p:nvPr>
            <p:extLst>
              <p:ext uri="{D42A27DB-BD31-4B8C-83A1-F6EECF244321}">
                <p14:modId xmlns:p14="http://schemas.microsoft.com/office/powerpoint/2010/main" val="3547567937"/>
              </p:ext>
            </p:extLst>
          </p:nvPr>
        </p:nvGraphicFramePr>
        <p:xfrm>
          <a:off x="1763713" y="3979863"/>
          <a:ext cx="4464050" cy="366712"/>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6712">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1122599933"/>
              </p:ext>
            </p:extLst>
          </p:nvPr>
        </p:nvGraphicFramePr>
        <p:xfrm>
          <a:off x="1763713" y="4510088"/>
          <a:ext cx="4464050" cy="365210"/>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5125">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extLst>
                  <a:ext uri="{0D108BD9-81ED-4DB2-BD59-A6C34878D82A}">
                    <a16:rowId xmlns:a16="http://schemas.microsoft.com/office/drawing/2014/main" val="10000"/>
                  </a:ext>
                </a:extLst>
              </a:tr>
            </a:tbl>
          </a:graphicData>
        </a:graphic>
      </p:graphicFrame>
      <p:graphicFrame>
        <p:nvGraphicFramePr>
          <p:cNvPr id="37" name="表格 36"/>
          <p:cNvGraphicFramePr>
            <a:graphicFrameLocks noGrp="1"/>
          </p:cNvGraphicFramePr>
          <p:nvPr>
            <p:extLst>
              <p:ext uri="{D42A27DB-BD31-4B8C-83A1-F6EECF244321}">
                <p14:modId xmlns:p14="http://schemas.microsoft.com/office/powerpoint/2010/main" val="506032572"/>
              </p:ext>
            </p:extLst>
          </p:nvPr>
        </p:nvGraphicFramePr>
        <p:xfrm>
          <a:off x="1763713" y="5027613"/>
          <a:ext cx="4464050" cy="366712"/>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6712">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38" name="矩形 9"/>
          <p:cNvSpPr>
            <a:spLocks noChangeArrowheads="1"/>
          </p:cNvSpPr>
          <p:nvPr/>
        </p:nvSpPr>
        <p:spPr bwMode="auto">
          <a:xfrm>
            <a:off x="6383338" y="2278063"/>
            <a:ext cx="966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1</a:t>
            </a:r>
            <a:endParaRPr lang="zh-CN" altLang="en-US" sz="1800" baseline="-25000">
              <a:latin typeface="Arial" panose="020B0604020202020204" pitchFamily="34" charset="0"/>
              <a:ea typeface="宋体" panose="02010600030101010101" pitchFamily="2" charset="-122"/>
            </a:endParaRPr>
          </a:p>
        </p:txBody>
      </p:sp>
      <p:sp>
        <p:nvSpPr>
          <p:cNvPr id="40" name="矩形 9"/>
          <p:cNvSpPr>
            <a:spLocks noChangeArrowheads="1"/>
          </p:cNvSpPr>
          <p:nvPr/>
        </p:nvSpPr>
        <p:spPr bwMode="auto">
          <a:xfrm>
            <a:off x="6383338" y="2844800"/>
            <a:ext cx="966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2</a:t>
            </a:r>
            <a:endParaRPr lang="zh-CN" altLang="en-US" sz="1800" baseline="-25000">
              <a:latin typeface="Arial" panose="020B0604020202020204" pitchFamily="34" charset="0"/>
              <a:ea typeface="宋体" panose="02010600030101010101" pitchFamily="2" charset="-122"/>
            </a:endParaRPr>
          </a:p>
        </p:txBody>
      </p:sp>
      <p:sp>
        <p:nvSpPr>
          <p:cNvPr id="41" name="矩形 9"/>
          <p:cNvSpPr>
            <a:spLocks noChangeArrowheads="1"/>
          </p:cNvSpPr>
          <p:nvPr/>
        </p:nvSpPr>
        <p:spPr bwMode="auto">
          <a:xfrm>
            <a:off x="6391275" y="3443288"/>
            <a:ext cx="966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3</a:t>
            </a:r>
            <a:endParaRPr lang="zh-CN" altLang="en-US" sz="1800" baseline="-25000">
              <a:latin typeface="Arial" panose="020B0604020202020204" pitchFamily="34" charset="0"/>
              <a:ea typeface="宋体" panose="02010600030101010101" pitchFamily="2" charset="-122"/>
            </a:endParaRPr>
          </a:p>
        </p:txBody>
      </p:sp>
      <p:sp>
        <p:nvSpPr>
          <p:cNvPr id="44" name="矩形 9"/>
          <p:cNvSpPr>
            <a:spLocks noChangeArrowheads="1"/>
          </p:cNvSpPr>
          <p:nvPr/>
        </p:nvSpPr>
        <p:spPr bwMode="auto">
          <a:xfrm>
            <a:off x="6391275" y="3984625"/>
            <a:ext cx="966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4</a:t>
            </a:r>
            <a:endParaRPr lang="zh-CN" altLang="en-US" sz="1800" baseline="-25000">
              <a:latin typeface="Arial" panose="020B0604020202020204" pitchFamily="34" charset="0"/>
              <a:ea typeface="宋体" panose="02010600030101010101" pitchFamily="2" charset="-122"/>
            </a:endParaRPr>
          </a:p>
        </p:txBody>
      </p:sp>
      <p:sp>
        <p:nvSpPr>
          <p:cNvPr id="45" name="矩形 9"/>
          <p:cNvSpPr>
            <a:spLocks noChangeArrowheads="1"/>
          </p:cNvSpPr>
          <p:nvPr/>
        </p:nvSpPr>
        <p:spPr bwMode="auto">
          <a:xfrm>
            <a:off x="6391275" y="4500563"/>
            <a:ext cx="966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5</a:t>
            </a:r>
            <a:endParaRPr lang="zh-CN" altLang="en-US" sz="1800" baseline="-25000">
              <a:latin typeface="Arial" panose="020B0604020202020204" pitchFamily="34" charset="0"/>
              <a:ea typeface="宋体" panose="02010600030101010101" pitchFamily="2" charset="-122"/>
            </a:endParaRPr>
          </a:p>
        </p:txBody>
      </p:sp>
      <p:sp>
        <p:nvSpPr>
          <p:cNvPr id="48" name="矩形 9"/>
          <p:cNvSpPr>
            <a:spLocks noChangeArrowheads="1"/>
          </p:cNvSpPr>
          <p:nvPr/>
        </p:nvSpPr>
        <p:spPr bwMode="auto">
          <a:xfrm>
            <a:off x="6391275" y="5026025"/>
            <a:ext cx="966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6</a:t>
            </a:r>
            <a:endParaRPr lang="zh-CN" altLang="en-US" sz="1800" baseline="-25000">
              <a:latin typeface="Arial" panose="020B0604020202020204" pitchFamily="34" charset="0"/>
              <a:ea typeface="宋体" panose="02010600030101010101" pitchFamily="2" charset="-122"/>
            </a:endParaRPr>
          </a:p>
        </p:txBody>
      </p:sp>
      <p:grpSp>
        <p:nvGrpSpPr>
          <p:cNvPr id="3" name="组合 2"/>
          <p:cNvGrpSpPr/>
          <p:nvPr/>
        </p:nvGrpSpPr>
        <p:grpSpPr>
          <a:xfrm>
            <a:off x="703434" y="2133600"/>
            <a:ext cx="2467342" cy="3825320"/>
            <a:chOff x="3373438" y="2133600"/>
            <a:chExt cx="2467342" cy="3825320"/>
          </a:xfrm>
        </p:grpSpPr>
        <p:sp>
          <p:nvSpPr>
            <p:cNvPr id="51" name="矩形 1"/>
            <p:cNvSpPr>
              <a:spLocks noChangeArrowheads="1"/>
            </p:cNvSpPr>
            <p:nvPr/>
          </p:nvSpPr>
          <p:spPr bwMode="auto">
            <a:xfrm>
              <a:off x="4295775" y="2133600"/>
              <a:ext cx="722313" cy="3384550"/>
            </a:xfrm>
            <a:prstGeom prst="rect">
              <a:avLst/>
            </a:prstGeom>
            <a:noFill/>
            <a:ln w="34925">
              <a:solidFill>
                <a:schemeClr val="bg1">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defRPr/>
              </a:pPr>
              <a:endParaRPr lang="zh-CN" altLang="en-US" sz="2800">
                <a:solidFill>
                  <a:schemeClr val="bg1"/>
                </a:solidFill>
                <a:sym typeface="Wingdings" panose="05000000000000000000" pitchFamily="2" charset="2"/>
              </a:endParaRPr>
            </a:p>
          </p:txBody>
        </p:sp>
        <p:sp>
          <p:nvSpPr>
            <p:cNvPr id="52" name="矩形 9"/>
            <p:cNvSpPr>
              <a:spLocks noChangeArrowheads="1"/>
            </p:cNvSpPr>
            <p:nvPr/>
          </p:nvSpPr>
          <p:spPr bwMode="auto">
            <a:xfrm>
              <a:off x="3373438" y="5589588"/>
              <a:ext cx="24673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lgn="ctr">
                <a:spcBef>
                  <a:spcPct val="0"/>
                </a:spcBef>
                <a:buFontTx/>
                <a:buNone/>
              </a:pPr>
              <a:r>
                <a:rPr lang="en-US" altLang="zh-CN" sz="1800" dirty="0">
                  <a:latin typeface="Arial" panose="020B0604020202020204" pitchFamily="34" charset="0"/>
                  <a:ea typeface="宋体" panose="02010600030101010101" pitchFamily="2" charset="-122"/>
                </a:rPr>
                <a:t>cell line 1 with 1 group</a:t>
              </a:r>
              <a:endParaRPr lang="zh-CN" altLang="en-US" sz="1800" baseline="-25000" dirty="0">
                <a:latin typeface="Arial" panose="020B0604020202020204" pitchFamily="34" charset="0"/>
                <a:ea typeface="宋体" panose="02010600030101010101" pitchFamily="2" charset="-122"/>
              </a:endParaRPr>
            </a:p>
          </p:txBody>
        </p:sp>
      </p:grpSp>
      <p:sp>
        <p:nvSpPr>
          <p:cNvPr id="53" name="文本占位符 9"/>
          <p:cNvSpPr>
            <a:spLocks noGrp="1"/>
          </p:cNvSpPr>
          <p:nvPr>
            <p:ph idx="1"/>
          </p:nvPr>
        </p:nvSpPr>
        <p:spPr>
          <a:xfrm>
            <a:off x="342900" y="838202"/>
            <a:ext cx="8458200" cy="1235074"/>
          </a:xfrm>
        </p:spPr>
        <p:txBody>
          <a:bodyPr>
            <a:normAutofit/>
          </a:bodyPr>
          <a:lstStyle/>
          <a:p>
            <a:pPr>
              <a:defRPr/>
            </a:pPr>
            <a:r>
              <a:rPr lang="en-US" altLang="zh-CN" dirty="0"/>
              <a:t>Process </a:t>
            </a:r>
            <a:r>
              <a:rPr lang="en-US" altLang="zh-CN" i="1" dirty="0">
                <a:solidFill>
                  <a:srgbClr val="00B0F0"/>
                </a:solidFill>
              </a:rPr>
              <a:t>cell lines </a:t>
            </a:r>
            <a:r>
              <a:rPr lang="en-US" altLang="zh-CN" dirty="0"/>
              <a:t>one by one, cluster stored Raptor codes into different groups in terms of </a:t>
            </a:r>
            <a:r>
              <a:rPr lang="en-US" altLang="zh-CN" dirty="0">
                <a:solidFill>
                  <a:srgbClr val="FF0000"/>
                </a:solidFill>
              </a:rPr>
              <a:t>cell lines </a:t>
            </a:r>
            <a:r>
              <a:rPr lang="en-US" altLang="zh-CN" dirty="0"/>
              <a:t>and </a:t>
            </a:r>
            <a:r>
              <a:rPr lang="en-US" altLang="zh-CN" dirty="0">
                <a:solidFill>
                  <a:srgbClr val="FF0000"/>
                </a:solidFill>
              </a:rPr>
              <a:t>hash-prints</a:t>
            </a:r>
            <a:r>
              <a:rPr lang="en-US" altLang="zh-CN" dirty="0"/>
              <a:t>, then decode codes in the same group</a:t>
            </a:r>
            <a:endParaRPr lang="en-US" altLang="zh-CN" sz="1800" dirty="0"/>
          </a:p>
        </p:txBody>
      </p:sp>
    </p:spTree>
    <p:custDataLst>
      <p:tags r:id="rId1"/>
    </p:custDataLst>
    <p:extLst>
      <p:ext uri="{BB962C8B-B14F-4D97-AF65-F5344CB8AC3E}">
        <p14:creationId xmlns:p14="http://schemas.microsoft.com/office/powerpoint/2010/main" val="3657050379"/>
      </p:ext>
    </p:extLst>
  </p:cSld>
  <p:clrMapOvr>
    <a:masterClrMapping/>
  </p:clrMapOvr>
  <p:transition advTm="22843"/>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81000" y="152400"/>
            <a:ext cx="8382000" cy="685800"/>
          </a:xfrm>
        </p:spPr>
        <p:txBody>
          <a:bodyPr>
            <a:noAutofit/>
          </a:bodyPr>
          <a:lstStyle/>
          <a:p>
            <a:pPr>
              <a:defRPr/>
            </a:pPr>
            <a:r>
              <a:rPr lang="en-US" altLang="zh-CN" sz="3000" dirty="0"/>
              <a:t>Identification Phase of STBF</a:t>
            </a:r>
            <a:endParaRPr lang="zh-CN" altLang="en-US" sz="3000" dirty="0"/>
          </a:p>
        </p:txBody>
      </p:sp>
      <p:sp>
        <p:nvSpPr>
          <p:cNvPr id="45058" name="AutoShape 2" descr="d:\program files\360se\360se6\User Data\Temp\images?q=tbn:ANd9GcR1aUCVhO_RQnqG6ye0lWBP-f6MVq4F2IZ4uuqcmKE2SABzVRbjKA.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59" name="AutoShape 4" descr="d:\program files\360se\360se6\User Data\Temp\images?q=tbn:ANd9GcR1aUCVhO_RQnqG6ye0lWBP-f6MVq4F2IZ4uuqcmKE2SABzVRbjKA.jpg"/>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0" name="AutoShape 6" descr="d:\program files\360se\360se6\User Data\Temp\images?q=tbn:ANd9GcR1aUCVhO_RQnqG6ye0lWBP-f6MVq4F2IZ4uuqcmKE2SABzVRbjKA.jpg"/>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1" name="AutoShape 8" descr="d:\program files\360se\360se6\User Data\Temp\images?q=tbn:ANd9GcR1aUCVhO_RQnqG6ye0lWBP-f6MVq4F2IZ4uuqcmKE2SABzVRbjKA.jpg"/>
          <p:cNvSpPr>
            <a:spLocks noChangeAspect="1" noChangeArrowheads="1"/>
          </p:cNvSpPr>
          <p:nvPr/>
        </p:nvSpPr>
        <p:spPr bwMode="auto">
          <a:xfrm>
            <a:off x="612775"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2" name="AutoShape 10" descr="d:\program files\360se\360se6\User Data\Temp\images?q=tbn:ANd9GcR1aUCVhO_RQnqG6ye0lWBP-f6MVq4F2IZ4uuqcmKE2SABzVRbjKA.jpg"/>
          <p:cNvSpPr>
            <a:spLocks noChangeAspect="1" noChangeArrowheads="1"/>
          </p:cNvSpPr>
          <p:nvPr/>
        </p:nvSpPr>
        <p:spPr bwMode="auto">
          <a:xfrm>
            <a:off x="765175" y="465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graphicFrame>
        <p:nvGraphicFramePr>
          <p:cNvPr id="29" name="表格 28"/>
          <p:cNvGraphicFramePr>
            <a:graphicFrameLocks noGrp="1"/>
          </p:cNvGraphicFramePr>
          <p:nvPr/>
        </p:nvGraphicFramePr>
        <p:xfrm>
          <a:off x="1763713" y="2278063"/>
          <a:ext cx="4464050" cy="365210"/>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5125">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endParaRPr lang="zh-CN" altLang="en-US" sz="1800" b="1" kern="1200" dirty="0">
                        <a:solidFill>
                          <a:schemeClr val="lt1"/>
                        </a:solidFill>
                        <a:latin typeface="+mn-lt"/>
                        <a:ea typeface="+mn-ea"/>
                        <a:cs typeface="+mn-cs"/>
                      </a:endParaRPr>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endParaRPr lang="zh-CN" altLang="en-US" sz="1800" b="1" kern="1200" dirty="0">
                        <a:solidFill>
                          <a:schemeClr val="lt1"/>
                        </a:solidFill>
                        <a:latin typeface="+mn-lt"/>
                        <a:ea typeface="+mn-ea"/>
                        <a:cs typeface="+mn-cs"/>
                      </a:endParaRPr>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0" name="表格 29"/>
          <p:cNvGraphicFramePr>
            <a:graphicFrameLocks noGrp="1"/>
          </p:cNvGraphicFramePr>
          <p:nvPr/>
        </p:nvGraphicFramePr>
        <p:xfrm>
          <a:off x="1763713" y="2854325"/>
          <a:ext cx="4464050" cy="365210"/>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5125">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1" name="表格 30"/>
          <p:cNvGraphicFramePr>
            <a:graphicFrameLocks noGrp="1"/>
          </p:cNvGraphicFramePr>
          <p:nvPr/>
        </p:nvGraphicFramePr>
        <p:xfrm>
          <a:off x="1763713" y="3430588"/>
          <a:ext cx="4464050" cy="365210"/>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5125">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extLst>
                  <a:ext uri="{0D108BD9-81ED-4DB2-BD59-A6C34878D82A}">
                    <a16:rowId xmlns:a16="http://schemas.microsoft.com/office/drawing/2014/main" val="10000"/>
                  </a:ext>
                </a:extLst>
              </a:tr>
            </a:tbl>
          </a:graphicData>
        </a:graphic>
      </p:graphicFrame>
      <p:graphicFrame>
        <p:nvGraphicFramePr>
          <p:cNvPr id="32" name="表格 31"/>
          <p:cNvGraphicFramePr>
            <a:graphicFrameLocks noGrp="1"/>
          </p:cNvGraphicFramePr>
          <p:nvPr/>
        </p:nvGraphicFramePr>
        <p:xfrm>
          <a:off x="1763713" y="3979863"/>
          <a:ext cx="4464050" cy="366712"/>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6712">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6" name="表格 35"/>
          <p:cNvGraphicFramePr>
            <a:graphicFrameLocks noGrp="1"/>
          </p:cNvGraphicFramePr>
          <p:nvPr/>
        </p:nvGraphicFramePr>
        <p:xfrm>
          <a:off x="1763713" y="4510088"/>
          <a:ext cx="4464050" cy="365210"/>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5125">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extLst>
                  <a:ext uri="{0D108BD9-81ED-4DB2-BD59-A6C34878D82A}">
                    <a16:rowId xmlns:a16="http://schemas.microsoft.com/office/drawing/2014/main" val="10000"/>
                  </a:ext>
                </a:extLst>
              </a:tr>
            </a:tbl>
          </a:graphicData>
        </a:graphic>
      </p:graphicFrame>
      <p:graphicFrame>
        <p:nvGraphicFramePr>
          <p:cNvPr id="37" name="表格 36"/>
          <p:cNvGraphicFramePr>
            <a:graphicFrameLocks noGrp="1"/>
          </p:cNvGraphicFramePr>
          <p:nvPr/>
        </p:nvGraphicFramePr>
        <p:xfrm>
          <a:off x="1763713" y="5027613"/>
          <a:ext cx="4464050" cy="366712"/>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6712">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38" name="矩形 9"/>
          <p:cNvSpPr>
            <a:spLocks noChangeArrowheads="1"/>
          </p:cNvSpPr>
          <p:nvPr/>
        </p:nvSpPr>
        <p:spPr bwMode="auto">
          <a:xfrm>
            <a:off x="6383338" y="2278063"/>
            <a:ext cx="966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1</a:t>
            </a:r>
            <a:endParaRPr lang="zh-CN" altLang="en-US" sz="1800" baseline="-25000">
              <a:latin typeface="Arial" panose="020B0604020202020204" pitchFamily="34" charset="0"/>
              <a:ea typeface="宋体" panose="02010600030101010101" pitchFamily="2" charset="-122"/>
            </a:endParaRPr>
          </a:p>
        </p:txBody>
      </p:sp>
      <p:sp>
        <p:nvSpPr>
          <p:cNvPr id="40" name="矩形 9"/>
          <p:cNvSpPr>
            <a:spLocks noChangeArrowheads="1"/>
          </p:cNvSpPr>
          <p:nvPr/>
        </p:nvSpPr>
        <p:spPr bwMode="auto">
          <a:xfrm>
            <a:off x="6383338" y="2844800"/>
            <a:ext cx="966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2</a:t>
            </a:r>
            <a:endParaRPr lang="zh-CN" altLang="en-US" sz="1800" baseline="-25000">
              <a:latin typeface="Arial" panose="020B0604020202020204" pitchFamily="34" charset="0"/>
              <a:ea typeface="宋体" panose="02010600030101010101" pitchFamily="2" charset="-122"/>
            </a:endParaRPr>
          </a:p>
        </p:txBody>
      </p:sp>
      <p:sp>
        <p:nvSpPr>
          <p:cNvPr id="41" name="矩形 9"/>
          <p:cNvSpPr>
            <a:spLocks noChangeArrowheads="1"/>
          </p:cNvSpPr>
          <p:nvPr/>
        </p:nvSpPr>
        <p:spPr bwMode="auto">
          <a:xfrm>
            <a:off x="6391275" y="3443288"/>
            <a:ext cx="966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3</a:t>
            </a:r>
            <a:endParaRPr lang="zh-CN" altLang="en-US" sz="1800" baseline="-25000">
              <a:latin typeface="Arial" panose="020B0604020202020204" pitchFamily="34" charset="0"/>
              <a:ea typeface="宋体" panose="02010600030101010101" pitchFamily="2" charset="-122"/>
            </a:endParaRPr>
          </a:p>
        </p:txBody>
      </p:sp>
      <p:sp>
        <p:nvSpPr>
          <p:cNvPr id="44" name="矩形 9"/>
          <p:cNvSpPr>
            <a:spLocks noChangeArrowheads="1"/>
          </p:cNvSpPr>
          <p:nvPr/>
        </p:nvSpPr>
        <p:spPr bwMode="auto">
          <a:xfrm>
            <a:off x="6391275" y="3984625"/>
            <a:ext cx="966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4</a:t>
            </a:r>
            <a:endParaRPr lang="zh-CN" altLang="en-US" sz="1800" baseline="-25000">
              <a:latin typeface="Arial" panose="020B0604020202020204" pitchFamily="34" charset="0"/>
              <a:ea typeface="宋体" panose="02010600030101010101" pitchFamily="2" charset="-122"/>
            </a:endParaRPr>
          </a:p>
        </p:txBody>
      </p:sp>
      <p:sp>
        <p:nvSpPr>
          <p:cNvPr id="45" name="矩形 9"/>
          <p:cNvSpPr>
            <a:spLocks noChangeArrowheads="1"/>
          </p:cNvSpPr>
          <p:nvPr/>
        </p:nvSpPr>
        <p:spPr bwMode="auto">
          <a:xfrm>
            <a:off x="6391275" y="4500563"/>
            <a:ext cx="966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5</a:t>
            </a:r>
            <a:endParaRPr lang="zh-CN" altLang="en-US" sz="1800" baseline="-25000">
              <a:latin typeface="Arial" panose="020B0604020202020204" pitchFamily="34" charset="0"/>
              <a:ea typeface="宋体" panose="02010600030101010101" pitchFamily="2" charset="-122"/>
            </a:endParaRPr>
          </a:p>
        </p:txBody>
      </p:sp>
      <p:sp>
        <p:nvSpPr>
          <p:cNvPr id="48" name="矩形 9"/>
          <p:cNvSpPr>
            <a:spLocks noChangeArrowheads="1"/>
          </p:cNvSpPr>
          <p:nvPr/>
        </p:nvSpPr>
        <p:spPr bwMode="auto">
          <a:xfrm>
            <a:off x="6391275" y="5026025"/>
            <a:ext cx="966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6</a:t>
            </a:r>
            <a:endParaRPr lang="zh-CN" altLang="en-US" sz="1800" baseline="-25000">
              <a:latin typeface="Arial" panose="020B0604020202020204" pitchFamily="34" charset="0"/>
              <a:ea typeface="宋体" panose="02010600030101010101" pitchFamily="2" charset="-122"/>
            </a:endParaRPr>
          </a:p>
        </p:txBody>
      </p:sp>
      <p:grpSp>
        <p:nvGrpSpPr>
          <p:cNvPr id="3" name="组合 2"/>
          <p:cNvGrpSpPr/>
          <p:nvPr/>
        </p:nvGrpSpPr>
        <p:grpSpPr>
          <a:xfrm>
            <a:off x="2040399" y="2133600"/>
            <a:ext cx="2467342" cy="3825320"/>
            <a:chOff x="3373438" y="2133600"/>
            <a:chExt cx="2467342" cy="3825320"/>
          </a:xfrm>
        </p:grpSpPr>
        <p:sp>
          <p:nvSpPr>
            <p:cNvPr id="51" name="矩形 1"/>
            <p:cNvSpPr>
              <a:spLocks noChangeArrowheads="1"/>
            </p:cNvSpPr>
            <p:nvPr/>
          </p:nvSpPr>
          <p:spPr bwMode="auto">
            <a:xfrm>
              <a:off x="4295775" y="2133600"/>
              <a:ext cx="722313" cy="3384550"/>
            </a:xfrm>
            <a:prstGeom prst="rect">
              <a:avLst/>
            </a:prstGeom>
            <a:noFill/>
            <a:ln w="34925">
              <a:solidFill>
                <a:schemeClr val="bg1">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defRPr/>
              </a:pPr>
              <a:endParaRPr lang="zh-CN" altLang="en-US" sz="2800">
                <a:solidFill>
                  <a:schemeClr val="bg1"/>
                </a:solidFill>
                <a:sym typeface="Wingdings" panose="05000000000000000000" pitchFamily="2" charset="2"/>
              </a:endParaRPr>
            </a:p>
          </p:txBody>
        </p:sp>
        <p:sp>
          <p:nvSpPr>
            <p:cNvPr id="52" name="矩形 9"/>
            <p:cNvSpPr>
              <a:spLocks noChangeArrowheads="1"/>
            </p:cNvSpPr>
            <p:nvPr/>
          </p:nvSpPr>
          <p:spPr bwMode="auto">
            <a:xfrm>
              <a:off x="3373438" y="5589588"/>
              <a:ext cx="24673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lgn="ctr">
                <a:spcBef>
                  <a:spcPct val="0"/>
                </a:spcBef>
                <a:buFontTx/>
                <a:buNone/>
              </a:pPr>
              <a:r>
                <a:rPr lang="en-US" altLang="zh-CN" sz="1800" dirty="0">
                  <a:latin typeface="Arial" panose="020B0604020202020204" pitchFamily="34" charset="0"/>
                  <a:ea typeface="宋体" panose="02010600030101010101" pitchFamily="2" charset="-122"/>
                </a:rPr>
                <a:t>cell line 4 with 1 group</a:t>
              </a:r>
              <a:endParaRPr lang="zh-CN" altLang="en-US" sz="1800" baseline="-25000" dirty="0">
                <a:latin typeface="Arial" panose="020B0604020202020204" pitchFamily="34" charset="0"/>
                <a:ea typeface="宋体" panose="02010600030101010101" pitchFamily="2" charset="-122"/>
              </a:endParaRPr>
            </a:p>
          </p:txBody>
        </p:sp>
      </p:grpSp>
      <p:sp>
        <p:nvSpPr>
          <p:cNvPr id="53" name="文本占位符 9"/>
          <p:cNvSpPr>
            <a:spLocks noGrp="1"/>
          </p:cNvSpPr>
          <p:nvPr>
            <p:ph idx="1"/>
          </p:nvPr>
        </p:nvSpPr>
        <p:spPr>
          <a:xfrm>
            <a:off x="342900" y="838202"/>
            <a:ext cx="8458200" cy="1235074"/>
          </a:xfrm>
        </p:spPr>
        <p:txBody>
          <a:bodyPr>
            <a:normAutofit/>
          </a:bodyPr>
          <a:lstStyle/>
          <a:p>
            <a:pPr>
              <a:defRPr/>
            </a:pPr>
            <a:r>
              <a:rPr lang="en-US" altLang="zh-CN" dirty="0"/>
              <a:t>Process </a:t>
            </a:r>
            <a:r>
              <a:rPr lang="en-US" altLang="zh-CN" i="1" dirty="0">
                <a:solidFill>
                  <a:srgbClr val="00B0F0"/>
                </a:solidFill>
              </a:rPr>
              <a:t>cell lines </a:t>
            </a:r>
            <a:r>
              <a:rPr lang="en-US" altLang="zh-CN" dirty="0"/>
              <a:t>one by one, cluster stored Raptor codes into different groups in terms of cell lines and hash-prints, then decode codes in the same group</a:t>
            </a:r>
            <a:endParaRPr lang="en-US" altLang="zh-CN" sz="1800" dirty="0"/>
          </a:p>
        </p:txBody>
      </p:sp>
    </p:spTree>
    <p:custDataLst>
      <p:tags r:id="rId1"/>
    </p:custDataLst>
    <p:extLst>
      <p:ext uri="{BB962C8B-B14F-4D97-AF65-F5344CB8AC3E}">
        <p14:creationId xmlns:p14="http://schemas.microsoft.com/office/powerpoint/2010/main" val="3257566976"/>
      </p:ext>
    </p:extLst>
  </p:cSld>
  <p:clrMapOvr>
    <a:masterClrMapping/>
  </p:clrMapOvr>
  <p:transition advTm="22843"/>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81000" y="152400"/>
            <a:ext cx="8382000" cy="685800"/>
          </a:xfrm>
        </p:spPr>
        <p:txBody>
          <a:bodyPr>
            <a:noAutofit/>
          </a:bodyPr>
          <a:lstStyle/>
          <a:p>
            <a:pPr>
              <a:defRPr/>
            </a:pPr>
            <a:r>
              <a:rPr lang="en-US" altLang="zh-CN" sz="3000" dirty="0"/>
              <a:t>Identification Phase of STBF</a:t>
            </a:r>
            <a:endParaRPr lang="zh-CN" altLang="en-US" sz="3000" dirty="0"/>
          </a:p>
        </p:txBody>
      </p:sp>
      <p:sp>
        <p:nvSpPr>
          <p:cNvPr id="45058" name="AutoShape 2" descr="d:\program files\360se\360se6\User Data\Temp\images?q=tbn:ANd9GcR1aUCVhO_RQnqG6ye0lWBP-f6MVq4F2IZ4uuqcmKE2SABzVRbjKA.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59" name="AutoShape 4" descr="d:\program files\360se\360se6\User Data\Temp\images?q=tbn:ANd9GcR1aUCVhO_RQnqG6ye0lWBP-f6MVq4F2IZ4uuqcmKE2SABzVRbjKA.jpg"/>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0" name="AutoShape 6" descr="d:\program files\360se\360se6\User Data\Temp\images?q=tbn:ANd9GcR1aUCVhO_RQnqG6ye0lWBP-f6MVq4F2IZ4uuqcmKE2SABzVRbjKA.jpg"/>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1" name="AutoShape 8" descr="d:\program files\360se\360se6\User Data\Temp\images?q=tbn:ANd9GcR1aUCVhO_RQnqG6ye0lWBP-f6MVq4F2IZ4uuqcmKE2SABzVRbjKA.jpg"/>
          <p:cNvSpPr>
            <a:spLocks noChangeAspect="1" noChangeArrowheads="1"/>
          </p:cNvSpPr>
          <p:nvPr/>
        </p:nvSpPr>
        <p:spPr bwMode="auto">
          <a:xfrm>
            <a:off x="612775"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2" name="AutoShape 10" descr="d:\program files\360se\360se6\User Data\Temp\images?q=tbn:ANd9GcR1aUCVhO_RQnqG6ye0lWBP-f6MVq4F2IZ4uuqcmKE2SABzVRbjKA.jpg"/>
          <p:cNvSpPr>
            <a:spLocks noChangeAspect="1" noChangeArrowheads="1"/>
          </p:cNvSpPr>
          <p:nvPr/>
        </p:nvSpPr>
        <p:spPr bwMode="auto">
          <a:xfrm>
            <a:off x="765175" y="465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graphicFrame>
        <p:nvGraphicFramePr>
          <p:cNvPr id="29" name="表格 28"/>
          <p:cNvGraphicFramePr>
            <a:graphicFrameLocks noGrp="1"/>
          </p:cNvGraphicFramePr>
          <p:nvPr/>
        </p:nvGraphicFramePr>
        <p:xfrm>
          <a:off x="1763713" y="2278063"/>
          <a:ext cx="4464050" cy="365210"/>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5125">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endParaRPr lang="zh-CN" altLang="en-US" sz="1800" b="1" kern="1200" dirty="0">
                        <a:solidFill>
                          <a:schemeClr val="lt1"/>
                        </a:solidFill>
                        <a:latin typeface="+mn-lt"/>
                        <a:ea typeface="+mn-ea"/>
                        <a:cs typeface="+mn-cs"/>
                      </a:endParaRPr>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endParaRPr lang="zh-CN" altLang="en-US" sz="1800" b="1" kern="1200" dirty="0">
                        <a:solidFill>
                          <a:schemeClr val="lt1"/>
                        </a:solidFill>
                        <a:latin typeface="+mn-lt"/>
                        <a:ea typeface="+mn-ea"/>
                        <a:cs typeface="+mn-cs"/>
                      </a:endParaRPr>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0" name="表格 29"/>
          <p:cNvGraphicFramePr>
            <a:graphicFrameLocks noGrp="1"/>
          </p:cNvGraphicFramePr>
          <p:nvPr/>
        </p:nvGraphicFramePr>
        <p:xfrm>
          <a:off x="1763713" y="2854325"/>
          <a:ext cx="4464050" cy="365210"/>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5125">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1" name="表格 30"/>
          <p:cNvGraphicFramePr>
            <a:graphicFrameLocks noGrp="1"/>
          </p:cNvGraphicFramePr>
          <p:nvPr/>
        </p:nvGraphicFramePr>
        <p:xfrm>
          <a:off x="1763713" y="3430588"/>
          <a:ext cx="4464050" cy="365210"/>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5125">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extLst>
                  <a:ext uri="{0D108BD9-81ED-4DB2-BD59-A6C34878D82A}">
                    <a16:rowId xmlns:a16="http://schemas.microsoft.com/office/drawing/2014/main" val="10000"/>
                  </a:ext>
                </a:extLst>
              </a:tr>
            </a:tbl>
          </a:graphicData>
        </a:graphic>
      </p:graphicFrame>
      <p:graphicFrame>
        <p:nvGraphicFramePr>
          <p:cNvPr id="32" name="表格 31"/>
          <p:cNvGraphicFramePr>
            <a:graphicFrameLocks noGrp="1"/>
          </p:cNvGraphicFramePr>
          <p:nvPr/>
        </p:nvGraphicFramePr>
        <p:xfrm>
          <a:off x="1763713" y="3979863"/>
          <a:ext cx="4464050" cy="366712"/>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6712">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6" name="表格 35"/>
          <p:cNvGraphicFramePr>
            <a:graphicFrameLocks noGrp="1"/>
          </p:cNvGraphicFramePr>
          <p:nvPr/>
        </p:nvGraphicFramePr>
        <p:xfrm>
          <a:off x="1763713" y="4510088"/>
          <a:ext cx="4464050" cy="365210"/>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5125">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extLst>
                  <a:ext uri="{0D108BD9-81ED-4DB2-BD59-A6C34878D82A}">
                    <a16:rowId xmlns:a16="http://schemas.microsoft.com/office/drawing/2014/main" val="10000"/>
                  </a:ext>
                </a:extLst>
              </a:tr>
            </a:tbl>
          </a:graphicData>
        </a:graphic>
      </p:graphicFrame>
      <p:graphicFrame>
        <p:nvGraphicFramePr>
          <p:cNvPr id="37" name="表格 36"/>
          <p:cNvGraphicFramePr>
            <a:graphicFrameLocks noGrp="1"/>
          </p:cNvGraphicFramePr>
          <p:nvPr/>
        </p:nvGraphicFramePr>
        <p:xfrm>
          <a:off x="1763713" y="5027613"/>
          <a:ext cx="4464050" cy="366712"/>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6712">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38" name="矩形 9"/>
          <p:cNvSpPr>
            <a:spLocks noChangeArrowheads="1"/>
          </p:cNvSpPr>
          <p:nvPr/>
        </p:nvSpPr>
        <p:spPr bwMode="auto">
          <a:xfrm>
            <a:off x="6383338" y="2278063"/>
            <a:ext cx="966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1</a:t>
            </a:r>
            <a:endParaRPr lang="zh-CN" altLang="en-US" sz="1800" baseline="-25000">
              <a:latin typeface="Arial" panose="020B0604020202020204" pitchFamily="34" charset="0"/>
              <a:ea typeface="宋体" panose="02010600030101010101" pitchFamily="2" charset="-122"/>
            </a:endParaRPr>
          </a:p>
        </p:txBody>
      </p:sp>
      <p:sp>
        <p:nvSpPr>
          <p:cNvPr id="40" name="矩形 9"/>
          <p:cNvSpPr>
            <a:spLocks noChangeArrowheads="1"/>
          </p:cNvSpPr>
          <p:nvPr/>
        </p:nvSpPr>
        <p:spPr bwMode="auto">
          <a:xfrm>
            <a:off x="6383338" y="2844800"/>
            <a:ext cx="966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2</a:t>
            </a:r>
            <a:endParaRPr lang="zh-CN" altLang="en-US" sz="1800" baseline="-25000">
              <a:latin typeface="Arial" panose="020B0604020202020204" pitchFamily="34" charset="0"/>
              <a:ea typeface="宋体" panose="02010600030101010101" pitchFamily="2" charset="-122"/>
            </a:endParaRPr>
          </a:p>
        </p:txBody>
      </p:sp>
      <p:sp>
        <p:nvSpPr>
          <p:cNvPr id="41" name="矩形 9"/>
          <p:cNvSpPr>
            <a:spLocks noChangeArrowheads="1"/>
          </p:cNvSpPr>
          <p:nvPr/>
        </p:nvSpPr>
        <p:spPr bwMode="auto">
          <a:xfrm>
            <a:off x="6391275" y="3443288"/>
            <a:ext cx="966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3</a:t>
            </a:r>
            <a:endParaRPr lang="zh-CN" altLang="en-US" sz="1800" baseline="-25000">
              <a:latin typeface="Arial" panose="020B0604020202020204" pitchFamily="34" charset="0"/>
              <a:ea typeface="宋体" panose="02010600030101010101" pitchFamily="2" charset="-122"/>
            </a:endParaRPr>
          </a:p>
        </p:txBody>
      </p:sp>
      <p:sp>
        <p:nvSpPr>
          <p:cNvPr id="44" name="矩形 9"/>
          <p:cNvSpPr>
            <a:spLocks noChangeArrowheads="1"/>
          </p:cNvSpPr>
          <p:nvPr/>
        </p:nvSpPr>
        <p:spPr bwMode="auto">
          <a:xfrm>
            <a:off x="6391275" y="3984625"/>
            <a:ext cx="966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4</a:t>
            </a:r>
            <a:endParaRPr lang="zh-CN" altLang="en-US" sz="1800" baseline="-25000">
              <a:latin typeface="Arial" panose="020B0604020202020204" pitchFamily="34" charset="0"/>
              <a:ea typeface="宋体" panose="02010600030101010101" pitchFamily="2" charset="-122"/>
            </a:endParaRPr>
          </a:p>
        </p:txBody>
      </p:sp>
      <p:sp>
        <p:nvSpPr>
          <p:cNvPr id="45" name="矩形 9"/>
          <p:cNvSpPr>
            <a:spLocks noChangeArrowheads="1"/>
          </p:cNvSpPr>
          <p:nvPr/>
        </p:nvSpPr>
        <p:spPr bwMode="auto">
          <a:xfrm>
            <a:off x="6391275" y="4500563"/>
            <a:ext cx="966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5</a:t>
            </a:r>
            <a:endParaRPr lang="zh-CN" altLang="en-US" sz="1800" baseline="-25000">
              <a:latin typeface="Arial" panose="020B0604020202020204" pitchFamily="34" charset="0"/>
              <a:ea typeface="宋体" panose="02010600030101010101" pitchFamily="2" charset="-122"/>
            </a:endParaRPr>
          </a:p>
        </p:txBody>
      </p:sp>
      <p:sp>
        <p:nvSpPr>
          <p:cNvPr id="48" name="矩形 9"/>
          <p:cNvSpPr>
            <a:spLocks noChangeArrowheads="1"/>
          </p:cNvSpPr>
          <p:nvPr/>
        </p:nvSpPr>
        <p:spPr bwMode="auto">
          <a:xfrm>
            <a:off x="6391275" y="5026025"/>
            <a:ext cx="966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6</a:t>
            </a:r>
            <a:endParaRPr lang="zh-CN" altLang="en-US" sz="1800" baseline="-25000">
              <a:latin typeface="Arial" panose="020B0604020202020204" pitchFamily="34" charset="0"/>
              <a:ea typeface="宋体" panose="02010600030101010101" pitchFamily="2" charset="-122"/>
            </a:endParaRPr>
          </a:p>
        </p:txBody>
      </p:sp>
      <p:grpSp>
        <p:nvGrpSpPr>
          <p:cNvPr id="3" name="组合 2"/>
          <p:cNvGrpSpPr/>
          <p:nvPr/>
        </p:nvGrpSpPr>
        <p:grpSpPr>
          <a:xfrm>
            <a:off x="2493971" y="2133600"/>
            <a:ext cx="2467342" cy="3825320"/>
            <a:chOff x="3373438" y="2133600"/>
            <a:chExt cx="2467342" cy="3825320"/>
          </a:xfrm>
        </p:grpSpPr>
        <p:sp>
          <p:nvSpPr>
            <p:cNvPr id="51" name="矩形 1"/>
            <p:cNvSpPr>
              <a:spLocks noChangeArrowheads="1"/>
            </p:cNvSpPr>
            <p:nvPr/>
          </p:nvSpPr>
          <p:spPr bwMode="auto">
            <a:xfrm>
              <a:off x="4295775" y="2133600"/>
              <a:ext cx="722313" cy="3384550"/>
            </a:xfrm>
            <a:prstGeom prst="rect">
              <a:avLst/>
            </a:prstGeom>
            <a:noFill/>
            <a:ln w="34925">
              <a:solidFill>
                <a:schemeClr val="bg1">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defRPr/>
              </a:pPr>
              <a:endParaRPr lang="zh-CN" altLang="en-US" sz="2800">
                <a:solidFill>
                  <a:schemeClr val="bg1"/>
                </a:solidFill>
                <a:sym typeface="Wingdings" panose="05000000000000000000" pitchFamily="2" charset="2"/>
              </a:endParaRPr>
            </a:p>
          </p:txBody>
        </p:sp>
        <p:sp>
          <p:nvSpPr>
            <p:cNvPr id="52" name="矩形 9"/>
            <p:cNvSpPr>
              <a:spLocks noChangeArrowheads="1"/>
            </p:cNvSpPr>
            <p:nvPr/>
          </p:nvSpPr>
          <p:spPr bwMode="auto">
            <a:xfrm>
              <a:off x="3373438" y="5589588"/>
              <a:ext cx="24673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lgn="ctr">
                <a:spcBef>
                  <a:spcPct val="0"/>
                </a:spcBef>
                <a:buFontTx/>
                <a:buNone/>
              </a:pPr>
              <a:r>
                <a:rPr lang="en-US" altLang="zh-CN" sz="1800" dirty="0">
                  <a:latin typeface="Arial" panose="020B0604020202020204" pitchFamily="34" charset="0"/>
                  <a:ea typeface="宋体" panose="02010600030101010101" pitchFamily="2" charset="-122"/>
                </a:rPr>
                <a:t>cell line 5 with 1 group</a:t>
              </a:r>
              <a:endParaRPr lang="zh-CN" altLang="en-US" sz="1800" baseline="-25000" dirty="0">
                <a:latin typeface="Arial" panose="020B0604020202020204" pitchFamily="34" charset="0"/>
                <a:ea typeface="宋体" panose="02010600030101010101" pitchFamily="2" charset="-122"/>
              </a:endParaRPr>
            </a:p>
          </p:txBody>
        </p:sp>
      </p:grpSp>
      <p:sp>
        <p:nvSpPr>
          <p:cNvPr id="53" name="文本占位符 9"/>
          <p:cNvSpPr>
            <a:spLocks noGrp="1"/>
          </p:cNvSpPr>
          <p:nvPr>
            <p:ph idx="1"/>
          </p:nvPr>
        </p:nvSpPr>
        <p:spPr>
          <a:xfrm>
            <a:off x="342900" y="838202"/>
            <a:ext cx="8458200" cy="1235074"/>
          </a:xfrm>
        </p:spPr>
        <p:txBody>
          <a:bodyPr>
            <a:normAutofit/>
          </a:bodyPr>
          <a:lstStyle/>
          <a:p>
            <a:pPr>
              <a:defRPr/>
            </a:pPr>
            <a:r>
              <a:rPr lang="en-US" altLang="zh-CN" dirty="0"/>
              <a:t>Process </a:t>
            </a:r>
            <a:r>
              <a:rPr lang="en-US" altLang="zh-CN" i="1" dirty="0">
                <a:solidFill>
                  <a:srgbClr val="00B0F0"/>
                </a:solidFill>
              </a:rPr>
              <a:t>cell lines </a:t>
            </a:r>
            <a:r>
              <a:rPr lang="en-US" altLang="zh-CN" dirty="0"/>
              <a:t>one by one, cluster stored Raptor codes into different groups in terms of cell lines and hash-prints, then decode codes in the same group</a:t>
            </a:r>
            <a:endParaRPr lang="en-US" altLang="zh-CN" sz="1800" dirty="0"/>
          </a:p>
        </p:txBody>
      </p:sp>
    </p:spTree>
    <p:custDataLst>
      <p:tags r:id="rId1"/>
    </p:custDataLst>
    <p:extLst>
      <p:ext uri="{BB962C8B-B14F-4D97-AF65-F5344CB8AC3E}">
        <p14:creationId xmlns:p14="http://schemas.microsoft.com/office/powerpoint/2010/main" val="629524168"/>
      </p:ext>
    </p:extLst>
  </p:cSld>
  <p:clrMapOvr>
    <a:masterClrMapping/>
  </p:clrMapOvr>
  <p:transition advTm="22843"/>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81000" y="152400"/>
            <a:ext cx="8382000" cy="685800"/>
          </a:xfrm>
        </p:spPr>
        <p:txBody>
          <a:bodyPr>
            <a:noAutofit/>
          </a:bodyPr>
          <a:lstStyle/>
          <a:p>
            <a:pPr>
              <a:defRPr/>
            </a:pPr>
            <a:r>
              <a:rPr lang="en-US" altLang="zh-CN" sz="3000" dirty="0"/>
              <a:t>Identification Phase of STBF</a:t>
            </a:r>
            <a:endParaRPr lang="zh-CN" altLang="en-US" sz="3000" dirty="0"/>
          </a:p>
        </p:txBody>
      </p:sp>
      <p:sp>
        <p:nvSpPr>
          <p:cNvPr id="45058" name="AutoShape 2" descr="d:\program files\360se\360se6\User Data\Temp\images?q=tbn:ANd9GcR1aUCVhO_RQnqG6ye0lWBP-f6MVq4F2IZ4uuqcmKE2SABzVRbjKA.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59" name="AutoShape 4" descr="d:\program files\360se\360se6\User Data\Temp\images?q=tbn:ANd9GcR1aUCVhO_RQnqG6ye0lWBP-f6MVq4F2IZ4uuqcmKE2SABzVRbjKA.jpg"/>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0" name="AutoShape 6" descr="d:\program files\360se\360se6\User Data\Temp\images?q=tbn:ANd9GcR1aUCVhO_RQnqG6ye0lWBP-f6MVq4F2IZ4uuqcmKE2SABzVRbjKA.jpg"/>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1" name="AutoShape 8" descr="d:\program files\360se\360se6\User Data\Temp\images?q=tbn:ANd9GcR1aUCVhO_RQnqG6ye0lWBP-f6MVq4F2IZ4uuqcmKE2SABzVRbjKA.jpg"/>
          <p:cNvSpPr>
            <a:spLocks noChangeAspect="1" noChangeArrowheads="1"/>
          </p:cNvSpPr>
          <p:nvPr/>
        </p:nvSpPr>
        <p:spPr bwMode="auto">
          <a:xfrm>
            <a:off x="612775"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2" name="AutoShape 10" descr="d:\program files\360se\360se6\User Data\Temp\images?q=tbn:ANd9GcR1aUCVhO_RQnqG6ye0lWBP-f6MVq4F2IZ4uuqcmKE2SABzVRbjKA.jpg"/>
          <p:cNvSpPr>
            <a:spLocks noChangeAspect="1" noChangeArrowheads="1"/>
          </p:cNvSpPr>
          <p:nvPr/>
        </p:nvSpPr>
        <p:spPr bwMode="auto">
          <a:xfrm>
            <a:off x="765175" y="465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graphicFrame>
        <p:nvGraphicFramePr>
          <p:cNvPr id="29" name="表格 28"/>
          <p:cNvGraphicFramePr>
            <a:graphicFrameLocks noGrp="1"/>
          </p:cNvGraphicFramePr>
          <p:nvPr/>
        </p:nvGraphicFramePr>
        <p:xfrm>
          <a:off x="1763713" y="2278063"/>
          <a:ext cx="4464050" cy="365210"/>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5125">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endParaRPr lang="zh-CN" altLang="en-US" sz="1800" b="1" kern="1200" dirty="0">
                        <a:solidFill>
                          <a:schemeClr val="lt1"/>
                        </a:solidFill>
                        <a:latin typeface="+mn-lt"/>
                        <a:ea typeface="+mn-ea"/>
                        <a:cs typeface="+mn-cs"/>
                      </a:endParaRPr>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endParaRPr lang="zh-CN" altLang="en-US" sz="1800" b="1" kern="1200" dirty="0">
                        <a:solidFill>
                          <a:schemeClr val="lt1"/>
                        </a:solidFill>
                        <a:latin typeface="+mn-lt"/>
                        <a:ea typeface="+mn-ea"/>
                        <a:cs typeface="+mn-cs"/>
                      </a:endParaRPr>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0" name="表格 29"/>
          <p:cNvGraphicFramePr>
            <a:graphicFrameLocks noGrp="1"/>
          </p:cNvGraphicFramePr>
          <p:nvPr/>
        </p:nvGraphicFramePr>
        <p:xfrm>
          <a:off x="1763713" y="2854325"/>
          <a:ext cx="4464050" cy="365210"/>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5125">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1" name="表格 30"/>
          <p:cNvGraphicFramePr>
            <a:graphicFrameLocks noGrp="1"/>
          </p:cNvGraphicFramePr>
          <p:nvPr/>
        </p:nvGraphicFramePr>
        <p:xfrm>
          <a:off x="1763713" y="3430588"/>
          <a:ext cx="4464050" cy="365210"/>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5125">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extLst>
                  <a:ext uri="{0D108BD9-81ED-4DB2-BD59-A6C34878D82A}">
                    <a16:rowId xmlns:a16="http://schemas.microsoft.com/office/drawing/2014/main" val="10000"/>
                  </a:ext>
                </a:extLst>
              </a:tr>
            </a:tbl>
          </a:graphicData>
        </a:graphic>
      </p:graphicFrame>
      <p:graphicFrame>
        <p:nvGraphicFramePr>
          <p:cNvPr id="32" name="表格 31"/>
          <p:cNvGraphicFramePr>
            <a:graphicFrameLocks noGrp="1"/>
          </p:cNvGraphicFramePr>
          <p:nvPr/>
        </p:nvGraphicFramePr>
        <p:xfrm>
          <a:off x="1763713" y="3979863"/>
          <a:ext cx="4464050" cy="366712"/>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6712">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6" name="表格 35"/>
          <p:cNvGraphicFramePr>
            <a:graphicFrameLocks noGrp="1"/>
          </p:cNvGraphicFramePr>
          <p:nvPr/>
        </p:nvGraphicFramePr>
        <p:xfrm>
          <a:off x="1763713" y="4510088"/>
          <a:ext cx="4464050" cy="365210"/>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5125">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extLst>
                  <a:ext uri="{0D108BD9-81ED-4DB2-BD59-A6C34878D82A}">
                    <a16:rowId xmlns:a16="http://schemas.microsoft.com/office/drawing/2014/main" val="10000"/>
                  </a:ext>
                </a:extLst>
              </a:tr>
            </a:tbl>
          </a:graphicData>
        </a:graphic>
      </p:graphicFrame>
      <p:graphicFrame>
        <p:nvGraphicFramePr>
          <p:cNvPr id="37" name="表格 36"/>
          <p:cNvGraphicFramePr>
            <a:graphicFrameLocks noGrp="1"/>
          </p:cNvGraphicFramePr>
          <p:nvPr/>
        </p:nvGraphicFramePr>
        <p:xfrm>
          <a:off x="1763713" y="5027613"/>
          <a:ext cx="4464050" cy="366712"/>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6712">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38" name="矩形 9"/>
          <p:cNvSpPr>
            <a:spLocks noChangeArrowheads="1"/>
          </p:cNvSpPr>
          <p:nvPr/>
        </p:nvSpPr>
        <p:spPr bwMode="auto">
          <a:xfrm>
            <a:off x="6383338" y="2278063"/>
            <a:ext cx="966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1</a:t>
            </a:r>
            <a:endParaRPr lang="zh-CN" altLang="en-US" sz="1800" baseline="-25000">
              <a:latin typeface="Arial" panose="020B0604020202020204" pitchFamily="34" charset="0"/>
              <a:ea typeface="宋体" panose="02010600030101010101" pitchFamily="2" charset="-122"/>
            </a:endParaRPr>
          </a:p>
        </p:txBody>
      </p:sp>
      <p:sp>
        <p:nvSpPr>
          <p:cNvPr id="40" name="矩形 9"/>
          <p:cNvSpPr>
            <a:spLocks noChangeArrowheads="1"/>
          </p:cNvSpPr>
          <p:nvPr/>
        </p:nvSpPr>
        <p:spPr bwMode="auto">
          <a:xfrm>
            <a:off x="6383338" y="2844800"/>
            <a:ext cx="966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2</a:t>
            </a:r>
            <a:endParaRPr lang="zh-CN" altLang="en-US" sz="1800" baseline="-25000">
              <a:latin typeface="Arial" panose="020B0604020202020204" pitchFamily="34" charset="0"/>
              <a:ea typeface="宋体" panose="02010600030101010101" pitchFamily="2" charset="-122"/>
            </a:endParaRPr>
          </a:p>
        </p:txBody>
      </p:sp>
      <p:sp>
        <p:nvSpPr>
          <p:cNvPr id="41" name="矩形 9"/>
          <p:cNvSpPr>
            <a:spLocks noChangeArrowheads="1"/>
          </p:cNvSpPr>
          <p:nvPr/>
        </p:nvSpPr>
        <p:spPr bwMode="auto">
          <a:xfrm>
            <a:off x="6391275" y="3443288"/>
            <a:ext cx="966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3</a:t>
            </a:r>
            <a:endParaRPr lang="zh-CN" altLang="en-US" sz="1800" baseline="-25000">
              <a:latin typeface="Arial" panose="020B0604020202020204" pitchFamily="34" charset="0"/>
              <a:ea typeface="宋体" panose="02010600030101010101" pitchFamily="2" charset="-122"/>
            </a:endParaRPr>
          </a:p>
        </p:txBody>
      </p:sp>
      <p:sp>
        <p:nvSpPr>
          <p:cNvPr id="44" name="矩形 9"/>
          <p:cNvSpPr>
            <a:spLocks noChangeArrowheads="1"/>
          </p:cNvSpPr>
          <p:nvPr/>
        </p:nvSpPr>
        <p:spPr bwMode="auto">
          <a:xfrm>
            <a:off x="6391275" y="3984625"/>
            <a:ext cx="966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4</a:t>
            </a:r>
            <a:endParaRPr lang="zh-CN" altLang="en-US" sz="1800" baseline="-25000">
              <a:latin typeface="Arial" panose="020B0604020202020204" pitchFamily="34" charset="0"/>
              <a:ea typeface="宋体" panose="02010600030101010101" pitchFamily="2" charset="-122"/>
            </a:endParaRPr>
          </a:p>
        </p:txBody>
      </p:sp>
      <p:sp>
        <p:nvSpPr>
          <p:cNvPr id="45" name="矩形 9"/>
          <p:cNvSpPr>
            <a:spLocks noChangeArrowheads="1"/>
          </p:cNvSpPr>
          <p:nvPr/>
        </p:nvSpPr>
        <p:spPr bwMode="auto">
          <a:xfrm>
            <a:off x="6391275" y="4500563"/>
            <a:ext cx="966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5</a:t>
            </a:r>
            <a:endParaRPr lang="zh-CN" altLang="en-US" sz="1800" baseline="-25000">
              <a:latin typeface="Arial" panose="020B0604020202020204" pitchFamily="34" charset="0"/>
              <a:ea typeface="宋体" panose="02010600030101010101" pitchFamily="2" charset="-122"/>
            </a:endParaRPr>
          </a:p>
        </p:txBody>
      </p:sp>
      <p:sp>
        <p:nvSpPr>
          <p:cNvPr id="48" name="矩形 9"/>
          <p:cNvSpPr>
            <a:spLocks noChangeArrowheads="1"/>
          </p:cNvSpPr>
          <p:nvPr/>
        </p:nvSpPr>
        <p:spPr bwMode="auto">
          <a:xfrm>
            <a:off x="6391275" y="5026025"/>
            <a:ext cx="966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6</a:t>
            </a:r>
            <a:endParaRPr lang="zh-CN" altLang="en-US" sz="1800" baseline="-25000">
              <a:latin typeface="Arial" panose="020B0604020202020204" pitchFamily="34" charset="0"/>
              <a:ea typeface="宋体" panose="02010600030101010101" pitchFamily="2" charset="-122"/>
            </a:endParaRPr>
          </a:p>
        </p:txBody>
      </p:sp>
      <p:sp>
        <p:nvSpPr>
          <p:cNvPr id="51" name="矩形 1"/>
          <p:cNvSpPr>
            <a:spLocks noChangeArrowheads="1"/>
          </p:cNvSpPr>
          <p:nvPr/>
        </p:nvSpPr>
        <p:spPr bwMode="auto">
          <a:xfrm>
            <a:off x="4295775" y="2133600"/>
            <a:ext cx="722313" cy="3384550"/>
          </a:xfrm>
          <a:prstGeom prst="rect">
            <a:avLst/>
          </a:prstGeom>
          <a:noFill/>
          <a:ln w="34925">
            <a:solidFill>
              <a:schemeClr val="bg1">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defRPr/>
            </a:pPr>
            <a:endParaRPr lang="zh-CN" altLang="en-US" sz="2800">
              <a:solidFill>
                <a:schemeClr val="bg1"/>
              </a:solidFill>
              <a:sym typeface="Wingdings" panose="05000000000000000000" pitchFamily="2" charset="2"/>
            </a:endParaRPr>
          </a:p>
        </p:txBody>
      </p:sp>
      <p:sp>
        <p:nvSpPr>
          <p:cNvPr id="52" name="矩形 9"/>
          <p:cNvSpPr>
            <a:spLocks noChangeArrowheads="1"/>
          </p:cNvSpPr>
          <p:nvPr/>
        </p:nvSpPr>
        <p:spPr bwMode="auto">
          <a:xfrm>
            <a:off x="3373438" y="5589588"/>
            <a:ext cx="2582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cell line 7 with 3 groups</a:t>
            </a:r>
            <a:endParaRPr lang="zh-CN" altLang="en-US" sz="1800" baseline="-25000">
              <a:latin typeface="Arial" panose="020B0604020202020204" pitchFamily="34" charset="0"/>
              <a:ea typeface="宋体" panose="02010600030101010101" pitchFamily="2" charset="-122"/>
            </a:endParaRPr>
          </a:p>
        </p:txBody>
      </p:sp>
      <p:sp>
        <p:nvSpPr>
          <p:cNvPr id="53" name="文本占位符 9"/>
          <p:cNvSpPr>
            <a:spLocks noGrp="1"/>
          </p:cNvSpPr>
          <p:nvPr>
            <p:ph idx="1"/>
          </p:nvPr>
        </p:nvSpPr>
        <p:spPr>
          <a:xfrm>
            <a:off x="342900" y="838202"/>
            <a:ext cx="8458200" cy="1235074"/>
          </a:xfrm>
        </p:spPr>
        <p:txBody>
          <a:bodyPr>
            <a:normAutofit/>
          </a:bodyPr>
          <a:lstStyle/>
          <a:p>
            <a:pPr>
              <a:defRPr/>
            </a:pPr>
            <a:r>
              <a:rPr lang="en-US" altLang="zh-CN" dirty="0"/>
              <a:t>Process </a:t>
            </a:r>
            <a:r>
              <a:rPr lang="en-US" altLang="zh-CN" i="1" dirty="0">
                <a:solidFill>
                  <a:srgbClr val="00B0F0"/>
                </a:solidFill>
              </a:rPr>
              <a:t>cell lines </a:t>
            </a:r>
            <a:r>
              <a:rPr lang="en-US" altLang="zh-CN" dirty="0"/>
              <a:t>one by one, cluster stored Raptor codes into different groups in terms of cell lines and hash-prints, then decode codes in the same group</a:t>
            </a:r>
            <a:endParaRPr lang="en-US" altLang="zh-CN" sz="1800" dirty="0"/>
          </a:p>
        </p:txBody>
      </p:sp>
    </p:spTree>
    <p:custDataLst>
      <p:tags r:id="rId1"/>
    </p:custDataLst>
    <p:extLst>
      <p:ext uri="{BB962C8B-B14F-4D97-AF65-F5344CB8AC3E}">
        <p14:creationId xmlns:p14="http://schemas.microsoft.com/office/powerpoint/2010/main" val="3458648397"/>
      </p:ext>
    </p:extLst>
  </p:cSld>
  <p:clrMapOvr>
    <a:masterClrMapping/>
  </p:clrMapOvr>
  <p:transition advTm="22843"/>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8"/>
          <p:cNvSpPr>
            <a:spLocks noGrp="1"/>
          </p:cNvSpPr>
          <p:nvPr>
            <p:ph type="title"/>
          </p:nvPr>
        </p:nvSpPr>
        <p:spPr>
          <a:xfrm>
            <a:off x="381000" y="152400"/>
            <a:ext cx="8382000" cy="685800"/>
          </a:xfrm>
        </p:spPr>
        <p:txBody>
          <a:bodyPr>
            <a:noAutofit/>
          </a:bodyPr>
          <a:lstStyle/>
          <a:p>
            <a:pPr>
              <a:defRPr/>
            </a:pPr>
            <a:r>
              <a:rPr lang="en-US" altLang="zh-CN" sz="4000" dirty="0"/>
              <a:t>Frequent Item vs. Persistent Item</a:t>
            </a:r>
            <a:endParaRPr altLang="zh-CN" sz="4000" dirty="0"/>
          </a:p>
        </p:txBody>
      </p:sp>
      <p:sp>
        <p:nvSpPr>
          <p:cNvPr id="15" name="文本占位符 3"/>
          <p:cNvSpPr txBox="1">
            <a:spLocks/>
          </p:cNvSpPr>
          <p:nvPr/>
        </p:nvSpPr>
        <p:spPr>
          <a:xfrm>
            <a:off x="457200" y="922337"/>
            <a:ext cx="2667000" cy="506790"/>
          </a:xfrm>
          <a:prstGeom prst="rect">
            <a:avLst/>
          </a:prstGeom>
          <a:solidFill>
            <a:srgbClr val="92D050"/>
          </a:solidFill>
        </p:spPr>
        <p:txBody>
          <a:bodyPr vert="horz" lIns="91440" tIns="45720" rIns="91440" bIns="45720" rtlCol="0" anchor="ctr">
            <a:normAutofit/>
          </a:bodyPr>
          <a:lstStyle>
            <a:lvl1pPr marL="342900" indent="-342900" algn="l" defTabSz="914400" rtl="0" eaLnBrk="1" latinLnBrk="0" hangingPunct="1">
              <a:spcBef>
                <a:spcPct val="20000"/>
              </a:spcBef>
              <a:buFont typeface="Wingdings" pitchFamily="2" charset="2"/>
              <a:buChar char="§"/>
              <a:defRPr sz="2400" kern="1200">
                <a:solidFill>
                  <a:srgbClr val="18453B"/>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rgbClr val="18453B"/>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rgbClr val="18453B"/>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rgbClr val="18453B"/>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rgbClr val="18453B"/>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dirty="0">
                <a:solidFill>
                  <a:schemeClr val="bg1"/>
                </a:solidFill>
              </a:rPr>
              <a:t>Frequent Item</a:t>
            </a:r>
            <a:endParaRPr lang="zh-CN" altLang="en-US" dirty="0">
              <a:solidFill>
                <a:schemeClr val="bg1"/>
              </a:solidFill>
            </a:endParaRPr>
          </a:p>
        </p:txBody>
      </p:sp>
      <p:sp>
        <p:nvSpPr>
          <p:cNvPr id="16" name="内容占位符 4"/>
          <p:cNvSpPr>
            <a:spLocks noGrp="1"/>
          </p:cNvSpPr>
          <p:nvPr>
            <p:ph sz="half" idx="4294967295"/>
          </p:nvPr>
        </p:nvSpPr>
        <p:spPr>
          <a:xfrm>
            <a:off x="457200" y="914401"/>
            <a:ext cx="8305800" cy="2057400"/>
          </a:xfrm>
          <a:prstGeom prst="rect">
            <a:avLst/>
          </a:prstGeom>
          <a:ln>
            <a:solidFill>
              <a:schemeClr val="tx1"/>
            </a:solidFill>
          </a:ln>
        </p:spPr>
        <p:txBody>
          <a:bodyPr>
            <a:normAutofit/>
          </a:bodyPr>
          <a:lstStyle/>
          <a:p>
            <a:pPr marL="0" indent="0">
              <a:buNone/>
            </a:pPr>
            <a:endParaRPr lang="en-US" altLang="zh-CN" sz="2800" dirty="0"/>
          </a:p>
          <a:p>
            <a:r>
              <a:rPr lang="en-US" altLang="zh-CN" sz="1800" dirty="0"/>
              <a:t>Given a stream of </a:t>
            </a:r>
            <a:r>
              <a:rPr lang="en-US" altLang="zh-CN" sz="1800" i="1" dirty="0"/>
              <a:t>N</a:t>
            </a:r>
            <a:r>
              <a:rPr lang="en-US" altLang="zh-CN" sz="1800" dirty="0"/>
              <a:t>  items, find those that occur most frequently.</a:t>
            </a:r>
          </a:p>
          <a:p>
            <a:endParaRPr lang="en-US" altLang="zh-CN" sz="1800" dirty="0"/>
          </a:p>
          <a:p>
            <a:endParaRPr lang="en-US" altLang="zh-CN" sz="1800" dirty="0"/>
          </a:p>
          <a:p>
            <a:endParaRPr lang="en-US" altLang="zh-CN" sz="1800" dirty="0"/>
          </a:p>
        </p:txBody>
      </p:sp>
      <p:sp>
        <p:nvSpPr>
          <p:cNvPr id="17" name="AutoShape 2" descr="特斯拉进行无线电力传输实验"/>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18" name="矩形 22"/>
          <p:cNvSpPr>
            <a:spLocks noChangeArrowheads="1"/>
          </p:cNvSpPr>
          <p:nvPr/>
        </p:nvSpPr>
        <p:spPr bwMode="auto">
          <a:xfrm>
            <a:off x="559371" y="4928047"/>
            <a:ext cx="25177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600">
              <a:latin typeface="Arial" charset="0"/>
            </a:endParaRPr>
          </a:p>
        </p:txBody>
      </p:sp>
      <p:sp>
        <p:nvSpPr>
          <p:cNvPr id="19" name="文本占位符 3"/>
          <p:cNvSpPr txBox="1">
            <a:spLocks/>
          </p:cNvSpPr>
          <p:nvPr/>
        </p:nvSpPr>
        <p:spPr>
          <a:xfrm>
            <a:off x="457200" y="3124200"/>
            <a:ext cx="2667000" cy="506790"/>
          </a:xfrm>
          <a:prstGeom prst="rect">
            <a:avLst/>
          </a:prstGeom>
          <a:solidFill>
            <a:srgbClr val="92D050"/>
          </a:solidFill>
        </p:spPr>
        <p:txBody>
          <a:bodyPr vert="horz" lIns="91440" tIns="45720" rIns="91440" bIns="45720" rtlCol="0" anchor="ctr">
            <a:normAutofit/>
          </a:bodyPr>
          <a:lstStyle>
            <a:lvl1pPr marL="342900" indent="-342900" algn="l" defTabSz="914400" rtl="0" eaLnBrk="1" latinLnBrk="0" hangingPunct="1">
              <a:spcBef>
                <a:spcPct val="20000"/>
              </a:spcBef>
              <a:buFont typeface="Wingdings" pitchFamily="2" charset="2"/>
              <a:buChar char="§"/>
              <a:defRPr sz="2400" kern="1200">
                <a:solidFill>
                  <a:srgbClr val="18453B"/>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rgbClr val="18453B"/>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rgbClr val="18453B"/>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rgbClr val="18453B"/>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rgbClr val="18453B"/>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dirty="0">
                <a:solidFill>
                  <a:schemeClr val="bg1"/>
                </a:solidFill>
              </a:rPr>
              <a:t>Persistent Item</a:t>
            </a:r>
            <a:endParaRPr lang="zh-CN" altLang="en-US" dirty="0">
              <a:solidFill>
                <a:schemeClr val="bg1"/>
              </a:solidFill>
            </a:endParaRPr>
          </a:p>
        </p:txBody>
      </p:sp>
      <p:sp>
        <p:nvSpPr>
          <p:cNvPr id="20" name="内容占位符 4"/>
          <p:cNvSpPr>
            <a:spLocks noGrp="1"/>
          </p:cNvSpPr>
          <p:nvPr>
            <p:ph sz="half" idx="4294967295"/>
          </p:nvPr>
        </p:nvSpPr>
        <p:spPr>
          <a:xfrm>
            <a:off x="457201" y="3124200"/>
            <a:ext cx="8307388" cy="2895600"/>
          </a:xfrm>
          <a:prstGeom prst="rect">
            <a:avLst/>
          </a:prstGeom>
          <a:ln>
            <a:solidFill>
              <a:schemeClr val="tx1"/>
            </a:solidFill>
          </a:ln>
        </p:spPr>
        <p:txBody>
          <a:bodyPr>
            <a:normAutofit/>
          </a:bodyPr>
          <a:lstStyle/>
          <a:p>
            <a:pPr marL="0" indent="0">
              <a:buNone/>
            </a:pPr>
            <a:endParaRPr lang="en-US" altLang="zh-CN" sz="2800" dirty="0"/>
          </a:p>
          <a:p>
            <a:r>
              <a:rPr lang="en-US" altLang="zh-CN" sz="2000" dirty="0"/>
              <a:t>Given a stream in </a:t>
            </a:r>
            <a:r>
              <a:rPr lang="en-US" altLang="zh-CN" sz="2000" i="1" dirty="0"/>
              <a:t>T</a:t>
            </a:r>
            <a:r>
              <a:rPr lang="en-US" altLang="zh-CN" sz="2000" dirty="0"/>
              <a:t> consecutive equally sized measurement periods, find those items that occur in most measurement periods (≥ a threshold </a:t>
            </a:r>
            <a:r>
              <a:rPr lang="en-US" altLang="zh-CN" sz="2000" i="1" dirty="0" err="1"/>
              <a:t>T</a:t>
            </a:r>
            <a:r>
              <a:rPr lang="en-US" altLang="zh-CN" sz="2000" i="1" baseline="-25000" dirty="0" err="1"/>
              <a:t>th</a:t>
            </a:r>
            <a:r>
              <a:rPr lang="en-US" altLang="zh-CN" sz="2000" dirty="0"/>
              <a:t>). </a:t>
            </a:r>
            <a:endParaRPr lang="zh-CN" altLang="en-US" sz="2000" dirty="0"/>
          </a:p>
        </p:txBody>
      </p:sp>
      <p:sp>
        <p:nvSpPr>
          <p:cNvPr id="21" name="矩形 22"/>
          <p:cNvSpPr>
            <a:spLocks noChangeArrowheads="1"/>
          </p:cNvSpPr>
          <p:nvPr/>
        </p:nvSpPr>
        <p:spPr bwMode="auto">
          <a:xfrm>
            <a:off x="4826571" y="4935984"/>
            <a:ext cx="25177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600">
              <a:latin typeface="Arial" charset="0"/>
            </a:endParaRPr>
          </a:p>
        </p:txBody>
      </p:sp>
      <p:pic>
        <p:nvPicPr>
          <p:cNvPr id="3" name="图片 2"/>
          <p:cNvPicPr>
            <a:picLocks noChangeAspect="1"/>
          </p:cNvPicPr>
          <p:nvPr/>
        </p:nvPicPr>
        <p:blipFill>
          <a:blip r:embed="rId3"/>
          <a:stretch>
            <a:fillRect/>
          </a:stretch>
        </p:blipFill>
        <p:spPr>
          <a:xfrm>
            <a:off x="2590800" y="1752600"/>
            <a:ext cx="3693018" cy="1141787"/>
          </a:xfrm>
          <a:prstGeom prst="rect">
            <a:avLst/>
          </a:prstGeom>
        </p:spPr>
      </p:pic>
      <p:pic>
        <p:nvPicPr>
          <p:cNvPr id="4" name="图片 3"/>
          <p:cNvPicPr>
            <a:picLocks noChangeAspect="1"/>
          </p:cNvPicPr>
          <p:nvPr/>
        </p:nvPicPr>
        <p:blipFill>
          <a:blip r:embed="rId4"/>
          <a:stretch>
            <a:fillRect/>
          </a:stretch>
        </p:blipFill>
        <p:spPr>
          <a:xfrm>
            <a:off x="2514600" y="4648200"/>
            <a:ext cx="3886200" cy="1337934"/>
          </a:xfrm>
          <a:prstGeom prst="rect">
            <a:avLst/>
          </a:prstGeom>
        </p:spPr>
      </p:pic>
    </p:spTree>
    <p:extLst>
      <p:ext uri="{BB962C8B-B14F-4D97-AF65-F5344CB8AC3E}">
        <p14:creationId xmlns:p14="http://schemas.microsoft.com/office/powerpoint/2010/main" val="285333901"/>
      </p:ext>
    </p:extLst>
  </p:cSld>
  <p:clrMapOvr>
    <a:masterClrMapping/>
  </p:clrMapOvr>
  <p:transition advTm="4444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bg/>
                                          </p:spTgt>
                                        </p:tgtEl>
                                        <p:attrNameLst>
                                          <p:attrName>style.visibility</p:attrName>
                                        </p:attrNameLst>
                                      </p:cBhvr>
                                      <p:to>
                                        <p:strVal val="visible"/>
                                      </p:to>
                                    </p:set>
                                    <p:animEffect transition="in" filter="fade">
                                      <p:cBhvr>
                                        <p:cTn id="10" dur="500"/>
                                        <p:tgtEl>
                                          <p:spTgt spid="20">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xEl>
                                              <p:pRg st="1" end="1"/>
                                            </p:txEl>
                                          </p:spTgt>
                                        </p:tgtEl>
                                        <p:attrNameLst>
                                          <p:attrName>style.visibility</p:attrName>
                                        </p:attrNameLst>
                                      </p:cBhvr>
                                      <p:to>
                                        <p:strVal val="visible"/>
                                      </p:to>
                                    </p:set>
                                    <p:animEffect transition="in" filter="fade">
                                      <p:cBhvr>
                                        <p:cTn id="13" dur="500"/>
                                        <p:tgtEl>
                                          <p:spTgt spid="20">
                                            <p:txEl>
                                              <p:pRg st="1" end="1"/>
                                            </p:txEl>
                                          </p:spTgt>
                                        </p:tgtEl>
                                      </p:cBhvr>
                                    </p:animEffect>
                                  </p:childTnLst>
                                </p:cTn>
                              </p:par>
                              <p:par>
                                <p:cTn id="14" presetID="10" presetClass="entr" presetSubtype="0" fill="hold" grpId="0" nodeType="withEffect" nodePh="1">
                                  <p:stCondLst>
                                    <p:cond delay="0"/>
                                  </p:stCondLst>
                                  <p:endCondLst>
                                    <p:cond evt="begin" delay="0">
                                      <p:tn val="14"/>
                                    </p:cond>
                                  </p:end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nodePh="1">
                                  <p:stCondLst>
                                    <p:cond delay="0"/>
                                  </p:stCondLst>
                                  <p:endCondLst>
                                    <p:cond evt="begin" delay="0">
                                      <p:tn val="17"/>
                                    </p:cond>
                                  </p:end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0" grpId="0" uiExpand="1" build="p" animBg="1"/>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81000" y="152400"/>
            <a:ext cx="8382000" cy="685800"/>
          </a:xfrm>
        </p:spPr>
        <p:txBody>
          <a:bodyPr>
            <a:noAutofit/>
          </a:bodyPr>
          <a:lstStyle/>
          <a:p>
            <a:pPr>
              <a:defRPr/>
            </a:pPr>
            <a:r>
              <a:rPr lang="en-US" altLang="zh-CN" sz="3000" dirty="0"/>
              <a:t>Identification Phase of STBF</a:t>
            </a:r>
            <a:endParaRPr lang="zh-CN" altLang="en-US" sz="3000" dirty="0"/>
          </a:p>
        </p:txBody>
      </p:sp>
      <p:sp>
        <p:nvSpPr>
          <p:cNvPr id="45058" name="AutoShape 2" descr="d:\program files\360se\360se6\User Data\Temp\images?q=tbn:ANd9GcR1aUCVhO_RQnqG6ye0lWBP-f6MVq4F2IZ4uuqcmKE2SABzVRbjKA.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59" name="AutoShape 4" descr="d:\program files\360se\360se6\User Data\Temp\images?q=tbn:ANd9GcR1aUCVhO_RQnqG6ye0lWBP-f6MVq4F2IZ4uuqcmKE2SABzVRbjKA.jpg"/>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0" name="AutoShape 6" descr="d:\program files\360se\360se6\User Data\Temp\images?q=tbn:ANd9GcR1aUCVhO_RQnqG6ye0lWBP-f6MVq4F2IZ4uuqcmKE2SABzVRbjKA.jpg"/>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1" name="AutoShape 8" descr="d:\program files\360se\360se6\User Data\Temp\images?q=tbn:ANd9GcR1aUCVhO_RQnqG6ye0lWBP-f6MVq4F2IZ4uuqcmKE2SABzVRbjKA.jpg"/>
          <p:cNvSpPr>
            <a:spLocks noChangeAspect="1" noChangeArrowheads="1"/>
          </p:cNvSpPr>
          <p:nvPr/>
        </p:nvSpPr>
        <p:spPr bwMode="auto">
          <a:xfrm>
            <a:off x="612775"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2" name="AutoShape 10" descr="d:\program files\360se\360se6\User Data\Temp\images?q=tbn:ANd9GcR1aUCVhO_RQnqG6ye0lWBP-f6MVq4F2IZ4uuqcmKE2SABzVRbjKA.jpg"/>
          <p:cNvSpPr>
            <a:spLocks noChangeAspect="1" noChangeArrowheads="1"/>
          </p:cNvSpPr>
          <p:nvPr/>
        </p:nvSpPr>
        <p:spPr bwMode="auto">
          <a:xfrm>
            <a:off x="765175" y="465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graphicFrame>
        <p:nvGraphicFramePr>
          <p:cNvPr id="29" name="表格 28"/>
          <p:cNvGraphicFramePr>
            <a:graphicFrameLocks noGrp="1"/>
          </p:cNvGraphicFramePr>
          <p:nvPr/>
        </p:nvGraphicFramePr>
        <p:xfrm>
          <a:off x="1763713" y="2278063"/>
          <a:ext cx="4464050" cy="365210"/>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5125">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endParaRPr lang="zh-CN" altLang="en-US" sz="1800" b="1" kern="1200" dirty="0">
                        <a:solidFill>
                          <a:schemeClr val="lt1"/>
                        </a:solidFill>
                        <a:latin typeface="+mn-lt"/>
                        <a:ea typeface="+mn-ea"/>
                        <a:cs typeface="+mn-cs"/>
                      </a:endParaRPr>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endParaRPr lang="zh-CN" altLang="en-US" sz="1800" b="1" kern="1200" dirty="0">
                        <a:solidFill>
                          <a:schemeClr val="lt1"/>
                        </a:solidFill>
                        <a:latin typeface="+mn-lt"/>
                        <a:ea typeface="+mn-ea"/>
                        <a:cs typeface="+mn-cs"/>
                      </a:endParaRPr>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0" name="表格 29"/>
          <p:cNvGraphicFramePr>
            <a:graphicFrameLocks noGrp="1"/>
          </p:cNvGraphicFramePr>
          <p:nvPr/>
        </p:nvGraphicFramePr>
        <p:xfrm>
          <a:off x="1763713" y="2854325"/>
          <a:ext cx="4464050" cy="365210"/>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5125">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1" name="表格 30"/>
          <p:cNvGraphicFramePr>
            <a:graphicFrameLocks noGrp="1"/>
          </p:cNvGraphicFramePr>
          <p:nvPr/>
        </p:nvGraphicFramePr>
        <p:xfrm>
          <a:off x="1763713" y="3430588"/>
          <a:ext cx="4464050" cy="365210"/>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5125">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extLst>
                  <a:ext uri="{0D108BD9-81ED-4DB2-BD59-A6C34878D82A}">
                    <a16:rowId xmlns:a16="http://schemas.microsoft.com/office/drawing/2014/main" val="10000"/>
                  </a:ext>
                </a:extLst>
              </a:tr>
            </a:tbl>
          </a:graphicData>
        </a:graphic>
      </p:graphicFrame>
      <p:graphicFrame>
        <p:nvGraphicFramePr>
          <p:cNvPr id="32" name="表格 31"/>
          <p:cNvGraphicFramePr>
            <a:graphicFrameLocks noGrp="1"/>
          </p:cNvGraphicFramePr>
          <p:nvPr/>
        </p:nvGraphicFramePr>
        <p:xfrm>
          <a:off x="1763713" y="3979863"/>
          <a:ext cx="4464050" cy="366712"/>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6712">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6" name="表格 35"/>
          <p:cNvGraphicFramePr>
            <a:graphicFrameLocks noGrp="1"/>
          </p:cNvGraphicFramePr>
          <p:nvPr/>
        </p:nvGraphicFramePr>
        <p:xfrm>
          <a:off x="1763713" y="4510088"/>
          <a:ext cx="4464050" cy="365210"/>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5125">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extLst>
                  <a:ext uri="{0D108BD9-81ED-4DB2-BD59-A6C34878D82A}">
                    <a16:rowId xmlns:a16="http://schemas.microsoft.com/office/drawing/2014/main" val="10000"/>
                  </a:ext>
                </a:extLst>
              </a:tr>
            </a:tbl>
          </a:graphicData>
        </a:graphic>
      </p:graphicFrame>
      <p:graphicFrame>
        <p:nvGraphicFramePr>
          <p:cNvPr id="37" name="表格 36"/>
          <p:cNvGraphicFramePr>
            <a:graphicFrameLocks noGrp="1"/>
          </p:cNvGraphicFramePr>
          <p:nvPr/>
        </p:nvGraphicFramePr>
        <p:xfrm>
          <a:off x="1763713" y="5027613"/>
          <a:ext cx="4464050" cy="366712"/>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6712">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38" name="矩形 9"/>
          <p:cNvSpPr>
            <a:spLocks noChangeArrowheads="1"/>
          </p:cNvSpPr>
          <p:nvPr/>
        </p:nvSpPr>
        <p:spPr bwMode="auto">
          <a:xfrm>
            <a:off x="6383338" y="2278063"/>
            <a:ext cx="966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1</a:t>
            </a:r>
            <a:endParaRPr lang="zh-CN" altLang="en-US" sz="1800" baseline="-25000">
              <a:latin typeface="Arial" panose="020B0604020202020204" pitchFamily="34" charset="0"/>
              <a:ea typeface="宋体" panose="02010600030101010101" pitchFamily="2" charset="-122"/>
            </a:endParaRPr>
          </a:p>
        </p:txBody>
      </p:sp>
      <p:sp>
        <p:nvSpPr>
          <p:cNvPr id="40" name="矩形 9"/>
          <p:cNvSpPr>
            <a:spLocks noChangeArrowheads="1"/>
          </p:cNvSpPr>
          <p:nvPr/>
        </p:nvSpPr>
        <p:spPr bwMode="auto">
          <a:xfrm>
            <a:off x="6383338" y="2844800"/>
            <a:ext cx="966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2</a:t>
            </a:r>
            <a:endParaRPr lang="zh-CN" altLang="en-US" sz="1800" baseline="-25000">
              <a:latin typeface="Arial" panose="020B0604020202020204" pitchFamily="34" charset="0"/>
              <a:ea typeface="宋体" panose="02010600030101010101" pitchFamily="2" charset="-122"/>
            </a:endParaRPr>
          </a:p>
        </p:txBody>
      </p:sp>
      <p:sp>
        <p:nvSpPr>
          <p:cNvPr id="41" name="矩形 9"/>
          <p:cNvSpPr>
            <a:spLocks noChangeArrowheads="1"/>
          </p:cNvSpPr>
          <p:nvPr/>
        </p:nvSpPr>
        <p:spPr bwMode="auto">
          <a:xfrm>
            <a:off x="6391275" y="3443288"/>
            <a:ext cx="966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3</a:t>
            </a:r>
            <a:endParaRPr lang="zh-CN" altLang="en-US" sz="1800" baseline="-25000">
              <a:latin typeface="Arial" panose="020B0604020202020204" pitchFamily="34" charset="0"/>
              <a:ea typeface="宋体" panose="02010600030101010101" pitchFamily="2" charset="-122"/>
            </a:endParaRPr>
          </a:p>
        </p:txBody>
      </p:sp>
      <p:sp>
        <p:nvSpPr>
          <p:cNvPr id="44" name="矩形 9"/>
          <p:cNvSpPr>
            <a:spLocks noChangeArrowheads="1"/>
          </p:cNvSpPr>
          <p:nvPr/>
        </p:nvSpPr>
        <p:spPr bwMode="auto">
          <a:xfrm>
            <a:off x="6391275" y="3984625"/>
            <a:ext cx="966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4</a:t>
            </a:r>
            <a:endParaRPr lang="zh-CN" altLang="en-US" sz="1800" baseline="-25000">
              <a:latin typeface="Arial" panose="020B0604020202020204" pitchFamily="34" charset="0"/>
              <a:ea typeface="宋体" panose="02010600030101010101" pitchFamily="2" charset="-122"/>
            </a:endParaRPr>
          </a:p>
        </p:txBody>
      </p:sp>
      <p:sp>
        <p:nvSpPr>
          <p:cNvPr id="45" name="矩形 9"/>
          <p:cNvSpPr>
            <a:spLocks noChangeArrowheads="1"/>
          </p:cNvSpPr>
          <p:nvPr/>
        </p:nvSpPr>
        <p:spPr bwMode="auto">
          <a:xfrm>
            <a:off x="6391275" y="4500563"/>
            <a:ext cx="966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5</a:t>
            </a:r>
            <a:endParaRPr lang="zh-CN" altLang="en-US" sz="1800" baseline="-25000">
              <a:latin typeface="Arial" panose="020B0604020202020204" pitchFamily="34" charset="0"/>
              <a:ea typeface="宋体" panose="02010600030101010101" pitchFamily="2" charset="-122"/>
            </a:endParaRPr>
          </a:p>
        </p:txBody>
      </p:sp>
      <p:sp>
        <p:nvSpPr>
          <p:cNvPr id="48" name="矩形 9"/>
          <p:cNvSpPr>
            <a:spLocks noChangeArrowheads="1"/>
          </p:cNvSpPr>
          <p:nvPr/>
        </p:nvSpPr>
        <p:spPr bwMode="auto">
          <a:xfrm>
            <a:off x="6391275" y="5026025"/>
            <a:ext cx="966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6</a:t>
            </a:r>
            <a:endParaRPr lang="zh-CN" altLang="en-US" sz="1800" baseline="-25000">
              <a:latin typeface="Arial" panose="020B0604020202020204" pitchFamily="34" charset="0"/>
              <a:ea typeface="宋体" panose="02010600030101010101" pitchFamily="2" charset="-122"/>
            </a:endParaRPr>
          </a:p>
        </p:txBody>
      </p:sp>
      <p:grpSp>
        <p:nvGrpSpPr>
          <p:cNvPr id="3" name="组合 2"/>
          <p:cNvGrpSpPr/>
          <p:nvPr/>
        </p:nvGrpSpPr>
        <p:grpSpPr>
          <a:xfrm>
            <a:off x="3824006" y="2133600"/>
            <a:ext cx="2467342" cy="3825320"/>
            <a:chOff x="3373438" y="2133600"/>
            <a:chExt cx="2467342" cy="3825320"/>
          </a:xfrm>
        </p:grpSpPr>
        <p:sp>
          <p:nvSpPr>
            <p:cNvPr id="51" name="矩形 1"/>
            <p:cNvSpPr>
              <a:spLocks noChangeArrowheads="1"/>
            </p:cNvSpPr>
            <p:nvPr/>
          </p:nvSpPr>
          <p:spPr bwMode="auto">
            <a:xfrm>
              <a:off x="4295775" y="2133600"/>
              <a:ext cx="722313" cy="3384550"/>
            </a:xfrm>
            <a:prstGeom prst="rect">
              <a:avLst/>
            </a:prstGeom>
            <a:noFill/>
            <a:ln w="34925">
              <a:solidFill>
                <a:schemeClr val="bg1">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defRPr/>
              </a:pPr>
              <a:endParaRPr lang="zh-CN" altLang="en-US" sz="2800">
                <a:solidFill>
                  <a:schemeClr val="bg1"/>
                </a:solidFill>
                <a:sym typeface="Wingdings" panose="05000000000000000000" pitchFamily="2" charset="2"/>
              </a:endParaRPr>
            </a:p>
          </p:txBody>
        </p:sp>
        <p:sp>
          <p:nvSpPr>
            <p:cNvPr id="52" name="矩形 9"/>
            <p:cNvSpPr>
              <a:spLocks noChangeArrowheads="1"/>
            </p:cNvSpPr>
            <p:nvPr/>
          </p:nvSpPr>
          <p:spPr bwMode="auto">
            <a:xfrm>
              <a:off x="3373438" y="5589588"/>
              <a:ext cx="24673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lgn="ctr">
                <a:spcBef>
                  <a:spcPct val="0"/>
                </a:spcBef>
                <a:buFontTx/>
                <a:buNone/>
              </a:pPr>
              <a:r>
                <a:rPr lang="en-US" altLang="zh-CN" sz="1800" dirty="0">
                  <a:latin typeface="Arial" panose="020B0604020202020204" pitchFamily="34" charset="0"/>
                  <a:ea typeface="宋体" panose="02010600030101010101" pitchFamily="2" charset="-122"/>
                </a:rPr>
                <a:t>cell line 8 with 1 group</a:t>
              </a:r>
              <a:endParaRPr lang="zh-CN" altLang="en-US" sz="1800" baseline="-25000" dirty="0">
                <a:latin typeface="Arial" panose="020B0604020202020204" pitchFamily="34" charset="0"/>
                <a:ea typeface="宋体" panose="02010600030101010101" pitchFamily="2" charset="-122"/>
              </a:endParaRPr>
            </a:p>
          </p:txBody>
        </p:sp>
      </p:grpSp>
      <p:sp>
        <p:nvSpPr>
          <p:cNvPr id="53" name="文本占位符 9"/>
          <p:cNvSpPr>
            <a:spLocks noGrp="1"/>
          </p:cNvSpPr>
          <p:nvPr>
            <p:ph idx="1"/>
          </p:nvPr>
        </p:nvSpPr>
        <p:spPr>
          <a:xfrm>
            <a:off x="342900" y="838202"/>
            <a:ext cx="8458200" cy="1235074"/>
          </a:xfrm>
        </p:spPr>
        <p:txBody>
          <a:bodyPr>
            <a:normAutofit/>
          </a:bodyPr>
          <a:lstStyle/>
          <a:p>
            <a:pPr>
              <a:defRPr/>
            </a:pPr>
            <a:r>
              <a:rPr lang="en-US" altLang="zh-CN" dirty="0"/>
              <a:t>Process </a:t>
            </a:r>
            <a:r>
              <a:rPr lang="en-US" altLang="zh-CN" i="1" dirty="0">
                <a:solidFill>
                  <a:srgbClr val="00B0F0"/>
                </a:solidFill>
              </a:rPr>
              <a:t>cell lines </a:t>
            </a:r>
            <a:r>
              <a:rPr lang="en-US" altLang="zh-CN" dirty="0"/>
              <a:t>one by one, cluster stored Raptor codes into different groups in terms of cell lines and hash-prints, then decode codes in the same group</a:t>
            </a:r>
            <a:endParaRPr lang="en-US" altLang="zh-CN" sz="1800" dirty="0"/>
          </a:p>
        </p:txBody>
      </p:sp>
    </p:spTree>
    <p:custDataLst>
      <p:tags r:id="rId1"/>
    </p:custDataLst>
    <p:extLst>
      <p:ext uri="{BB962C8B-B14F-4D97-AF65-F5344CB8AC3E}">
        <p14:creationId xmlns:p14="http://schemas.microsoft.com/office/powerpoint/2010/main" val="2874522147"/>
      </p:ext>
    </p:extLst>
  </p:cSld>
  <p:clrMapOvr>
    <a:masterClrMapping/>
  </p:clrMapOvr>
  <p:transition advTm="22843"/>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81000" y="152400"/>
            <a:ext cx="8382000" cy="685800"/>
          </a:xfrm>
        </p:spPr>
        <p:txBody>
          <a:bodyPr>
            <a:noAutofit/>
          </a:bodyPr>
          <a:lstStyle/>
          <a:p>
            <a:pPr>
              <a:defRPr/>
            </a:pPr>
            <a:r>
              <a:rPr lang="en-US" altLang="zh-CN" sz="3000" dirty="0"/>
              <a:t>Identification Phase of STBF</a:t>
            </a:r>
            <a:endParaRPr lang="zh-CN" altLang="en-US" sz="3000" dirty="0"/>
          </a:p>
        </p:txBody>
      </p:sp>
      <p:sp>
        <p:nvSpPr>
          <p:cNvPr id="45058" name="AutoShape 2" descr="d:\program files\360se\360se6\User Data\Temp\images?q=tbn:ANd9GcR1aUCVhO_RQnqG6ye0lWBP-f6MVq4F2IZ4uuqcmKE2SABzVRbjKA.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59" name="AutoShape 4" descr="d:\program files\360se\360se6\User Data\Temp\images?q=tbn:ANd9GcR1aUCVhO_RQnqG6ye0lWBP-f6MVq4F2IZ4uuqcmKE2SABzVRbjKA.jpg"/>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0" name="AutoShape 6" descr="d:\program files\360se\360se6\User Data\Temp\images?q=tbn:ANd9GcR1aUCVhO_RQnqG6ye0lWBP-f6MVq4F2IZ4uuqcmKE2SABzVRbjKA.jpg"/>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1" name="AutoShape 8" descr="d:\program files\360se\360se6\User Data\Temp\images?q=tbn:ANd9GcR1aUCVhO_RQnqG6ye0lWBP-f6MVq4F2IZ4uuqcmKE2SABzVRbjKA.jpg"/>
          <p:cNvSpPr>
            <a:spLocks noChangeAspect="1" noChangeArrowheads="1"/>
          </p:cNvSpPr>
          <p:nvPr/>
        </p:nvSpPr>
        <p:spPr bwMode="auto">
          <a:xfrm>
            <a:off x="612775"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2" name="AutoShape 10" descr="d:\program files\360se\360se6\User Data\Temp\images?q=tbn:ANd9GcR1aUCVhO_RQnqG6ye0lWBP-f6MVq4F2IZ4uuqcmKE2SABzVRbjKA.jpg"/>
          <p:cNvSpPr>
            <a:spLocks noChangeAspect="1" noChangeArrowheads="1"/>
          </p:cNvSpPr>
          <p:nvPr/>
        </p:nvSpPr>
        <p:spPr bwMode="auto">
          <a:xfrm>
            <a:off x="765175" y="465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graphicFrame>
        <p:nvGraphicFramePr>
          <p:cNvPr id="29" name="表格 28"/>
          <p:cNvGraphicFramePr>
            <a:graphicFrameLocks noGrp="1"/>
          </p:cNvGraphicFramePr>
          <p:nvPr/>
        </p:nvGraphicFramePr>
        <p:xfrm>
          <a:off x="1763713" y="2278063"/>
          <a:ext cx="4464050" cy="365210"/>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5125">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endParaRPr lang="zh-CN" altLang="en-US" sz="1800" b="1" kern="1200" dirty="0">
                        <a:solidFill>
                          <a:schemeClr val="lt1"/>
                        </a:solidFill>
                        <a:latin typeface="+mn-lt"/>
                        <a:ea typeface="+mn-ea"/>
                        <a:cs typeface="+mn-cs"/>
                      </a:endParaRPr>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endParaRPr lang="zh-CN" altLang="en-US" sz="1800" b="1" kern="1200" dirty="0">
                        <a:solidFill>
                          <a:schemeClr val="lt1"/>
                        </a:solidFill>
                        <a:latin typeface="+mn-lt"/>
                        <a:ea typeface="+mn-ea"/>
                        <a:cs typeface="+mn-cs"/>
                      </a:endParaRPr>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0" name="表格 29"/>
          <p:cNvGraphicFramePr>
            <a:graphicFrameLocks noGrp="1"/>
          </p:cNvGraphicFramePr>
          <p:nvPr/>
        </p:nvGraphicFramePr>
        <p:xfrm>
          <a:off x="1763713" y="2854325"/>
          <a:ext cx="4464050" cy="365210"/>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5125">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1" name="表格 30"/>
          <p:cNvGraphicFramePr>
            <a:graphicFrameLocks noGrp="1"/>
          </p:cNvGraphicFramePr>
          <p:nvPr/>
        </p:nvGraphicFramePr>
        <p:xfrm>
          <a:off x="1763713" y="3430588"/>
          <a:ext cx="4464050" cy="365210"/>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5125">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extLst>
                  <a:ext uri="{0D108BD9-81ED-4DB2-BD59-A6C34878D82A}">
                    <a16:rowId xmlns:a16="http://schemas.microsoft.com/office/drawing/2014/main" val="10000"/>
                  </a:ext>
                </a:extLst>
              </a:tr>
            </a:tbl>
          </a:graphicData>
        </a:graphic>
      </p:graphicFrame>
      <p:graphicFrame>
        <p:nvGraphicFramePr>
          <p:cNvPr id="32" name="表格 31"/>
          <p:cNvGraphicFramePr>
            <a:graphicFrameLocks noGrp="1"/>
          </p:cNvGraphicFramePr>
          <p:nvPr/>
        </p:nvGraphicFramePr>
        <p:xfrm>
          <a:off x="1763713" y="3979863"/>
          <a:ext cx="4464050" cy="366712"/>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6712">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6" name="表格 35"/>
          <p:cNvGraphicFramePr>
            <a:graphicFrameLocks noGrp="1"/>
          </p:cNvGraphicFramePr>
          <p:nvPr/>
        </p:nvGraphicFramePr>
        <p:xfrm>
          <a:off x="1763713" y="4510088"/>
          <a:ext cx="4464050" cy="365210"/>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5125">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extLst>
                  <a:ext uri="{0D108BD9-81ED-4DB2-BD59-A6C34878D82A}">
                    <a16:rowId xmlns:a16="http://schemas.microsoft.com/office/drawing/2014/main" val="10000"/>
                  </a:ext>
                </a:extLst>
              </a:tr>
            </a:tbl>
          </a:graphicData>
        </a:graphic>
      </p:graphicFrame>
      <p:graphicFrame>
        <p:nvGraphicFramePr>
          <p:cNvPr id="37" name="表格 36"/>
          <p:cNvGraphicFramePr>
            <a:graphicFrameLocks noGrp="1"/>
          </p:cNvGraphicFramePr>
          <p:nvPr/>
        </p:nvGraphicFramePr>
        <p:xfrm>
          <a:off x="1763713" y="5027613"/>
          <a:ext cx="4464050" cy="366712"/>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6712">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38" name="矩形 9"/>
          <p:cNvSpPr>
            <a:spLocks noChangeArrowheads="1"/>
          </p:cNvSpPr>
          <p:nvPr/>
        </p:nvSpPr>
        <p:spPr bwMode="auto">
          <a:xfrm>
            <a:off x="6383338" y="2278063"/>
            <a:ext cx="966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1</a:t>
            </a:r>
            <a:endParaRPr lang="zh-CN" altLang="en-US" sz="1800" baseline="-25000">
              <a:latin typeface="Arial" panose="020B0604020202020204" pitchFamily="34" charset="0"/>
              <a:ea typeface="宋体" panose="02010600030101010101" pitchFamily="2" charset="-122"/>
            </a:endParaRPr>
          </a:p>
        </p:txBody>
      </p:sp>
      <p:sp>
        <p:nvSpPr>
          <p:cNvPr id="40" name="矩形 9"/>
          <p:cNvSpPr>
            <a:spLocks noChangeArrowheads="1"/>
          </p:cNvSpPr>
          <p:nvPr/>
        </p:nvSpPr>
        <p:spPr bwMode="auto">
          <a:xfrm>
            <a:off x="6383338" y="2844800"/>
            <a:ext cx="966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2</a:t>
            </a:r>
            <a:endParaRPr lang="zh-CN" altLang="en-US" sz="1800" baseline="-25000">
              <a:latin typeface="Arial" panose="020B0604020202020204" pitchFamily="34" charset="0"/>
              <a:ea typeface="宋体" panose="02010600030101010101" pitchFamily="2" charset="-122"/>
            </a:endParaRPr>
          </a:p>
        </p:txBody>
      </p:sp>
      <p:sp>
        <p:nvSpPr>
          <p:cNvPr id="41" name="矩形 9"/>
          <p:cNvSpPr>
            <a:spLocks noChangeArrowheads="1"/>
          </p:cNvSpPr>
          <p:nvPr/>
        </p:nvSpPr>
        <p:spPr bwMode="auto">
          <a:xfrm>
            <a:off x="6391275" y="3443288"/>
            <a:ext cx="966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3</a:t>
            </a:r>
            <a:endParaRPr lang="zh-CN" altLang="en-US" sz="1800" baseline="-25000">
              <a:latin typeface="Arial" panose="020B0604020202020204" pitchFamily="34" charset="0"/>
              <a:ea typeface="宋体" panose="02010600030101010101" pitchFamily="2" charset="-122"/>
            </a:endParaRPr>
          </a:p>
        </p:txBody>
      </p:sp>
      <p:sp>
        <p:nvSpPr>
          <p:cNvPr id="44" name="矩形 9"/>
          <p:cNvSpPr>
            <a:spLocks noChangeArrowheads="1"/>
          </p:cNvSpPr>
          <p:nvPr/>
        </p:nvSpPr>
        <p:spPr bwMode="auto">
          <a:xfrm>
            <a:off x="6391275" y="3984625"/>
            <a:ext cx="966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4</a:t>
            </a:r>
            <a:endParaRPr lang="zh-CN" altLang="en-US" sz="1800" baseline="-25000">
              <a:latin typeface="Arial" panose="020B0604020202020204" pitchFamily="34" charset="0"/>
              <a:ea typeface="宋体" panose="02010600030101010101" pitchFamily="2" charset="-122"/>
            </a:endParaRPr>
          </a:p>
        </p:txBody>
      </p:sp>
      <p:sp>
        <p:nvSpPr>
          <p:cNvPr id="45" name="矩形 9"/>
          <p:cNvSpPr>
            <a:spLocks noChangeArrowheads="1"/>
          </p:cNvSpPr>
          <p:nvPr/>
        </p:nvSpPr>
        <p:spPr bwMode="auto">
          <a:xfrm>
            <a:off x="6391275" y="4500563"/>
            <a:ext cx="966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5</a:t>
            </a:r>
            <a:endParaRPr lang="zh-CN" altLang="en-US" sz="1800" baseline="-25000">
              <a:latin typeface="Arial" panose="020B0604020202020204" pitchFamily="34" charset="0"/>
              <a:ea typeface="宋体" panose="02010600030101010101" pitchFamily="2" charset="-122"/>
            </a:endParaRPr>
          </a:p>
        </p:txBody>
      </p:sp>
      <p:sp>
        <p:nvSpPr>
          <p:cNvPr id="48" name="矩形 9"/>
          <p:cNvSpPr>
            <a:spLocks noChangeArrowheads="1"/>
          </p:cNvSpPr>
          <p:nvPr/>
        </p:nvSpPr>
        <p:spPr bwMode="auto">
          <a:xfrm>
            <a:off x="6391275" y="5026025"/>
            <a:ext cx="966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6</a:t>
            </a:r>
            <a:endParaRPr lang="zh-CN" altLang="en-US" sz="1800" baseline="-25000">
              <a:latin typeface="Arial" panose="020B0604020202020204" pitchFamily="34" charset="0"/>
              <a:ea typeface="宋体" panose="02010600030101010101" pitchFamily="2" charset="-122"/>
            </a:endParaRPr>
          </a:p>
        </p:txBody>
      </p:sp>
      <p:grpSp>
        <p:nvGrpSpPr>
          <p:cNvPr id="3" name="组合 2"/>
          <p:cNvGrpSpPr/>
          <p:nvPr/>
        </p:nvGrpSpPr>
        <p:grpSpPr>
          <a:xfrm>
            <a:off x="4275513" y="2133600"/>
            <a:ext cx="2467342" cy="3825320"/>
            <a:chOff x="3373438" y="2133600"/>
            <a:chExt cx="2467342" cy="3825320"/>
          </a:xfrm>
        </p:grpSpPr>
        <p:sp>
          <p:nvSpPr>
            <p:cNvPr id="51" name="矩形 1"/>
            <p:cNvSpPr>
              <a:spLocks noChangeArrowheads="1"/>
            </p:cNvSpPr>
            <p:nvPr/>
          </p:nvSpPr>
          <p:spPr bwMode="auto">
            <a:xfrm>
              <a:off x="4295775" y="2133600"/>
              <a:ext cx="722313" cy="3384550"/>
            </a:xfrm>
            <a:prstGeom prst="rect">
              <a:avLst/>
            </a:prstGeom>
            <a:noFill/>
            <a:ln w="34925">
              <a:solidFill>
                <a:schemeClr val="bg1">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defRPr/>
              </a:pPr>
              <a:endParaRPr lang="zh-CN" altLang="en-US" sz="2800">
                <a:solidFill>
                  <a:schemeClr val="bg1"/>
                </a:solidFill>
                <a:sym typeface="Wingdings" panose="05000000000000000000" pitchFamily="2" charset="2"/>
              </a:endParaRPr>
            </a:p>
          </p:txBody>
        </p:sp>
        <p:sp>
          <p:nvSpPr>
            <p:cNvPr id="52" name="矩形 9"/>
            <p:cNvSpPr>
              <a:spLocks noChangeArrowheads="1"/>
            </p:cNvSpPr>
            <p:nvPr/>
          </p:nvSpPr>
          <p:spPr bwMode="auto">
            <a:xfrm>
              <a:off x="3373438" y="5589588"/>
              <a:ext cx="24673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lgn="ctr">
                <a:spcBef>
                  <a:spcPct val="0"/>
                </a:spcBef>
                <a:buFontTx/>
                <a:buNone/>
              </a:pPr>
              <a:r>
                <a:rPr lang="en-US" altLang="zh-CN" sz="1800" dirty="0">
                  <a:latin typeface="Arial" panose="020B0604020202020204" pitchFamily="34" charset="0"/>
                  <a:ea typeface="宋体" panose="02010600030101010101" pitchFamily="2" charset="-122"/>
                </a:rPr>
                <a:t>cell line 9 with 1 group</a:t>
              </a:r>
              <a:endParaRPr lang="zh-CN" altLang="en-US" sz="1800" baseline="-25000" dirty="0">
                <a:latin typeface="Arial" panose="020B0604020202020204" pitchFamily="34" charset="0"/>
                <a:ea typeface="宋体" panose="02010600030101010101" pitchFamily="2" charset="-122"/>
              </a:endParaRPr>
            </a:p>
          </p:txBody>
        </p:sp>
      </p:grpSp>
      <p:sp>
        <p:nvSpPr>
          <p:cNvPr id="53" name="文本占位符 9"/>
          <p:cNvSpPr>
            <a:spLocks noGrp="1"/>
          </p:cNvSpPr>
          <p:nvPr>
            <p:ph idx="1"/>
          </p:nvPr>
        </p:nvSpPr>
        <p:spPr>
          <a:xfrm>
            <a:off x="342900" y="838202"/>
            <a:ext cx="8458200" cy="1235074"/>
          </a:xfrm>
        </p:spPr>
        <p:txBody>
          <a:bodyPr>
            <a:normAutofit/>
          </a:bodyPr>
          <a:lstStyle/>
          <a:p>
            <a:pPr>
              <a:defRPr/>
            </a:pPr>
            <a:r>
              <a:rPr lang="en-US" altLang="zh-CN" dirty="0"/>
              <a:t>Process </a:t>
            </a:r>
            <a:r>
              <a:rPr lang="en-US" altLang="zh-CN" i="1" dirty="0">
                <a:solidFill>
                  <a:srgbClr val="00B0F0"/>
                </a:solidFill>
              </a:rPr>
              <a:t>cell lines </a:t>
            </a:r>
            <a:r>
              <a:rPr lang="en-US" altLang="zh-CN" dirty="0"/>
              <a:t>one by one, cluster stored Raptor codes into different groups in terms of cell lines and hash-prints, then decode codes in the same group</a:t>
            </a:r>
            <a:endParaRPr lang="en-US" altLang="zh-CN" sz="1800" dirty="0"/>
          </a:p>
        </p:txBody>
      </p:sp>
    </p:spTree>
    <p:custDataLst>
      <p:tags r:id="rId1"/>
    </p:custDataLst>
    <p:extLst>
      <p:ext uri="{BB962C8B-B14F-4D97-AF65-F5344CB8AC3E}">
        <p14:creationId xmlns:p14="http://schemas.microsoft.com/office/powerpoint/2010/main" val="63785310"/>
      </p:ext>
    </p:extLst>
  </p:cSld>
  <p:clrMapOvr>
    <a:masterClrMapping/>
  </p:clrMapOvr>
  <p:transition advTm="22843"/>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81000" y="152400"/>
            <a:ext cx="8382000" cy="685800"/>
          </a:xfrm>
        </p:spPr>
        <p:txBody>
          <a:bodyPr>
            <a:noAutofit/>
          </a:bodyPr>
          <a:lstStyle/>
          <a:p>
            <a:pPr>
              <a:defRPr/>
            </a:pPr>
            <a:r>
              <a:rPr lang="en-US" altLang="zh-CN" sz="3000" dirty="0"/>
              <a:t>Identification Phase of STBF</a:t>
            </a:r>
            <a:endParaRPr lang="zh-CN" altLang="en-US" sz="3000" dirty="0"/>
          </a:p>
        </p:txBody>
      </p:sp>
      <p:sp>
        <p:nvSpPr>
          <p:cNvPr id="45058" name="AutoShape 2" descr="d:\program files\360se\360se6\User Data\Temp\images?q=tbn:ANd9GcR1aUCVhO_RQnqG6ye0lWBP-f6MVq4F2IZ4uuqcmKE2SABzVRbjKA.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59" name="AutoShape 4" descr="d:\program files\360se\360se6\User Data\Temp\images?q=tbn:ANd9GcR1aUCVhO_RQnqG6ye0lWBP-f6MVq4F2IZ4uuqcmKE2SABzVRbjKA.jpg"/>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0" name="AutoShape 6" descr="d:\program files\360se\360se6\User Data\Temp\images?q=tbn:ANd9GcR1aUCVhO_RQnqG6ye0lWBP-f6MVq4F2IZ4uuqcmKE2SABzVRbjKA.jpg"/>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1" name="AutoShape 8" descr="d:\program files\360se\360se6\User Data\Temp\images?q=tbn:ANd9GcR1aUCVhO_RQnqG6ye0lWBP-f6MVq4F2IZ4uuqcmKE2SABzVRbjKA.jpg"/>
          <p:cNvSpPr>
            <a:spLocks noChangeAspect="1" noChangeArrowheads="1"/>
          </p:cNvSpPr>
          <p:nvPr/>
        </p:nvSpPr>
        <p:spPr bwMode="auto">
          <a:xfrm>
            <a:off x="612775"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2" name="AutoShape 10" descr="d:\program files\360se\360se6\User Data\Temp\images?q=tbn:ANd9GcR1aUCVhO_RQnqG6ye0lWBP-f6MVq4F2IZ4uuqcmKE2SABzVRbjKA.jpg"/>
          <p:cNvSpPr>
            <a:spLocks noChangeAspect="1" noChangeArrowheads="1"/>
          </p:cNvSpPr>
          <p:nvPr/>
        </p:nvSpPr>
        <p:spPr bwMode="auto">
          <a:xfrm>
            <a:off x="765175" y="465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graphicFrame>
        <p:nvGraphicFramePr>
          <p:cNvPr id="29" name="表格 28"/>
          <p:cNvGraphicFramePr>
            <a:graphicFrameLocks noGrp="1"/>
          </p:cNvGraphicFramePr>
          <p:nvPr/>
        </p:nvGraphicFramePr>
        <p:xfrm>
          <a:off x="1763713" y="2278063"/>
          <a:ext cx="4464050" cy="365210"/>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5125">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endParaRPr lang="zh-CN" altLang="en-US" sz="1800" b="1" kern="1200" dirty="0">
                        <a:solidFill>
                          <a:schemeClr val="lt1"/>
                        </a:solidFill>
                        <a:latin typeface="+mn-lt"/>
                        <a:ea typeface="+mn-ea"/>
                        <a:cs typeface="+mn-cs"/>
                      </a:endParaRPr>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endParaRPr lang="zh-CN" altLang="en-US" sz="1800" b="1" kern="1200" dirty="0">
                        <a:solidFill>
                          <a:schemeClr val="lt1"/>
                        </a:solidFill>
                        <a:latin typeface="+mn-lt"/>
                        <a:ea typeface="+mn-ea"/>
                        <a:cs typeface="+mn-cs"/>
                      </a:endParaRPr>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0" name="表格 29"/>
          <p:cNvGraphicFramePr>
            <a:graphicFrameLocks noGrp="1"/>
          </p:cNvGraphicFramePr>
          <p:nvPr/>
        </p:nvGraphicFramePr>
        <p:xfrm>
          <a:off x="1763713" y="2854325"/>
          <a:ext cx="4464050" cy="365210"/>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5125">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1" name="表格 30"/>
          <p:cNvGraphicFramePr>
            <a:graphicFrameLocks noGrp="1"/>
          </p:cNvGraphicFramePr>
          <p:nvPr/>
        </p:nvGraphicFramePr>
        <p:xfrm>
          <a:off x="1763713" y="3430588"/>
          <a:ext cx="4464050" cy="365210"/>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5125">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extLst>
                  <a:ext uri="{0D108BD9-81ED-4DB2-BD59-A6C34878D82A}">
                    <a16:rowId xmlns:a16="http://schemas.microsoft.com/office/drawing/2014/main" val="10000"/>
                  </a:ext>
                </a:extLst>
              </a:tr>
            </a:tbl>
          </a:graphicData>
        </a:graphic>
      </p:graphicFrame>
      <p:graphicFrame>
        <p:nvGraphicFramePr>
          <p:cNvPr id="32" name="表格 31"/>
          <p:cNvGraphicFramePr>
            <a:graphicFrameLocks noGrp="1"/>
          </p:cNvGraphicFramePr>
          <p:nvPr/>
        </p:nvGraphicFramePr>
        <p:xfrm>
          <a:off x="1763713" y="3979863"/>
          <a:ext cx="4464050" cy="366712"/>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6712">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6" name="表格 35"/>
          <p:cNvGraphicFramePr>
            <a:graphicFrameLocks noGrp="1"/>
          </p:cNvGraphicFramePr>
          <p:nvPr/>
        </p:nvGraphicFramePr>
        <p:xfrm>
          <a:off x="1763713" y="4510088"/>
          <a:ext cx="4464050" cy="365210"/>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5125">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tc>
                  <a:txBody>
                    <a:bodyPr/>
                    <a:lstStyle/>
                    <a:p>
                      <a:endParaRPr lang="zh-CN" altLang="en-US" sz="180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445" marB="454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1FB35"/>
                    </a:solidFill>
                  </a:tcPr>
                </a:tc>
                <a:extLst>
                  <a:ext uri="{0D108BD9-81ED-4DB2-BD59-A6C34878D82A}">
                    <a16:rowId xmlns:a16="http://schemas.microsoft.com/office/drawing/2014/main" val="10000"/>
                  </a:ext>
                </a:extLst>
              </a:tr>
            </a:tbl>
          </a:graphicData>
        </a:graphic>
      </p:graphicFrame>
      <p:graphicFrame>
        <p:nvGraphicFramePr>
          <p:cNvPr id="37" name="表格 36"/>
          <p:cNvGraphicFramePr>
            <a:graphicFrameLocks noGrp="1"/>
          </p:cNvGraphicFramePr>
          <p:nvPr/>
        </p:nvGraphicFramePr>
        <p:xfrm>
          <a:off x="1763713" y="5027613"/>
          <a:ext cx="4464050" cy="366712"/>
        </p:xfrm>
        <a:graphic>
          <a:graphicData uri="http://schemas.openxmlformats.org/drawingml/2006/table">
            <a:tbl>
              <a:tblPr firstRow="1" bandRow="1">
                <a:tableStyleId>{5C22544A-7EE6-4342-B048-85BDC9FD1C3A}</a:tableStyleId>
              </a:tblPr>
              <a:tblGrid>
                <a:gridCol w="446405">
                  <a:extLst>
                    <a:ext uri="{9D8B030D-6E8A-4147-A177-3AD203B41FA5}">
                      <a16:colId xmlns:a16="http://schemas.microsoft.com/office/drawing/2014/main" val="20000"/>
                    </a:ext>
                  </a:extLst>
                </a:gridCol>
                <a:gridCol w="446405">
                  <a:extLst>
                    <a:ext uri="{9D8B030D-6E8A-4147-A177-3AD203B41FA5}">
                      <a16:colId xmlns:a16="http://schemas.microsoft.com/office/drawing/2014/main" val="20001"/>
                    </a:ext>
                  </a:extLst>
                </a:gridCol>
                <a:gridCol w="446405">
                  <a:extLst>
                    <a:ext uri="{9D8B030D-6E8A-4147-A177-3AD203B41FA5}">
                      <a16:colId xmlns:a16="http://schemas.microsoft.com/office/drawing/2014/main" val="20002"/>
                    </a:ext>
                  </a:extLst>
                </a:gridCol>
                <a:gridCol w="446405">
                  <a:extLst>
                    <a:ext uri="{9D8B030D-6E8A-4147-A177-3AD203B41FA5}">
                      <a16:colId xmlns:a16="http://schemas.microsoft.com/office/drawing/2014/main" val="20003"/>
                    </a:ext>
                  </a:extLst>
                </a:gridCol>
                <a:gridCol w="446405">
                  <a:extLst>
                    <a:ext uri="{9D8B030D-6E8A-4147-A177-3AD203B41FA5}">
                      <a16:colId xmlns:a16="http://schemas.microsoft.com/office/drawing/2014/main" val="20004"/>
                    </a:ext>
                  </a:extLst>
                </a:gridCol>
                <a:gridCol w="446405">
                  <a:extLst>
                    <a:ext uri="{9D8B030D-6E8A-4147-A177-3AD203B41FA5}">
                      <a16:colId xmlns:a16="http://schemas.microsoft.com/office/drawing/2014/main" val="20005"/>
                    </a:ext>
                  </a:extLst>
                </a:gridCol>
                <a:gridCol w="446405">
                  <a:extLst>
                    <a:ext uri="{9D8B030D-6E8A-4147-A177-3AD203B41FA5}">
                      <a16:colId xmlns:a16="http://schemas.microsoft.com/office/drawing/2014/main" val="20006"/>
                    </a:ext>
                  </a:extLst>
                </a:gridCol>
                <a:gridCol w="446405">
                  <a:extLst>
                    <a:ext uri="{9D8B030D-6E8A-4147-A177-3AD203B41FA5}">
                      <a16:colId xmlns:a16="http://schemas.microsoft.com/office/drawing/2014/main" val="20007"/>
                    </a:ext>
                  </a:extLst>
                </a:gridCol>
                <a:gridCol w="446405">
                  <a:extLst>
                    <a:ext uri="{9D8B030D-6E8A-4147-A177-3AD203B41FA5}">
                      <a16:colId xmlns:a16="http://schemas.microsoft.com/office/drawing/2014/main" val="20008"/>
                    </a:ext>
                  </a:extLst>
                </a:gridCol>
                <a:gridCol w="446405">
                  <a:extLst>
                    <a:ext uri="{9D8B030D-6E8A-4147-A177-3AD203B41FA5}">
                      <a16:colId xmlns:a16="http://schemas.microsoft.com/office/drawing/2014/main" val="20009"/>
                    </a:ext>
                  </a:extLst>
                </a:gridCol>
              </a:tblGrid>
              <a:tr h="366712">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zh-CN" altLang="en-US" sz="1800" dirty="0"/>
                    </a:p>
                  </a:txBody>
                  <a:tcPr marL="91431" marR="91431" marT="45839" marB="45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38" name="矩形 9"/>
          <p:cNvSpPr>
            <a:spLocks noChangeArrowheads="1"/>
          </p:cNvSpPr>
          <p:nvPr/>
        </p:nvSpPr>
        <p:spPr bwMode="auto">
          <a:xfrm>
            <a:off x="6383338" y="2278063"/>
            <a:ext cx="966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1</a:t>
            </a:r>
            <a:endParaRPr lang="zh-CN" altLang="en-US" sz="1800" baseline="-25000">
              <a:latin typeface="Arial" panose="020B0604020202020204" pitchFamily="34" charset="0"/>
              <a:ea typeface="宋体" panose="02010600030101010101" pitchFamily="2" charset="-122"/>
            </a:endParaRPr>
          </a:p>
        </p:txBody>
      </p:sp>
      <p:sp>
        <p:nvSpPr>
          <p:cNvPr id="40" name="矩形 9"/>
          <p:cNvSpPr>
            <a:spLocks noChangeArrowheads="1"/>
          </p:cNvSpPr>
          <p:nvPr/>
        </p:nvSpPr>
        <p:spPr bwMode="auto">
          <a:xfrm>
            <a:off x="6383338" y="2844800"/>
            <a:ext cx="966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2</a:t>
            </a:r>
            <a:endParaRPr lang="zh-CN" altLang="en-US" sz="1800" baseline="-25000">
              <a:latin typeface="Arial" panose="020B0604020202020204" pitchFamily="34" charset="0"/>
              <a:ea typeface="宋体" panose="02010600030101010101" pitchFamily="2" charset="-122"/>
            </a:endParaRPr>
          </a:p>
        </p:txBody>
      </p:sp>
      <p:sp>
        <p:nvSpPr>
          <p:cNvPr id="41" name="矩形 9"/>
          <p:cNvSpPr>
            <a:spLocks noChangeArrowheads="1"/>
          </p:cNvSpPr>
          <p:nvPr/>
        </p:nvSpPr>
        <p:spPr bwMode="auto">
          <a:xfrm>
            <a:off x="6391275" y="3443288"/>
            <a:ext cx="966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3</a:t>
            </a:r>
            <a:endParaRPr lang="zh-CN" altLang="en-US" sz="1800" baseline="-25000">
              <a:latin typeface="Arial" panose="020B0604020202020204" pitchFamily="34" charset="0"/>
              <a:ea typeface="宋体" panose="02010600030101010101" pitchFamily="2" charset="-122"/>
            </a:endParaRPr>
          </a:p>
        </p:txBody>
      </p:sp>
      <p:sp>
        <p:nvSpPr>
          <p:cNvPr id="44" name="矩形 9"/>
          <p:cNvSpPr>
            <a:spLocks noChangeArrowheads="1"/>
          </p:cNvSpPr>
          <p:nvPr/>
        </p:nvSpPr>
        <p:spPr bwMode="auto">
          <a:xfrm>
            <a:off x="6391275" y="3984625"/>
            <a:ext cx="966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4</a:t>
            </a:r>
            <a:endParaRPr lang="zh-CN" altLang="en-US" sz="1800" baseline="-25000">
              <a:latin typeface="Arial" panose="020B0604020202020204" pitchFamily="34" charset="0"/>
              <a:ea typeface="宋体" panose="02010600030101010101" pitchFamily="2" charset="-122"/>
            </a:endParaRPr>
          </a:p>
        </p:txBody>
      </p:sp>
      <p:sp>
        <p:nvSpPr>
          <p:cNvPr id="45" name="矩形 9"/>
          <p:cNvSpPr>
            <a:spLocks noChangeArrowheads="1"/>
          </p:cNvSpPr>
          <p:nvPr/>
        </p:nvSpPr>
        <p:spPr bwMode="auto">
          <a:xfrm>
            <a:off x="6391275" y="4500563"/>
            <a:ext cx="966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5</a:t>
            </a:r>
            <a:endParaRPr lang="zh-CN" altLang="en-US" sz="1800" baseline="-25000">
              <a:latin typeface="Arial" panose="020B0604020202020204" pitchFamily="34" charset="0"/>
              <a:ea typeface="宋体" panose="02010600030101010101" pitchFamily="2" charset="-122"/>
            </a:endParaRPr>
          </a:p>
        </p:txBody>
      </p:sp>
      <p:sp>
        <p:nvSpPr>
          <p:cNvPr id="48" name="矩形 9"/>
          <p:cNvSpPr>
            <a:spLocks noChangeArrowheads="1"/>
          </p:cNvSpPr>
          <p:nvPr/>
        </p:nvSpPr>
        <p:spPr bwMode="auto">
          <a:xfrm>
            <a:off x="6391275" y="5026025"/>
            <a:ext cx="966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spcBef>
                <a:spcPct val="0"/>
              </a:spcBef>
              <a:buFontTx/>
              <a:buNone/>
            </a:pPr>
            <a:r>
              <a:rPr lang="en-US" altLang="zh-CN" sz="1800">
                <a:latin typeface="Arial" panose="020B0604020202020204" pitchFamily="34" charset="0"/>
                <a:ea typeface="宋体" panose="02010600030101010101" pitchFamily="2" charset="-122"/>
              </a:rPr>
              <a:t>STBF 6</a:t>
            </a:r>
            <a:endParaRPr lang="zh-CN" altLang="en-US" sz="1800" baseline="-25000">
              <a:latin typeface="Arial" panose="020B0604020202020204" pitchFamily="34" charset="0"/>
              <a:ea typeface="宋体" panose="02010600030101010101" pitchFamily="2" charset="-122"/>
            </a:endParaRPr>
          </a:p>
        </p:txBody>
      </p:sp>
      <p:grpSp>
        <p:nvGrpSpPr>
          <p:cNvPr id="3" name="组合 2"/>
          <p:cNvGrpSpPr/>
          <p:nvPr/>
        </p:nvGrpSpPr>
        <p:grpSpPr>
          <a:xfrm>
            <a:off x="4647965" y="2133600"/>
            <a:ext cx="2595582" cy="3825320"/>
            <a:chOff x="3309319" y="2133600"/>
            <a:chExt cx="2595582" cy="3825320"/>
          </a:xfrm>
        </p:grpSpPr>
        <p:sp>
          <p:nvSpPr>
            <p:cNvPr id="51" name="矩形 1"/>
            <p:cNvSpPr>
              <a:spLocks noChangeArrowheads="1"/>
            </p:cNvSpPr>
            <p:nvPr/>
          </p:nvSpPr>
          <p:spPr bwMode="auto">
            <a:xfrm>
              <a:off x="4295775" y="2133600"/>
              <a:ext cx="722313" cy="3384550"/>
            </a:xfrm>
            <a:prstGeom prst="rect">
              <a:avLst/>
            </a:prstGeom>
            <a:noFill/>
            <a:ln w="34925">
              <a:solidFill>
                <a:schemeClr val="bg1">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defRPr/>
              </a:pPr>
              <a:endParaRPr lang="zh-CN" altLang="en-US" sz="2800">
                <a:solidFill>
                  <a:schemeClr val="bg1"/>
                </a:solidFill>
                <a:sym typeface="Wingdings" panose="05000000000000000000" pitchFamily="2" charset="2"/>
              </a:endParaRPr>
            </a:p>
          </p:txBody>
        </p:sp>
        <p:sp>
          <p:nvSpPr>
            <p:cNvPr id="52" name="矩形 9"/>
            <p:cNvSpPr>
              <a:spLocks noChangeArrowheads="1"/>
            </p:cNvSpPr>
            <p:nvPr/>
          </p:nvSpPr>
          <p:spPr bwMode="auto">
            <a:xfrm>
              <a:off x="3309319" y="5589588"/>
              <a:ext cx="25955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1pPr>
              <a:lvl2pPr marL="742950" indent="-285750">
                <a:spcBef>
                  <a:spcPct val="20000"/>
                </a:spcBef>
                <a:buFont typeface="Arial" panose="020B0604020202020204" pitchFamily="34" charset="0"/>
                <a:buChar char="–"/>
                <a:defRPr sz="26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2pPr>
              <a:lvl3pPr marL="1143000" indent="-228600">
                <a:spcBef>
                  <a:spcPct val="20000"/>
                </a:spcBef>
                <a:buFont typeface="Arial" panose="020B0604020202020204" pitchFamily="34" charset="0"/>
                <a:buChar char="•"/>
                <a:defRPr sz="22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Microsoft Sans Serif" panose="020B0604020202020204" pitchFamily="34" charset="0"/>
                  <a:ea typeface="微软雅黑" panose="020B0503020204020204" pitchFamily="34" charset="-122"/>
                  <a:cs typeface="Microsoft Sans Serif" panose="020B0604020202020204" pitchFamily="34" charset="0"/>
                </a:defRPr>
              </a:lvl9pPr>
            </a:lstStyle>
            <a:p>
              <a:pPr algn="ctr">
                <a:spcBef>
                  <a:spcPct val="0"/>
                </a:spcBef>
                <a:buFontTx/>
                <a:buNone/>
              </a:pPr>
              <a:r>
                <a:rPr lang="en-US" altLang="zh-CN" sz="1800" dirty="0">
                  <a:latin typeface="Arial" panose="020B0604020202020204" pitchFamily="34" charset="0"/>
                  <a:ea typeface="宋体" panose="02010600030101010101" pitchFamily="2" charset="-122"/>
                </a:rPr>
                <a:t>cell line 10 with 1 group</a:t>
              </a:r>
              <a:endParaRPr lang="zh-CN" altLang="en-US" sz="1800" baseline="-25000" dirty="0">
                <a:latin typeface="Arial" panose="020B0604020202020204" pitchFamily="34" charset="0"/>
                <a:ea typeface="宋体" panose="02010600030101010101" pitchFamily="2" charset="-122"/>
              </a:endParaRPr>
            </a:p>
          </p:txBody>
        </p:sp>
      </p:grpSp>
      <p:sp>
        <p:nvSpPr>
          <p:cNvPr id="53" name="文本占位符 9"/>
          <p:cNvSpPr>
            <a:spLocks noGrp="1"/>
          </p:cNvSpPr>
          <p:nvPr>
            <p:ph idx="1"/>
          </p:nvPr>
        </p:nvSpPr>
        <p:spPr>
          <a:xfrm>
            <a:off x="342900" y="838202"/>
            <a:ext cx="8458200" cy="1235074"/>
          </a:xfrm>
        </p:spPr>
        <p:txBody>
          <a:bodyPr>
            <a:normAutofit/>
          </a:bodyPr>
          <a:lstStyle/>
          <a:p>
            <a:pPr>
              <a:defRPr/>
            </a:pPr>
            <a:r>
              <a:rPr lang="en-US" altLang="zh-CN" dirty="0"/>
              <a:t>Process </a:t>
            </a:r>
            <a:r>
              <a:rPr lang="en-US" altLang="zh-CN" i="1" dirty="0">
                <a:solidFill>
                  <a:srgbClr val="00B0F0"/>
                </a:solidFill>
              </a:rPr>
              <a:t>cell lines </a:t>
            </a:r>
            <a:r>
              <a:rPr lang="en-US" altLang="zh-CN" dirty="0"/>
              <a:t>one by one, cluster stored Raptor codes into different groups in terms of cell lines and hash-prints, then decode codes in the same group</a:t>
            </a:r>
            <a:endParaRPr lang="en-US" altLang="zh-CN" sz="1800" dirty="0"/>
          </a:p>
        </p:txBody>
      </p:sp>
    </p:spTree>
    <p:custDataLst>
      <p:tags r:id="rId1"/>
    </p:custDataLst>
    <p:extLst>
      <p:ext uri="{BB962C8B-B14F-4D97-AF65-F5344CB8AC3E}">
        <p14:creationId xmlns:p14="http://schemas.microsoft.com/office/powerpoint/2010/main" val="1177875081"/>
      </p:ext>
    </p:extLst>
  </p:cSld>
  <p:clrMapOvr>
    <a:masterClrMapping/>
  </p:clrMapOvr>
  <p:transition advTm="22843"/>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81000" y="152400"/>
            <a:ext cx="8382000" cy="685800"/>
          </a:xfrm>
        </p:spPr>
        <p:txBody>
          <a:bodyPr>
            <a:noAutofit/>
          </a:bodyPr>
          <a:lstStyle/>
          <a:p>
            <a:pPr>
              <a:defRPr/>
            </a:pPr>
            <a:r>
              <a:rPr lang="en-US" altLang="zh-CN" sz="3000" dirty="0"/>
              <a:t>Performance Analysis - FNR</a:t>
            </a:r>
            <a:endParaRPr lang="zh-CN" altLang="en-US" sz="3000" dirty="0"/>
          </a:p>
        </p:txBody>
      </p:sp>
      <p:sp>
        <p:nvSpPr>
          <p:cNvPr id="45058" name="AutoShape 2" descr="d:\program files\360se\360se6\User Data\Temp\images?q=tbn:ANd9GcR1aUCVhO_RQnqG6ye0lWBP-f6MVq4F2IZ4uuqcmKE2SABzVRbjKA.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59" name="AutoShape 4" descr="d:\program files\360se\360se6\User Data\Temp\images?q=tbn:ANd9GcR1aUCVhO_RQnqG6ye0lWBP-f6MVq4F2IZ4uuqcmKE2SABzVRbjKA.jpg"/>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0" name="AutoShape 6" descr="d:\program files\360se\360se6\User Data\Temp\images?q=tbn:ANd9GcR1aUCVhO_RQnqG6ye0lWBP-f6MVq4F2IZ4uuqcmKE2SABzVRbjKA.jpg"/>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1" name="AutoShape 8" descr="d:\program files\360se\360se6\User Data\Temp\images?q=tbn:ANd9GcR1aUCVhO_RQnqG6ye0lWBP-f6MVq4F2IZ4uuqcmKE2SABzVRbjKA.jpg"/>
          <p:cNvSpPr>
            <a:spLocks noChangeAspect="1" noChangeArrowheads="1"/>
          </p:cNvSpPr>
          <p:nvPr/>
        </p:nvSpPr>
        <p:spPr bwMode="auto">
          <a:xfrm>
            <a:off x="612775"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2" name="AutoShape 10" descr="d:\program files\360se\360se6\User Data\Temp\images?q=tbn:ANd9GcR1aUCVhO_RQnqG6ye0lWBP-f6MVq4F2IZ4uuqcmKE2SABzVRbjKA.jpg"/>
          <p:cNvSpPr>
            <a:spLocks noChangeAspect="1" noChangeArrowheads="1"/>
          </p:cNvSpPr>
          <p:nvPr/>
        </p:nvSpPr>
        <p:spPr bwMode="auto">
          <a:xfrm>
            <a:off x="765175" y="465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6" name="文本占位符 9"/>
          <p:cNvSpPr>
            <a:spLocks noGrp="1"/>
          </p:cNvSpPr>
          <p:nvPr>
            <p:ph idx="1"/>
          </p:nvPr>
        </p:nvSpPr>
        <p:spPr>
          <a:xfrm>
            <a:off x="342900" y="838202"/>
            <a:ext cx="8458200" cy="5105398"/>
          </a:xfrm>
        </p:spPr>
        <p:txBody>
          <a:bodyPr>
            <a:normAutofit/>
          </a:bodyPr>
          <a:lstStyle/>
          <a:p>
            <a:pPr>
              <a:defRPr/>
            </a:pPr>
            <a:r>
              <a:rPr lang="en-US" altLang="zh-CN" dirty="0"/>
              <a:t>False Negative Rate (FNR): the rate of failing to recover the IDs of persistent items</a:t>
            </a:r>
          </a:p>
          <a:p>
            <a:pPr>
              <a:defRPr/>
            </a:pPr>
            <a:endParaRPr lang="en-US" altLang="zh-CN" dirty="0"/>
          </a:p>
          <a:p>
            <a:pPr>
              <a:defRPr/>
            </a:pPr>
            <a:r>
              <a:rPr lang="en-US" altLang="zh-CN" dirty="0"/>
              <a:t>Two possible cases for FNR:</a:t>
            </a:r>
          </a:p>
          <a:p>
            <a:pPr lvl="1">
              <a:defRPr/>
            </a:pPr>
            <a:r>
              <a:rPr lang="en-US" altLang="zh-CN" dirty="0">
                <a:solidFill>
                  <a:srgbClr val="00B0F0"/>
                </a:solidFill>
              </a:rPr>
              <a:t>Hash-mapping Collision</a:t>
            </a:r>
            <a:r>
              <a:rPr lang="en-US" altLang="zh-CN" dirty="0"/>
              <a:t>: one or more cells are </a:t>
            </a:r>
            <a:r>
              <a:rPr lang="en-US" altLang="zh-CN" b="1" dirty="0"/>
              <a:t>collided</a:t>
            </a:r>
            <a:r>
              <a:rPr lang="en-US" altLang="zh-CN" dirty="0"/>
              <a:t> and the Raptor codes are lost          </a:t>
            </a:r>
          </a:p>
          <a:p>
            <a:pPr marL="457200" lvl="1" indent="0">
              <a:buNone/>
              <a:defRPr/>
            </a:pPr>
            <a:r>
              <a:rPr lang="en-US" altLang="zh-CN" dirty="0">
                <a:sym typeface="Wingdings" panose="05000000000000000000" pitchFamily="2" charset="2"/>
              </a:rPr>
              <a:t>                                                        </a:t>
            </a:r>
            <a:r>
              <a:rPr lang="en-US" altLang="zh-CN" dirty="0"/>
              <a:t>          </a:t>
            </a:r>
            <a:r>
              <a:rPr lang="en-US" altLang="zh-CN" dirty="0">
                <a:solidFill>
                  <a:srgbClr val="51FB35"/>
                </a:solidFill>
              </a:rPr>
              <a:t>easy to analyze</a:t>
            </a:r>
          </a:p>
          <a:p>
            <a:pPr marL="457200" lvl="1" indent="0">
              <a:buNone/>
              <a:defRPr/>
            </a:pPr>
            <a:endParaRPr lang="en-US" altLang="zh-CN" dirty="0">
              <a:solidFill>
                <a:srgbClr val="51FB35"/>
              </a:solidFill>
            </a:endParaRPr>
          </a:p>
          <a:p>
            <a:pPr lvl="1">
              <a:defRPr/>
            </a:pPr>
            <a:r>
              <a:rPr lang="en-US" altLang="zh-CN" dirty="0">
                <a:solidFill>
                  <a:srgbClr val="00B0F0"/>
                </a:solidFill>
              </a:rPr>
              <a:t>Hash-print Collision</a:t>
            </a:r>
            <a:r>
              <a:rPr lang="en-US" altLang="zh-CN" dirty="0"/>
              <a:t>: some other items happen to have the </a:t>
            </a:r>
            <a:r>
              <a:rPr lang="en-US" altLang="zh-CN" b="1" dirty="0"/>
              <a:t>same</a:t>
            </a:r>
            <a:r>
              <a:rPr lang="en-US" altLang="zh-CN" dirty="0"/>
              <a:t> hash-prints with the considered persistent item, and their introduced Raptor codes make the recovering </a:t>
            </a:r>
            <a:r>
              <a:rPr lang="en-US" altLang="zh-CN" b="1" dirty="0"/>
              <a:t>fail</a:t>
            </a:r>
          </a:p>
          <a:p>
            <a:pPr marL="457200" lvl="1" indent="0">
              <a:buNone/>
              <a:defRPr/>
            </a:pPr>
            <a:r>
              <a:rPr lang="en-US" altLang="zh-CN" dirty="0"/>
              <a:t>                                                        </a:t>
            </a:r>
            <a:r>
              <a:rPr lang="en-US" altLang="zh-CN" dirty="0">
                <a:sym typeface="Wingdings" panose="05000000000000000000" pitchFamily="2" charset="2"/>
              </a:rPr>
              <a:t></a:t>
            </a:r>
            <a:r>
              <a:rPr lang="en-US" altLang="zh-CN" dirty="0"/>
              <a:t>          </a:t>
            </a:r>
            <a:r>
              <a:rPr lang="en-US" altLang="zh-CN" dirty="0">
                <a:solidFill>
                  <a:srgbClr val="FF0000"/>
                </a:solidFill>
              </a:rPr>
              <a:t>hard to analyze</a:t>
            </a:r>
          </a:p>
          <a:p>
            <a:pPr marL="457200" lvl="1" indent="0">
              <a:buNone/>
              <a:defRPr/>
            </a:pPr>
            <a:endParaRPr lang="en-US" altLang="zh-CN" dirty="0">
              <a:solidFill>
                <a:srgbClr val="FF0000"/>
              </a:solidFill>
            </a:endParaRPr>
          </a:p>
          <a:p>
            <a:pPr marL="457200" lvl="1" indent="0">
              <a:buNone/>
              <a:defRPr/>
            </a:pPr>
            <a:endParaRPr lang="en-US" altLang="zh-CN" dirty="0"/>
          </a:p>
          <a:p>
            <a:pPr lvl="1">
              <a:defRPr/>
            </a:pPr>
            <a:endParaRPr lang="en-US" altLang="zh-CN" dirty="0"/>
          </a:p>
          <a:p>
            <a:pPr>
              <a:defRPr/>
            </a:pPr>
            <a:endParaRPr lang="en-US" altLang="zh-CN" sz="1800" dirty="0"/>
          </a:p>
          <a:p>
            <a:pPr>
              <a:defRPr/>
            </a:pPr>
            <a:endParaRPr lang="en-US" altLang="zh-CN" sz="1800" dirty="0"/>
          </a:p>
          <a:p>
            <a:pPr>
              <a:defRPr/>
            </a:pPr>
            <a:endParaRPr lang="en-US" altLang="zh-CN" sz="1800" dirty="0">
              <a:solidFill>
                <a:srgbClr val="18453B"/>
              </a:solidFill>
            </a:endParaRPr>
          </a:p>
          <a:p>
            <a:pPr>
              <a:defRPr/>
            </a:pPr>
            <a:endParaRPr lang="en-US" altLang="zh-CN" sz="1800" dirty="0"/>
          </a:p>
        </p:txBody>
      </p:sp>
    </p:spTree>
    <p:custDataLst>
      <p:tags r:id="rId1"/>
    </p:custDataLst>
    <p:extLst>
      <p:ext uri="{BB962C8B-B14F-4D97-AF65-F5344CB8AC3E}">
        <p14:creationId xmlns:p14="http://schemas.microsoft.com/office/powerpoint/2010/main" val="3035168414"/>
      </p:ext>
    </p:extLst>
  </p:cSld>
  <p:clrMapOvr>
    <a:masterClrMapping/>
  </p:clrMapOvr>
  <p:transition advTm="2284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xEl>
                                              <p:pRg st="2" end="2"/>
                                            </p:txEl>
                                          </p:spTgt>
                                        </p:tgtEl>
                                        <p:attrNameLst>
                                          <p:attrName>style.visibility</p:attrName>
                                        </p:attrNameLst>
                                      </p:cBhvr>
                                      <p:to>
                                        <p:strVal val="visible"/>
                                      </p:to>
                                    </p:set>
                                    <p:animEffect transition="in" filter="fade">
                                      <p:cBhvr>
                                        <p:cTn id="7" dur="500"/>
                                        <p:tgtEl>
                                          <p:spTgt spid="4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xEl>
                                              <p:pRg st="3" end="3"/>
                                            </p:txEl>
                                          </p:spTgt>
                                        </p:tgtEl>
                                        <p:attrNameLst>
                                          <p:attrName>style.visibility</p:attrName>
                                        </p:attrNameLst>
                                      </p:cBhvr>
                                      <p:to>
                                        <p:strVal val="visible"/>
                                      </p:to>
                                    </p:set>
                                    <p:animEffect transition="in" filter="fade">
                                      <p:cBhvr>
                                        <p:cTn id="12" dur="500"/>
                                        <p:tgtEl>
                                          <p:spTgt spid="46">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6">
                                            <p:txEl>
                                              <p:pRg st="4" end="4"/>
                                            </p:txEl>
                                          </p:spTgt>
                                        </p:tgtEl>
                                        <p:attrNameLst>
                                          <p:attrName>style.visibility</p:attrName>
                                        </p:attrNameLst>
                                      </p:cBhvr>
                                      <p:to>
                                        <p:strVal val="visible"/>
                                      </p:to>
                                    </p:set>
                                    <p:animEffect transition="in" filter="fade">
                                      <p:cBhvr>
                                        <p:cTn id="15" dur="500"/>
                                        <p:tgtEl>
                                          <p:spTgt spid="4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6">
                                            <p:txEl>
                                              <p:pRg st="6" end="6"/>
                                            </p:txEl>
                                          </p:spTgt>
                                        </p:tgtEl>
                                        <p:attrNameLst>
                                          <p:attrName>style.visibility</p:attrName>
                                        </p:attrNameLst>
                                      </p:cBhvr>
                                      <p:to>
                                        <p:strVal val="visible"/>
                                      </p:to>
                                    </p:set>
                                    <p:animEffect transition="in" filter="fade">
                                      <p:cBhvr>
                                        <p:cTn id="20" dur="500"/>
                                        <p:tgtEl>
                                          <p:spTgt spid="46">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6">
                                            <p:txEl>
                                              <p:pRg st="7" end="7"/>
                                            </p:txEl>
                                          </p:spTgt>
                                        </p:tgtEl>
                                        <p:attrNameLst>
                                          <p:attrName>style.visibility</p:attrName>
                                        </p:attrNameLst>
                                      </p:cBhvr>
                                      <p:to>
                                        <p:strVal val="visible"/>
                                      </p:to>
                                    </p:set>
                                    <p:animEffect transition="in" filter="fade">
                                      <p:cBhvr>
                                        <p:cTn id="23" dur="500"/>
                                        <p:tgtEl>
                                          <p:spTgt spid="4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81000" y="152400"/>
            <a:ext cx="8382000" cy="685800"/>
          </a:xfrm>
        </p:spPr>
        <p:txBody>
          <a:bodyPr>
            <a:noAutofit/>
          </a:bodyPr>
          <a:lstStyle/>
          <a:p>
            <a:pPr>
              <a:defRPr/>
            </a:pPr>
            <a:r>
              <a:rPr lang="en-US" altLang="zh-CN" sz="3000" dirty="0"/>
              <a:t>Performance Analysis – FNR (</a:t>
            </a:r>
            <a:r>
              <a:rPr lang="en-US" altLang="zh-CN" sz="3000" dirty="0" err="1"/>
              <a:t>cont</a:t>
            </a:r>
            <a:r>
              <a:rPr lang="en-US" altLang="zh-CN" sz="3000" dirty="0"/>
              <a:t>’)</a:t>
            </a:r>
            <a:endParaRPr lang="zh-CN" altLang="en-US" sz="3000" dirty="0"/>
          </a:p>
        </p:txBody>
      </p:sp>
      <p:sp>
        <p:nvSpPr>
          <p:cNvPr id="45058" name="AutoShape 2" descr="d:\program files\360se\360se6\User Data\Temp\images?q=tbn:ANd9GcR1aUCVhO_RQnqG6ye0lWBP-f6MVq4F2IZ4uuqcmKE2SABzVRbjKA.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59" name="AutoShape 4" descr="d:\program files\360se\360se6\User Data\Temp\images?q=tbn:ANd9GcR1aUCVhO_RQnqG6ye0lWBP-f6MVq4F2IZ4uuqcmKE2SABzVRbjKA.jpg"/>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0" name="AutoShape 6" descr="d:\program files\360se\360se6\User Data\Temp\images?q=tbn:ANd9GcR1aUCVhO_RQnqG6ye0lWBP-f6MVq4F2IZ4uuqcmKE2SABzVRbjKA.jpg"/>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1" name="AutoShape 8" descr="d:\program files\360se\360se6\User Data\Temp\images?q=tbn:ANd9GcR1aUCVhO_RQnqG6ye0lWBP-f6MVq4F2IZ4uuqcmKE2SABzVRbjKA.jpg"/>
          <p:cNvSpPr>
            <a:spLocks noChangeAspect="1" noChangeArrowheads="1"/>
          </p:cNvSpPr>
          <p:nvPr/>
        </p:nvSpPr>
        <p:spPr bwMode="auto">
          <a:xfrm>
            <a:off x="612775"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2" name="AutoShape 10" descr="d:\program files\360se\360se6\User Data\Temp\images?q=tbn:ANd9GcR1aUCVhO_RQnqG6ye0lWBP-f6MVq4F2IZ4uuqcmKE2SABzVRbjKA.jpg"/>
          <p:cNvSpPr>
            <a:spLocks noChangeAspect="1" noChangeArrowheads="1"/>
          </p:cNvSpPr>
          <p:nvPr/>
        </p:nvSpPr>
        <p:spPr bwMode="auto">
          <a:xfrm>
            <a:off x="765175" y="465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6" name="文本占位符 9"/>
          <p:cNvSpPr>
            <a:spLocks noGrp="1"/>
          </p:cNvSpPr>
          <p:nvPr>
            <p:ph idx="1"/>
          </p:nvPr>
        </p:nvSpPr>
        <p:spPr>
          <a:xfrm>
            <a:off x="342900" y="838202"/>
            <a:ext cx="8458200" cy="5105398"/>
          </a:xfrm>
        </p:spPr>
        <p:txBody>
          <a:bodyPr>
            <a:normAutofit/>
          </a:bodyPr>
          <a:lstStyle/>
          <a:p>
            <a:pPr>
              <a:defRPr/>
            </a:pPr>
            <a:r>
              <a:rPr lang="en-US" altLang="zh-CN" dirty="0"/>
              <a:t>Hash-print Collision analysis for FNR: need to enumerate all possibilities of collisions</a:t>
            </a:r>
          </a:p>
          <a:p>
            <a:pPr>
              <a:defRPr/>
            </a:pPr>
            <a:endParaRPr lang="en-US" altLang="zh-CN" dirty="0"/>
          </a:p>
          <a:p>
            <a:pPr>
              <a:defRPr/>
            </a:pPr>
            <a:r>
              <a:rPr lang="en-US" altLang="zh-CN" dirty="0"/>
              <a:t>E.g.:</a:t>
            </a:r>
          </a:p>
          <a:p>
            <a:pPr marL="457200" lvl="1" indent="0">
              <a:buNone/>
              <a:defRPr/>
            </a:pPr>
            <a:endParaRPr lang="en-US" altLang="zh-CN" dirty="0">
              <a:solidFill>
                <a:srgbClr val="FF0000"/>
              </a:solidFill>
            </a:endParaRPr>
          </a:p>
          <a:p>
            <a:pPr marL="457200" lvl="1" indent="0">
              <a:buNone/>
              <a:defRPr/>
            </a:pPr>
            <a:endParaRPr lang="en-US" altLang="zh-CN" dirty="0"/>
          </a:p>
          <a:p>
            <a:pPr lvl="1">
              <a:defRPr/>
            </a:pPr>
            <a:endParaRPr lang="en-US" altLang="zh-CN" dirty="0"/>
          </a:p>
          <a:p>
            <a:pPr>
              <a:defRPr/>
            </a:pPr>
            <a:endParaRPr lang="en-US" altLang="zh-CN" sz="1800" dirty="0"/>
          </a:p>
          <a:p>
            <a:pPr>
              <a:defRPr/>
            </a:pPr>
            <a:endParaRPr lang="en-US" altLang="zh-CN" sz="1800" dirty="0"/>
          </a:p>
          <a:p>
            <a:pPr>
              <a:defRPr/>
            </a:pPr>
            <a:endParaRPr lang="en-US" altLang="zh-CN" sz="1800" dirty="0">
              <a:solidFill>
                <a:srgbClr val="18453B"/>
              </a:solidFill>
            </a:endParaRPr>
          </a:p>
          <a:p>
            <a:pPr>
              <a:defRPr/>
            </a:pPr>
            <a:endParaRPr lang="en-US" altLang="zh-CN" sz="1800" dirty="0"/>
          </a:p>
        </p:txBody>
      </p:sp>
      <p:grpSp>
        <p:nvGrpSpPr>
          <p:cNvPr id="11" name="组合 10"/>
          <p:cNvGrpSpPr/>
          <p:nvPr/>
        </p:nvGrpSpPr>
        <p:grpSpPr>
          <a:xfrm>
            <a:off x="307975" y="2777380"/>
            <a:ext cx="7921625" cy="599500"/>
            <a:chOff x="307975" y="2777380"/>
            <a:chExt cx="7921625" cy="599500"/>
          </a:xfrm>
        </p:grpSpPr>
        <p:sp>
          <p:nvSpPr>
            <p:cNvPr id="47" name="矩形 46"/>
            <p:cNvSpPr/>
            <p:nvPr/>
          </p:nvSpPr>
          <p:spPr>
            <a:xfrm>
              <a:off x="1828800" y="2932093"/>
              <a:ext cx="418885" cy="304800"/>
            </a:xfrm>
            <a:prstGeom prst="rect">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307975" y="2792105"/>
              <a:ext cx="1386436" cy="584775"/>
            </a:xfrm>
            <a:prstGeom prst="rect">
              <a:avLst/>
            </a:prstGeom>
            <a:noFill/>
          </p:spPr>
          <p:txBody>
            <a:bodyPr wrap="square" lIns="91440" tIns="45720" rIns="91440" bIns="45720">
              <a:spAutoFit/>
            </a:bodyPr>
            <a:lstStyle/>
            <a:p>
              <a:pPr algn="ctr"/>
              <a:r>
                <a:rPr lang="en-US" altLang="zh-CN" sz="1600" b="0" i="1"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1 cell hash-print collision</a:t>
              </a:r>
              <a:endParaRPr lang="zh-CN" altLang="en-US" sz="16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6" name="直接箭头连接符 5"/>
            <p:cNvCxnSpPr/>
            <p:nvPr/>
          </p:nvCxnSpPr>
          <p:spPr>
            <a:xfrm>
              <a:off x="2590800" y="3069768"/>
              <a:ext cx="838200" cy="0"/>
            </a:xfrm>
            <a:prstGeom prst="straightConnector1">
              <a:avLst/>
            </a:prstGeom>
            <a:ln w="57150" cap="flat" cmpd="sng" algn="ctr">
              <a:solidFill>
                <a:schemeClr val="accent6">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10" name="组合 9"/>
            <p:cNvGrpSpPr/>
            <p:nvPr/>
          </p:nvGrpSpPr>
          <p:grpSpPr>
            <a:xfrm>
              <a:off x="3495155" y="2777380"/>
              <a:ext cx="1381645" cy="584775"/>
              <a:chOff x="3495155" y="2777380"/>
              <a:chExt cx="1381645" cy="584775"/>
            </a:xfrm>
          </p:grpSpPr>
          <p:sp>
            <p:nvSpPr>
              <p:cNvPr id="7" name="矩形 6"/>
              <p:cNvSpPr/>
              <p:nvPr/>
            </p:nvSpPr>
            <p:spPr>
              <a:xfrm>
                <a:off x="3495155" y="2777380"/>
                <a:ext cx="1381645" cy="584775"/>
              </a:xfrm>
              <a:prstGeom prst="rect">
                <a:avLst/>
              </a:prstGeom>
            </p:spPr>
            <p:txBody>
              <a:bodyPr wrap="square">
                <a:spAutoFit/>
              </a:bodyPr>
              <a:lstStyle/>
              <a:p>
                <a:r>
                  <a:rPr lang="en-US" altLang="zh-CN" sz="3200" dirty="0"/>
                  <a:t>(1      )</a:t>
                </a:r>
                <a:endParaRPr lang="zh-CN" altLang="en-US" sz="3200" dirty="0"/>
              </a:p>
            </p:txBody>
          </p:sp>
          <p:sp>
            <p:nvSpPr>
              <p:cNvPr id="50" name="矩形 49"/>
              <p:cNvSpPr/>
              <p:nvPr/>
            </p:nvSpPr>
            <p:spPr>
              <a:xfrm>
                <a:off x="4076915" y="2932092"/>
                <a:ext cx="418885" cy="304800"/>
              </a:xfrm>
              <a:prstGeom prst="rect">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组合 59"/>
            <p:cNvGrpSpPr/>
            <p:nvPr/>
          </p:nvGrpSpPr>
          <p:grpSpPr>
            <a:xfrm>
              <a:off x="5161510" y="2783908"/>
              <a:ext cx="1381645" cy="584775"/>
              <a:chOff x="3495155" y="2777380"/>
              <a:chExt cx="1381645" cy="584775"/>
            </a:xfrm>
          </p:grpSpPr>
          <p:sp>
            <p:nvSpPr>
              <p:cNvPr id="61" name="矩形 60"/>
              <p:cNvSpPr/>
              <p:nvPr/>
            </p:nvSpPr>
            <p:spPr>
              <a:xfrm>
                <a:off x="3495155" y="2777380"/>
                <a:ext cx="1381645" cy="584775"/>
              </a:xfrm>
              <a:prstGeom prst="rect">
                <a:avLst/>
              </a:prstGeom>
            </p:spPr>
            <p:txBody>
              <a:bodyPr wrap="square">
                <a:spAutoFit/>
              </a:bodyPr>
              <a:lstStyle/>
              <a:p>
                <a:r>
                  <a:rPr lang="en-US" altLang="zh-CN" sz="3200" dirty="0"/>
                  <a:t>(1      )</a:t>
                </a:r>
                <a:endParaRPr lang="zh-CN" altLang="en-US" sz="3200" dirty="0"/>
              </a:p>
            </p:txBody>
          </p:sp>
          <p:sp>
            <p:nvSpPr>
              <p:cNvPr id="62" name="矩形 61"/>
              <p:cNvSpPr/>
              <p:nvPr/>
            </p:nvSpPr>
            <p:spPr>
              <a:xfrm>
                <a:off x="4076915" y="2932092"/>
                <a:ext cx="418885" cy="304800"/>
              </a:xfrm>
              <a:prstGeom prst="rect">
                <a:avLst/>
              </a:prstGeom>
              <a:solidFill>
                <a:srgbClr val="51FB35"/>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3" name="组合 62"/>
            <p:cNvGrpSpPr/>
            <p:nvPr/>
          </p:nvGrpSpPr>
          <p:grpSpPr>
            <a:xfrm>
              <a:off x="6847955" y="2792104"/>
              <a:ext cx="1381645" cy="584775"/>
              <a:chOff x="3495155" y="2777380"/>
              <a:chExt cx="1381645" cy="584775"/>
            </a:xfrm>
          </p:grpSpPr>
          <p:sp>
            <p:nvSpPr>
              <p:cNvPr id="64" name="矩形 63"/>
              <p:cNvSpPr/>
              <p:nvPr/>
            </p:nvSpPr>
            <p:spPr>
              <a:xfrm>
                <a:off x="3495155" y="2777380"/>
                <a:ext cx="1381645" cy="584775"/>
              </a:xfrm>
              <a:prstGeom prst="rect">
                <a:avLst/>
              </a:prstGeom>
            </p:spPr>
            <p:txBody>
              <a:bodyPr wrap="square">
                <a:spAutoFit/>
              </a:bodyPr>
              <a:lstStyle/>
              <a:p>
                <a:r>
                  <a:rPr lang="en-US" altLang="zh-CN" sz="3200" dirty="0"/>
                  <a:t>(1      )</a:t>
                </a:r>
                <a:endParaRPr lang="zh-CN" altLang="en-US" sz="3200" dirty="0"/>
              </a:p>
            </p:txBody>
          </p:sp>
          <p:sp>
            <p:nvSpPr>
              <p:cNvPr id="65" name="矩形 64"/>
              <p:cNvSpPr/>
              <p:nvPr/>
            </p:nvSpPr>
            <p:spPr>
              <a:xfrm>
                <a:off x="4076915" y="2932092"/>
                <a:ext cx="418885" cy="304800"/>
              </a:xfrm>
              <a:prstGeom prst="rect">
                <a:avLst/>
              </a:prstGeom>
              <a:solidFill>
                <a:srgbClr val="7030A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矩形 65"/>
            <p:cNvSpPr/>
            <p:nvPr/>
          </p:nvSpPr>
          <p:spPr>
            <a:xfrm>
              <a:off x="4708687" y="2884436"/>
              <a:ext cx="559976" cy="400110"/>
            </a:xfrm>
            <a:prstGeom prst="rect">
              <a:avLst/>
            </a:prstGeom>
            <a:noFill/>
          </p:spPr>
          <p:txBody>
            <a:bodyPr wrap="square" lIns="91440" tIns="45720" rIns="91440" bIns="45720">
              <a:spAutoFit/>
            </a:bodyPr>
            <a:lstStyle/>
            <a:p>
              <a:pPr algn="ctr"/>
              <a:r>
                <a:rPr lang="en-US" altLang="zh-CN" sz="20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or</a:t>
              </a:r>
              <a:endParaRPr lang="zh-CN" altLang="en-US" sz="20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7" name="矩形 66"/>
            <p:cNvSpPr/>
            <p:nvPr/>
          </p:nvSpPr>
          <p:spPr>
            <a:xfrm>
              <a:off x="6336123" y="2890965"/>
              <a:ext cx="559976" cy="400110"/>
            </a:xfrm>
            <a:prstGeom prst="rect">
              <a:avLst/>
            </a:prstGeom>
            <a:noFill/>
          </p:spPr>
          <p:txBody>
            <a:bodyPr wrap="square" lIns="91440" tIns="45720" rIns="91440" bIns="45720">
              <a:spAutoFit/>
            </a:bodyPr>
            <a:lstStyle/>
            <a:p>
              <a:pPr algn="ctr"/>
              <a:r>
                <a:rPr lang="en-US" altLang="zh-CN" sz="20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or</a:t>
              </a:r>
              <a:endParaRPr lang="zh-CN" altLang="en-US" sz="20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grpSp>
        <p:nvGrpSpPr>
          <p:cNvPr id="15" name="组合 14"/>
          <p:cNvGrpSpPr/>
          <p:nvPr/>
        </p:nvGrpSpPr>
        <p:grpSpPr>
          <a:xfrm>
            <a:off x="307975" y="3599814"/>
            <a:ext cx="8081775" cy="1676350"/>
            <a:chOff x="307975" y="3599814"/>
            <a:chExt cx="8081775" cy="1676350"/>
          </a:xfrm>
        </p:grpSpPr>
        <p:grpSp>
          <p:nvGrpSpPr>
            <p:cNvPr id="68" name="组合 67"/>
            <p:cNvGrpSpPr/>
            <p:nvPr/>
          </p:nvGrpSpPr>
          <p:grpSpPr>
            <a:xfrm>
              <a:off x="307975" y="3599814"/>
              <a:ext cx="7921625" cy="599500"/>
              <a:chOff x="307975" y="2777380"/>
              <a:chExt cx="7921625" cy="599500"/>
            </a:xfrm>
          </p:grpSpPr>
          <p:sp>
            <p:nvSpPr>
              <p:cNvPr id="69" name="矩形 68"/>
              <p:cNvSpPr/>
              <p:nvPr/>
            </p:nvSpPr>
            <p:spPr>
              <a:xfrm>
                <a:off x="1828800" y="2932093"/>
                <a:ext cx="418885" cy="304800"/>
              </a:xfrm>
              <a:prstGeom prst="rect">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307975" y="2792105"/>
                <a:ext cx="1386436" cy="584775"/>
              </a:xfrm>
              <a:prstGeom prst="rect">
                <a:avLst/>
              </a:prstGeom>
              <a:noFill/>
            </p:spPr>
            <p:txBody>
              <a:bodyPr wrap="square" lIns="91440" tIns="45720" rIns="91440" bIns="45720">
                <a:spAutoFit/>
              </a:bodyPr>
              <a:lstStyle/>
              <a:p>
                <a:pPr algn="ctr"/>
                <a:r>
                  <a:rPr lang="en-US" altLang="zh-CN" sz="1600" b="0" i="1"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 cell hash-print collision</a:t>
                </a:r>
                <a:endParaRPr lang="zh-CN" altLang="en-US" sz="16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cxnSp>
            <p:nvCxnSpPr>
              <p:cNvPr id="71" name="直接箭头连接符 70"/>
              <p:cNvCxnSpPr/>
              <p:nvPr/>
            </p:nvCxnSpPr>
            <p:spPr>
              <a:xfrm>
                <a:off x="2590800" y="3069768"/>
                <a:ext cx="838200" cy="0"/>
              </a:xfrm>
              <a:prstGeom prst="straightConnector1">
                <a:avLst/>
              </a:prstGeom>
              <a:ln w="57150" cap="flat" cmpd="sng" algn="ctr">
                <a:solidFill>
                  <a:schemeClr val="accent6">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72" name="组合 71"/>
              <p:cNvGrpSpPr/>
              <p:nvPr/>
            </p:nvGrpSpPr>
            <p:grpSpPr>
              <a:xfrm>
                <a:off x="3495155" y="2777380"/>
                <a:ext cx="1381645" cy="584775"/>
                <a:chOff x="3495155" y="2777380"/>
                <a:chExt cx="1381645" cy="584775"/>
              </a:xfrm>
            </p:grpSpPr>
            <p:sp>
              <p:nvSpPr>
                <p:cNvPr id="81" name="矩形 80"/>
                <p:cNvSpPr/>
                <p:nvPr/>
              </p:nvSpPr>
              <p:spPr>
                <a:xfrm>
                  <a:off x="3495155" y="2777380"/>
                  <a:ext cx="1381645" cy="584775"/>
                </a:xfrm>
                <a:prstGeom prst="rect">
                  <a:avLst/>
                </a:prstGeom>
              </p:spPr>
              <p:txBody>
                <a:bodyPr wrap="square">
                  <a:spAutoFit/>
                </a:bodyPr>
                <a:lstStyle/>
                <a:p>
                  <a:r>
                    <a:rPr lang="en-US" altLang="zh-CN" sz="3200" dirty="0"/>
                    <a:t>(2      )</a:t>
                  </a:r>
                  <a:endParaRPr lang="zh-CN" altLang="en-US" sz="3200" dirty="0"/>
                </a:p>
              </p:txBody>
            </p:sp>
            <p:sp>
              <p:nvSpPr>
                <p:cNvPr id="82" name="矩形 81"/>
                <p:cNvSpPr/>
                <p:nvPr/>
              </p:nvSpPr>
              <p:spPr>
                <a:xfrm>
                  <a:off x="4076915" y="2932092"/>
                  <a:ext cx="418885" cy="304800"/>
                </a:xfrm>
                <a:prstGeom prst="rect">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p:cNvGrpSpPr/>
              <p:nvPr/>
            </p:nvGrpSpPr>
            <p:grpSpPr>
              <a:xfrm>
                <a:off x="5161510" y="2783908"/>
                <a:ext cx="1381645" cy="584775"/>
                <a:chOff x="3495155" y="2777380"/>
                <a:chExt cx="1381645" cy="584775"/>
              </a:xfrm>
            </p:grpSpPr>
            <p:sp>
              <p:nvSpPr>
                <p:cNvPr id="79" name="矩形 78"/>
                <p:cNvSpPr/>
                <p:nvPr/>
              </p:nvSpPr>
              <p:spPr>
                <a:xfrm>
                  <a:off x="3495155" y="2777380"/>
                  <a:ext cx="1381645" cy="584775"/>
                </a:xfrm>
                <a:prstGeom prst="rect">
                  <a:avLst/>
                </a:prstGeom>
              </p:spPr>
              <p:txBody>
                <a:bodyPr wrap="square">
                  <a:spAutoFit/>
                </a:bodyPr>
                <a:lstStyle/>
                <a:p>
                  <a:r>
                    <a:rPr lang="en-US" altLang="zh-CN" sz="3200" dirty="0"/>
                    <a:t>(2      )</a:t>
                  </a:r>
                  <a:endParaRPr lang="zh-CN" altLang="en-US" sz="3200" dirty="0"/>
                </a:p>
              </p:txBody>
            </p:sp>
            <p:sp>
              <p:nvSpPr>
                <p:cNvPr id="80" name="矩形 79"/>
                <p:cNvSpPr/>
                <p:nvPr/>
              </p:nvSpPr>
              <p:spPr>
                <a:xfrm>
                  <a:off x="4076915" y="2932092"/>
                  <a:ext cx="418885" cy="304800"/>
                </a:xfrm>
                <a:prstGeom prst="rect">
                  <a:avLst/>
                </a:prstGeom>
                <a:solidFill>
                  <a:srgbClr val="51FB35"/>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p:cNvGrpSpPr/>
              <p:nvPr/>
            </p:nvGrpSpPr>
            <p:grpSpPr>
              <a:xfrm>
                <a:off x="6847955" y="2792104"/>
                <a:ext cx="1381645" cy="584775"/>
                <a:chOff x="3495155" y="2777380"/>
                <a:chExt cx="1381645" cy="584775"/>
              </a:xfrm>
            </p:grpSpPr>
            <p:sp>
              <p:nvSpPr>
                <p:cNvPr id="77" name="矩形 76"/>
                <p:cNvSpPr/>
                <p:nvPr/>
              </p:nvSpPr>
              <p:spPr>
                <a:xfrm>
                  <a:off x="3495155" y="2777380"/>
                  <a:ext cx="1381645" cy="584775"/>
                </a:xfrm>
                <a:prstGeom prst="rect">
                  <a:avLst/>
                </a:prstGeom>
              </p:spPr>
              <p:txBody>
                <a:bodyPr wrap="square">
                  <a:spAutoFit/>
                </a:bodyPr>
                <a:lstStyle/>
                <a:p>
                  <a:r>
                    <a:rPr lang="en-US" altLang="zh-CN" sz="3200" dirty="0"/>
                    <a:t>(2      )</a:t>
                  </a:r>
                  <a:endParaRPr lang="zh-CN" altLang="en-US" sz="3200" dirty="0"/>
                </a:p>
              </p:txBody>
            </p:sp>
            <p:sp>
              <p:nvSpPr>
                <p:cNvPr id="78" name="矩形 77"/>
                <p:cNvSpPr/>
                <p:nvPr/>
              </p:nvSpPr>
              <p:spPr>
                <a:xfrm>
                  <a:off x="4076915" y="2932092"/>
                  <a:ext cx="418885" cy="304800"/>
                </a:xfrm>
                <a:prstGeom prst="rect">
                  <a:avLst/>
                </a:prstGeom>
                <a:solidFill>
                  <a:srgbClr val="7030A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矩形 74"/>
              <p:cNvSpPr/>
              <p:nvPr/>
            </p:nvSpPr>
            <p:spPr>
              <a:xfrm>
                <a:off x="4708687" y="2884436"/>
                <a:ext cx="559976" cy="400110"/>
              </a:xfrm>
              <a:prstGeom prst="rect">
                <a:avLst/>
              </a:prstGeom>
              <a:noFill/>
            </p:spPr>
            <p:txBody>
              <a:bodyPr wrap="square" lIns="91440" tIns="45720" rIns="91440" bIns="45720">
                <a:spAutoFit/>
              </a:bodyPr>
              <a:lstStyle/>
              <a:p>
                <a:pPr algn="ctr"/>
                <a:r>
                  <a:rPr lang="en-US" altLang="zh-CN" sz="20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or</a:t>
                </a:r>
                <a:endParaRPr lang="zh-CN" altLang="en-US" sz="20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6" name="矩形 75"/>
              <p:cNvSpPr/>
              <p:nvPr/>
            </p:nvSpPr>
            <p:spPr>
              <a:xfrm>
                <a:off x="6336123" y="2890965"/>
                <a:ext cx="559976" cy="400110"/>
              </a:xfrm>
              <a:prstGeom prst="rect">
                <a:avLst/>
              </a:prstGeom>
              <a:noFill/>
            </p:spPr>
            <p:txBody>
              <a:bodyPr wrap="square" lIns="91440" tIns="45720" rIns="91440" bIns="45720">
                <a:spAutoFit/>
              </a:bodyPr>
              <a:lstStyle/>
              <a:p>
                <a:pPr algn="ctr"/>
                <a:r>
                  <a:rPr lang="en-US" altLang="zh-CN" sz="20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or</a:t>
                </a:r>
                <a:endParaRPr lang="zh-CN" altLang="en-US" sz="20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sp>
          <p:nvSpPr>
            <p:cNvPr id="83" name="矩形 82"/>
            <p:cNvSpPr/>
            <p:nvPr/>
          </p:nvSpPr>
          <p:spPr>
            <a:xfrm>
              <a:off x="2819400" y="4340341"/>
              <a:ext cx="559976" cy="400110"/>
            </a:xfrm>
            <a:prstGeom prst="rect">
              <a:avLst/>
            </a:prstGeom>
            <a:noFill/>
          </p:spPr>
          <p:txBody>
            <a:bodyPr wrap="square" lIns="91440" tIns="45720" rIns="91440" bIns="45720">
              <a:spAutoFit/>
            </a:bodyPr>
            <a:lstStyle/>
            <a:p>
              <a:pPr algn="ctr"/>
              <a:r>
                <a:rPr lang="en-US" altLang="zh-CN" sz="20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or</a:t>
              </a:r>
              <a:endParaRPr lang="zh-CN" altLang="en-US" sz="20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nvGrpSpPr>
            <p:cNvPr id="14" name="组合 13"/>
            <p:cNvGrpSpPr/>
            <p:nvPr/>
          </p:nvGrpSpPr>
          <p:grpSpPr>
            <a:xfrm>
              <a:off x="3266555" y="4240367"/>
              <a:ext cx="2372245" cy="584775"/>
              <a:chOff x="3495155" y="4240367"/>
              <a:chExt cx="2372245" cy="584775"/>
            </a:xfrm>
          </p:grpSpPr>
          <p:sp>
            <p:nvSpPr>
              <p:cNvPr id="84" name="矩形 83"/>
              <p:cNvSpPr/>
              <p:nvPr/>
            </p:nvSpPr>
            <p:spPr>
              <a:xfrm>
                <a:off x="3495155" y="4240367"/>
                <a:ext cx="2372245" cy="584775"/>
              </a:xfrm>
              <a:prstGeom prst="rect">
                <a:avLst/>
              </a:prstGeom>
            </p:spPr>
            <p:txBody>
              <a:bodyPr wrap="square">
                <a:spAutoFit/>
              </a:bodyPr>
              <a:lstStyle/>
              <a:p>
                <a:r>
                  <a:rPr lang="en-US" altLang="zh-CN" sz="3200" dirty="0"/>
                  <a:t>(1      +1      )</a:t>
                </a:r>
                <a:endParaRPr lang="zh-CN" altLang="en-US" sz="3200" dirty="0"/>
              </a:p>
            </p:txBody>
          </p:sp>
          <p:sp>
            <p:nvSpPr>
              <p:cNvPr id="86" name="矩形 85"/>
              <p:cNvSpPr/>
              <p:nvPr/>
            </p:nvSpPr>
            <p:spPr>
              <a:xfrm>
                <a:off x="4076915" y="4405253"/>
                <a:ext cx="418885" cy="304800"/>
              </a:xfrm>
              <a:prstGeom prst="rect">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5161510" y="4399552"/>
                <a:ext cx="418885" cy="304800"/>
              </a:xfrm>
              <a:prstGeom prst="rect">
                <a:avLst/>
              </a:prstGeom>
              <a:solidFill>
                <a:srgbClr val="51FB35"/>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8" name="矩形 87"/>
            <p:cNvSpPr/>
            <p:nvPr/>
          </p:nvSpPr>
          <p:spPr>
            <a:xfrm>
              <a:off x="5570350" y="4340341"/>
              <a:ext cx="559976" cy="400110"/>
            </a:xfrm>
            <a:prstGeom prst="rect">
              <a:avLst/>
            </a:prstGeom>
            <a:noFill/>
          </p:spPr>
          <p:txBody>
            <a:bodyPr wrap="square" lIns="91440" tIns="45720" rIns="91440" bIns="45720">
              <a:spAutoFit/>
            </a:bodyPr>
            <a:lstStyle/>
            <a:p>
              <a:pPr algn="ctr"/>
              <a:r>
                <a:rPr lang="en-US" altLang="zh-CN" sz="20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or</a:t>
              </a:r>
              <a:endParaRPr lang="zh-CN" altLang="en-US" sz="20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nvGrpSpPr>
            <p:cNvPr id="89" name="组合 88"/>
            <p:cNvGrpSpPr/>
            <p:nvPr/>
          </p:nvGrpSpPr>
          <p:grpSpPr>
            <a:xfrm>
              <a:off x="6017505" y="4240367"/>
              <a:ext cx="2372245" cy="584775"/>
              <a:chOff x="3495155" y="4240367"/>
              <a:chExt cx="2372245" cy="584775"/>
            </a:xfrm>
          </p:grpSpPr>
          <p:sp>
            <p:nvSpPr>
              <p:cNvPr id="90" name="矩形 89"/>
              <p:cNvSpPr/>
              <p:nvPr/>
            </p:nvSpPr>
            <p:spPr>
              <a:xfrm>
                <a:off x="3495155" y="4240367"/>
                <a:ext cx="2372245" cy="584775"/>
              </a:xfrm>
              <a:prstGeom prst="rect">
                <a:avLst/>
              </a:prstGeom>
            </p:spPr>
            <p:txBody>
              <a:bodyPr wrap="square">
                <a:spAutoFit/>
              </a:bodyPr>
              <a:lstStyle/>
              <a:p>
                <a:r>
                  <a:rPr lang="en-US" altLang="zh-CN" sz="3200" dirty="0"/>
                  <a:t>(1      +1      )</a:t>
                </a:r>
                <a:endParaRPr lang="zh-CN" altLang="en-US" sz="3200" dirty="0"/>
              </a:p>
            </p:txBody>
          </p:sp>
          <p:sp>
            <p:nvSpPr>
              <p:cNvPr id="91" name="矩形 90"/>
              <p:cNvSpPr/>
              <p:nvPr/>
            </p:nvSpPr>
            <p:spPr>
              <a:xfrm>
                <a:off x="4076915" y="4405253"/>
                <a:ext cx="418885" cy="304800"/>
              </a:xfrm>
              <a:prstGeom prst="rect">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5161510" y="4399552"/>
                <a:ext cx="418885" cy="304800"/>
              </a:xfrm>
              <a:prstGeom prst="rect">
                <a:avLst/>
              </a:prstGeom>
              <a:solidFill>
                <a:srgbClr val="7030A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3" name="矩形 92"/>
            <p:cNvSpPr/>
            <p:nvPr/>
          </p:nvSpPr>
          <p:spPr>
            <a:xfrm>
              <a:off x="4640753" y="4445167"/>
              <a:ext cx="1471736" cy="830997"/>
            </a:xfrm>
            <a:prstGeom prst="rect">
              <a:avLst/>
            </a:prstGeom>
            <a:noFill/>
          </p:spPr>
          <p:txBody>
            <a:bodyPr wrap="square" lIns="91440" tIns="45720" rIns="91440" bIns="45720">
              <a:spAutoFit/>
            </a:bodyPr>
            <a:lstStyle/>
            <a:p>
              <a:pPr algn="ctr"/>
              <a:r>
                <a:rPr lang="en-US" altLang="zh-CN" sz="4800" b="1"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endParaRPr lang="zh-CN" altLang="en-US" sz="4800" b="1"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sp>
        <p:nvSpPr>
          <p:cNvPr id="121" name="矩形 120"/>
          <p:cNvSpPr/>
          <p:nvPr/>
        </p:nvSpPr>
        <p:spPr>
          <a:xfrm>
            <a:off x="381000" y="4955922"/>
            <a:ext cx="1471736" cy="830997"/>
          </a:xfrm>
          <a:prstGeom prst="rect">
            <a:avLst/>
          </a:prstGeom>
          <a:noFill/>
        </p:spPr>
        <p:txBody>
          <a:bodyPr wrap="square" lIns="91440" tIns="45720" rIns="91440" bIns="45720">
            <a:spAutoFit/>
          </a:bodyPr>
          <a:lstStyle/>
          <a:p>
            <a:pPr algn="ctr"/>
            <a:r>
              <a:rPr lang="en-US" altLang="zh-CN" sz="4800" b="1"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endParaRPr lang="zh-CN" altLang="en-US" sz="4800" b="1"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521601043"/>
      </p:ext>
    </p:extLst>
  </p:cSld>
  <p:clrMapOvr>
    <a:masterClrMapping/>
  </p:clrMapOvr>
  <p:transition advTm="2284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xEl>
                                              <p:pRg st="2" end="2"/>
                                            </p:txEl>
                                          </p:spTgt>
                                        </p:tgtEl>
                                        <p:attrNameLst>
                                          <p:attrName>style.visibility</p:attrName>
                                        </p:attrNameLst>
                                      </p:cBhvr>
                                      <p:to>
                                        <p:strVal val="visible"/>
                                      </p:to>
                                    </p:set>
                                    <p:animEffect transition="in" filter="fade">
                                      <p:cBhvr>
                                        <p:cTn id="7" dur="500"/>
                                        <p:tgtEl>
                                          <p:spTgt spid="4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1"/>
                                        </p:tgtEl>
                                        <p:attrNameLst>
                                          <p:attrName>style.visibility</p:attrName>
                                        </p:attrNameLst>
                                      </p:cBhvr>
                                      <p:to>
                                        <p:strVal val="visible"/>
                                      </p:to>
                                    </p:set>
                                    <p:animEffect transition="in" filter="fade">
                                      <p:cBhvr>
                                        <p:cTn id="22"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81000" y="152400"/>
            <a:ext cx="8382000" cy="685800"/>
          </a:xfrm>
        </p:spPr>
        <p:txBody>
          <a:bodyPr>
            <a:noAutofit/>
          </a:bodyPr>
          <a:lstStyle/>
          <a:p>
            <a:pPr>
              <a:defRPr/>
            </a:pPr>
            <a:r>
              <a:rPr lang="en-US" altLang="zh-CN" sz="3000" dirty="0"/>
              <a:t>Performance Analysis – FNR (</a:t>
            </a:r>
            <a:r>
              <a:rPr lang="en-US" altLang="zh-CN" sz="3000" dirty="0" err="1"/>
              <a:t>cont</a:t>
            </a:r>
            <a:r>
              <a:rPr lang="en-US" altLang="zh-CN" sz="3000" dirty="0"/>
              <a:t>’)</a:t>
            </a:r>
            <a:endParaRPr lang="zh-CN" altLang="en-US" sz="3000" dirty="0"/>
          </a:p>
        </p:txBody>
      </p:sp>
      <p:sp>
        <p:nvSpPr>
          <p:cNvPr id="45058" name="AutoShape 2" descr="d:\program files\360se\360se6\User Data\Temp\images?q=tbn:ANd9GcR1aUCVhO_RQnqG6ye0lWBP-f6MVq4F2IZ4uuqcmKE2SABzVRbjKA.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59" name="AutoShape 4" descr="d:\program files\360se\360se6\User Data\Temp\images?q=tbn:ANd9GcR1aUCVhO_RQnqG6ye0lWBP-f6MVq4F2IZ4uuqcmKE2SABzVRbjKA.jpg"/>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0" name="AutoShape 6" descr="d:\program files\360se\360se6\User Data\Temp\images?q=tbn:ANd9GcR1aUCVhO_RQnqG6ye0lWBP-f6MVq4F2IZ4uuqcmKE2SABzVRbjKA.jpg"/>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1" name="AutoShape 8" descr="d:\program files\360se\360se6\User Data\Temp\images?q=tbn:ANd9GcR1aUCVhO_RQnqG6ye0lWBP-f6MVq4F2IZ4uuqcmKE2SABzVRbjKA.jpg"/>
          <p:cNvSpPr>
            <a:spLocks noChangeAspect="1" noChangeArrowheads="1"/>
          </p:cNvSpPr>
          <p:nvPr/>
        </p:nvSpPr>
        <p:spPr bwMode="auto">
          <a:xfrm>
            <a:off x="612775"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2" name="AutoShape 10" descr="d:\program files\360se\360se6\User Data\Temp\images?q=tbn:ANd9GcR1aUCVhO_RQnqG6ye0lWBP-f6MVq4F2IZ4uuqcmKE2SABzVRbjKA.jpg"/>
          <p:cNvSpPr>
            <a:spLocks noChangeAspect="1" noChangeArrowheads="1"/>
          </p:cNvSpPr>
          <p:nvPr/>
        </p:nvSpPr>
        <p:spPr bwMode="auto">
          <a:xfrm>
            <a:off x="765175" y="465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6" name="文本占位符 9"/>
          <p:cNvSpPr>
            <a:spLocks noGrp="1"/>
          </p:cNvSpPr>
          <p:nvPr>
            <p:ph idx="1"/>
          </p:nvPr>
        </p:nvSpPr>
        <p:spPr>
          <a:xfrm>
            <a:off x="342900" y="838202"/>
            <a:ext cx="8458200" cy="5105398"/>
          </a:xfrm>
        </p:spPr>
        <p:txBody>
          <a:bodyPr>
            <a:normAutofit/>
          </a:bodyPr>
          <a:lstStyle/>
          <a:p>
            <a:pPr>
              <a:defRPr/>
            </a:pPr>
            <a:r>
              <a:rPr lang="en-US" altLang="zh-CN" dirty="0"/>
              <a:t>Our solution: </a:t>
            </a:r>
            <a:r>
              <a:rPr lang="en-US" altLang="zh-CN" dirty="0">
                <a:solidFill>
                  <a:srgbClr val="00B0F0"/>
                </a:solidFill>
              </a:rPr>
              <a:t>two-partite approximation </a:t>
            </a:r>
            <a:endParaRPr lang="en-US" altLang="zh-CN" dirty="0"/>
          </a:p>
          <a:p>
            <a:pPr lvl="1">
              <a:defRPr/>
            </a:pPr>
            <a:r>
              <a:rPr lang="en-US" altLang="zh-CN" sz="1800" dirty="0"/>
              <a:t>Observation: distributions of item occurrences in practical applications typically follows </a:t>
            </a:r>
            <a:r>
              <a:rPr lang="en-US" altLang="zh-CN" sz="1800" dirty="0" err="1">
                <a:solidFill>
                  <a:srgbClr val="FF0000"/>
                </a:solidFill>
              </a:rPr>
              <a:t>Zipf</a:t>
            </a:r>
            <a:r>
              <a:rPr lang="en-US" altLang="zh-CN" sz="1800" dirty="0"/>
              <a:t> or “</a:t>
            </a:r>
            <a:r>
              <a:rPr lang="en-US" altLang="zh-CN" sz="1800" dirty="0" err="1">
                <a:solidFill>
                  <a:srgbClr val="FF0000"/>
                </a:solidFill>
              </a:rPr>
              <a:t>Zipf</a:t>
            </a:r>
            <a:r>
              <a:rPr lang="en-US" altLang="zh-CN" sz="1800" dirty="0">
                <a:solidFill>
                  <a:srgbClr val="FF0000"/>
                </a:solidFill>
              </a:rPr>
              <a:t>-like</a:t>
            </a:r>
            <a:r>
              <a:rPr lang="en-US" altLang="zh-CN" sz="1800" dirty="0"/>
              <a:t>” skewed distribution</a:t>
            </a:r>
          </a:p>
          <a:p>
            <a:pPr marL="457200" lvl="1" indent="0">
              <a:buNone/>
              <a:defRPr/>
            </a:pPr>
            <a:endParaRPr lang="en-US" altLang="zh-CN" dirty="0">
              <a:solidFill>
                <a:srgbClr val="FF0000"/>
              </a:solidFill>
            </a:endParaRPr>
          </a:p>
          <a:p>
            <a:pPr marL="457200" lvl="1" indent="0">
              <a:buNone/>
              <a:defRPr/>
            </a:pPr>
            <a:endParaRPr lang="en-US" altLang="zh-CN" dirty="0"/>
          </a:p>
          <a:p>
            <a:pPr lvl="1">
              <a:defRPr/>
            </a:pPr>
            <a:endParaRPr lang="en-US" altLang="zh-CN" dirty="0"/>
          </a:p>
          <a:p>
            <a:pPr>
              <a:defRPr/>
            </a:pPr>
            <a:endParaRPr lang="en-US" altLang="zh-CN" sz="1800" dirty="0"/>
          </a:p>
          <a:p>
            <a:pPr>
              <a:defRPr/>
            </a:pPr>
            <a:endParaRPr lang="en-US" altLang="zh-CN" sz="1800" dirty="0"/>
          </a:p>
          <a:p>
            <a:pPr>
              <a:defRPr/>
            </a:pPr>
            <a:endParaRPr lang="en-US" altLang="zh-CN" sz="1800" dirty="0">
              <a:solidFill>
                <a:srgbClr val="18453B"/>
              </a:solidFill>
            </a:endParaRPr>
          </a:p>
          <a:p>
            <a:pPr>
              <a:defRPr/>
            </a:pPr>
            <a:endParaRPr lang="en-US" altLang="zh-CN" sz="1800" dirty="0"/>
          </a:p>
        </p:txBody>
      </p:sp>
      <p:pic>
        <p:nvPicPr>
          <p:cNvPr id="2" name="图片 1"/>
          <p:cNvPicPr>
            <a:picLocks noChangeAspect="1"/>
          </p:cNvPicPr>
          <p:nvPr/>
        </p:nvPicPr>
        <p:blipFill>
          <a:blip r:embed="rId4"/>
          <a:stretch>
            <a:fillRect/>
          </a:stretch>
        </p:blipFill>
        <p:spPr>
          <a:xfrm>
            <a:off x="2743200" y="1905000"/>
            <a:ext cx="3657600" cy="2199080"/>
          </a:xfrm>
          <a:prstGeom prst="rect">
            <a:avLst/>
          </a:prstGeom>
        </p:spPr>
      </p:pic>
      <p:cxnSp>
        <p:nvCxnSpPr>
          <p:cNvPr id="4" name="直接连接符 3"/>
          <p:cNvCxnSpPr/>
          <p:nvPr/>
        </p:nvCxnSpPr>
        <p:spPr>
          <a:xfrm>
            <a:off x="3352800" y="1959429"/>
            <a:ext cx="0" cy="1828800"/>
          </a:xfrm>
          <a:prstGeom prst="line">
            <a:avLst/>
          </a:prstGeom>
          <a:ln w="412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H="1">
            <a:off x="2743200" y="3276600"/>
            <a:ext cx="533400" cy="1066800"/>
          </a:xfrm>
          <a:prstGeom prst="straightConnector1">
            <a:avLst/>
          </a:prstGeom>
          <a:ln w="41275" cap="flat" cmpd="sng" algn="ctr">
            <a:solidFill>
              <a:schemeClr val="accent3">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23" name="组合 22"/>
          <p:cNvGrpSpPr/>
          <p:nvPr/>
        </p:nvGrpSpPr>
        <p:grpSpPr>
          <a:xfrm>
            <a:off x="1069975" y="4445179"/>
            <a:ext cx="2556741" cy="1384444"/>
            <a:chOff x="1069975" y="4445179"/>
            <a:chExt cx="2556741" cy="1384444"/>
          </a:xfrm>
        </p:grpSpPr>
        <p:sp>
          <p:nvSpPr>
            <p:cNvPr id="85" name="矩形 84"/>
            <p:cNvSpPr/>
            <p:nvPr/>
          </p:nvSpPr>
          <p:spPr>
            <a:xfrm>
              <a:off x="1069975" y="4445179"/>
              <a:ext cx="2556741" cy="400110"/>
            </a:xfrm>
            <a:prstGeom prst="rect">
              <a:avLst/>
            </a:prstGeom>
            <a:noFill/>
          </p:spPr>
          <p:txBody>
            <a:bodyPr wrap="square" lIns="91440" tIns="45720" rIns="91440" bIns="45720">
              <a:spAutoFit/>
            </a:bodyPr>
            <a:lstStyle/>
            <a:p>
              <a:pPr algn="ctr"/>
              <a:r>
                <a:rPr lang="en-US" altLang="zh-CN" sz="20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Item occurrences ≈ </a:t>
              </a:r>
              <a:r>
                <a:rPr lang="en-US" altLang="zh-CN" sz="2000" b="0" cap="none" spc="0"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1</a:t>
              </a:r>
              <a:endParaRPr lang="zh-CN" altLang="en-US" sz="2000" b="0" cap="none" spc="0" baseline="-25000"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94" name="矩形 93"/>
            <p:cNvSpPr/>
            <p:nvPr/>
          </p:nvSpPr>
          <p:spPr>
            <a:xfrm>
              <a:off x="1069975" y="5121737"/>
              <a:ext cx="2556741" cy="707886"/>
            </a:xfrm>
            <a:prstGeom prst="rect">
              <a:avLst/>
            </a:prstGeom>
            <a:noFill/>
          </p:spPr>
          <p:txBody>
            <a:bodyPr wrap="square" lIns="91440" tIns="45720" rIns="91440" bIns="45720">
              <a:spAutoFit/>
            </a:bodyPr>
            <a:lstStyle/>
            <a:p>
              <a:pPr algn="ctr"/>
              <a:r>
                <a:rPr lang="en-US" altLang="zh-CN" sz="2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Analysis based on </a:t>
              </a:r>
              <a:r>
                <a:rPr lang="en-US" altLang="zh-CN" sz="2000"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binomial distribution</a:t>
              </a:r>
              <a:endParaRPr lang="zh-CN" altLang="en-US" sz="2000" b="0" cap="none" spc="0" baseline="-25000"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cxnSp>
        <p:nvCxnSpPr>
          <p:cNvPr id="95" name="直接箭头连接符 94"/>
          <p:cNvCxnSpPr/>
          <p:nvPr/>
        </p:nvCxnSpPr>
        <p:spPr>
          <a:xfrm>
            <a:off x="4991100" y="3276600"/>
            <a:ext cx="800100" cy="1066800"/>
          </a:xfrm>
          <a:prstGeom prst="straightConnector1">
            <a:avLst/>
          </a:prstGeom>
          <a:ln w="41275" cap="flat" cmpd="sng" algn="ctr">
            <a:solidFill>
              <a:schemeClr val="accent3">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24" name="组合 23"/>
          <p:cNvGrpSpPr/>
          <p:nvPr/>
        </p:nvGrpSpPr>
        <p:grpSpPr>
          <a:xfrm>
            <a:off x="3810000" y="4445179"/>
            <a:ext cx="3962400" cy="1384444"/>
            <a:chOff x="4191000" y="4445179"/>
            <a:chExt cx="3733800" cy="1384444"/>
          </a:xfrm>
        </p:grpSpPr>
        <p:sp>
          <p:nvSpPr>
            <p:cNvPr id="96" name="矩形 95"/>
            <p:cNvSpPr/>
            <p:nvPr/>
          </p:nvSpPr>
          <p:spPr>
            <a:xfrm>
              <a:off x="4191000" y="4445179"/>
              <a:ext cx="3733800" cy="1015663"/>
            </a:xfrm>
            <a:prstGeom prst="rect">
              <a:avLst/>
            </a:prstGeom>
            <a:noFill/>
          </p:spPr>
          <p:txBody>
            <a:bodyPr wrap="square" lIns="91440" tIns="45720" rIns="91440" bIns="45720">
              <a:spAutoFit/>
            </a:bodyPr>
            <a:lstStyle/>
            <a:p>
              <a:pPr algn="ctr"/>
              <a:r>
                <a:rPr lang="en-US" altLang="zh-CN" sz="20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Item occurrences ≈ </a:t>
              </a:r>
              <a:r>
                <a:rPr lang="en-US" altLang="zh-CN" sz="2000" b="0" cap="none" spc="0"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sufficiently large to cause recovering failure</a:t>
              </a:r>
              <a:endParaRPr lang="zh-CN" altLang="en-US" sz="2000" b="0" cap="none" spc="0" baseline="-25000"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97" name="矩形 96"/>
            <p:cNvSpPr/>
            <p:nvPr/>
          </p:nvSpPr>
          <p:spPr>
            <a:xfrm>
              <a:off x="4572000" y="5121737"/>
              <a:ext cx="2743201" cy="707886"/>
            </a:xfrm>
            <a:prstGeom prst="rect">
              <a:avLst/>
            </a:prstGeom>
            <a:noFill/>
          </p:spPr>
          <p:txBody>
            <a:bodyPr wrap="square" lIns="91440" tIns="45720" rIns="91440" bIns="45720">
              <a:spAutoFit/>
            </a:bodyPr>
            <a:lstStyle/>
            <a:p>
              <a:pPr algn="ctr"/>
              <a:r>
                <a:rPr lang="en-US" altLang="zh-CN" sz="2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Analysis based on </a:t>
              </a:r>
              <a:r>
                <a:rPr lang="en-US" altLang="zh-CN" sz="2000"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geometric distribution</a:t>
              </a:r>
              <a:endParaRPr lang="zh-CN" altLang="en-US" sz="2000" b="0" cap="none" spc="0" baseline="-25000"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spTree>
    <p:custDataLst>
      <p:tags r:id="rId1"/>
    </p:custDataLst>
    <p:extLst>
      <p:ext uri="{BB962C8B-B14F-4D97-AF65-F5344CB8AC3E}">
        <p14:creationId xmlns:p14="http://schemas.microsoft.com/office/powerpoint/2010/main" val="1430826839"/>
      </p:ext>
    </p:extLst>
  </p:cSld>
  <p:clrMapOvr>
    <a:masterClrMapping/>
  </p:clrMapOvr>
  <p:transition advTm="2284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500"/>
                                        <p:tgtEl>
                                          <p:spTgt spid="5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5"/>
                                        </p:tgtEl>
                                        <p:attrNameLst>
                                          <p:attrName>style.visibility</p:attrName>
                                        </p:attrNameLst>
                                      </p:cBhvr>
                                      <p:to>
                                        <p:strVal val="visible"/>
                                      </p:to>
                                    </p:set>
                                    <p:animEffect transition="in" filter="fade">
                                      <p:cBhvr>
                                        <p:cTn id="21" dur="500"/>
                                        <p:tgtEl>
                                          <p:spTgt spid="95"/>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81000" y="152400"/>
            <a:ext cx="8382000" cy="685800"/>
          </a:xfrm>
        </p:spPr>
        <p:txBody>
          <a:bodyPr>
            <a:noAutofit/>
          </a:bodyPr>
          <a:lstStyle/>
          <a:p>
            <a:pPr>
              <a:defRPr/>
            </a:pPr>
            <a:r>
              <a:rPr lang="en-US" altLang="zh-CN" sz="3000" dirty="0"/>
              <a:t>Performance Analysis - FPR</a:t>
            </a:r>
            <a:endParaRPr lang="zh-CN" altLang="en-US" sz="3000" dirty="0"/>
          </a:p>
        </p:txBody>
      </p:sp>
      <p:sp>
        <p:nvSpPr>
          <p:cNvPr id="45058" name="AutoShape 2" descr="d:\program files\360se\360se6\User Data\Temp\images?q=tbn:ANd9GcR1aUCVhO_RQnqG6ye0lWBP-f6MVq4F2IZ4uuqcmKE2SABzVRbjKA.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59" name="AutoShape 4" descr="d:\program files\360se\360se6\User Data\Temp\images?q=tbn:ANd9GcR1aUCVhO_RQnqG6ye0lWBP-f6MVq4F2IZ4uuqcmKE2SABzVRbjKA.jpg"/>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0" name="AutoShape 6" descr="d:\program files\360se\360se6\User Data\Temp\images?q=tbn:ANd9GcR1aUCVhO_RQnqG6ye0lWBP-f6MVq4F2IZ4uuqcmKE2SABzVRbjKA.jpg"/>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1" name="AutoShape 8" descr="d:\program files\360se\360se6\User Data\Temp\images?q=tbn:ANd9GcR1aUCVhO_RQnqG6ye0lWBP-f6MVq4F2IZ4uuqcmKE2SABzVRbjKA.jpg"/>
          <p:cNvSpPr>
            <a:spLocks noChangeAspect="1" noChangeArrowheads="1"/>
          </p:cNvSpPr>
          <p:nvPr/>
        </p:nvSpPr>
        <p:spPr bwMode="auto">
          <a:xfrm>
            <a:off x="612775"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2" name="AutoShape 10" descr="d:\program files\360se\360se6\User Data\Temp\images?q=tbn:ANd9GcR1aUCVhO_RQnqG6ye0lWBP-f6MVq4F2IZ4uuqcmKE2SABzVRbjKA.jpg"/>
          <p:cNvSpPr>
            <a:spLocks noChangeAspect="1" noChangeArrowheads="1"/>
          </p:cNvSpPr>
          <p:nvPr/>
        </p:nvSpPr>
        <p:spPr bwMode="auto">
          <a:xfrm>
            <a:off x="765175" y="465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6" name="文本占位符 9"/>
          <p:cNvSpPr>
            <a:spLocks noGrp="1"/>
          </p:cNvSpPr>
          <p:nvPr>
            <p:ph idx="1"/>
          </p:nvPr>
        </p:nvSpPr>
        <p:spPr>
          <a:xfrm>
            <a:off x="342900" y="838202"/>
            <a:ext cx="8458200" cy="5105398"/>
          </a:xfrm>
        </p:spPr>
        <p:txBody>
          <a:bodyPr>
            <a:normAutofit/>
          </a:bodyPr>
          <a:lstStyle/>
          <a:p>
            <a:pPr>
              <a:defRPr/>
            </a:pPr>
            <a:r>
              <a:rPr lang="en-US" altLang="zh-CN" dirty="0"/>
              <a:t>False Positive Rate (FPR): the rate of wrongly recovering the IDs of non-persistent items</a:t>
            </a:r>
          </a:p>
          <a:p>
            <a:pPr>
              <a:defRPr/>
            </a:pPr>
            <a:endParaRPr lang="en-US" altLang="zh-CN" dirty="0"/>
          </a:p>
          <a:p>
            <a:pPr>
              <a:defRPr/>
            </a:pPr>
            <a:r>
              <a:rPr lang="en-US" altLang="zh-CN" dirty="0"/>
              <a:t>Two possible cases for FPR:</a:t>
            </a:r>
          </a:p>
          <a:p>
            <a:pPr lvl="1">
              <a:defRPr/>
            </a:pPr>
            <a:r>
              <a:rPr lang="en-US" altLang="zh-CN" dirty="0">
                <a:solidFill>
                  <a:srgbClr val="00B0F0"/>
                </a:solidFill>
              </a:rPr>
              <a:t>Phantom items: </a:t>
            </a:r>
            <a:r>
              <a:rPr lang="en-US" altLang="zh-CN" dirty="0">
                <a:solidFill>
                  <a:schemeClr val="tx1"/>
                </a:solidFill>
              </a:rPr>
              <a:t>the recovered ID does not actually belong to any of the observed items during </a:t>
            </a:r>
            <a:r>
              <a:rPr lang="en-US" altLang="zh-CN" i="1" dirty="0">
                <a:solidFill>
                  <a:schemeClr val="tx1"/>
                </a:solidFill>
              </a:rPr>
              <a:t>T</a:t>
            </a:r>
            <a:r>
              <a:rPr lang="en-US" altLang="zh-CN" dirty="0">
                <a:solidFill>
                  <a:schemeClr val="tx1"/>
                </a:solidFill>
              </a:rPr>
              <a:t>  measurement periods</a:t>
            </a:r>
          </a:p>
          <a:p>
            <a:pPr lvl="1">
              <a:defRPr/>
            </a:pPr>
            <a:endParaRPr lang="en-US" altLang="zh-CN" dirty="0">
              <a:solidFill>
                <a:srgbClr val="00B0F0"/>
              </a:solidFill>
            </a:endParaRPr>
          </a:p>
          <a:p>
            <a:pPr lvl="1">
              <a:defRPr/>
            </a:pPr>
            <a:r>
              <a:rPr lang="en-US" altLang="zh-CN" dirty="0">
                <a:solidFill>
                  <a:srgbClr val="00B0F0"/>
                </a:solidFill>
              </a:rPr>
              <a:t>Non-persistent items</a:t>
            </a:r>
            <a:r>
              <a:rPr lang="en-US" altLang="zh-CN" dirty="0"/>
              <a:t>: the recovered ID is exactly the same as some other non-persistent item</a:t>
            </a:r>
          </a:p>
          <a:p>
            <a:pPr lvl="1">
              <a:defRPr/>
            </a:pPr>
            <a:endParaRPr lang="en-US" altLang="zh-CN" dirty="0">
              <a:solidFill>
                <a:srgbClr val="FF0000"/>
              </a:solidFill>
            </a:endParaRPr>
          </a:p>
          <a:p>
            <a:pPr>
              <a:defRPr/>
            </a:pPr>
            <a:r>
              <a:rPr lang="en-US" altLang="zh-CN" dirty="0"/>
              <a:t>We derive an </a:t>
            </a:r>
            <a:r>
              <a:rPr lang="en-US" altLang="zh-CN" dirty="0">
                <a:solidFill>
                  <a:srgbClr val="FF0000"/>
                </a:solidFill>
              </a:rPr>
              <a:t>upper bound</a:t>
            </a:r>
            <a:r>
              <a:rPr lang="en-US" altLang="zh-CN" dirty="0"/>
              <a:t> for FPR considering both cases</a:t>
            </a:r>
          </a:p>
          <a:p>
            <a:pPr marL="457200" lvl="1" indent="0">
              <a:buNone/>
              <a:defRPr/>
            </a:pPr>
            <a:endParaRPr lang="en-US" altLang="zh-CN" dirty="0"/>
          </a:p>
          <a:p>
            <a:pPr lvl="1">
              <a:defRPr/>
            </a:pPr>
            <a:endParaRPr lang="en-US" altLang="zh-CN" dirty="0"/>
          </a:p>
          <a:p>
            <a:pPr>
              <a:defRPr/>
            </a:pPr>
            <a:endParaRPr lang="en-US" altLang="zh-CN" sz="1800" dirty="0"/>
          </a:p>
          <a:p>
            <a:pPr>
              <a:defRPr/>
            </a:pPr>
            <a:endParaRPr lang="en-US" altLang="zh-CN" sz="1800" dirty="0"/>
          </a:p>
          <a:p>
            <a:pPr>
              <a:defRPr/>
            </a:pPr>
            <a:endParaRPr lang="en-US" altLang="zh-CN" sz="1800" dirty="0">
              <a:solidFill>
                <a:srgbClr val="18453B"/>
              </a:solidFill>
            </a:endParaRPr>
          </a:p>
          <a:p>
            <a:pPr>
              <a:defRPr/>
            </a:pPr>
            <a:endParaRPr lang="en-US" altLang="zh-CN" sz="1800" dirty="0"/>
          </a:p>
        </p:txBody>
      </p:sp>
    </p:spTree>
    <p:custDataLst>
      <p:tags r:id="rId1"/>
    </p:custDataLst>
    <p:extLst>
      <p:ext uri="{BB962C8B-B14F-4D97-AF65-F5344CB8AC3E}">
        <p14:creationId xmlns:p14="http://schemas.microsoft.com/office/powerpoint/2010/main" val="2231789343"/>
      </p:ext>
    </p:extLst>
  </p:cSld>
  <p:clrMapOvr>
    <a:masterClrMapping/>
  </p:clrMapOvr>
  <p:transition advTm="2284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xEl>
                                              <p:pRg st="2" end="2"/>
                                            </p:txEl>
                                          </p:spTgt>
                                        </p:tgtEl>
                                        <p:attrNameLst>
                                          <p:attrName>style.visibility</p:attrName>
                                        </p:attrNameLst>
                                      </p:cBhvr>
                                      <p:to>
                                        <p:strVal val="visible"/>
                                      </p:to>
                                    </p:set>
                                    <p:animEffect transition="in" filter="fade">
                                      <p:cBhvr>
                                        <p:cTn id="7" dur="500"/>
                                        <p:tgtEl>
                                          <p:spTgt spid="4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xEl>
                                              <p:pRg st="3" end="3"/>
                                            </p:txEl>
                                          </p:spTgt>
                                        </p:tgtEl>
                                        <p:attrNameLst>
                                          <p:attrName>style.visibility</p:attrName>
                                        </p:attrNameLst>
                                      </p:cBhvr>
                                      <p:to>
                                        <p:strVal val="visible"/>
                                      </p:to>
                                    </p:set>
                                    <p:animEffect transition="in" filter="fade">
                                      <p:cBhvr>
                                        <p:cTn id="12" dur="500"/>
                                        <p:tgtEl>
                                          <p:spTgt spid="4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
                                            <p:txEl>
                                              <p:pRg st="5" end="5"/>
                                            </p:txEl>
                                          </p:spTgt>
                                        </p:tgtEl>
                                        <p:attrNameLst>
                                          <p:attrName>style.visibility</p:attrName>
                                        </p:attrNameLst>
                                      </p:cBhvr>
                                      <p:to>
                                        <p:strVal val="visible"/>
                                      </p:to>
                                    </p:set>
                                    <p:animEffect transition="in" filter="fade">
                                      <p:cBhvr>
                                        <p:cTn id="17" dur="500"/>
                                        <p:tgtEl>
                                          <p:spTgt spid="46">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6">
                                            <p:txEl>
                                              <p:pRg st="7" end="7"/>
                                            </p:txEl>
                                          </p:spTgt>
                                        </p:tgtEl>
                                        <p:attrNameLst>
                                          <p:attrName>style.visibility</p:attrName>
                                        </p:attrNameLst>
                                      </p:cBhvr>
                                      <p:to>
                                        <p:strVal val="visible"/>
                                      </p:to>
                                    </p:set>
                                    <p:animEffect transition="in" filter="fade">
                                      <p:cBhvr>
                                        <p:cTn id="22" dur="500"/>
                                        <p:tgtEl>
                                          <p:spTgt spid="4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0" y="0"/>
            <a:ext cx="9144000" cy="900336"/>
          </a:xfrm>
        </p:spPr>
        <p:txBody>
          <a:bodyPr>
            <a:normAutofit/>
          </a:bodyPr>
          <a:lstStyle/>
          <a:p>
            <a:pPr>
              <a:defRPr/>
            </a:pPr>
            <a:r>
              <a:rPr lang="en-US" altLang="zh-CN" sz="4000" dirty="0"/>
              <a:t>Parameter Optimization for FNR</a:t>
            </a:r>
            <a:endParaRPr lang="zh-CN" altLang="en-US" sz="4000" dirty="0"/>
          </a:p>
        </p:txBody>
      </p:sp>
      <p:sp>
        <p:nvSpPr>
          <p:cNvPr id="51202" name="AutoShape 2" descr="d:\program files\360se\360se6\User Data\Temp\images?q=tbn:ANd9GcR1aUCVhO_RQnqG6ye0lWBP-f6MVq4F2IZ4uuqcmKE2SABzVRbjKA.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51203" name="AutoShape 4" descr="d:\program files\360se\360se6\User Data\Temp\images?q=tbn:ANd9GcR1aUCVhO_RQnqG6ye0lWBP-f6MVq4F2IZ4uuqcmKE2SABzVRbjKA.jpg"/>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51204" name="AutoShape 6" descr="d:\program files\360se\360se6\User Data\Temp\images?q=tbn:ANd9GcR1aUCVhO_RQnqG6ye0lWBP-f6MVq4F2IZ4uuqcmKE2SABzVRbjKA.jpg"/>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51205" name="AutoShape 8" descr="d:\program files\360se\360se6\User Data\Temp\images?q=tbn:ANd9GcR1aUCVhO_RQnqG6ye0lWBP-f6MVq4F2IZ4uuqcmKE2SABzVRbjKA.jpg"/>
          <p:cNvSpPr>
            <a:spLocks noChangeAspect="1" noChangeArrowheads="1"/>
          </p:cNvSpPr>
          <p:nvPr/>
        </p:nvSpPr>
        <p:spPr bwMode="auto">
          <a:xfrm>
            <a:off x="612775"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51206" name="AutoShape 10" descr="d:\program files\360se\360se6\User Data\Temp\images?q=tbn:ANd9GcR1aUCVhO_RQnqG6ye0lWBP-f6MVq4F2IZ4uuqcmKE2SABzVRbjKA.jpg"/>
          <p:cNvSpPr>
            <a:spLocks noChangeAspect="1" noChangeArrowheads="1"/>
          </p:cNvSpPr>
          <p:nvPr/>
        </p:nvSpPr>
        <p:spPr bwMode="auto">
          <a:xfrm>
            <a:off x="765175" y="465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10" name="内容占位符 2"/>
          <p:cNvSpPr>
            <a:spLocks noGrp="1"/>
          </p:cNvSpPr>
          <p:nvPr>
            <p:ph idx="1"/>
          </p:nvPr>
        </p:nvSpPr>
        <p:spPr>
          <a:xfrm>
            <a:off x="342900" y="838200"/>
            <a:ext cx="8458200" cy="5486400"/>
          </a:xfrm>
        </p:spPr>
        <p:txBody>
          <a:bodyPr>
            <a:normAutofit/>
          </a:bodyPr>
          <a:lstStyle/>
          <a:p>
            <a:pPr>
              <a:defRPr/>
            </a:pPr>
            <a:r>
              <a:rPr lang="en-US" altLang="zh-CN" sz="2800" dirty="0"/>
              <a:t>Challenges: </a:t>
            </a:r>
          </a:p>
          <a:p>
            <a:pPr lvl="1">
              <a:defRPr/>
            </a:pPr>
            <a:r>
              <a:rPr lang="en-US" altLang="zh-CN" dirty="0"/>
              <a:t>Complicated mathematical expression of FNR</a:t>
            </a:r>
          </a:p>
          <a:p>
            <a:pPr lvl="1">
              <a:defRPr/>
            </a:pPr>
            <a:r>
              <a:rPr lang="en-US" altLang="zh-CN" dirty="0"/>
              <a:t>Optimization with three parameters (</a:t>
            </a:r>
            <a:r>
              <a:rPr lang="en-US" altLang="zh-CN" i="1" dirty="0"/>
              <a:t>r</a:t>
            </a:r>
            <a:r>
              <a:rPr lang="en-US" altLang="zh-CN" dirty="0"/>
              <a:t>, </a:t>
            </a:r>
            <a:r>
              <a:rPr lang="en-US" altLang="zh-CN" i="1" dirty="0"/>
              <a:t>p</a:t>
            </a:r>
            <a:r>
              <a:rPr lang="en-US" altLang="zh-CN" dirty="0"/>
              <a:t>, and </a:t>
            </a:r>
            <a:r>
              <a:rPr lang="en-US" altLang="zh-CN" i="1" dirty="0"/>
              <a:t>m</a:t>
            </a:r>
            <a:r>
              <a:rPr lang="en-US" altLang="zh-CN" dirty="0"/>
              <a:t>)</a:t>
            </a:r>
          </a:p>
          <a:p>
            <a:pPr marL="457200" lvl="1" indent="0">
              <a:buNone/>
              <a:defRPr/>
            </a:pPr>
            <a:endParaRPr lang="en-US" altLang="zh-CN" dirty="0"/>
          </a:p>
          <a:p>
            <a:pPr>
              <a:defRPr/>
            </a:pPr>
            <a:r>
              <a:rPr lang="en-US" altLang="zh-CN" sz="2800" dirty="0"/>
              <a:t>Solutions:</a:t>
            </a:r>
          </a:p>
          <a:p>
            <a:pPr lvl="1">
              <a:defRPr/>
            </a:pPr>
            <a:r>
              <a:rPr lang="en-US" altLang="zh-CN" dirty="0"/>
              <a:t>Propose an </a:t>
            </a:r>
            <a:r>
              <a:rPr lang="en-US" altLang="zh-CN" dirty="0">
                <a:solidFill>
                  <a:srgbClr val="FF0000"/>
                </a:solidFill>
              </a:rPr>
              <a:t>approximation method </a:t>
            </a:r>
            <a:r>
              <a:rPr lang="en-US" altLang="zh-CN" dirty="0"/>
              <a:t>to simplify the expression of FNR</a:t>
            </a:r>
          </a:p>
          <a:p>
            <a:pPr lvl="1">
              <a:defRPr/>
            </a:pPr>
            <a:r>
              <a:rPr lang="en-US" altLang="zh-CN" dirty="0"/>
              <a:t>Find the </a:t>
            </a:r>
            <a:r>
              <a:rPr lang="en-US" altLang="zh-CN" dirty="0">
                <a:solidFill>
                  <a:srgbClr val="FF0000"/>
                </a:solidFill>
              </a:rPr>
              <a:t>condition</a:t>
            </a:r>
            <a:r>
              <a:rPr lang="en-US" altLang="zh-CN" dirty="0"/>
              <a:t> under which FNR is </a:t>
            </a:r>
            <a:r>
              <a:rPr lang="en-US" altLang="zh-CN" dirty="0">
                <a:solidFill>
                  <a:schemeClr val="tx1"/>
                </a:solidFill>
              </a:rPr>
              <a:t>minimized if </a:t>
            </a:r>
            <a:r>
              <a:rPr lang="en-US" altLang="zh-CN" dirty="0">
                <a:solidFill>
                  <a:srgbClr val="FF0000"/>
                </a:solidFill>
              </a:rPr>
              <a:t>any parameter out of </a:t>
            </a:r>
            <a:r>
              <a:rPr lang="en-US" altLang="zh-CN" i="1" dirty="0">
                <a:solidFill>
                  <a:srgbClr val="FF0000"/>
                </a:solidFill>
              </a:rPr>
              <a:t>r</a:t>
            </a:r>
            <a:r>
              <a:rPr lang="en-US" altLang="zh-CN" dirty="0">
                <a:solidFill>
                  <a:srgbClr val="FF0000"/>
                </a:solidFill>
              </a:rPr>
              <a:t>, </a:t>
            </a:r>
            <a:r>
              <a:rPr lang="en-US" altLang="zh-CN" i="1" dirty="0">
                <a:solidFill>
                  <a:srgbClr val="FF0000"/>
                </a:solidFill>
              </a:rPr>
              <a:t>p</a:t>
            </a:r>
            <a:r>
              <a:rPr lang="en-US" altLang="zh-CN" dirty="0">
                <a:solidFill>
                  <a:srgbClr val="FF0000"/>
                </a:solidFill>
              </a:rPr>
              <a:t>, and </a:t>
            </a:r>
            <a:r>
              <a:rPr lang="en-US" altLang="zh-CN" i="1" dirty="0">
                <a:solidFill>
                  <a:srgbClr val="FF0000"/>
                </a:solidFill>
              </a:rPr>
              <a:t>m </a:t>
            </a:r>
            <a:r>
              <a:rPr lang="en-US" altLang="zh-CN" dirty="0">
                <a:solidFill>
                  <a:srgbClr val="FF0000"/>
                </a:solidFill>
              </a:rPr>
              <a:t>is fixed</a:t>
            </a:r>
            <a:r>
              <a:rPr lang="en-US" altLang="zh-CN" dirty="0"/>
              <a:t>, and therefore, simplify the optimization</a:t>
            </a:r>
          </a:p>
          <a:p>
            <a:pPr marL="0" indent="0">
              <a:buNone/>
              <a:defRPr/>
            </a:pPr>
            <a:endParaRPr lang="zh-CN" altLang="en-US" sz="1800" dirty="0"/>
          </a:p>
          <a:p>
            <a:endParaRPr lang="en-US" altLang="zh-CN" sz="1800" dirty="0"/>
          </a:p>
          <a:p>
            <a:endParaRPr lang="en-US" altLang="zh-CN" sz="1800" dirty="0"/>
          </a:p>
          <a:p>
            <a:endParaRPr lang="en-US" altLang="zh-CN" sz="1800" dirty="0"/>
          </a:p>
        </p:txBody>
      </p:sp>
    </p:spTree>
    <p:custDataLst>
      <p:tags r:id="rId1"/>
    </p:custDataLst>
    <p:extLst>
      <p:ext uri="{BB962C8B-B14F-4D97-AF65-F5344CB8AC3E}">
        <p14:creationId xmlns:p14="http://schemas.microsoft.com/office/powerpoint/2010/main" val="665833660"/>
      </p:ext>
    </p:extLst>
  </p:cSld>
  <p:clrMapOvr>
    <a:masterClrMapping/>
  </p:clrMapOvr>
  <p:transition advTm="22843"/>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0" y="0"/>
            <a:ext cx="9144000" cy="900336"/>
          </a:xfrm>
        </p:spPr>
        <p:txBody>
          <a:bodyPr>
            <a:normAutofit fontScale="90000"/>
          </a:bodyPr>
          <a:lstStyle/>
          <a:p>
            <a:pPr>
              <a:defRPr/>
            </a:pPr>
            <a:r>
              <a:rPr lang="en-US" altLang="zh-CN" sz="4000" dirty="0"/>
              <a:t>Parameter Optimization for FNR (</a:t>
            </a:r>
            <a:r>
              <a:rPr lang="en-US" altLang="zh-CN" sz="4000" dirty="0" err="1"/>
              <a:t>cont</a:t>
            </a:r>
            <a:r>
              <a:rPr lang="en-US" altLang="zh-CN" sz="4000" dirty="0"/>
              <a:t>’)</a:t>
            </a:r>
            <a:endParaRPr lang="zh-CN" altLang="en-US" sz="4000" dirty="0"/>
          </a:p>
        </p:txBody>
      </p:sp>
      <p:sp>
        <p:nvSpPr>
          <p:cNvPr id="51202" name="AutoShape 2" descr="d:\program files\360se\360se6\User Data\Temp\images?q=tbn:ANd9GcR1aUCVhO_RQnqG6ye0lWBP-f6MVq4F2IZ4uuqcmKE2SABzVRbjKA.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51203" name="AutoShape 4" descr="d:\program files\360se\360se6\User Data\Temp\images?q=tbn:ANd9GcR1aUCVhO_RQnqG6ye0lWBP-f6MVq4F2IZ4uuqcmKE2SABzVRbjKA.jpg"/>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51204" name="AutoShape 6" descr="d:\program files\360se\360se6\User Data\Temp\images?q=tbn:ANd9GcR1aUCVhO_RQnqG6ye0lWBP-f6MVq4F2IZ4uuqcmKE2SABzVRbjKA.jpg"/>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51205" name="AutoShape 8" descr="d:\program files\360se\360se6\User Data\Temp\images?q=tbn:ANd9GcR1aUCVhO_RQnqG6ye0lWBP-f6MVq4F2IZ4uuqcmKE2SABzVRbjKA.jpg"/>
          <p:cNvSpPr>
            <a:spLocks noChangeAspect="1" noChangeArrowheads="1"/>
          </p:cNvSpPr>
          <p:nvPr/>
        </p:nvSpPr>
        <p:spPr bwMode="auto">
          <a:xfrm>
            <a:off x="612775"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51206" name="AutoShape 10" descr="d:\program files\360se\360se6\User Data\Temp\images?q=tbn:ANd9GcR1aUCVhO_RQnqG6ye0lWBP-f6MVq4F2IZ4uuqcmKE2SABzVRbjKA.jpg"/>
          <p:cNvSpPr>
            <a:spLocks noChangeAspect="1" noChangeArrowheads="1"/>
          </p:cNvSpPr>
          <p:nvPr/>
        </p:nvSpPr>
        <p:spPr bwMode="auto">
          <a:xfrm>
            <a:off x="765175" y="465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10" name="内容占位符 2"/>
          <p:cNvSpPr>
            <a:spLocks noGrp="1"/>
          </p:cNvSpPr>
          <p:nvPr>
            <p:ph idx="1"/>
          </p:nvPr>
        </p:nvSpPr>
        <p:spPr>
          <a:xfrm>
            <a:off x="342900" y="838200"/>
            <a:ext cx="8458200" cy="5486400"/>
          </a:xfrm>
        </p:spPr>
        <p:txBody>
          <a:bodyPr>
            <a:normAutofit/>
          </a:bodyPr>
          <a:lstStyle/>
          <a:p>
            <a:endParaRPr lang="en-US" altLang="zh-CN" sz="2000" dirty="0"/>
          </a:p>
          <a:p>
            <a:endParaRPr lang="en-US" altLang="zh-CN" sz="2000" dirty="0"/>
          </a:p>
          <a:p>
            <a:endParaRPr lang="en-US" altLang="zh-CN" sz="2000" dirty="0"/>
          </a:p>
        </p:txBody>
      </p:sp>
      <p:pic>
        <p:nvPicPr>
          <p:cNvPr id="11" name="图片 10"/>
          <p:cNvPicPr>
            <a:picLocks noChangeAspect="1"/>
          </p:cNvPicPr>
          <p:nvPr/>
        </p:nvPicPr>
        <p:blipFill>
          <a:blip r:embed="rId4"/>
          <a:stretch>
            <a:fillRect/>
          </a:stretch>
        </p:blipFill>
        <p:spPr>
          <a:xfrm>
            <a:off x="1854048" y="1273398"/>
            <a:ext cx="5435903" cy="4288810"/>
          </a:xfrm>
          <a:prstGeom prst="rect">
            <a:avLst/>
          </a:prstGeom>
        </p:spPr>
      </p:pic>
    </p:spTree>
    <p:custDataLst>
      <p:tags r:id="rId1"/>
    </p:custDataLst>
    <p:extLst>
      <p:ext uri="{BB962C8B-B14F-4D97-AF65-F5344CB8AC3E}">
        <p14:creationId xmlns:p14="http://schemas.microsoft.com/office/powerpoint/2010/main" val="3822010417"/>
      </p:ext>
    </p:extLst>
  </p:cSld>
  <p:clrMapOvr>
    <a:masterClrMapping/>
  </p:clrMapOvr>
  <p:transition advTm="22843"/>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0" y="0"/>
            <a:ext cx="9144000" cy="908720"/>
          </a:xfrm>
        </p:spPr>
        <p:txBody>
          <a:bodyPr/>
          <a:lstStyle/>
          <a:p>
            <a:pPr>
              <a:defRPr/>
            </a:pPr>
            <a:r>
              <a:rPr altLang="zh-CN" dirty="0"/>
              <a:t>Evaluation Setup</a:t>
            </a:r>
            <a:endParaRPr lang="zh-CN" altLang="en-US" dirty="0"/>
          </a:p>
        </p:txBody>
      </p:sp>
      <p:sp>
        <p:nvSpPr>
          <p:cNvPr id="6" name="内容占位符 2"/>
          <p:cNvSpPr>
            <a:spLocks noGrp="1"/>
          </p:cNvSpPr>
          <p:nvPr>
            <p:ph idx="1"/>
          </p:nvPr>
        </p:nvSpPr>
        <p:spPr>
          <a:xfrm>
            <a:off x="342900" y="838200"/>
            <a:ext cx="8458200" cy="5486400"/>
          </a:xfrm>
        </p:spPr>
        <p:txBody>
          <a:bodyPr>
            <a:normAutofit/>
          </a:bodyPr>
          <a:lstStyle/>
          <a:p>
            <a:r>
              <a:rPr lang="en-US" altLang="zh-CN" dirty="0"/>
              <a:t>Item Traces: </a:t>
            </a:r>
          </a:p>
          <a:p>
            <a:pPr lvl="1"/>
            <a:r>
              <a:rPr lang="en-US" altLang="zh-CN" dirty="0"/>
              <a:t>CHIC: a backbone header trace</a:t>
            </a:r>
          </a:p>
          <a:p>
            <a:pPr lvl="1"/>
            <a:r>
              <a:rPr lang="en-US" altLang="zh-CN" dirty="0"/>
              <a:t>ICSI: an enterprise network traffic trace</a:t>
            </a:r>
          </a:p>
          <a:p>
            <a:pPr lvl="1"/>
            <a:r>
              <a:rPr lang="en-US" altLang="zh-CN" dirty="0"/>
              <a:t>DC: a data center traffic trace collected at a university data center</a:t>
            </a:r>
          </a:p>
          <a:p>
            <a:endParaRPr lang="en-US" altLang="zh-CN" dirty="0"/>
          </a:p>
          <a:p>
            <a:endParaRPr lang="en-US" altLang="zh-CN" dirty="0"/>
          </a:p>
          <a:p>
            <a:endParaRPr lang="en-US" altLang="zh-CN" dirty="0"/>
          </a:p>
          <a:p>
            <a:endParaRPr lang="en-US" altLang="zh-CN" dirty="0"/>
          </a:p>
        </p:txBody>
      </p:sp>
      <p:graphicFrame>
        <p:nvGraphicFramePr>
          <p:cNvPr id="2" name="表格 1"/>
          <p:cNvGraphicFramePr>
            <a:graphicFrameLocks noGrp="1"/>
          </p:cNvGraphicFramePr>
          <p:nvPr>
            <p:extLst>
              <p:ext uri="{D42A27DB-BD31-4B8C-83A1-F6EECF244321}">
                <p14:modId xmlns:p14="http://schemas.microsoft.com/office/powerpoint/2010/main" val="3386915612"/>
              </p:ext>
            </p:extLst>
          </p:nvPr>
        </p:nvGraphicFramePr>
        <p:xfrm>
          <a:off x="1447800" y="3088640"/>
          <a:ext cx="6096000" cy="14833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546807668"/>
                    </a:ext>
                  </a:extLst>
                </a:gridCol>
                <a:gridCol w="1524000">
                  <a:extLst>
                    <a:ext uri="{9D8B030D-6E8A-4147-A177-3AD203B41FA5}">
                      <a16:colId xmlns:a16="http://schemas.microsoft.com/office/drawing/2014/main" val="3466252916"/>
                    </a:ext>
                  </a:extLst>
                </a:gridCol>
                <a:gridCol w="1524000">
                  <a:extLst>
                    <a:ext uri="{9D8B030D-6E8A-4147-A177-3AD203B41FA5}">
                      <a16:colId xmlns:a16="http://schemas.microsoft.com/office/drawing/2014/main" val="1778763125"/>
                    </a:ext>
                  </a:extLst>
                </a:gridCol>
                <a:gridCol w="1524000">
                  <a:extLst>
                    <a:ext uri="{9D8B030D-6E8A-4147-A177-3AD203B41FA5}">
                      <a16:colId xmlns:a16="http://schemas.microsoft.com/office/drawing/2014/main" val="3428879559"/>
                    </a:ext>
                  </a:extLst>
                </a:gridCol>
              </a:tblGrid>
              <a:tr h="370840">
                <a:tc>
                  <a:txBody>
                    <a:bodyPr/>
                    <a:lstStyle/>
                    <a:p>
                      <a:pPr algn="ctr"/>
                      <a:r>
                        <a:rPr lang="en-US" altLang="zh-CN" sz="1800" b="1" i="0" u="none" strike="noStrike" kern="1200" baseline="0" dirty="0">
                          <a:solidFill>
                            <a:schemeClr val="lt1"/>
                          </a:solidFill>
                          <a:latin typeface="+mn-lt"/>
                          <a:ea typeface="+mn-ea"/>
                          <a:cs typeface="+mn-cs"/>
                        </a:rPr>
                        <a:t>Trace</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i="0" u="none" strike="noStrike" kern="1200" baseline="0" dirty="0">
                          <a:solidFill>
                            <a:schemeClr val="lt1"/>
                          </a:solidFill>
                          <a:latin typeface="+mn-lt"/>
                          <a:ea typeface="+mn-ea"/>
                          <a:cs typeface="+mn-cs"/>
                        </a:rPr>
                        <a:t>Duration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a:solidFill>
                            <a:schemeClr val="lt1"/>
                          </a:solidFill>
                          <a:latin typeface="+mn-lt"/>
                          <a:ea typeface="+mn-ea"/>
                          <a:cs typeface="+mn-cs"/>
                        </a:rPr>
                        <a:t># </a:t>
                      </a:r>
                      <a:r>
                        <a:rPr lang="en-US" altLang="zh-CN" sz="1800" b="1" i="0" u="none" strike="noStrike" kern="1200" baseline="0" dirty="0" err="1">
                          <a:solidFill>
                            <a:schemeClr val="lt1"/>
                          </a:solidFill>
                          <a:latin typeface="+mn-lt"/>
                          <a:ea typeface="+mn-ea"/>
                          <a:cs typeface="+mn-cs"/>
                        </a:rPr>
                        <a:t>pkts</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a:solidFill>
                            <a:schemeClr val="lt1"/>
                          </a:solidFill>
                          <a:latin typeface="+mn-lt"/>
                          <a:ea typeface="+mn-ea"/>
                          <a:cs typeface="+mn-cs"/>
                        </a:rPr>
                        <a:t># </a:t>
                      </a:r>
                      <a:r>
                        <a:rPr lang="en-US" altLang="zh-CN" sz="1800" b="1" i="0" u="none" strike="noStrike" kern="1200" baseline="0" dirty="0">
                          <a:solidFill>
                            <a:schemeClr val="lt1"/>
                          </a:solidFill>
                          <a:latin typeface="+mn-lt"/>
                          <a:ea typeface="+mn-ea"/>
                          <a:cs typeface="+mn-cs"/>
                        </a:rPr>
                        <a:t>flows</a:t>
                      </a:r>
                      <a:endParaRPr lang="zh-CN" altLang="en-US" dirty="0"/>
                    </a:p>
                  </a:txBody>
                  <a:tcPr/>
                </a:tc>
                <a:extLst>
                  <a:ext uri="{0D108BD9-81ED-4DB2-BD59-A6C34878D82A}">
                    <a16:rowId xmlns:a16="http://schemas.microsoft.com/office/drawing/2014/main" val="3336450559"/>
                  </a:ext>
                </a:extLst>
              </a:tr>
              <a:tr h="370840">
                <a:tc>
                  <a:txBody>
                    <a:bodyPr/>
                    <a:lstStyle/>
                    <a:p>
                      <a:pPr algn="ctr"/>
                      <a:r>
                        <a:rPr lang="en-US" altLang="zh-CN" sz="1800" b="0" i="0" u="none" strike="noStrike" kern="1200" baseline="0" dirty="0">
                          <a:solidFill>
                            <a:schemeClr val="dk1"/>
                          </a:solidFill>
                          <a:latin typeface="+mn-lt"/>
                          <a:ea typeface="+mn-ea"/>
                          <a:cs typeface="+mn-cs"/>
                        </a:rPr>
                        <a:t>CHIC</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a:solidFill>
                            <a:schemeClr val="dk1"/>
                          </a:solidFill>
                          <a:latin typeface="+mn-lt"/>
                          <a:ea typeface="+mn-ea"/>
                          <a:cs typeface="+mn-cs"/>
                        </a:rPr>
                        <a:t>6 min</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a:solidFill>
                            <a:schemeClr val="dk1"/>
                          </a:solidFill>
                          <a:latin typeface="+mn-lt"/>
                          <a:ea typeface="+mn-ea"/>
                          <a:cs typeface="+mn-cs"/>
                        </a:rPr>
                        <a:t>25.3 M</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a:solidFill>
                            <a:schemeClr val="dk1"/>
                          </a:solidFill>
                          <a:latin typeface="+mn-lt"/>
                          <a:ea typeface="+mn-ea"/>
                          <a:cs typeface="+mn-cs"/>
                        </a:rPr>
                        <a:t>101374</a:t>
                      </a:r>
                      <a:endParaRPr lang="zh-CN" altLang="en-US" dirty="0"/>
                    </a:p>
                  </a:txBody>
                  <a:tcPr/>
                </a:tc>
                <a:extLst>
                  <a:ext uri="{0D108BD9-81ED-4DB2-BD59-A6C34878D82A}">
                    <a16:rowId xmlns:a16="http://schemas.microsoft.com/office/drawing/2014/main" val="1155443068"/>
                  </a:ext>
                </a:extLst>
              </a:tr>
              <a:tr h="370840">
                <a:tc>
                  <a:txBody>
                    <a:bodyPr/>
                    <a:lstStyle/>
                    <a:p>
                      <a:pPr algn="ctr"/>
                      <a:r>
                        <a:rPr lang="en-US" altLang="zh-CN" sz="1800" b="0" i="0" u="none" strike="noStrike" kern="1200" baseline="0" dirty="0">
                          <a:solidFill>
                            <a:schemeClr val="dk1"/>
                          </a:solidFill>
                          <a:latin typeface="+mn-lt"/>
                          <a:ea typeface="+mn-ea"/>
                          <a:cs typeface="+mn-cs"/>
                        </a:rPr>
                        <a:t>ICSI</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a:solidFill>
                            <a:schemeClr val="dk1"/>
                          </a:solidFill>
                          <a:latin typeface="+mn-lt"/>
                          <a:ea typeface="+mn-ea"/>
                          <a:cs typeface="+mn-cs"/>
                        </a:rPr>
                        <a:t>1 hour</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a:solidFill>
                            <a:schemeClr val="dk1"/>
                          </a:solidFill>
                          <a:latin typeface="+mn-lt"/>
                          <a:ea typeface="+mn-ea"/>
                          <a:cs typeface="+mn-cs"/>
                        </a:rPr>
                        <a:t>1.49 M</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a:solidFill>
                            <a:schemeClr val="dk1"/>
                          </a:solidFill>
                          <a:latin typeface="+mn-lt"/>
                          <a:ea typeface="+mn-ea"/>
                          <a:cs typeface="+mn-cs"/>
                        </a:rPr>
                        <a:t>8797</a:t>
                      </a:r>
                      <a:endParaRPr lang="zh-CN" altLang="en-US" dirty="0"/>
                    </a:p>
                  </a:txBody>
                  <a:tcPr/>
                </a:tc>
                <a:extLst>
                  <a:ext uri="{0D108BD9-81ED-4DB2-BD59-A6C34878D82A}">
                    <a16:rowId xmlns:a16="http://schemas.microsoft.com/office/drawing/2014/main" val="2877239210"/>
                  </a:ext>
                </a:extLst>
              </a:tr>
              <a:tr h="370840">
                <a:tc>
                  <a:txBody>
                    <a:bodyPr/>
                    <a:lstStyle/>
                    <a:p>
                      <a:pPr algn="ctr"/>
                      <a:r>
                        <a:rPr lang="en-US" altLang="zh-CN" sz="1800" b="0" i="0" u="none" strike="noStrike" kern="1200" baseline="0" dirty="0">
                          <a:solidFill>
                            <a:schemeClr val="dk1"/>
                          </a:solidFill>
                          <a:latin typeface="+mn-lt"/>
                          <a:ea typeface="+mn-ea"/>
                          <a:cs typeface="+mn-cs"/>
                        </a:rPr>
                        <a:t>DC</a:t>
                      </a:r>
                      <a:endParaRPr lang="zh-CN" altLang="en-US" dirty="0"/>
                    </a:p>
                  </a:txBody>
                  <a:tcPr/>
                </a:tc>
                <a:tc>
                  <a:txBody>
                    <a:bodyPr/>
                    <a:lstStyle/>
                    <a:p>
                      <a:pPr algn="ctr"/>
                      <a:r>
                        <a:rPr lang="en-US" altLang="zh-CN" sz="1800" b="0" i="0" u="none" strike="noStrike" kern="1200" baseline="0" dirty="0">
                          <a:solidFill>
                            <a:schemeClr val="dk1"/>
                          </a:solidFill>
                          <a:latin typeface="+mn-lt"/>
                          <a:ea typeface="+mn-ea"/>
                          <a:cs typeface="+mn-cs"/>
                        </a:rPr>
                        <a:t>1 hour</a:t>
                      </a:r>
                      <a:endParaRPr lang="zh-CN" altLang="en-US" dirty="0"/>
                    </a:p>
                  </a:txBody>
                  <a:tcPr/>
                </a:tc>
                <a:tc>
                  <a:txBody>
                    <a:bodyPr/>
                    <a:lstStyle/>
                    <a:p>
                      <a:pPr algn="ctr"/>
                      <a:r>
                        <a:rPr lang="en-US" altLang="zh-CN" sz="1800" b="0" i="0" u="none" strike="noStrike" kern="1200" baseline="0" dirty="0">
                          <a:solidFill>
                            <a:schemeClr val="dk1"/>
                          </a:solidFill>
                          <a:latin typeface="+mn-lt"/>
                          <a:ea typeface="+mn-ea"/>
                          <a:cs typeface="+mn-cs"/>
                        </a:rPr>
                        <a:t>8.09 M</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a:solidFill>
                            <a:schemeClr val="dk1"/>
                          </a:solidFill>
                          <a:latin typeface="+mn-lt"/>
                          <a:ea typeface="+mn-ea"/>
                          <a:cs typeface="+mn-cs"/>
                        </a:rPr>
                        <a:t>10289</a:t>
                      </a:r>
                      <a:endParaRPr lang="zh-CN" altLang="en-US" dirty="0"/>
                    </a:p>
                  </a:txBody>
                  <a:tcPr/>
                </a:tc>
                <a:extLst>
                  <a:ext uri="{0D108BD9-81ED-4DB2-BD59-A6C34878D82A}">
                    <a16:rowId xmlns:a16="http://schemas.microsoft.com/office/drawing/2014/main" val="384686741"/>
                  </a:ext>
                </a:extLst>
              </a:tr>
            </a:tbl>
          </a:graphicData>
        </a:graphic>
      </p:graphicFrame>
    </p:spTree>
    <p:extLst>
      <p:ext uri="{BB962C8B-B14F-4D97-AF65-F5344CB8AC3E}">
        <p14:creationId xmlns:p14="http://schemas.microsoft.com/office/powerpoint/2010/main" val="1359488790"/>
      </p:ext>
    </p:extLst>
  </p:cSld>
  <p:clrMapOvr>
    <a:masterClrMapping/>
  </p:clrMapOvr>
  <p:transition advTm="21914"/>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8"/>
          <p:cNvSpPr>
            <a:spLocks noGrp="1"/>
          </p:cNvSpPr>
          <p:nvPr>
            <p:ph type="title"/>
          </p:nvPr>
        </p:nvSpPr>
        <p:spPr>
          <a:xfrm>
            <a:off x="381000" y="152400"/>
            <a:ext cx="8382000" cy="685800"/>
          </a:xfrm>
        </p:spPr>
        <p:txBody>
          <a:bodyPr>
            <a:noAutofit/>
          </a:bodyPr>
          <a:lstStyle/>
          <a:p>
            <a:pPr>
              <a:defRPr/>
            </a:pPr>
            <a:r>
              <a:rPr lang="en-US" altLang="zh-CN" sz="2400" dirty="0"/>
              <a:t>Potential Applications for Persistent Items Identification</a:t>
            </a:r>
            <a:endParaRPr altLang="zh-CN" sz="2400" dirty="0"/>
          </a:p>
        </p:txBody>
      </p:sp>
      <p:sp>
        <p:nvSpPr>
          <p:cNvPr id="17" name="AutoShape 2" descr="特斯拉进行无线电力传输实验"/>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13" name="内容占位符 2"/>
          <p:cNvSpPr>
            <a:spLocks noGrp="1"/>
          </p:cNvSpPr>
          <p:nvPr>
            <p:ph idx="1"/>
          </p:nvPr>
        </p:nvSpPr>
        <p:spPr>
          <a:xfrm>
            <a:off x="342900" y="838200"/>
            <a:ext cx="3924300" cy="5486400"/>
          </a:xfrm>
        </p:spPr>
        <p:txBody>
          <a:bodyPr>
            <a:normAutofit/>
          </a:bodyPr>
          <a:lstStyle/>
          <a:p>
            <a:r>
              <a:rPr lang="en-US" altLang="zh-CN" sz="2000" dirty="0"/>
              <a:t>Stealthy </a:t>
            </a:r>
            <a:r>
              <a:rPr lang="en-US" altLang="zh-CN" sz="2000" dirty="0" err="1"/>
              <a:t>DDoS</a:t>
            </a:r>
            <a:r>
              <a:rPr lang="en-US" altLang="zh-CN" sz="2000" dirty="0"/>
              <a:t> attacks</a:t>
            </a:r>
          </a:p>
          <a:p>
            <a:pPr marL="0" indent="0">
              <a:buNone/>
            </a:pPr>
            <a:endParaRPr lang="en-US" altLang="zh-CN" sz="2000" dirty="0"/>
          </a:p>
          <a:p>
            <a:pPr marL="0" indent="0">
              <a:buNone/>
            </a:pPr>
            <a:endParaRPr lang="en-US" altLang="zh-CN" sz="2000" dirty="0"/>
          </a:p>
          <a:p>
            <a:r>
              <a:rPr lang="en-US" altLang="zh-CN" sz="2000" dirty="0"/>
              <a:t>Stealthy port scanning attacks</a:t>
            </a:r>
          </a:p>
          <a:p>
            <a:endParaRPr lang="en-US" altLang="zh-CN" sz="2000" dirty="0"/>
          </a:p>
          <a:p>
            <a:endParaRPr lang="en-US" altLang="zh-CN" sz="2000" dirty="0"/>
          </a:p>
          <a:p>
            <a:endParaRPr lang="en-US" altLang="zh-CN" sz="2000" dirty="0"/>
          </a:p>
          <a:p>
            <a:r>
              <a:rPr lang="en-US" altLang="zh-CN" sz="2000" dirty="0"/>
              <a:t>Communication between a bot and its C&amp;C server</a:t>
            </a:r>
          </a:p>
          <a:p>
            <a:pPr marL="342900" lvl="1" indent="-342900">
              <a:buFont typeface="Wingdings" pitchFamily="2" charset="2"/>
              <a:buChar char="§"/>
            </a:pPr>
            <a:endParaRPr lang="en-US" altLang="zh-CN" dirty="0"/>
          </a:p>
          <a:p>
            <a:pPr marL="0" lvl="1" indent="0">
              <a:buNone/>
            </a:pPr>
            <a:endParaRPr lang="en-US" altLang="zh-CN" dirty="0"/>
          </a:p>
          <a:p>
            <a:pPr marL="342900" lvl="1" indent="-342900">
              <a:buFont typeface="Wingdings" pitchFamily="2" charset="2"/>
              <a:buChar char="§"/>
            </a:pPr>
            <a:r>
              <a:rPr lang="en-US" altLang="zh-CN" dirty="0"/>
              <a:t>Click-fraud detection</a:t>
            </a:r>
          </a:p>
          <a:p>
            <a:pPr marL="342900" lvl="1" indent="-342900">
              <a:buFont typeface="Wingdings" pitchFamily="2" charset="2"/>
              <a:buChar char="§"/>
            </a:pPr>
            <a:endParaRPr lang="en-US" altLang="zh-CN" dirty="0"/>
          </a:p>
          <a:p>
            <a:endParaRPr lang="zh-CN" altLang="en-US" sz="2000"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69958" y="3511712"/>
            <a:ext cx="2084366" cy="1543529"/>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00" y="2133600"/>
            <a:ext cx="1194282" cy="1306496"/>
          </a:xfrm>
          <a:prstGeom prst="rect">
            <a:avLst/>
          </a:prstGeom>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73151" y="5185076"/>
            <a:ext cx="2277979" cy="987124"/>
          </a:xfrm>
          <a:prstGeom prst="rect">
            <a:avLst/>
          </a:prstGeom>
        </p:spPr>
      </p:pic>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53319" y="868346"/>
            <a:ext cx="1977660" cy="1112853"/>
          </a:xfrm>
          <a:prstGeom prst="rect">
            <a:avLst/>
          </a:prstGeom>
        </p:spPr>
      </p:pic>
    </p:spTree>
    <p:extLst>
      <p:ext uri="{BB962C8B-B14F-4D97-AF65-F5344CB8AC3E}">
        <p14:creationId xmlns:p14="http://schemas.microsoft.com/office/powerpoint/2010/main" val="4023241062"/>
      </p:ext>
    </p:extLst>
  </p:cSld>
  <p:clrMapOvr>
    <a:masterClrMapping/>
  </p:clrMapOvr>
  <p:transition advTm="44444"/>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0" y="0"/>
            <a:ext cx="9144000" cy="908720"/>
          </a:xfrm>
        </p:spPr>
        <p:txBody>
          <a:bodyPr/>
          <a:lstStyle/>
          <a:p>
            <a:pPr>
              <a:defRPr/>
            </a:pPr>
            <a:r>
              <a:rPr altLang="zh-CN" dirty="0"/>
              <a:t>Evaluation Setup (</a:t>
            </a:r>
            <a:r>
              <a:rPr altLang="zh-CN" dirty="0" err="1"/>
              <a:t>cont</a:t>
            </a:r>
            <a:r>
              <a:rPr altLang="zh-CN" dirty="0"/>
              <a:t>')</a:t>
            </a:r>
            <a:endParaRPr lang="zh-CN" altLang="en-US" dirty="0"/>
          </a:p>
        </p:txBody>
      </p:sp>
      <p:sp>
        <p:nvSpPr>
          <p:cNvPr id="6" name="内容占位符 2"/>
          <p:cNvSpPr>
            <a:spLocks noGrp="1"/>
          </p:cNvSpPr>
          <p:nvPr>
            <p:ph idx="1"/>
          </p:nvPr>
        </p:nvSpPr>
        <p:spPr>
          <a:xfrm>
            <a:off x="342900" y="838200"/>
            <a:ext cx="8458200" cy="5486400"/>
          </a:xfrm>
        </p:spPr>
        <p:txBody>
          <a:bodyPr>
            <a:normAutofit/>
          </a:bodyPr>
          <a:lstStyle/>
          <a:p>
            <a:r>
              <a:rPr lang="en-US" altLang="zh-CN" dirty="0"/>
              <a:t>Parameter Settings:</a:t>
            </a:r>
          </a:p>
          <a:p>
            <a:pPr lvl="1"/>
            <a:r>
              <a:rPr lang="en-US" altLang="zh-CN" sz="1800" dirty="0"/>
              <a:t># of measurement periods </a:t>
            </a:r>
            <a:r>
              <a:rPr lang="en-US" altLang="zh-CN" sz="1800" i="1" dirty="0"/>
              <a:t>T </a:t>
            </a:r>
            <a:r>
              <a:rPr lang="en-US" altLang="zh-CN" sz="1800" dirty="0"/>
              <a:t>: 60</a:t>
            </a:r>
          </a:p>
          <a:p>
            <a:pPr lvl="1"/>
            <a:r>
              <a:rPr lang="en-US" altLang="zh-CN" sz="1800" dirty="0"/>
              <a:t># of mapping hash functions </a:t>
            </a:r>
            <a:r>
              <a:rPr lang="en-US" altLang="zh-CN" sz="1800" i="1" dirty="0"/>
              <a:t>k</a:t>
            </a:r>
            <a:r>
              <a:rPr lang="en-US" altLang="zh-CN" sz="1800" dirty="0"/>
              <a:t> : 3</a:t>
            </a:r>
            <a:endParaRPr lang="en-US" altLang="zh-CN" sz="1800" baseline="30000" dirty="0"/>
          </a:p>
          <a:p>
            <a:pPr lvl="1"/>
            <a:r>
              <a:rPr lang="en-US" altLang="zh-CN" sz="1800" dirty="0"/>
              <a:t>Mingling threshold </a:t>
            </a:r>
            <a:r>
              <a:rPr lang="en-US" altLang="zh-CN" sz="1800" i="1" dirty="0" err="1"/>
              <a:t>g</a:t>
            </a:r>
            <a:r>
              <a:rPr lang="en-US" altLang="zh-CN" sz="1800" i="1" baseline="-25000" dirty="0" err="1"/>
              <a:t>T</a:t>
            </a:r>
            <a:r>
              <a:rPr lang="en-US" altLang="zh-CN" sz="1800" i="1" baseline="-25000" dirty="0"/>
              <a:t> </a:t>
            </a:r>
            <a:r>
              <a:rPr lang="en-US" altLang="zh-CN" sz="1800" dirty="0"/>
              <a:t>: 4</a:t>
            </a:r>
          </a:p>
          <a:p>
            <a:pPr lvl="1"/>
            <a:r>
              <a:rPr lang="en-US" altLang="zh-CN" sz="1800" dirty="0"/>
              <a:t>Memory for STBF </a:t>
            </a:r>
            <a:r>
              <a:rPr lang="en-US" altLang="zh-CN" sz="1800" i="1" dirty="0"/>
              <a:t>M</a:t>
            </a:r>
            <a:r>
              <a:rPr lang="en-US" altLang="zh-CN" sz="1800" dirty="0"/>
              <a:t> : 600Kb (CHIC), 100Kb (ICSI), 300 Kb (DC)</a:t>
            </a:r>
          </a:p>
          <a:p>
            <a:pPr lvl="1"/>
            <a:endParaRPr lang="en-US" altLang="zh-CN" sz="1800" dirty="0"/>
          </a:p>
          <a:p>
            <a:endParaRPr lang="en-US" altLang="zh-CN" dirty="0"/>
          </a:p>
          <a:p>
            <a:r>
              <a:rPr lang="en-US" altLang="zh-CN" dirty="0"/>
              <a:t>Evaluation metrics: False Negative Rate, False Positive Rate</a:t>
            </a:r>
          </a:p>
          <a:p>
            <a:endParaRPr lang="en-US" altLang="zh-CN" dirty="0"/>
          </a:p>
          <a:p>
            <a:r>
              <a:rPr lang="en-US" altLang="zh-CN" dirty="0"/>
              <a:t>Side-by-side comparison: CM sketch, IBF</a:t>
            </a:r>
            <a:endParaRPr lang="en-US" altLang="zh-CN" sz="2200" dirty="0"/>
          </a:p>
        </p:txBody>
      </p:sp>
    </p:spTree>
    <p:extLst>
      <p:ext uri="{BB962C8B-B14F-4D97-AF65-F5344CB8AC3E}">
        <p14:creationId xmlns:p14="http://schemas.microsoft.com/office/powerpoint/2010/main" val="1848216717"/>
      </p:ext>
    </p:extLst>
  </p:cSld>
  <p:clrMapOvr>
    <a:masterClrMapping/>
  </p:clrMapOvr>
  <p:transition advTm="21914"/>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81000" y="152400"/>
            <a:ext cx="8382000" cy="685800"/>
          </a:xfrm>
        </p:spPr>
        <p:txBody>
          <a:bodyPr>
            <a:normAutofit fontScale="90000"/>
          </a:bodyPr>
          <a:lstStyle/>
          <a:p>
            <a:pPr>
              <a:defRPr/>
            </a:pPr>
            <a:r>
              <a:rPr lang="en-US" altLang="zh-CN" dirty="0"/>
              <a:t>False Negative Rate</a:t>
            </a:r>
            <a:endParaRPr altLang="zh-CN" dirty="0"/>
          </a:p>
        </p:txBody>
      </p:sp>
      <p:sp>
        <p:nvSpPr>
          <p:cNvPr id="6" name="内容占位符 2"/>
          <p:cNvSpPr>
            <a:spLocks noGrp="1"/>
          </p:cNvSpPr>
          <p:nvPr>
            <p:ph idx="1"/>
          </p:nvPr>
        </p:nvSpPr>
        <p:spPr>
          <a:xfrm>
            <a:off x="342900" y="838200"/>
            <a:ext cx="8458200" cy="5486400"/>
          </a:xfrm>
        </p:spPr>
        <p:txBody>
          <a:bodyPr>
            <a:normAutofit/>
          </a:bodyPr>
          <a:lstStyle/>
          <a:p>
            <a:r>
              <a:rPr lang="en-US" altLang="zh-CN" sz="2000" dirty="0"/>
              <a:t>Our results show that the average FNR of PIE calculated from simulations is always less than the maximum desired FNR.</a:t>
            </a:r>
          </a:p>
        </p:txBody>
      </p:sp>
      <p:pic>
        <p:nvPicPr>
          <p:cNvPr id="12" name="图片 11"/>
          <p:cNvPicPr>
            <a:picLocks noChangeAspect="1"/>
          </p:cNvPicPr>
          <p:nvPr/>
        </p:nvPicPr>
        <p:blipFill>
          <a:blip r:embed="rId3"/>
          <a:stretch>
            <a:fillRect/>
          </a:stretch>
        </p:blipFill>
        <p:spPr>
          <a:xfrm>
            <a:off x="533400" y="1524000"/>
            <a:ext cx="8153573" cy="1881079"/>
          </a:xfrm>
          <a:prstGeom prst="rect">
            <a:avLst/>
          </a:prstGeom>
        </p:spPr>
      </p:pic>
      <p:pic>
        <p:nvPicPr>
          <p:cNvPr id="13" name="图片 12"/>
          <p:cNvPicPr>
            <a:picLocks noChangeAspect="1"/>
          </p:cNvPicPr>
          <p:nvPr/>
        </p:nvPicPr>
        <p:blipFill>
          <a:blip r:embed="rId4"/>
          <a:stretch>
            <a:fillRect/>
          </a:stretch>
        </p:blipFill>
        <p:spPr>
          <a:xfrm>
            <a:off x="533400" y="3886200"/>
            <a:ext cx="8153574" cy="1796754"/>
          </a:xfrm>
          <a:prstGeom prst="rect">
            <a:avLst/>
          </a:prstGeom>
        </p:spPr>
      </p:pic>
      <p:sp>
        <p:nvSpPr>
          <p:cNvPr id="14" name="矩形 13"/>
          <p:cNvSpPr/>
          <p:nvPr/>
        </p:nvSpPr>
        <p:spPr>
          <a:xfrm>
            <a:off x="457200" y="3381828"/>
            <a:ext cx="8382000" cy="338554"/>
          </a:xfrm>
          <a:prstGeom prst="rect">
            <a:avLst/>
          </a:prstGeom>
        </p:spPr>
        <p:txBody>
          <a:bodyPr wrap="square">
            <a:spAutoFit/>
          </a:bodyPr>
          <a:lstStyle/>
          <a:p>
            <a:pPr algn="ctr"/>
            <a:r>
              <a:rPr lang="en-US" altLang="zh-CN" sz="1600" b="1" dirty="0">
                <a:latin typeface="Arial" panose="020B0604020202020204" pitchFamily="34" charset="0"/>
                <a:cs typeface="Arial" panose="020B0604020202020204" pitchFamily="34" charset="0"/>
              </a:rPr>
              <a:t>Empirical false negative rate vs. theoretical false negative rate when </a:t>
            </a:r>
            <a:r>
              <a:rPr lang="en-US" altLang="zh-CN" sz="1600" i="1" dirty="0" err="1">
                <a:latin typeface="Arial" panose="020B0604020202020204" pitchFamily="34" charset="0"/>
                <a:cs typeface="Arial" panose="020B0604020202020204" pitchFamily="34" charset="0"/>
              </a:rPr>
              <a:t>T</a:t>
            </a:r>
            <a:r>
              <a:rPr lang="en-US" altLang="zh-CN" sz="700" i="1" dirty="0" err="1">
                <a:latin typeface="Arial" panose="020B0604020202020204" pitchFamily="34" charset="0"/>
                <a:cs typeface="Arial" panose="020B0604020202020204" pitchFamily="34" charset="0"/>
              </a:rPr>
              <a:t>th</a:t>
            </a:r>
            <a:r>
              <a:rPr lang="en-US" altLang="zh-CN" sz="700" i="1"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 40</a:t>
            </a:r>
            <a:endParaRPr lang="zh-CN" altLang="en-US" sz="1600" dirty="0">
              <a:latin typeface="Arial" panose="020B0604020202020204" pitchFamily="34" charset="0"/>
              <a:cs typeface="Arial" panose="020B0604020202020204" pitchFamily="34" charset="0"/>
            </a:endParaRPr>
          </a:p>
        </p:txBody>
      </p:sp>
      <p:sp>
        <p:nvSpPr>
          <p:cNvPr id="15" name="矩形 14"/>
          <p:cNvSpPr/>
          <p:nvPr/>
        </p:nvSpPr>
        <p:spPr>
          <a:xfrm>
            <a:off x="457200" y="5632323"/>
            <a:ext cx="8382000" cy="338554"/>
          </a:xfrm>
          <a:prstGeom prst="rect">
            <a:avLst/>
          </a:prstGeom>
        </p:spPr>
        <p:txBody>
          <a:bodyPr wrap="square">
            <a:spAutoFit/>
          </a:bodyPr>
          <a:lstStyle/>
          <a:p>
            <a:pPr algn="ctr"/>
            <a:r>
              <a:rPr lang="en-US" altLang="zh-CN" sz="1600" b="1" dirty="0">
                <a:latin typeface="Arial" panose="020B0604020202020204" pitchFamily="34" charset="0"/>
                <a:cs typeface="Arial" panose="020B0604020202020204" pitchFamily="34" charset="0"/>
              </a:rPr>
              <a:t>Empirical false negative rate vs. theoretical false negative rate when </a:t>
            </a:r>
            <a:r>
              <a:rPr lang="en-US" altLang="zh-CN" sz="1600" i="1" dirty="0" err="1">
                <a:latin typeface="Arial" panose="020B0604020202020204" pitchFamily="34" charset="0"/>
                <a:cs typeface="Arial" panose="020B0604020202020204" pitchFamily="34" charset="0"/>
              </a:rPr>
              <a:t>T</a:t>
            </a:r>
            <a:r>
              <a:rPr lang="en-US" altLang="zh-CN" sz="700" i="1" dirty="0" err="1">
                <a:latin typeface="Arial" panose="020B0604020202020204" pitchFamily="34" charset="0"/>
                <a:cs typeface="Arial" panose="020B0604020202020204" pitchFamily="34" charset="0"/>
              </a:rPr>
              <a:t>th</a:t>
            </a:r>
            <a:r>
              <a:rPr lang="en-US" altLang="zh-CN" sz="700" i="1"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 50</a:t>
            </a:r>
            <a:endParaRPr lang="zh-CN" alt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7698689"/>
      </p:ext>
    </p:extLst>
  </p:cSld>
  <p:clrMapOvr>
    <a:masterClrMapping/>
  </p:clrMapOvr>
  <p:transition advTm="84043"/>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81000" y="152400"/>
            <a:ext cx="8382000" cy="685800"/>
          </a:xfrm>
        </p:spPr>
        <p:txBody>
          <a:bodyPr>
            <a:normAutofit fontScale="90000"/>
          </a:bodyPr>
          <a:lstStyle/>
          <a:p>
            <a:pPr>
              <a:defRPr/>
            </a:pPr>
            <a:r>
              <a:rPr lang="en-US" altLang="zh-CN" dirty="0"/>
              <a:t>False Negative Rate (</a:t>
            </a:r>
            <a:r>
              <a:rPr lang="en-US" altLang="zh-CN" dirty="0" err="1"/>
              <a:t>cont</a:t>
            </a:r>
            <a:r>
              <a:rPr lang="en-US" altLang="zh-CN" dirty="0"/>
              <a:t>’)</a:t>
            </a:r>
            <a:endParaRPr altLang="zh-CN" dirty="0"/>
          </a:p>
        </p:txBody>
      </p:sp>
      <p:sp>
        <p:nvSpPr>
          <p:cNvPr id="5" name="内容占位符 2"/>
          <p:cNvSpPr>
            <a:spLocks noGrp="1"/>
          </p:cNvSpPr>
          <p:nvPr>
            <p:ph idx="1"/>
          </p:nvPr>
        </p:nvSpPr>
        <p:spPr>
          <a:xfrm>
            <a:off x="342900" y="838200"/>
            <a:ext cx="8458200" cy="5486400"/>
          </a:xfrm>
        </p:spPr>
        <p:txBody>
          <a:bodyPr>
            <a:normAutofit/>
          </a:bodyPr>
          <a:lstStyle/>
          <a:p>
            <a:r>
              <a:rPr lang="en-US" altLang="zh-CN" sz="2000" dirty="0"/>
              <a:t>Our results show that the average FNR of PIE is almost twice an order of magnitude smaller than the FNR of IBF.</a:t>
            </a:r>
          </a:p>
        </p:txBody>
      </p:sp>
      <p:pic>
        <p:nvPicPr>
          <p:cNvPr id="7" name="图片 6"/>
          <p:cNvPicPr>
            <a:picLocks noChangeAspect="1"/>
          </p:cNvPicPr>
          <p:nvPr/>
        </p:nvPicPr>
        <p:blipFill>
          <a:blip r:embed="rId3"/>
          <a:stretch>
            <a:fillRect/>
          </a:stretch>
        </p:blipFill>
        <p:spPr>
          <a:xfrm>
            <a:off x="533400" y="2590800"/>
            <a:ext cx="8153572" cy="1547051"/>
          </a:xfrm>
          <a:prstGeom prst="rect">
            <a:avLst/>
          </a:prstGeom>
        </p:spPr>
      </p:pic>
      <p:sp>
        <p:nvSpPr>
          <p:cNvPr id="8" name="矩形 7"/>
          <p:cNvSpPr/>
          <p:nvPr/>
        </p:nvSpPr>
        <p:spPr>
          <a:xfrm>
            <a:off x="457200" y="4233446"/>
            <a:ext cx="8382000" cy="338554"/>
          </a:xfrm>
          <a:prstGeom prst="rect">
            <a:avLst/>
          </a:prstGeom>
        </p:spPr>
        <p:txBody>
          <a:bodyPr wrap="square">
            <a:spAutoFit/>
          </a:bodyPr>
          <a:lstStyle/>
          <a:p>
            <a:pPr algn="ctr"/>
            <a:r>
              <a:rPr lang="en-US" altLang="zh-CN" sz="1600" b="1" dirty="0">
                <a:latin typeface="Arial" panose="020B0604020202020204" pitchFamily="34" charset="0"/>
                <a:cs typeface="Arial" panose="020B0604020202020204" pitchFamily="34" charset="0"/>
              </a:rPr>
              <a:t>False negative rate when </a:t>
            </a:r>
            <a:r>
              <a:rPr lang="en-US" altLang="zh-CN" sz="1600" i="1" dirty="0" err="1">
                <a:latin typeface="Arial" panose="020B0604020202020204" pitchFamily="34" charset="0"/>
                <a:cs typeface="Arial" panose="020B0604020202020204" pitchFamily="34" charset="0"/>
              </a:rPr>
              <a:t>T</a:t>
            </a:r>
            <a:r>
              <a:rPr lang="en-US" altLang="zh-CN" sz="700" i="1" dirty="0" err="1">
                <a:latin typeface="Arial" panose="020B0604020202020204" pitchFamily="34" charset="0"/>
                <a:cs typeface="Arial" panose="020B0604020202020204" pitchFamily="34" charset="0"/>
              </a:rPr>
              <a:t>th</a:t>
            </a:r>
            <a:r>
              <a:rPr lang="en-US" altLang="zh-CN" sz="700" i="1"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 40</a:t>
            </a:r>
            <a:endParaRPr lang="zh-CN" alt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2169405"/>
      </p:ext>
    </p:extLst>
  </p:cSld>
  <p:clrMapOvr>
    <a:masterClrMapping/>
  </p:clrMapOvr>
  <p:transition advTm="84043"/>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0" y="0"/>
            <a:ext cx="9144000" cy="908720"/>
          </a:xfrm>
        </p:spPr>
        <p:txBody>
          <a:bodyPr/>
          <a:lstStyle/>
          <a:p>
            <a:pPr>
              <a:defRPr/>
            </a:pPr>
            <a:r>
              <a:rPr altLang="zh-CN" dirty="0"/>
              <a:t>False Positive Rate </a:t>
            </a:r>
            <a:endParaRPr lang="zh-CN" altLang="en-US" dirty="0"/>
          </a:p>
        </p:txBody>
      </p:sp>
      <p:sp>
        <p:nvSpPr>
          <p:cNvPr id="5" name="内容占位符 2"/>
          <p:cNvSpPr>
            <a:spLocks noGrp="1"/>
          </p:cNvSpPr>
          <p:nvPr>
            <p:ph idx="1"/>
          </p:nvPr>
        </p:nvSpPr>
        <p:spPr>
          <a:xfrm>
            <a:off x="342900" y="838200"/>
            <a:ext cx="8458200" cy="5486400"/>
          </a:xfrm>
        </p:spPr>
        <p:txBody>
          <a:bodyPr>
            <a:normAutofit/>
          </a:bodyPr>
          <a:lstStyle/>
          <a:p>
            <a:r>
              <a:rPr lang="en-US" altLang="zh-CN" sz="2000" dirty="0"/>
              <a:t>Our results show that FPR of PIE is at least 426.1 times less than the FPR of CM sketch.</a:t>
            </a:r>
          </a:p>
        </p:txBody>
      </p:sp>
      <p:pic>
        <p:nvPicPr>
          <p:cNvPr id="8" name="图片 7"/>
          <p:cNvPicPr>
            <a:picLocks noChangeAspect="1"/>
          </p:cNvPicPr>
          <p:nvPr/>
        </p:nvPicPr>
        <p:blipFill>
          <a:blip r:embed="rId3"/>
          <a:stretch>
            <a:fillRect/>
          </a:stretch>
        </p:blipFill>
        <p:spPr>
          <a:xfrm>
            <a:off x="531201" y="2590800"/>
            <a:ext cx="8155771" cy="1575346"/>
          </a:xfrm>
          <a:prstGeom prst="rect">
            <a:avLst/>
          </a:prstGeom>
        </p:spPr>
      </p:pic>
      <p:sp>
        <p:nvSpPr>
          <p:cNvPr id="10" name="矩形 9"/>
          <p:cNvSpPr/>
          <p:nvPr/>
        </p:nvSpPr>
        <p:spPr>
          <a:xfrm>
            <a:off x="457200" y="4232565"/>
            <a:ext cx="8382000" cy="338554"/>
          </a:xfrm>
          <a:prstGeom prst="rect">
            <a:avLst/>
          </a:prstGeom>
        </p:spPr>
        <p:txBody>
          <a:bodyPr wrap="square">
            <a:spAutoFit/>
          </a:bodyPr>
          <a:lstStyle/>
          <a:p>
            <a:pPr algn="ctr"/>
            <a:r>
              <a:rPr lang="en-US" altLang="zh-CN" sz="1600" b="1" dirty="0">
                <a:latin typeface="Arial" panose="020B0604020202020204" pitchFamily="34" charset="0"/>
                <a:cs typeface="Arial" panose="020B0604020202020204" pitchFamily="34" charset="0"/>
              </a:rPr>
              <a:t>False positive rate when </a:t>
            </a:r>
            <a:r>
              <a:rPr lang="en-US" altLang="zh-CN" sz="1600" i="1" dirty="0" err="1">
                <a:latin typeface="Arial" panose="020B0604020202020204" pitchFamily="34" charset="0"/>
                <a:cs typeface="Arial" panose="020B0604020202020204" pitchFamily="34" charset="0"/>
              </a:rPr>
              <a:t>T</a:t>
            </a:r>
            <a:r>
              <a:rPr lang="en-US" altLang="zh-CN" sz="700" i="1" dirty="0" err="1">
                <a:latin typeface="Arial" panose="020B0604020202020204" pitchFamily="34" charset="0"/>
                <a:cs typeface="Arial" panose="020B0604020202020204" pitchFamily="34" charset="0"/>
              </a:rPr>
              <a:t>th</a:t>
            </a:r>
            <a:r>
              <a:rPr lang="en-US" altLang="zh-CN" sz="700" i="1"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 40</a:t>
            </a:r>
            <a:endParaRPr lang="zh-CN" alt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7682278"/>
      </p:ext>
    </p:extLst>
  </p:cSld>
  <p:clrMapOvr>
    <a:masterClrMapping/>
  </p:clrMapOvr>
  <p:transition advTm="84043"/>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0" y="0"/>
            <a:ext cx="9144000" cy="908720"/>
          </a:xfrm>
        </p:spPr>
        <p:txBody>
          <a:bodyPr/>
          <a:lstStyle/>
          <a:p>
            <a:pPr>
              <a:defRPr/>
            </a:pPr>
            <a:r>
              <a:rPr altLang="zh-CN" dirty="0"/>
              <a:t>Conclusion</a:t>
            </a:r>
            <a:endParaRPr lang="zh-CN" altLang="en-US" dirty="0"/>
          </a:p>
        </p:txBody>
      </p:sp>
      <p:sp>
        <p:nvSpPr>
          <p:cNvPr id="4" name="内容占位符 2"/>
          <p:cNvSpPr>
            <a:spLocks noGrp="1"/>
          </p:cNvSpPr>
          <p:nvPr>
            <p:ph idx="1"/>
          </p:nvPr>
        </p:nvSpPr>
        <p:spPr>
          <a:xfrm>
            <a:off x="342900" y="838200"/>
            <a:ext cx="8458200" cy="5486400"/>
          </a:xfrm>
        </p:spPr>
        <p:txBody>
          <a:bodyPr>
            <a:normAutofit/>
          </a:bodyPr>
          <a:lstStyle/>
          <a:p>
            <a:r>
              <a:rPr lang="en-US" altLang="zh-CN" sz="2200" dirty="0"/>
              <a:t>Propose the notion of persistent item and define the problem of persistent items identification</a:t>
            </a:r>
          </a:p>
          <a:p>
            <a:endParaRPr lang="en-US" altLang="zh-CN" sz="2200" dirty="0"/>
          </a:p>
          <a:p>
            <a:r>
              <a:rPr lang="en-US" altLang="zh-CN" sz="2200" dirty="0"/>
              <a:t>Propose the Space-Time Bloom Filter data structure for persistent items identification</a:t>
            </a:r>
          </a:p>
          <a:p>
            <a:endParaRPr lang="en-US" altLang="zh-CN" sz="2200" dirty="0"/>
          </a:p>
          <a:p>
            <a:r>
              <a:rPr lang="en-US" altLang="zh-CN" sz="2200" dirty="0"/>
              <a:t>Analyze the False Negative Rate and False Positive Rate of PIE, and study parameter optimization</a:t>
            </a:r>
          </a:p>
          <a:p>
            <a:endParaRPr lang="en-US" altLang="zh-CN" sz="2200" dirty="0"/>
          </a:p>
          <a:p>
            <a:r>
              <a:rPr lang="en-US" altLang="zh-CN" sz="2200" dirty="0"/>
              <a:t>Conduct numerical evaluations based on real traces to validate the performance of PIE </a:t>
            </a:r>
          </a:p>
          <a:p>
            <a:endParaRPr lang="en-US" altLang="zh-CN" sz="2000" dirty="0"/>
          </a:p>
          <a:p>
            <a:endParaRPr lang="en-US" altLang="zh-CN" sz="2000" dirty="0"/>
          </a:p>
          <a:p>
            <a:endParaRPr lang="en-US" altLang="zh-CN" sz="2000" dirty="0"/>
          </a:p>
          <a:p>
            <a:endParaRPr lang="en-US" altLang="zh-CN" sz="2000" dirty="0"/>
          </a:p>
        </p:txBody>
      </p:sp>
    </p:spTree>
    <p:custDataLst>
      <p:tags r:id="rId1"/>
    </p:custDataLst>
    <p:extLst>
      <p:ext uri="{BB962C8B-B14F-4D97-AF65-F5344CB8AC3E}">
        <p14:creationId xmlns:p14="http://schemas.microsoft.com/office/powerpoint/2010/main" val="1256405697"/>
      </p:ext>
    </p:extLst>
  </p:cSld>
  <p:clrMapOvr>
    <a:masterClrMapping/>
  </p:clrMapOvr>
  <p:transition advTm="40596"/>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370479" y="2971800"/>
            <a:ext cx="8458200" cy="320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Wingdings" pitchFamily="2" charset="2"/>
              <a:buChar char="§"/>
              <a:defRPr sz="2400">
                <a:solidFill>
                  <a:schemeClr val="tx1"/>
                </a:solidFill>
                <a:latin typeface="Arial Rounded MT Bold" pitchFamily="34" charset="0"/>
                <a:ea typeface="+mn-ea"/>
                <a:cs typeface="+mn-cs"/>
              </a:defRPr>
            </a:lvl1pPr>
            <a:lvl2pPr marL="742950" indent="-285750" algn="l" rtl="0" fontAlgn="base">
              <a:spcBef>
                <a:spcPct val="20000"/>
              </a:spcBef>
              <a:spcAft>
                <a:spcPct val="0"/>
              </a:spcAft>
              <a:buFont typeface="Times New Roman" pitchFamily="18" charset="0"/>
              <a:buChar char="─"/>
              <a:defRPr sz="2000">
                <a:solidFill>
                  <a:schemeClr val="tx1"/>
                </a:solidFill>
                <a:latin typeface="Arial Rounded MT Bold" pitchFamily="34" charset="0"/>
              </a:defRPr>
            </a:lvl2pPr>
            <a:lvl3pPr marL="1143000" indent="-228600" algn="l" rtl="0" fontAlgn="base">
              <a:spcBef>
                <a:spcPct val="20000"/>
              </a:spcBef>
              <a:spcAft>
                <a:spcPct val="0"/>
              </a:spcAft>
              <a:buFont typeface="Times New Roman" pitchFamily="18" charset="0"/>
              <a:buChar char="●"/>
              <a:defRPr>
                <a:solidFill>
                  <a:schemeClr val="tx1"/>
                </a:solidFill>
                <a:latin typeface="Arial Rounded MT Bold" pitchFamily="34" charset="0"/>
              </a:defRPr>
            </a:lvl3pPr>
            <a:lvl4pPr marL="1600200" indent="-228600" algn="l" rtl="0" fontAlgn="base">
              <a:spcBef>
                <a:spcPct val="20000"/>
              </a:spcBef>
              <a:spcAft>
                <a:spcPct val="0"/>
              </a:spcAft>
              <a:buChar char="–"/>
              <a:defRPr sz="1600">
                <a:solidFill>
                  <a:schemeClr val="tx1"/>
                </a:solidFill>
                <a:latin typeface="Arial Rounded MT Bold" pitchFamily="34" charset="0"/>
              </a:defRPr>
            </a:lvl4pPr>
            <a:lvl5pPr marL="2057400" indent="-228600" algn="l" rtl="0" fontAlgn="base">
              <a:spcBef>
                <a:spcPct val="20000"/>
              </a:spcBef>
              <a:spcAft>
                <a:spcPct val="0"/>
              </a:spcAft>
              <a:buChar char="»"/>
              <a:defRPr sz="1400">
                <a:solidFill>
                  <a:schemeClr val="tx1"/>
                </a:solidFill>
                <a:latin typeface="Arial Rounded MT Bold" pitchFamily="34" charset="0"/>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marL="0" indent="0" algn="ctr">
              <a:buNone/>
            </a:pPr>
            <a:endParaRPr lang="en-US" sz="1600" kern="0" dirty="0">
              <a:solidFill>
                <a:srgbClr val="0070C0"/>
              </a:solidFill>
            </a:endParaRPr>
          </a:p>
          <a:p>
            <a:pPr marL="857250" lvl="2" indent="0" algn="ctr">
              <a:buNone/>
            </a:pPr>
            <a:endParaRPr lang="en-US" sz="1500" kern="0"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394" y="4092980"/>
            <a:ext cx="4747705" cy="2068069"/>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6398" y="381000"/>
            <a:ext cx="3599695" cy="1892812"/>
          </a:xfrm>
          <a:prstGeom prst="rect">
            <a:avLst/>
          </a:prstGeom>
        </p:spPr>
      </p:pic>
      <p:pic>
        <p:nvPicPr>
          <p:cNvPr id="12" name="Picture 7" descr="sparty"/>
          <p:cNvPicPr>
            <a:picLocks noChangeAspect="1" noChangeArrowheads="1"/>
          </p:cNvPicPr>
          <p:nvPr/>
        </p:nvPicPr>
        <p:blipFill>
          <a:blip r:embed="rId5" cstate="print"/>
          <a:srcRect/>
          <a:stretch>
            <a:fillRect/>
          </a:stretch>
        </p:blipFill>
        <p:spPr bwMode="auto">
          <a:xfrm>
            <a:off x="6172200" y="1066800"/>
            <a:ext cx="2808879" cy="4213319"/>
          </a:xfrm>
          <a:prstGeom prst="rect">
            <a:avLst/>
          </a:prstGeom>
          <a:noFill/>
          <a:ln w="9525">
            <a:noFill/>
            <a:miter lim="800000"/>
            <a:headEnd/>
            <a:tailEnd/>
          </a:ln>
        </p:spPr>
      </p:pic>
    </p:spTree>
    <p:extLst>
      <p:ext uri="{BB962C8B-B14F-4D97-AF65-F5344CB8AC3E}">
        <p14:creationId xmlns:p14="http://schemas.microsoft.com/office/powerpoint/2010/main" val="3583301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Prior Approach 1: Counter-based Algorithms</a:t>
            </a:r>
          </a:p>
          <a:p>
            <a:pPr lvl="1"/>
            <a:r>
              <a:rPr lang="en-US" altLang="zh-CN" sz="1800" dirty="0" err="1"/>
              <a:t>Lossy</a:t>
            </a:r>
            <a:r>
              <a:rPr lang="en-US" altLang="zh-CN" sz="1800" dirty="0"/>
              <a:t> Counting [</a:t>
            </a:r>
            <a:r>
              <a:rPr lang="en-US" altLang="zh-CN" sz="1800" dirty="0" err="1"/>
              <a:t>Manku</a:t>
            </a:r>
            <a:r>
              <a:rPr lang="en-US" altLang="zh-CN" sz="1800" dirty="0"/>
              <a:t> et al VLDB 2002]</a:t>
            </a:r>
          </a:p>
          <a:p>
            <a:pPr lvl="1"/>
            <a:r>
              <a:rPr lang="en-US" altLang="zh-CN" sz="1800" dirty="0"/>
              <a:t>Space Saving [</a:t>
            </a:r>
            <a:r>
              <a:rPr lang="en-US" altLang="zh-CN" sz="1800" dirty="0" err="1"/>
              <a:t>Metwally</a:t>
            </a:r>
            <a:r>
              <a:rPr lang="en-US" altLang="zh-CN" sz="1800" dirty="0"/>
              <a:t> et al Database Theory-ICDT 2005]</a:t>
            </a:r>
            <a:endParaRPr lang="en-US" altLang="zh-CN" sz="1600" dirty="0"/>
          </a:p>
          <a:p>
            <a:pPr lvl="1"/>
            <a:r>
              <a:rPr lang="en-US" altLang="zh-CN" sz="1800" dirty="0"/>
              <a:t>Limitations: low memory efficiency; cannot eliminate duplicate items within a measurement period</a:t>
            </a:r>
          </a:p>
          <a:p>
            <a:pPr lvl="1"/>
            <a:endParaRPr lang="en-US" altLang="zh-CN" sz="1800" dirty="0"/>
          </a:p>
          <a:p>
            <a:pPr lvl="1"/>
            <a:endParaRPr lang="en-US" altLang="zh-CN" dirty="0"/>
          </a:p>
          <a:p>
            <a:pPr lvl="1"/>
            <a:endParaRPr lang="en-US" altLang="zh-CN" dirty="0"/>
          </a:p>
          <a:p>
            <a:pPr lvl="1"/>
            <a:endParaRPr lang="en-US" altLang="zh-CN" dirty="0"/>
          </a:p>
          <a:p>
            <a:endParaRPr lang="zh-CN" altLang="en-US" dirty="0"/>
          </a:p>
        </p:txBody>
      </p:sp>
      <p:sp>
        <p:nvSpPr>
          <p:cNvPr id="84" name="标题 8"/>
          <p:cNvSpPr>
            <a:spLocks noGrp="1"/>
          </p:cNvSpPr>
          <p:nvPr>
            <p:ph type="title"/>
          </p:nvPr>
        </p:nvSpPr>
        <p:spPr>
          <a:xfrm>
            <a:off x="0" y="0"/>
            <a:ext cx="9144000" cy="902165"/>
          </a:xfrm>
        </p:spPr>
        <p:txBody>
          <a:bodyPr/>
          <a:lstStyle/>
          <a:p>
            <a:pPr>
              <a:defRPr/>
            </a:pPr>
            <a:r>
              <a:rPr lang="en-US" altLang="zh-CN" dirty="0"/>
              <a:t>Limitations of Prior Art</a:t>
            </a:r>
            <a:endParaRPr lang="zh-CN" altLang="en-US" dirty="0"/>
          </a:p>
        </p:txBody>
      </p:sp>
      <p:pic>
        <p:nvPicPr>
          <p:cNvPr id="2" name="图片 1"/>
          <p:cNvPicPr>
            <a:picLocks noChangeAspect="1"/>
          </p:cNvPicPr>
          <p:nvPr/>
        </p:nvPicPr>
        <p:blipFill>
          <a:blip r:embed="rId3"/>
          <a:stretch>
            <a:fillRect/>
          </a:stretch>
        </p:blipFill>
        <p:spPr>
          <a:xfrm>
            <a:off x="3042502" y="3053403"/>
            <a:ext cx="3058993" cy="2356797"/>
          </a:xfrm>
          <a:prstGeom prst="rect">
            <a:avLst/>
          </a:prstGeom>
        </p:spPr>
      </p:pic>
    </p:spTree>
    <p:extLst>
      <p:ext uri="{BB962C8B-B14F-4D97-AF65-F5344CB8AC3E}">
        <p14:creationId xmlns:p14="http://schemas.microsoft.com/office/powerpoint/2010/main" val="240639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fontAlgn="base">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fontAlgn="base">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fontAlgn="base">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fontAlgn="base">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defRPr/>
            </a:pPr>
            <a:endParaRPr lang="zh-CN" altLang="en-US" sz="1800">
              <a:latin typeface="Arial" charset="0"/>
            </a:endParaRPr>
          </a:p>
        </p:txBody>
      </p:sp>
      <p:sp>
        <p:nvSpPr>
          <p:cNvPr id="38" name="标题 8"/>
          <p:cNvSpPr>
            <a:spLocks noGrp="1"/>
          </p:cNvSpPr>
          <p:nvPr>
            <p:ph type="title"/>
          </p:nvPr>
        </p:nvSpPr>
        <p:spPr>
          <a:xfrm>
            <a:off x="0" y="0"/>
            <a:ext cx="9144000" cy="902165"/>
          </a:xfrm>
        </p:spPr>
        <p:txBody>
          <a:bodyPr/>
          <a:lstStyle/>
          <a:p>
            <a:pPr>
              <a:defRPr/>
            </a:pPr>
            <a:r>
              <a:rPr lang="en-US" altLang="zh-CN" dirty="0"/>
              <a:t>Limitations of Prior Art</a:t>
            </a:r>
            <a:endParaRPr lang="zh-CN" altLang="en-US" dirty="0"/>
          </a:p>
        </p:txBody>
      </p:sp>
      <p:sp>
        <p:nvSpPr>
          <p:cNvPr id="32" name="内容占位符 2"/>
          <p:cNvSpPr>
            <a:spLocks noGrp="1"/>
          </p:cNvSpPr>
          <p:nvPr>
            <p:ph idx="1"/>
          </p:nvPr>
        </p:nvSpPr>
        <p:spPr>
          <a:xfrm>
            <a:off x="342900" y="838200"/>
            <a:ext cx="8458200" cy="2336571"/>
          </a:xfrm>
        </p:spPr>
        <p:txBody>
          <a:bodyPr>
            <a:normAutofit/>
          </a:bodyPr>
          <a:lstStyle/>
          <a:p>
            <a:r>
              <a:rPr lang="en-US" altLang="zh-CN" dirty="0"/>
              <a:t>Prior Approach 2: Sketch-based Algorithms</a:t>
            </a:r>
          </a:p>
          <a:p>
            <a:pPr lvl="1"/>
            <a:r>
              <a:rPr lang="en-US" altLang="zh-CN" sz="1800" dirty="0"/>
              <a:t>C-sketch [</a:t>
            </a:r>
            <a:r>
              <a:rPr lang="en-US" altLang="zh-CN" sz="1800" dirty="0" err="1"/>
              <a:t>Charikar</a:t>
            </a:r>
            <a:r>
              <a:rPr lang="en-US" altLang="zh-CN" sz="1800" dirty="0"/>
              <a:t> et al Automata, Languages and Programming 2002]</a:t>
            </a:r>
          </a:p>
          <a:p>
            <a:pPr lvl="1"/>
            <a:r>
              <a:rPr lang="en-US" altLang="zh-CN" sz="1800" dirty="0"/>
              <a:t>CM-sketch [</a:t>
            </a:r>
            <a:r>
              <a:rPr lang="en-US" altLang="zh-CN" sz="1800" dirty="0" err="1"/>
              <a:t>Cormode</a:t>
            </a:r>
            <a:r>
              <a:rPr lang="en-US" altLang="zh-CN" sz="1800" dirty="0"/>
              <a:t> et al Journal of Algorithms 2005]</a:t>
            </a:r>
          </a:p>
          <a:p>
            <a:pPr lvl="1"/>
            <a:r>
              <a:rPr lang="en-US" altLang="zh-CN" sz="1800" dirty="0"/>
              <a:t>Limitations: low memory efficiency; cannot eliminate duplicate items within a measurement period</a:t>
            </a:r>
          </a:p>
          <a:p>
            <a:pPr lvl="1"/>
            <a:endParaRPr lang="en-US" altLang="zh-CN" sz="1800" dirty="0"/>
          </a:p>
        </p:txBody>
      </p:sp>
      <p:sp>
        <p:nvSpPr>
          <p:cNvPr id="26" name="Rectangle 5"/>
          <p:cNvSpPr>
            <a:spLocks noChangeArrowheads="1"/>
          </p:cNvSpPr>
          <p:nvPr/>
        </p:nvSpPr>
        <p:spPr bwMode="auto">
          <a:xfrm>
            <a:off x="3929877" y="3864163"/>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Rectangle 6"/>
          <p:cNvSpPr>
            <a:spLocks noChangeArrowheads="1"/>
          </p:cNvSpPr>
          <p:nvPr/>
        </p:nvSpPr>
        <p:spPr bwMode="auto">
          <a:xfrm>
            <a:off x="4148117" y="3864163"/>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Rectangle 7"/>
          <p:cNvSpPr>
            <a:spLocks noChangeArrowheads="1"/>
          </p:cNvSpPr>
          <p:nvPr/>
        </p:nvSpPr>
        <p:spPr bwMode="auto">
          <a:xfrm>
            <a:off x="4366357" y="3864163"/>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Rectangle 8"/>
          <p:cNvSpPr>
            <a:spLocks noChangeArrowheads="1"/>
          </p:cNvSpPr>
          <p:nvPr/>
        </p:nvSpPr>
        <p:spPr bwMode="auto">
          <a:xfrm>
            <a:off x="4584597" y="3864163"/>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9"/>
          <p:cNvSpPr>
            <a:spLocks noChangeArrowheads="1"/>
          </p:cNvSpPr>
          <p:nvPr/>
        </p:nvSpPr>
        <p:spPr bwMode="auto">
          <a:xfrm>
            <a:off x="4802837" y="3864163"/>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Rectangle 10"/>
          <p:cNvSpPr>
            <a:spLocks noChangeArrowheads="1"/>
          </p:cNvSpPr>
          <p:nvPr/>
        </p:nvSpPr>
        <p:spPr bwMode="auto">
          <a:xfrm>
            <a:off x="5239317" y="3864163"/>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Rectangle 11"/>
          <p:cNvSpPr>
            <a:spLocks noChangeArrowheads="1"/>
          </p:cNvSpPr>
          <p:nvPr/>
        </p:nvSpPr>
        <p:spPr bwMode="auto">
          <a:xfrm>
            <a:off x="5457557" y="3864163"/>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Rectangle 12"/>
          <p:cNvSpPr>
            <a:spLocks noChangeArrowheads="1"/>
          </p:cNvSpPr>
          <p:nvPr/>
        </p:nvSpPr>
        <p:spPr bwMode="auto">
          <a:xfrm>
            <a:off x="5675797" y="3864163"/>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Rectangle 13"/>
          <p:cNvSpPr>
            <a:spLocks noChangeArrowheads="1"/>
          </p:cNvSpPr>
          <p:nvPr/>
        </p:nvSpPr>
        <p:spPr bwMode="auto">
          <a:xfrm>
            <a:off x="5894037" y="3864163"/>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14"/>
          <p:cNvSpPr>
            <a:spLocks noChangeArrowheads="1"/>
          </p:cNvSpPr>
          <p:nvPr/>
        </p:nvSpPr>
        <p:spPr bwMode="auto">
          <a:xfrm>
            <a:off x="6112277" y="3864163"/>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15"/>
          <p:cNvSpPr>
            <a:spLocks noChangeArrowheads="1"/>
          </p:cNvSpPr>
          <p:nvPr/>
        </p:nvSpPr>
        <p:spPr bwMode="auto">
          <a:xfrm>
            <a:off x="6330517" y="3864163"/>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Rectangle 16"/>
          <p:cNvSpPr>
            <a:spLocks noChangeArrowheads="1"/>
          </p:cNvSpPr>
          <p:nvPr/>
        </p:nvSpPr>
        <p:spPr bwMode="auto">
          <a:xfrm>
            <a:off x="6548757" y="3864163"/>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17"/>
          <p:cNvSpPr>
            <a:spLocks noChangeArrowheads="1"/>
          </p:cNvSpPr>
          <p:nvPr/>
        </p:nvSpPr>
        <p:spPr bwMode="auto">
          <a:xfrm>
            <a:off x="6766997" y="3864163"/>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Rectangle 18"/>
          <p:cNvSpPr>
            <a:spLocks noChangeArrowheads="1"/>
          </p:cNvSpPr>
          <p:nvPr/>
        </p:nvSpPr>
        <p:spPr bwMode="auto">
          <a:xfrm>
            <a:off x="6985237" y="3864163"/>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Rectangle 19"/>
          <p:cNvSpPr>
            <a:spLocks noChangeArrowheads="1"/>
          </p:cNvSpPr>
          <p:nvPr/>
        </p:nvSpPr>
        <p:spPr bwMode="auto">
          <a:xfrm>
            <a:off x="7203477" y="3864163"/>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Rectangle 20"/>
          <p:cNvSpPr>
            <a:spLocks noChangeArrowheads="1"/>
          </p:cNvSpPr>
          <p:nvPr/>
        </p:nvSpPr>
        <p:spPr bwMode="auto">
          <a:xfrm>
            <a:off x="3929877" y="4439057"/>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Rectangle 21"/>
          <p:cNvSpPr>
            <a:spLocks noChangeArrowheads="1"/>
          </p:cNvSpPr>
          <p:nvPr/>
        </p:nvSpPr>
        <p:spPr bwMode="auto">
          <a:xfrm>
            <a:off x="4148117" y="4439057"/>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Rectangle 22"/>
          <p:cNvSpPr>
            <a:spLocks noChangeArrowheads="1"/>
          </p:cNvSpPr>
          <p:nvPr/>
        </p:nvSpPr>
        <p:spPr bwMode="auto">
          <a:xfrm>
            <a:off x="4366357" y="4439057"/>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Rectangle 23"/>
          <p:cNvSpPr>
            <a:spLocks noChangeArrowheads="1"/>
          </p:cNvSpPr>
          <p:nvPr/>
        </p:nvSpPr>
        <p:spPr bwMode="auto">
          <a:xfrm>
            <a:off x="4584597" y="4439057"/>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Rectangle 24"/>
          <p:cNvSpPr>
            <a:spLocks noChangeArrowheads="1"/>
          </p:cNvSpPr>
          <p:nvPr/>
        </p:nvSpPr>
        <p:spPr bwMode="auto">
          <a:xfrm>
            <a:off x="4802837" y="4439057"/>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25"/>
          <p:cNvSpPr>
            <a:spLocks noChangeArrowheads="1"/>
          </p:cNvSpPr>
          <p:nvPr/>
        </p:nvSpPr>
        <p:spPr bwMode="auto">
          <a:xfrm>
            <a:off x="5021077" y="4439057"/>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26"/>
          <p:cNvSpPr>
            <a:spLocks noChangeArrowheads="1"/>
          </p:cNvSpPr>
          <p:nvPr/>
        </p:nvSpPr>
        <p:spPr bwMode="auto">
          <a:xfrm>
            <a:off x="5239317" y="4439057"/>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27"/>
          <p:cNvSpPr>
            <a:spLocks noChangeArrowheads="1"/>
          </p:cNvSpPr>
          <p:nvPr/>
        </p:nvSpPr>
        <p:spPr bwMode="auto">
          <a:xfrm>
            <a:off x="5457557" y="4439057"/>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Rectangle 28"/>
          <p:cNvSpPr>
            <a:spLocks noChangeArrowheads="1"/>
          </p:cNvSpPr>
          <p:nvPr/>
        </p:nvSpPr>
        <p:spPr bwMode="auto">
          <a:xfrm>
            <a:off x="5675797" y="4439057"/>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Rectangle 29"/>
          <p:cNvSpPr>
            <a:spLocks noChangeArrowheads="1"/>
          </p:cNvSpPr>
          <p:nvPr/>
        </p:nvSpPr>
        <p:spPr bwMode="auto">
          <a:xfrm>
            <a:off x="5894037" y="4439057"/>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Rectangle 30"/>
          <p:cNvSpPr>
            <a:spLocks noChangeArrowheads="1"/>
          </p:cNvSpPr>
          <p:nvPr/>
        </p:nvSpPr>
        <p:spPr bwMode="auto">
          <a:xfrm>
            <a:off x="6112277" y="4439057"/>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Rectangle 31"/>
          <p:cNvSpPr>
            <a:spLocks noChangeArrowheads="1"/>
          </p:cNvSpPr>
          <p:nvPr/>
        </p:nvSpPr>
        <p:spPr bwMode="auto">
          <a:xfrm>
            <a:off x="6548757" y="4439057"/>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Rectangle 32"/>
          <p:cNvSpPr>
            <a:spLocks noChangeArrowheads="1"/>
          </p:cNvSpPr>
          <p:nvPr/>
        </p:nvSpPr>
        <p:spPr bwMode="auto">
          <a:xfrm>
            <a:off x="6766997" y="4439057"/>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Rectangle 33"/>
          <p:cNvSpPr>
            <a:spLocks noChangeArrowheads="1"/>
          </p:cNvSpPr>
          <p:nvPr/>
        </p:nvSpPr>
        <p:spPr bwMode="auto">
          <a:xfrm>
            <a:off x="6985237" y="4439057"/>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34"/>
          <p:cNvSpPr>
            <a:spLocks noChangeArrowheads="1"/>
          </p:cNvSpPr>
          <p:nvPr/>
        </p:nvSpPr>
        <p:spPr bwMode="auto">
          <a:xfrm>
            <a:off x="7203477" y="4439057"/>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Rectangle 35"/>
          <p:cNvSpPr>
            <a:spLocks noChangeArrowheads="1"/>
          </p:cNvSpPr>
          <p:nvPr/>
        </p:nvSpPr>
        <p:spPr bwMode="auto">
          <a:xfrm>
            <a:off x="3929877" y="5117993"/>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Rectangle 36"/>
          <p:cNvSpPr>
            <a:spLocks noChangeArrowheads="1"/>
          </p:cNvSpPr>
          <p:nvPr/>
        </p:nvSpPr>
        <p:spPr bwMode="auto">
          <a:xfrm>
            <a:off x="4148117" y="5117993"/>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Rectangle 37"/>
          <p:cNvSpPr>
            <a:spLocks noChangeArrowheads="1"/>
          </p:cNvSpPr>
          <p:nvPr/>
        </p:nvSpPr>
        <p:spPr bwMode="auto">
          <a:xfrm>
            <a:off x="4366357" y="5117993"/>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Rectangle 38"/>
          <p:cNvSpPr>
            <a:spLocks noChangeArrowheads="1"/>
          </p:cNvSpPr>
          <p:nvPr/>
        </p:nvSpPr>
        <p:spPr bwMode="auto">
          <a:xfrm>
            <a:off x="4584597" y="5117993"/>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Rectangle 39"/>
          <p:cNvSpPr>
            <a:spLocks noChangeArrowheads="1"/>
          </p:cNvSpPr>
          <p:nvPr/>
        </p:nvSpPr>
        <p:spPr bwMode="auto">
          <a:xfrm>
            <a:off x="4802837" y="5117993"/>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Rectangle 40"/>
          <p:cNvSpPr>
            <a:spLocks noChangeArrowheads="1"/>
          </p:cNvSpPr>
          <p:nvPr/>
        </p:nvSpPr>
        <p:spPr bwMode="auto">
          <a:xfrm>
            <a:off x="5021077" y="5117993"/>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Rectangle 41"/>
          <p:cNvSpPr>
            <a:spLocks noChangeArrowheads="1"/>
          </p:cNvSpPr>
          <p:nvPr/>
        </p:nvSpPr>
        <p:spPr bwMode="auto">
          <a:xfrm>
            <a:off x="5239317" y="5117993"/>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Rectangle 42"/>
          <p:cNvSpPr>
            <a:spLocks noChangeArrowheads="1"/>
          </p:cNvSpPr>
          <p:nvPr/>
        </p:nvSpPr>
        <p:spPr bwMode="auto">
          <a:xfrm>
            <a:off x="5457557" y="5117993"/>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Rectangle 43"/>
          <p:cNvSpPr>
            <a:spLocks noChangeArrowheads="1"/>
          </p:cNvSpPr>
          <p:nvPr/>
        </p:nvSpPr>
        <p:spPr bwMode="auto">
          <a:xfrm>
            <a:off x="5675797" y="5117993"/>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Rectangle 44"/>
          <p:cNvSpPr>
            <a:spLocks noChangeArrowheads="1"/>
          </p:cNvSpPr>
          <p:nvPr/>
        </p:nvSpPr>
        <p:spPr bwMode="auto">
          <a:xfrm>
            <a:off x="6112277" y="5117993"/>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Rectangle 45"/>
          <p:cNvSpPr>
            <a:spLocks noChangeArrowheads="1"/>
          </p:cNvSpPr>
          <p:nvPr/>
        </p:nvSpPr>
        <p:spPr bwMode="auto">
          <a:xfrm>
            <a:off x="6330517" y="5117993"/>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Rectangle 46"/>
          <p:cNvSpPr>
            <a:spLocks noChangeArrowheads="1"/>
          </p:cNvSpPr>
          <p:nvPr/>
        </p:nvSpPr>
        <p:spPr bwMode="auto">
          <a:xfrm>
            <a:off x="6548757" y="5117993"/>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Rectangle 47"/>
          <p:cNvSpPr>
            <a:spLocks noChangeArrowheads="1"/>
          </p:cNvSpPr>
          <p:nvPr/>
        </p:nvSpPr>
        <p:spPr bwMode="auto">
          <a:xfrm>
            <a:off x="6766997" y="5117993"/>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48"/>
          <p:cNvSpPr>
            <a:spLocks noChangeArrowheads="1"/>
          </p:cNvSpPr>
          <p:nvPr/>
        </p:nvSpPr>
        <p:spPr bwMode="auto">
          <a:xfrm>
            <a:off x="6985237" y="5117993"/>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Rectangle 49"/>
          <p:cNvSpPr>
            <a:spLocks noChangeArrowheads="1"/>
          </p:cNvSpPr>
          <p:nvPr/>
        </p:nvSpPr>
        <p:spPr bwMode="auto">
          <a:xfrm>
            <a:off x="7203477" y="5117993"/>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Text Box 50"/>
          <p:cNvSpPr txBox="1">
            <a:spLocks noChangeArrowheads="1"/>
          </p:cNvSpPr>
          <p:nvPr/>
        </p:nvSpPr>
        <p:spPr bwMode="auto">
          <a:xfrm>
            <a:off x="3480893" y="3810161"/>
            <a:ext cx="326223" cy="39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accent2"/>
                </a:solidFill>
                <a:latin typeface="Helvetica" panose="020B0604020202020204" pitchFamily="34" charset="0"/>
                <a:ea typeface="宋体" panose="02010600030101010101" pitchFamily="2" charset="-122"/>
              </a:rPr>
              <a:t>1</a:t>
            </a:r>
          </a:p>
        </p:txBody>
      </p:sp>
      <p:sp>
        <p:nvSpPr>
          <p:cNvPr id="83" name="Text Box 51"/>
          <p:cNvSpPr txBox="1">
            <a:spLocks noChangeArrowheads="1"/>
          </p:cNvSpPr>
          <p:nvPr/>
        </p:nvSpPr>
        <p:spPr bwMode="auto">
          <a:xfrm>
            <a:off x="3568417" y="4211799"/>
            <a:ext cx="179593" cy="40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00" b="1" i="1" dirty="0">
                <a:solidFill>
                  <a:schemeClr val="accent2"/>
                </a:solidFill>
                <a:latin typeface="Helvetica" panose="020B0604020202020204" pitchFamily="34" charset="0"/>
                <a:ea typeface="宋体" panose="02010600030101010101" pitchFamily="2" charset="-122"/>
              </a:rPr>
              <a:t>j</a:t>
            </a:r>
          </a:p>
        </p:txBody>
      </p:sp>
      <p:sp>
        <p:nvSpPr>
          <p:cNvPr id="84" name="Text Box 52"/>
          <p:cNvSpPr txBox="1">
            <a:spLocks noChangeArrowheads="1"/>
          </p:cNvSpPr>
          <p:nvPr/>
        </p:nvSpPr>
        <p:spPr bwMode="auto">
          <a:xfrm>
            <a:off x="3438837" y="4954324"/>
            <a:ext cx="326223" cy="39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b="1" i="1">
                <a:solidFill>
                  <a:schemeClr val="accent2"/>
                </a:solidFill>
                <a:latin typeface="Helvetica" panose="020B0604020202020204" pitchFamily="34" charset="0"/>
                <a:ea typeface="宋体" panose="02010600030101010101" pitchFamily="2" charset="-122"/>
              </a:rPr>
              <a:t>H</a:t>
            </a:r>
          </a:p>
        </p:txBody>
      </p:sp>
      <p:sp>
        <p:nvSpPr>
          <p:cNvPr id="85" name="Text Box 53"/>
          <p:cNvSpPr txBox="1">
            <a:spLocks noChangeArrowheads="1"/>
          </p:cNvSpPr>
          <p:nvPr/>
        </p:nvSpPr>
        <p:spPr bwMode="auto">
          <a:xfrm>
            <a:off x="3912827" y="3540152"/>
            <a:ext cx="326223" cy="39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chemeClr val="accent2"/>
                </a:solidFill>
                <a:latin typeface="Helvetica" panose="020B0604020202020204" pitchFamily="34" charset="0"/>
                <a:ea typeface="宋体" panose="02010600030101010101" pitchFamily="2" charset="-122"/>
              </a:rPr>
              <a:t>0</a:t>
            </a:r>
          </a:p>
        </p:txBody>
      </p:sp>
      <p:sp>
        <p:nvSpPr>
          <p:cNvPr id="86" name="Text Box 54"/>
          <p:cNvSpPr txBox="1">
            <a:spLocks noChangeArrowheads="1"/>
          </p:cNvSpPr>
          <p:nvPr/>
        </p:nvSpPr>
        <p:spPr bwMode="auto">
          <a:xfrm>
            <a:off x="4133340" y="3540152"/>
            <a:ext cx="326223" cy="39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solidFill>
                  <a:schemeClr val="accent2"/>
                </a:solidFill>
                <a:latin typeface="Helvetica" panose="020B0604020202020204" pitchFamily="34" charset="0"/>
                <a:ea typeface="宋体" panose="02010600030101010101" pitchFamily="2" charset="-122"/>
              </a:rPr>
              <a:t>1</a:t>
            </a:r>
          </a:p>
        </p:txBody>
      </p:sp>
      <p:sp>
        <p:nvSpPr>
          <p:cNvPr id="87" name="Text Box 55"/>
          <p:cNvSpPr txBox="1">
            <a:spLocks noChangeArrowheads="1"/>
          </p:cNvSpPr>
          <p:nvPr/>
        </p:nvSpPr>
        <p:spPr bwMode="auto">
          <a:xfrm>
            <a:off x="7140960" y="3540152"/>
            <a:ext cx="593340" cy="39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i="1">
                <a:solidFill>
                  <a:schemeClr val="accent2"/>
                </a:solidFill>
                <a:latin typeface="Helvetica" panose="020B0604020202020204" pitchFamily="34" charset="0"/>
                <a:ea typeface="宋体" panose="02010600030101010101" pitchFamily="2" charset="-122"/>
              </a:rPr>
              <a:t>K</a:t>
            </a:r>
            <a:r>
              <a:rPr lang="en-US" altLang="zh-CN" sz="2000" b="1">
                <a:solidFill>
                  <a:schemeClr val="accent2"/>
                </a:solidFill>
                <a:latin typeface="Helvetica" panose="020B0604020202020204" pitchFamily="34" charset="0"/>
                <a:ea typeface="宋体" panose="02010600030101010101" pitchFamily="2" charset="-122"/>
              </a:rPr>
              <a:t>-1</a:t>
            </a:r>
          </a:p>
        </p:txBody>
      </p:sp>
      <p:sp>
        <p:nvSpPr>
          <p:cNvPr id="88" name="Text Box 56"/>
          <p:cNvSpPr txBox="1">
            <a:spLocks noChangeArrowheads="1"/>
          </p:cNvSpPr>
          <p:nvPr/>
        </p:nvSpPr>
        <p:spPr bwMode="auto">
          <a:xfrm>
            <a:off x="6260043" y="3486150"/>
            <a:ext cx="437617" cy="39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i="1">
                <a:solidFill>
                  <a:schemeClr val="accent2"/>
                </a:solidFill>
                <a:latin typeface="Helvetica" panose="020B0604020202020204" pitchFamily="34" charset="0"/>
                <a:ea typeface="宋体" panose="02010600030101010101" pitchFamily="2" charset="-122"/>
              </a:rPr>
              <a:t>…</a:t>
            </a:r>
            <a:endParaRPr lang="en-US" altLang="zh-CN" sz="2000" b="1">
              <a:solidFill>
                <a:schemeClr val="accent2"/>
              </a:solidFill>
              <a:latin typeface="Helvetica" panose="020B0604020202020204" pitchFamily="34" charset="0"/>
              <a:ea typeface="宋体" panose="02010600030101010101" pitchFamily="2" charset="-122"/>
            </a:endParaRPr>
          </a:p>
        </p:txBody>
      </p:sp>
      <p:sp>
        <p:nvSpPr>
          <p:cNvPr id="89" name="Text Box 57"/>
          <p:cNvSpPr txBox="1">
            <a:spLocks noChangeArrowheads="1"/>
          </p:cNvSpPr>
          <p:nvPr/>
        </p:nvSpPr>
        <p:spPr bwMode="auto">
          <a:xfrm rot="5400000">
            <a:off x="3397905" y="4097266"/>
            <a:ext cx="437640" cy="396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i="1">
                <a:solidFill>
                  <a:schemeClr val="accent2"/>
                </a:solidFill>
                <a:latin typeface="Helvetica" panose="020B0604020202020204" pitchFamily="34" charset="0"/>
                <a:ea typeface="宋体" panose="02010600030101010101" pitchFamily="2" charset="-122"/>
              </a:rPr>
              <a:t>…</a:t>
            </a:r>
            <a:endParaRPr lang="en-US" altLang="zh-CN" sz="2000" b="1">
              <a:solidFill>
                <a:schemeClr val="accent2"/>
              </a:solidFill>
              <a:latin typeface="Helvetica" panose="020B0604020202020204" pitchFamily="34" charset="0"/>
              <a:ea typeface="宋体" panose="02010600030101010101" pitchFamily="2" charset="-122"/>
            </a:endParaRPr>
          </a:p>
        </p:txBody>
      </p:sp>
      <p:sp>
        <p:nvSpPr>
          <p:cNvPr id="90" name="Text Box 58"/>
          <p:cNvSpPr txBox="1">
            <a:spLocks noChangeArrowheads="1"/>
          </p:cNvSpPr>
          <p:nvPr/>
        </p:nvSpPr>
        <p:spPr bwMode="auto">
          <a:xfrm rot="5400000">
            <a:off x="3383134" y="4650784"/>
            <a:ext cx="438765" cy="396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i="1">
                <a:solidFill>
                  <a:schemeClr val="accent2"/>
                </a:solidFill>
                <a:latin typeface="Helvetica" panose="020B0604020202020204" pitchFamily="34" charset="0"/>
                <a:ea typeface="宋体" panose="02010600030101010101" pitchFamily="2" charset="-122"/>
              </a:rPr>
              <a:t>…</a:t>
            </a:r>
            <a:endParaRPr lang="en-US" altLang="zh-CN" sz="2000" b="1">
              <a:solidFill>
                <a:schemeClr val="accent2"/>
              </a:solidFill>
              <a:latin typeface="Helvetica" panose="020B0604020202020204" pitchFamily="34" charset="0"/>
              <a:ea typeface="宋体" panose="02010600030101010101" pitchFamily="2" charset="-122"/>
            </a:endParaRPr>
          </a:p>
        </p:txBody>
      </p:sp>
      <p:sp>
        <p:nvSpPr>
          <p:cNvPr id="91" name="Rectangle 59"/>
          <p:cNvSpPr>
            <a:spLocks noChangeArrowheads="1"/>
          </p:cNvSpPr>
          <p:nvPr/>
        </p:nvSpPr>
        <p:spPr bwMode="auto">
          <a:xfrm>
            <a:off x="5021077" y="3864163"/>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Rectangle 60"/>
          <p:cNvSpPr>
            <a:spLocks noChangeArrowheads="1"/>
          </p:cNvSpPr>
          <p:nvPr/>
        </p:nvSpPr>
        <p:spPr bwMode="auto">
          <a:xfrm>
            <a:off x="6330517" y="4439057"/>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Rectangle 61"/>
          <p:cNvSpPr>
            <a:spLocks noChangeArrowheads="1"/>
          </p:cNvSpPr>
          <p:nvPr/>
        </p:nvSpPr>
        <p:spPr bwMode="auto">
          <a:xfrm>
            <a:off x="5894037" y="5117993"/>
            <a:ext cx="218240" cy="216007"/>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4" name="Group 62"/>
          <p:cNvGrpSpPr>
            <a:grpSpLocks/>
          </p:cNvGrpSpPr>
          <p:nvPr/>
        </p:nvGrpSpPr>
        <p:grpSpPr bwMode="auto">
          <a:xfrm>
            <a:off x="3733800" y="3505201"/>
            <a:ext cx="3490913" cy="1828762"/>
            <a:chOff x="1749" y="2564"/>
            <a:chExt cx="2763" cy="1626"/>
          </a:xfrm>
        </p:grpSpPr>
        <p:sp>
          <p:nvSpPr>
            <p:cNvPr id="95" name="Rectangle 63"/>
            <p:cNvSpPr>
              <a:spLocks noChangeArrowheads="1"/>
            </p:cNvSpPr>
            <p:nvPr/>
          </p:nvSpPr>
          <p:spPr bwMode="auto">
            <a:xfrm>
              <a:off x="2403" y="2882"/>
              <a:ext cx="192" cy="192"/>
            </a:xfrm>
            <a:prstGeom prst="rect">
              <a:avLst/>
            </a:prstGeom>
            <a:solidFill>
              <a:srgbClr val="FF0000"/>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dirty="0">
                  <a:latin typeface="Times New Roman" panose="02020603050405020304" pitchFamily="18" charset="0"/>
                  <a:ea typeface="宋体" panose="02010600030101010101" pitchFamily="2" charset="-122"/>
                </a:rPr>
                <a:t>+C</a:t>
              </a:r>
              <a:r>
                <a:rPr lang="en-US" altLang="zh-CN" sz="1000" baseline="-25000" dirty="0">
                  <a:latin typeface="Times New Roman" panose="02020603050405020304" pitchFamily="18" charset="0"/>
                  <a:ea typeface="宋体" panose="02010600030101010101" pitchFamily="2" charset="-122"/>
                </a:rPr>
                <a:t>t</a:t>
              </a:r>
            </a:p>
          </p:txBody>
        </p:sp>
        <p:sp>
          <p:nvSpPr>
            <p:cNvPr id="96" name="Rectangle 64"/>
            <p:cNvSpPr>
              <a:spLocks noChangeArrowheads="1"/>
            </p:cNvSpPr>
            <p:nvPr/>
          </p:nvSpPr>
          <p:spPr bwMode="auto">
            <a:xfrm>
              <a:off x="3621" y="3395"/>
              <a:ext cx="192" cy="192"/>
            </a:xfrm>
            <a:prstGeom prst="rect">
              <a:avLst/>
            </a:prstGeom>
            <a:solidFill>
              <a:srgbClr val="FF0000"/>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dirty="0">
                  <a:latin typeface="Times New Roman" panose="02020603050405020304" pitchFamily="18" charset="0"/>
                  <a:ea typeface="宋体" panose="02010600030101010101" pitchFamily="2" charset="-122"/>
                </a:rPr>
                <a:t>+C</a:t>
              </a:r>
              <a:r>
                <a:rPr lang="en-US" altLang="zh-CN" sz="1000" baseline="-25000" dirty="0">
                  <a:latin typeface="Times New Roman" panose="02020603050405020304" pitchFamily="18" charset="0"/>
                  <a:ea typeface="宋体" panose="02010600030101010101" pitchFamily="2" charset="-122"/>
                </a:rPr>
                <a:t>t</a:t>
              </a:r>
            </a:p>
          </p:txBody>
        </p:sp>
        <p:sp>
          <p:nvSpPr>
            <p:cNvPr id="97" name="Rectangle 65"/>
            <p:cNvSpPr>
              <a:spLocks noChangeArrowheads="1"/>
            </p:cNvSpPr>
            <p:nvPr/>
          </p:nvSpPr>
          <p:spPr bwMode="auto">
            <a:xfrm>
              <a:off x="3257" y="3998"/>
              <a:ext cx="192" cy="192"/>
            </a:xfrm>
            <a:prstGeom prst="rect">
              <a:avLst/>
            </a:prstGeom>
            <a:solidFill>
              <a:srgbClr val="FF0000"/>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a:latin typeface="Times New Roman" panose="02020603050405020304" pitchFamily="18" charset="0"/>
                  <a:ea typeface="宋体" panose="02010600030101010101" pitchFamily="2" charset="-122"/>
                </a:rPr>
                <a:t>+C</a:t>
              </a:r>
              <a:r>
                <a:rPr lang="en-US" altLang="zh-CN" sz="1000" baseline="-25000">
                  <a:latin typeface="Times New Roman" panose="02020603050405020304" pitchFamily="18" charset="0"/>
                  <a:ea typeface="宋体" panose="02010600030101010101" pitchFamily="2" charset="-122"/>
                </a:rPr>
                <a:t>t</a:t>
              </a:r>
            </a:p>
          </p:txBody>
        </p:sp>
        <p:sp>
          <p:nvSpPr>
            <p:cNvPr id="98" name="Text Box 66"/>
            <p:cNvSpPr txBox="1">
              <a:spLocks noChangeArrowheads="1"/>
            </p:cNvSpPr>
            <p:nvPr/>
          </p:nvSpPr>
          <p:spPr bwMode="auto">
            <a:xfrm>
              <a:off x="2880" y="3038"/>
              <a:ext cx="16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b="1" dirty="0" err="1">
                  <a:solidFill>
                    <a:srgbClr val="FF0000"/>
                  </a:solidFill>
                  <a:latin typeface="Helvetica" panose="020B0604020202020204" pitchFamily="34" charset="0"/>
                  <a:ea typeface="宋体" panose="02010600030101010101" pitchFamily="2" charset="-122"/>
                </a:rPr>
                <a:t>h</a:t>
              </a:r>
              <a:r>
                <a:rPr lang="en-US" altLang="zh-CN" b="1" i="1" baseline="-25000" dirty="0" err="1">
                  <a:solidFill>
                    <a:srgbClr val="FF0000"/>
                  </a:solidFill>
                  <a:latin typeface="Helvetica" panose="020B0604020202020204" pitchFamily="34" charset="0"/>
                  <a:ea typeface="宋体" panose="02010600030101010101" pitchFamily="2" charset="-122"/>
                </a:rPr>
                <a:t>j</a:t>
              </a:r>
              <a:r>
                <a:rPr lang="en-US" altLang="zh-CN" b="1" dirty="0">
                  <a:solidFill>
                    <a:srgbClr val="FF0000"/>
                  </a:solidFill>
                  <a:latin typeface="Helvetica" panose="020B0604020202020204" pitchFamily="34" charset="0"/>
                  <a:ea typeface="宋体" panose="02010600030101010101" pitchFamily="2" charset="-122"/>
                </a:rPr>
                <a:t>(</a:t>
              </a:r>
              <a:r>
                <a:rPr lang="en-US" altLang="zh-CN" b="1" i="1" dirty="0">
                  <a:solidFill>
                    <a:srgbClr val="FF0000"/>
                  </a:solidFill>
                  <a:latin typeface="Helvetica" panose="020B0604020202020204" pitchFamily="34" charset="0"/>
                  <a:ea typeface="宋体" panose="02010600030101010101" pitchFamily="2" charset="-122"/>
                </a:rPr>
                <a:t>k</a:t>
              </a:r>
              <a:r>
                <a:rPr lang="en-US" altLang="zh-CN" b="1" dirty="0">
                  <a:solidFill>
                    <a:srgbClr val="FF0000"/>
                  </a:solidFill>
                  <a:latin typeface="Helvetica" panose="020B0604020202020204" pitchFamily="34" charset="0"/>
                  <a:ea typeface="宋体" panose="02010600030101010101" pitchFamily="2" charset="-122"/>
                </a:rPr>
                <a:t>)</a:t>
              </a:r>
            </a:p>
          </p:txBody>
        </p:sp>
        <p:sp>
          <p:nvSpPr>
            <p:cNvPr id="99" name="Text Box 67"/>
            <p:cNvSpPr txBox="1">
              <a:spLocks noChangeArrowheads="1"/>
            </p:cNvSpPr>
            <p:nvPr/>
          </p:nvSpPr>
          <p:spPr bwMode="auto">
            <a:xfrm>
              <a:off x="2544" y="3619"/>
              <a:ext cx="163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b="1" dirty="0" err="1">
                  <a:solidFill>
                    <a:srgbClr val="FF0000"/>
                  </a:solidFill>
                  <a:latin typeface="Helvetica" panose="020B0604020202020204" pitchFamily="34" charset="0"/>
                  <a:ea typeface="宋体" panose="02010600030101010101" pitchFamily="2" charset="-122"/>
                </a:rPr>
                <a:t>h</a:t>
              </a:r>
              <a:r>
                <a:rPr lang="en-US" altLang="zh-CN" b="1" i="1" baseline="-25000" dirty="0" err="1">
                  <a:solidFill>
                    <a:srgbClr val="FF0000"/>
                  </a:solidFill>
                  <a:latin typeface="Helvetica" panose="020B0604020202020204" pitchFamily="34" charset="0"/>
                  <a:ea typeface="宋体" panose="02010600030101010101" pitchFamily="2" charset="-122"/>
                </a:rPr>
                <a:t>H</a:t>
              </a:r>
              <a:r>
                <a:rPr lang="en-US" altLang="zh-CN" b="1" dirty="0">
                  <a:solidFill>
                    <a:srgbClr val="FF0000"/>
                  </a:solidFill>
                  <a:latin typeface="Helvetica" panose="020B0604020202020204" pitchFamily="34" charset="0"/>
                  <a:ea typeface="宋体" panose="02010600030101010101" pitchFamily="2" charset="-122"/>
                </a:rPr>
                <a:t>(</a:t>
              </a:r>
              <a:r>
                <a:rPr lang="en-US" altLang="zh-CN" b="1" i="1" dirty="0">
                  <a:solidFill>
                    <a:srgbClr val="FF0000"/>
                  </a:solidFill>
                  <a:latin typeface="Helvetica" panose="020B0604020202020204" pitchFamily="34" charset="0"/>
                  <a:ea typeface="宋体" panose="02010600030101010101" pitchFamily="2" charset="-122"/>
                </a:rPr>
                <a:t>k</a:t>
              </a:r>
              <a:r>
                <a:rPr lang="en-US" altLang="zh-CN" b="1" dirty="0">
                  <a:solidFill>
                    <a:srgbClr val="FF0000"/>
                  </a:solidFill>
                  <a:latin typeface="Helvetica" panose="020B0604020202020204" pitchFamily="34" charset="0"/>
                  <a:ea typeface="宋体" panose="02010600030101010101" pitchFamily="2" charset="-122"/>
                </a:rPr>
                <a:t>)</a:t>
              </a:r>
            </a:p>
          </p:txBody>
        </p:sp>
        <p:sp>
          <p:nvSpPr>
            <p:cNvPr id="100" name="Text Box 68"/>
            <p:cNvSpPr txBox="1">
              <a:spLocks noChangeArrowheads="1"/>
            </p:cNvSpPr>
            <p:nvPr/>
          </p:nvSpPr>
          <p:spPr bwMode="auto">
            <a:xfrm>
              <a:off x="1749" y="2564"/>
              <a:ext cx="16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b="1" dirty="0">
                  <a:solidFill>
                    <a:srgbClr val="FF0000"/>
                  </a:solidFill>
                  <a:latin typeface="Helvetica" panose="020B0604020202020204" pitchFamily="34" charset="0"/>
                  <a:ea typeface="宋体" panose="02010600030101010101" pitchFamily="2" charset="-122"/>
                </a:rPr>
                <a:t>h</a:t>
              </a:r>
              <a:r>
                <a:rPr lang="en-US" altLang="zh-CN" b="1" baseline="-25000" dirty="0">
                  <a:solidFill>
                    <a:srgbClr val="FF0000"/>
                  </a:solidFill>
                  <a:latin typeface="Helvetica" panose="020B0604020202020204" pitchFamily="34" charset="0"/>
                  <a:ea typeface="宋体" panose="02010600030101010101" pitchFamily="2" charset="-122"/>
                </a:rPr>
                <a:t>1</a:t>
              </a:r>
              <a:r>
                <a:rPr lang="en-US" altLang="zh-CN" b="1" dirty="0">
                  <a:solidFill>
                    <a:srgbClr val="FF0000"/>
                  </a:solidFill>
                  <a:latin typeface="Helvetica" panose="020B0604020202020204" pitchFamily="34" charset="0"/>
                  <a:ea typeface="宋体" panose="02010600030101010101" pitchFamily="2" charset="-122"/>
                </a:rPr>
                <a:t>(</a:t>
              </a:r>
              <a:r>
                <a:rPr lang="en-US" altLang="zh-CN" b="1" i="1" dirty="0">
                  <a:solidFill>
                    <a:srgbClr val="FF0000"/>
                  </a:solidFill>
                  <a:latin typeface="Helvetica" panose="020B0604020202020204" pitchFamily="34" charset="0"/>
                  <a:ea typeface="宋体" panose="02010600030101010101" pitchFamily="2" charset="-122"/>
                </a:rPr>
                <a:t>k</a:t>
              </a:r>
              <a:r>
                <a:rPr lang="en-US" altLang="zh-CN" b="1" dirty="0">
                  <a:solidFill>
                    <a:srgbClr val="FF0000"/>
                  </a:solidFill>
                  <a:latin typeface="Helvetica" panose="020B0604020202020204" pitchFamily="34" charset="0"/>
                  <a:ea typeface="宋体" panose="02010600030101010101" pitchFamily="2" charset="-122"/>
                </a:rPr>
                <a:t>)</a:t>
              </a:r>
            </a:p>
          </p:txBody>
        </p:sp>
      </p:grpSp>
      <p:sp>
        <p:nvSpPr>
          <p:cNvPr id="101" name="Oval 69"/>
          <p:cNvSpPr>
            <a:spLocks noChangeArrowheads="1"/>
          </p:cNvSpPr>
          <p:nvPr/>
        </p:nvSpPr>
        <p:spPr bwMode="auto">
          <a:xfrm>
            <a:off x="1143000" y="4382586"/>
            <a:ext cx="479425" cy="47789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dirty="0">
                <a:latin typeface="Arial" panose="020B0604020202020204" pitchFamily="34" charset="0"/>
                <a:ea typeface="宋体" panose="02010600030101010101" pitchFamily="2" charset="-122"/>
                <a:cs typeface="Arial" panose="020B0604020202020204" pitchFamily="34" charset="0"/>
              </a:rPr>
              <a:t>Key </a:t>
            </a:r>
            <a:r>
              <a:rPr lang="en-US" altLang="zh-CN" sz="1000" baseline="-25000" dirty="0">
                <a:latin typeface="Arial" panose="020B0604020202020204" pitchFamily="34" charset="0"/>
                <a:ea typeface="宋体" panose="02010600030101010101" pitchFamily="2" charset="-122"/>
                <a:cs typeface="Arial" panose="020B0604020202020204" pitchFamily="34" charset="0"/>
              </a:rPr>
              <a:t>t</a:t>
            </a:r>
          </a:p>
        </p:txBody>
      </p:sp>
      <p:sp>
        <p:nvSpPr>
          <p:cNvPr id="102" name="Line 72"/>
          <p:cNvSpPr>
            <a:spLocks noChangeShapeType="1"/>
          </p:cNvSpPr>
          <p:nvPr/>
        </p:nvSpPr>
        <p:spPr bwMode="auto">
          <a:xfrm flipV="1">
            <a:off x="1633538" y="4121150"/>
            <a:ext cx="3025775" cy="500062"/>
          </a:xfrm>
          <a:prstGeom prst="line">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 name="Line 73"/>
          <p:cNvSpPr>
            <a:spLocks noChangeShapeType="1"/>
          </p:cNvSpPr>
          <p:nvPr/>
        </p:nvSpPr>
        <p:spPr bwMode="auto">
          <a:xfrm flipV="1">
            <a:off x="1644650" y="4555414"/>
            <a:ext cx="4443285" cy="76910"/>
          </a:xfrm>
          <a:prstGeom prst="line">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 name="Line 74"/>
          <p:cNvSpPr>
            <a:spLocks noChangeShapeType="1"/>
          </p:cNvSpPr>
          <p:nvPr/>
        </p:nvSpPr>
        <p:spPr bwMode="auto">
          <a:xfrm>
            <a:off x="1655763" y="4633911"/>
            <a:ext cx="4020034" cy="450229"/>
          </a:xfrm>
          <a:prstGeom prst="line">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ustDataLst>
      <p:tags r:id="rId1"/>
    </p:custDataLst>
    <p:extLst>
      <p:ext uri="{BB962C8B-B14F-4D97-AF65-F5344CB8AC3E}">
        <p14:creationId xmlns:p14="http://schemas.microsoft.com/office/powerpoint/2010/main" val="2445713607"/>
      </p:ext>
    </p:extLst>
  </p:cSld>
  <p:clrMapOvr>
    <a:masterClrMapping/>
  </p:clrMapOvr>
  <p:transition advTm="62536"/>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quarter" idx="4294967295"/>
          </p:nvPr>
        </p:nvSpPr>
        <p:spPr>
          <a:xfrm>
            <a:off x="985837" y="1577975"/>
            <a:ext cx="7929563" cy="4899025"/>
          </a:xfrm>
        </p:spPr>
        <p:txBody>
          <a:bodyPr/>
          <a:lstStyle/>
          <a:p>
            <a:pPr marL="0" indent="0" eaLnBrk="1" hangingPunct="1">
              <a:buFont typeface="Arial" charset="0"/>
              <a:buNone/>
              <a:defRPr/>
            </a:pPr>
            <a:endParaRPr lang="en-US" altLang="zh-CN" sz="1800" dirty="0"/>
          </a:p>
          <a:p>
            <a:pPr marL="0" indent="0" eaLnBrk="1" hangingPunct="1">
              <a:buFont typeface="Arial" charset="0"/>
              <a:buNone/>
              <a:defRPr/>
            </a:pPr>
            <a:endParaRPr lang="en-US" altLang="zh-CN" sz="1800" dirty="0"/>
          </a:p>
          <a:p>
            <a:pPr marL="0" indent="0" eaLnBrk="1" hangingPunct="1">
              <a:buFont typeface="Arial" charset="0"/>
              <a:buNone/>
              <a:defRPr/>
            </a:pPr>
            <a:endParaRPr lang="en-US" altLang="zh-CN" sz="1800" dirty="0"/>
          </a:p>
          <a:p>
            <a:pPr marL="0" indent="0" eaLnBrk="1" hangingPunct="1">
              <a:buFont typeface="Arial" charset="0"/>
              <a:buNone/>
              <a:defRPr/>
            </a:pPr>
            <a:endParaRPr lang="zh-CN" altLang="en-US" sz="1800" dirty="0"/>
          </a:p>
          <a:p>
            <a:pPr eaLnBrk="1" hangingPunct="1">
              <a:buFont typeface="Wingdings" pitchFamily="2" charset="2"/>
              <a:buChar char="Ø"/>
              <a:defRPr/>
            </a:pPr>
            <a:endParaRPr lang="zh-CN" altLang="en-US" sz="1800" dirty="0">
              <a:latin typeface="+mn-ea"/>
            </a:endParaRPr>
          </a:p>
          <a:p>
            <a:pPr eaLnBrk="1" hangingPunct="1">
              <a:buFont typeface="Wingdings" pitchFamily="2" charset="2"/>
              <a:buChar char="Ø"/>
              <a:defRPr/>
            </a:pPr>
            <a:endParaRPr lang="zh-CN" altLang="en-US" sz="1800" dirty="0">
              <a:latin typeface="+mn-ea"/>
            </a:endParaRPr>
          </a:p>
          <a:p>
            <a:pPr eaLnBrk="1" hangingPunct="1">
              <a:defRPr/>
            </a:pPr>
            <a:endParaRPr lang="zh-CN" altLang="en-US" sz="1800" dirty="0"/>
          </a:p>
        </p:txBody>
      </p:sp>
      <p:sp>
        <p:nvSpPr>
          <p:cNvPr id="2970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fontAlgn="base">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fontAlgn="base">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fontAlgn="base">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fontAlgn="base">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defRPr/>
            </a:pPr>
            <a:endParaRPr lang="zh-CN" altLang="en-US" sz="1800">
              <a:latin typeface="Arial" charset="0"/>
            </a:endParaRPr>
          </a:p>
        </p:txBody>
      </p:sp>
      <p:sp>
        <p:nvSpPr>
          <p:cNvPr id="11" name="标题 8"/>
          <p:cNvSpPr>
            <a:spLocks noGrp="1"/>
          </p:cNvSpPr>
          <p:nvPr>
            <p:ph type="title"/>
          </p:nvPr>
        </p:nvSpPr>
        <p:spPr>
          <a:xfrm>
            <a:off x="0" y="0"/>
            <a:ext cx="9144000" cy="902165"/>
          </a:xfrm>
        </p:spPr>
        <p:txBody>
          <a:bodyPr/>
          <a:lstStyle/>
          <a:p>
            <a:pPr>
              <a:defRPr/>
            </a:pPr>
            <a:r>
              <a:rPr lang="en-US" altLang="zh-CN" dirty="0"/>
              <a:t>Limitations of Prior Art</a:t>
            </a:r>
            <a:endParaRPr lang="zh-CN" altLang="en-US" dirty="0"/>
          </a:p>
        </p:txBody>
      </p:sp>
      <p:sp>
        <p:nvSpPr>
          <p:cNvPr id="6" name="内容占位符 2"/>
          <p:cNvSpPr>
            <a:spLocks noGrp="1"/>
          </p:cNvSpPr>
          <p:nvPr>
            <p:ph idx="1"/>
          </p:nvPr>
        </p:nvSpPr>
        <p:spPr>
          <a:xfrm>
            <a:off x="342900" y="838200"/>
            <a:ext cx="8458200" cy="5486400"/>
          </a:xfrm>
        </p:spPr>
        <p:txBody>
          <a:bodyPr/>
          <a:lstStyle/>
          <a:p>
            <a:r>
              <a:rPr lang="en-US" altLang="zh-CN" dirty="0"/>
              <a:t>Prior Approach 3: Invertible Bloom Filter</a:t>
            </a:r>
          </a:p>
          <a:p>
            <a:pPr lvl="1"/>
            <a:r>
              <a:rPr lang="en-US" altLang="zh-CN" sz="1800" dirty="0"/>
              <a:t>IBF [</a:t>
            </a:r>
            <a:r>
              <a:rPr lang="en-US" altLang="zh-CN" sz="1800" dirty="0" err="1"/>
              <a:t>Eppstein</a:t>
            </a:r>
            <a:r>
              <a:rPr lang="en-US" altLang="zh-CN" sz="1800" dirty="0"/>
              <a:t> et al SIGCOMM 2011]: store set ID and auxiliary info.</a:t>
            </a:r>
          </a:p>
          <a:p>
            <a:pPr lvl="1"/>
            <a:r>
              <a:rPr lang="en-US" altLang="zh-CN" sz="1800" dirty="0"/>
              <a:t>Limitations: low memory efficiency; cannot eliminate duplicate items within a measurement period</a:t>
            </a:r>
          </a:p>
          <a:p>
            <a:pPr lvl="1"/>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p:txBody>
      </p:sp>
      <p:grpSp>
        <p:nvGrpSpPr>
          <p:cNvPr id="24" name="组合 23"/>
          <p:cNvGrpSpPr/>
          <p:nvPr/>
        </p:nvGrpSpPr>
        <p:grpSpPr>
          <a:xfrm>
            <a:off x="1047750" y="2222502"/>
            <a:ext cx="7048500" cy="3797298"/>
            <a:chOff x="150276" y="1417637"/>
            <a:chExt cx="7754036" cy="4202512"/>
          </a:xfrm>
        </p:grpSpPr>
        <p:sp>
          <p:nvSpPr>
            <p:cNvPr id="25" name="Alternate Process 3"/>
            <p:cNvSpPr/>
            <p:nvPr/>
          </p:nvSpPr>
          <p:spPr>
            <a:xfrm>
              <a:off x="4229138" y="1417638"/>
              <a:ext cx="567488" cy="513379"/>
            </a:xfrm>
            <a:prstGeom prst="flowChartAlternateProcess">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A</a:t>
              </a:r>
            </a:p>
          </p:txBody>
        </p:sp>
        <p:sp>
          <p:nvSpPr>
            <p:cNvPr id="26" name="Rectangle 4"/>
            <p:cNvSpPr/>
            <p:nvPr/>
          </p:nvSpPr>
          <p:spPr>
            <a:xfrm>
              <a:off x="1102443" y="4735244"/>
              <a:ext cx="1451249" cy="884905"/>
            </a:xfrm>
            <a:prstGeom prst="rect">
              <a:avLst/>
            </a:prstGeom>
            <a:solidFill>
              <a:schemeClr val="accent1">
                <a:lumMod val="20000"/>
                <a:lumOff val="80000"/>
              </a:schemeClr>
            </a:solidFill>
            <a:ln w="38100">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a:solidFill>
                    <a:srgbClr val="000000"/>
                  </a:solidFill>
                </a:rPr>
                <a:t>idSum</a:t>
              </a:r>
              <a:r>
                <a:rPr lang="en-US" sz="1600" dirty="0">
                  <a:solidFill>
                    <a:srgbClr val="000000"/>
                  </a:solidFill>
                </a:rPr>
                <a:t> </a:t>
              </a:r>
              <a:r>
                <a:rPr lang="en-US" sz="1600" b="1" dirty="0">
                  <a:solidFill>
                    <a:srgbClr val="000000"/>
                  </a:solidFill>
                </a:rPr>
                <a:t>⊕</a:t>
              </a:r>
              <a:r>
                <a:rPr lang="en-US" sz="1600" dirty="0">
                  <a:solidFill>
                    <a:srgbClr val="000000"/>
                  </a:solidFill>
                </a:rPr>
                <a:t> </a:t>
              </a:r>
              <a:r>
                <a:rPr lang="en-US" sz="1200" dirty="0">
                  <a:solidFill>
                    <a:srgbClr val="000000"/>
                  </a:solidFill>
                </a:rPr>
                <a:t>A</a:t>
              </a:r>
            </a:p>
            <a:p>
              <a:pPr algn="ctr"/>
              <a:r>
                <a:rPr lang="en-US" sz="1200" dirty="0" err="1">
                  <a:solidFill>
                    <a:srgbClr val="000000"/>
                  </a:solidFill>
                </a:rPr>
                <a:t>hashSum</a:t>
              </a:r>
              <a:r>
                <a:rPr lang="en-US" sz="1200" dirty="0">
                  <a:solidFill>
                    <a:srgbClr val="000000"/>
                  </a:solidFill>
                </a:rPr>
                <a:t> </a:t>
              </a:r>
              <a:r>
                <a:rPr lang="en-US" sz="1600" b="1" dirty="0">
                  <a:solidFill>
                    <a:srgbClr val="000000"/>
                  </a:solidFill>
                </a:rPr>
                <a:t>⊕</a:t>
              </a:r>
              <a:r>
                <a:rPr lang="en-US" sz="1200" dirty="0">
                  <a:solidFill>
                    <a:srgbClr val="000000"/>
                  </a:solidFill>
                </a:rPr>
                <a:t> H(A)</a:t>
              </a:r>
            </a:p>
            <a:p>
              <a:pPr algn="ctr"/>
              <a:r>
                <a:rPr lang="en-US" sz="1200" dirty="0">
                  <a:solidFill>
                    <a:srgbClr val="000000"/>
                  </a:solidFill>
                </a:rPr>
                <a:t>count++</a:t>
              </a:r>
            </a:p>
          </p:txBody>
        </p:sp>
        <p:sp>
          <p:nvSpPr>
            <p:cNvPr id="27" name="Rectangle 5"/>
            <p:cNvSpPr/>
            <p:nvPr/>
          </p:nvSpPr>
          <p:spPr>
            <a:xfrm>
              <a:off x="2553692" y="4735244"/>
              <a:ext cx="1256584" cy="884905"/>
            </a:xfrm>
            <a:prstGeom prst="rect">
              <a:avLst/>
            </a:prstGeom>
            <a:solidFill>
              <a:schemeClr val="accent1">
                <a:lumMod val="20000"/>
                <a:lumOff val="80000"/>
              </a:schemeClr>
            </a:solidFill>
            <a:ln w="38100">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7"/>
            <p:cNvSpPr/>
            <p:nvPr/>
          </p:nvSpPr>
          <p:spPr>
            <a:xfrm>
              <a:off x="3810276" y="4735244"/>
              <a:ext cx="1405212" cy="884905"/>
            </a:xfrm>
            <a:prstGeom prst="rect">
              <a:avLst/>
            </a:prstGeom>
            <a:solidFill>
              <a:schemeClr val="accent1">
                <a:lumMod val="20000"/>
                <a:lumOff val="80000"/>
              </a:schemeClr>
            </a:solidFill>
            <a:ln w="38100">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a:solidFill>
                    <a:srgbClr val="000000"/>
                  </a:solidFill>
                </a:rPr>
                <a:t>idSum</a:t>
              </a:r>
              <a:r>
                <a:rPr lang="en-US" sz="1200" dirty="0">
                  <a:solidFill>
                    <a:srgbClr val="000000"/>
                  </a:solidFill>
                </a:rPr>
                <a:t> </a:t>
              </a:r>
              <a:r>
                <a:rPr lang="en-US" sz="1600" b="1" dirty="0">
                  <a:solidFill>
                    <a:srgbClr val="000000"/>
                  </a:solidFill>
                </a:rPr>
                <a:t>⊕</a:t>
              </a:r>
              <a:r>
                <a:rPr lang="en-US" sz="1600" dirty="0">
                  <a:solidFill>
                    <a:srgbClr val="000000"/>
                  </a:solidFill>
                </a:rPr>
                <a:t> </a:t>
              </a:r>
              <a:r>
                <a:rPr lang="en-US" sz="1200" dirty="0">
                  <a:solidFill>
                    <a:srgbClr val="000000"/>
                  </a:solidFill>
                </a:rPr>
                <a:t>A</a:t>
              </a:r>
            </a:p>
            <a:p>
              <a:pPr algn="ctr"/>
              <a:r>
                <a:rPr lang="en-US" sz="1200" dirty="0" err="1">
                  <a:solidFill>
                    <a:srgbClr val="000000"/>
                  </a:solidFill>
                </a:rPr>
                <a:t>hashSum</a:t>
              </a:r>
              <a:r>
                <a:rPr lang="en-US" sz="1200" dirty="0">
                  <a:solidFill>
                    <a:srgbClr val="000000"/>
                  </a:solidFill>
                </a:rPr>
                <a:t> </a:t>
              </a:r>
              <a:r>
                <a:rPr lang="en-US" sz="1600" b="1" dirty="0">
                  <a:solidFill>
                    <a:srgbClr val="000000"/>
                  </a:solidFill>
                </a:rPr>
                <a:t>⊕</a:t>
              </a:r>
              <a:r>
                <a:rPr lang="en-US" sz="1600" dirty="0">
                  <a:solidFill>
                    <a:srgbClr val="000000"/>
                  </a:solidFill>
                </a:rPr>
                <a:t> </a:t>
              </a:r>
              <a:r>
                <a:rPr lang="en-US" sz="1200" dirty="0">
                  <a:solidFill>
                    <a:srgbClr val="000000"/>
                  </a:solidFill>
                </a:rPr>
                <a:t>H(A)</a:t>
              </a:r>
            </a:p>
            <a:p>
              <a:pPr algn="ctr"/>
              <a:r>
                <a:rPr lang="en-US" sz="1200" dirty="0">
                  <a:solidFill>
                    <a:srgbClr val="000000"/>
                  </a:solidFill>
                </a:rPr>
                <a:t>count++</a:t>
              </a:r>
              <a:endParaRPr lang="en-US" sz="1200" dirty="0"/>
            </a:p>
          </p:txBody>
        </p:sp>
        <p:sp>
          <p:nvSpPr>
            <p:cNvPr id="29" name="Rectangle 8"/>
            <p:cNvSpPr/>
            <p:nvPr/>
          </p:nvSpPr>
          <p:spPr>
            <a:xfrm>
              <a:off x="5215487" y="4735244"/>
              <a:ext cx="1413127" cy="884905"/>
            </a:xfrm>
            <a:prstGeom prst="rect">
              <a:avLst/>
            </a:prstGeom>
            <a:solidFill>
              <a:schemeClr val="accent1">
                <a:lumMod val="20000"/>
                <a:lumOff val="80000"/>
              </a:schemeClr>
            </a:solidFill>
            <a:ln w="38100">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a:solidFill>
                    <a:srgbClr val="000000"/>
                  </a:solidFill>
                </a:rPr>
                <a:t>idSum</a:t>
              </a:r>
              <a:r>
                <a:rPr lang="en-US" sz="1200" dirty="0">
                  <a:solidFill>
                    <a:srgbClr val="000000"/>
                  </a:solidFill>
                </a:rPr>
                <a:t> </a:t>
              </a:r>
              <a:r>
                <a:rPr lang="en-US" sz="1600" b="1" dirty="0">
                  <a:solidFill>
                    <a:srgbClr val="000000"/>
                  </a:solidFill>
                </a:rPr>
                <a:t>⊕ </a:t>
              </a:r>
              <a:r>
                <a:rPr lang="en-US" sz="1200" dirty="0">
                  <a:solidFill>
                    <a:srgbClr val="000000"/>
                  </a:solidFill>
                </a:rPr>
                <a:t>A</a:t>
              </a:r>
            </a:p>
            <a:p>
              <a:pPr algn="ctr"/>
              <a:r>
                <a:rPr lang="en-US" sz="1200" dirty="0" err="1">
                  <a:solidFill>
                    <a:srgbClr val="000000"/>
                  </a:solidFill>
                </a:rPr>
                <a:t>hashSum</a:t>
              </a:r>
              <a:r>
                <a:rPr lang="en-US" sz="1200" dirty="0">
                  <a:solidFill>
                    <a:srgbClr val="000000"/>
                  </a:solidFill>
                </a:rPr>
                <a:t> </a:t>
              </a:r>
              <a:r>
                <a:rPr lang="en-US" sz="1600" b="1" dirty="0">
                  <a:solidFill>
                    <a:srgbClr val="000000"/>
                  </a:solidFill>
                </a:rPr>
                <a:t>⊕ </a:t>
              </a:r>
              <a:r>
                <a:rPr lang="en-US" sz="1200" dirty="0">
                  <a:solidFill>
                    <a:srgbClr val="000000"/>
                  </a:solidFill>
                </a:rPr>
                <a:t>H(A)</a:t>
              </a:r>
            </a:p>
            <a:p>
              <a:pPr algn="ctr"/>
              <a:r>
                <a:rPr lang="en-US" sz="1200" dirty="0">
                  <a:solidFill>
                    <a:srgbClr val="000000"/>
                  </a:solidFill>
                </a:rPr>
                <a:t>count++</a:t>
              </a:r>
            </a:p>
          </p:txBody>
        </p:sp>
        <p:sp>
          <p:nvSpPr>
            <p:cNvPr id="41" name="Rectangle 9"/>
            <p:cNvSpPr/>
            <p:nvPr/>
          </p:nvSpPr>
          <p:spPr>
            <a:xfrm>
              <a:off x="6628614" y="4735244"/>
              <a:ext cx="1275698" cy="884905"/>
            </a:xfrm>
            <a:prstGeom prst="rect">
              <a:avLst/>
            </a:prstGeom>
            <a:solidFill>
              <a:schemeClr val="accent1">
                <a:lumMod val="20000"/>
                <a:lumOff val="80000"/>
              </a:schemeClr>
            </a:solidFill>
            <a:ln w="38100">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ff-page Connector 13"/>
            <p:cNvSpPr/>
            <p:nvPr/>
          </p:nvSpPr>
          <p:spPr>
            <a:xfrm>
              <a:off x="2905001" y="2870869"/>
              <a:ext cx="905275" cy="824108"/>
            </a:xfrm>
            <a:prstGeom prst="flowChartOffpageConnector">
              <a:avLst/>
            </a:prstGeom>
            <a:solidFill>
              <a:schemeClr val="accent6">
                <a:lumMod val="40000"/>
                <a:lumOff val="60000"/>
              </a:schemeClr>
            </a:solidFill>
            <a:ln w="38100">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Hash1</a:t>
              </a:r>
            </a:p>
          </p:txBody>
        </p:sp>
        <p:sp>
          <p:nvSpPr>
            <p:cNvPr id="43" name="Off-page Connector 14"/>
            <p:cNvSpPr/>
            <p:nvPr/>
          </p:nvSpPr>
          <p:spPr>
            <a:xfrm>
              <a:off x="4060244" y="2870869"/>
              <a:ext cx="905275" cy="824108"/>
            </a:xfrm>
            <a:prstGeom prst="flowChartOffpageConnector">
              <a:avLst/>
            </a:prstGeom>
            <a:solidFill>
              <a:schemeClr val="accent6">
                <a:lumMod val="40000"/>
                <a:lumOff val="60000"/>
              </a:schemeClr>
            </a:solidFill>
            <a:ln w="38100">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Hash2</a:t>
              </a:r>
            </a:p>
          </p:txBody>
        </p:sp>
        <p:sp>
          <p:nvSpPr>
            <p:cNvPr id="44" name="Off-page Connector 15"/>
            <p:cNvSpPr/>
            <p:nvPr/>
          </p:nvSpPr>
          <p:spPr>
            <a:xfrm>
              <a:off x="5215488" y="2870869"/>
              <a:ext cx="905275" cy="824108"/>
            </a:xfrm>
            <a:prstGeom prst="flowChartOffpageConnector">
              <a:avLst/>
            </a:prstGeom>
            <a:solidFill>
              <a:schemeClr val="accent6">
                <a:lumMod val="40000"/>
                <a:lumOff val="60000"/>
              </a:schemeClr>
            </a:solidFill>
            <a:ln w="38100">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Hash3</a:t>
              </a:r>
            </a:p>
          </p:txBody>
        </p:sp>
        <p:cxnSp>
          <p:nvCxnSpPr>
            <p:cNvPr id="45" name="Straight Arrow Connector 18"/>
            <p:cNvCxnSpPr>
              <a:stCxn id="25" idx="2"/>
              <a:endCxn id="42" idx="0"/>
            </p:cNvCxnSpPr>
            <p:nvPr/>
          </p:nvCxnSpPr>
          <p:spPr>
            <a:xfrm rot="5400000">
              <a:off x="3465335" y="1823322"/>
              <a:ext cx="939852" cy="1155243"/>
            </a:xfrm>
            <a:prstGeom prst="straightConnector1">
              <a:avLst/>
            </a:prstGeom>
            <a:ln w="38100">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19"/>
            <p:cNvCxnSpPr>
              <a:stCxn id="25" idx="2"/>
              <a:endCxn id="43" idx="0"/>
            </p:cNvCxnSpPr>
            <p:nvPr/>
          </p:nvCxnSpPr>
          <p:spPr>
            <a:xfrm rot="5400000">
              <a:off x="4042956" y="2400943"/>
              <a:ext cx="939852" cy="1588"/>
            </a:xfrm>
            <a:prstGeom prst="straightConnector1">
              <a:avLst/>
            </a:prstGeom>
            <a:ln w="38100">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20"/>
            <p:cNvCxnSpPr>
              <a:stCxn id="25" idx="2"/>
              <a:endCxn id="44" idx="0"/>
            </p:cNvCxnSpPr>
            <p:nvPr/>
          </p:nvCxnSpPr>
          <p:spPr>
            <a:xfrm rot="16200000" flipH="1">
              <a:off x="4620578" y="1823321"/>
              <a:ext cx="939852" cy="1155244"/>
            </a:xfrm>
            <a:prstGeom prst="straightConnector1">
              <a:avLst/>
            </a:prstGeom>
            <a:ln w="38100">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25"/>
            <p:cNvCxnSpPr>
              <a:stCxn id="44" idx="2"/>
              <a:endCxn id="28" idx="0"/>
            </p:cNvCxnSpPr>
            <p:nvPr/>
          </p:nvCxnSpPr>
          <p:spPr>
            <a:xfrm rot="5400000">
              <a:off x="4570371" y="3637488"/>
              <a:ext cx="1040267" cy="1155244"/>
            </a:xfrm>
            <a:prstGeom prst="straightConnector1">
              <a:avLst/>
            </a:prstGeom>
            <a:ln w="38100">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28"/>
            <p:cNvCxnSpPr>
              <a:stCxn id="43" idx="2"/>
              <a:endCxn id="29" idx="0"/>
            </p:cNvCxnSpPr>
            <p:nvPr/>
          </p:nvCxnSpPr>
          <p:spPr>
            <a:xfrm rot="16200000" flipH="1">
              <a:off x="4697333" y="3510525"/>
              <a:ext cx="1040267" cy="1409169"/>
            </a:xfrm>
            <a:prstGeom prst="straightConnector1">
              <a:avLst/>
            </a:prstGeom>
            <a:ln w="38100">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32"/>
            <p:cNvCxnSpPr>
              <a:stCxn id="42" idx="2"/>
            </p:cNvCxnSpPr>
            <p:nvPr/>
          </p:nvCxnSpPr>
          <p:spPr>
            <a:xfrm rot="5400000">
              <a:off x="2121580" y="3499184"/>
              <a:ext cx="1040267" cy="1431852"/>
            </a:xfrm>
            <a:prstGeom prst="straightConnector1">
              <a:avLst/>
            </a:prstGeom>
            <a:ln w="38100">
              <a:solidFill>
                <a:schemeClr val="tx1">
                  <a:lumMod val="85000"/>
                  <a:lumOff val="15000"/>
                </a:schemeClr>
              </a:solidFill>
              <a:tailEnd type="arrow"/>
            </a:ln>
          </p:spPr>
          <p:style>
            <a:lnRef idx="2">
              <a:schemeClr val="accent1"/>
            </a:lnRef>
            <a:fillRef idx="0">
              <a:schemeClr val="accent1"/>
            </a:fillRef>
            <a:effectRef idx="1">
              <a:schemeClr val="accent1"/>
            </a:effectRef>
            <a:fontRef idx="minor">
              <a:schemeClr val="tx1"/>
            </a:fontRef>
          </p:style>
        </p:cxnSp>
        <p:sp>
          <p:nvSpPr>
            <p:cNvPr id="51" name="Alternate Process 40"/>
            <p:cNvSpPr/>
            <p:nvPr/>
          </p:nvSpPr>
          <p:spPr>
            <a:xfrm>
              <a:off x="5181600" y="1417637"/>
              <a:ext cx="567488" cy="513379"/>
            </a:xfrm>
            <a:prstGeom prst="flowChartAlternateProcess">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B</a:t>
              </a:r>
            </a:p>
          </p:txBody>
        </p:sp>
        <p:sp>
          <p:nvSpPr>
            <p:cNvPr id="52" name="Alternate Process 41"/>
            <p:cNvSpPr/>
            <p:nvPr/>
          </p:nvSpPr>
          <p:spPr>
            <a:xfrm>
              <a:off x="6120763" y="1417637"/>
              <a:ext cx="567488" cy="513379"/>
            </a:xfrm>
            <a:prstGeom prst="flowChartAlternateProcess">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C</a:t>
              </a:r>
            </a:p>
          </p:txBody>
        </p:sp>
        <p:sp>
          <p:nvSpPr>
            <p:cNvPr id="53" name="TextBox 26"/>
            <p:cNvSpPr txBox="1"/>
            <p:nvPr/>
          </p:nvSpPr>
          <p:spPr>
            <a:xfrm>
              <a:off x="150276" y="4924827"/>
              <a:ext cx="745542" cy="523220"/>
            </a:xfrm>
            <a:prstGeom prst="rect">
              <a:avLst/>
            </a:prstGeom>
            <a:noFill/>
          </p:spPr>
          <p:txBody>
            <a:bodyPr wrap="none" rtlCol="0">
              <a:spAutoFit/>
            </a:bodyPr>
            <a:lstStyle/>
            <a:p>
              <a:r>
                <a:rPr lang="en-US" sz="2800" b="1" dirty="0">
                  <a:solidFill>
                    <a:schemeClr val="tx2">
                      <a:lumMod val="50000"/>
                    </a:schemeClr>
                  </a:solidFill>
                </a:rPr>
                <a:t>IBF:</a:t>
              </a:r>
            </a:p>
          </p:txBody>
        </p:sp>
      </p:grpSp>
    </p:spTree>
    <p:custDataLst>
      <p:tags r:id="rId1"/>
    </p:custDataLst>
    <p:extLst>
      <p:ext uri="{BB962C8B-B14F-4D97-AF65-F5344CB8AC3E}">
        <p14:creationId xmlns:p14="http://schemas.microsoft.com/office/powerpoint/2010/main" val="140992533"/>
      </p:ext>
    </p:extLst>
  </p:cSld>
  <p:clrMapOvr>
    <a:masterClrMapping/>
  </p:clrMapOvr>
  <p:transition advTm="62536"/>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81000" y="152400"/>
            <a:ext cx="8382000" cy="685800"/>
          </a:xfrm>
        </p:spPr>
        <p:txBody>
          <a:bodyPr>
            <a:noAutofit/>
          </a:bodyPr>
          <a:lstStyle/>
          <a:p>
            <a:pPr>
              <a:defRPr/>
            </a:pPr>
            <a:r>
              <a:rPr lang="en-US" altLang="zh-CN" dirty="0"/>
              <a:t>Motivation</a:t>
            </a:r>
            <a:endParaRPr lang="zh-CN" altLang="en-US" dirty="0"/>
          </a:p>
        </p:txBody>
      </p:sp>
      <p:sp>
        <p:nvSpPr>
          <p:cNvPr id="45058" name="AutoShape 2" descr="d:\program files\360se\360se6\User Data\Temp\images?q=tbn:ANd9GcR1aUCVhO_RQnqG6ye0lWBP-f6MVq4F2IZ4uuqcmKE2SABzVRbjKA.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59" name="AutoShape 4" descr="d:\program files\360se\360se6\User Data\Temp\images?q=tbn:ANd9GcR1aUCVhO_RQnqG6ye0lWBP-f6MVq4F2IZ4uuqcmKE2SABzVRbjKA.jpg"/>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0" name="AutoShape 6" descr="d:\program files\360se\360se6\User Data\Temp\images?q=tbn:ANd9GcR1aUCVhO_RQnqG6ye0lWBP-f6MVq4F2IZ4uuqcmKE2SABzVRbjKA.jpg"/>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1" name="AutoShape 8" descr="d:\program files\360se\360se6\User Data\Temp\images?q=tbn:ANd9GcR1aUCVhO_RQnqG6ye0lWBP-f6MVq4F2IZ4uuqcmKE2SABzVRbjKA.jpg"/>
          <p:cNvSpPr>
            <a:spLocks noChangeAspect="1" noChangeArrowheads="1"/>
          </p:cNvSpPr>
          <p:nvPr/>
        </p:nvSpPr>
        <p:spPr bwMode="auto">
          <a:xfrm>
            <a:off x="612775"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2" name="AutoShape 10" descr="d:\program files\360se\360se6\User Data\Temp\images?q=tbn:ANd9GcR1aUCVhO_RQnqG6ye0lWBP-f6MVq4F2IZ4uuqcmKE2SABzVRbjKA.jpg"/>
          <p:cNvSpPr>
            <a:spLocks noChangeAspect="1" noChangeArrowheads="1"/>
          </p:cNvSpPr>
          <p:nvPr/>
        </p:nvSpPr>
        <p:spPr bwMode="auto">
          <a:xfrm>
            <a:off x="765175" y="465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33" name="内容占位符 2"/>
          <p:cNvSpPr>
            <a:spLocks noGrp="1"/>
          </p:cNvSpPr>
          <p:nvPr>
            <p:ph idx="1"/>
          </p:nvPr>
        </p:nvSpPr>
        <p:spPr>
          <a:xfrm>
            <a:off x="342900" y="838200"/>
            <a:ext cx="8458200" cy="762000"/>
          </a:xfrm>
        </p:spPr>
        <p:txBody>
          <a:bodyPr>
            <a:normAutofit/>
          </a:bodyPr>
          <a:lstStyle/>
          <a:p>
            <a:r>
              <a:rPr lang="en-US" altLang="zh-CN" dirty="0"/>
              <a:t>A naïve approach for persistent items identification</a:t>
            </a:r>
            <a:endParaRPr lang="zh-CN" altLang="en-US" dirty="0"/>
          </a:p>
          <a:p>
            <a:endParaRPr lang="en-US" altLang="zh-CN" sz="2000" dirty="0"/>
          </a:p>
          <a:p>
            <a:endParaRPr lang="en-US" altLang="zh-CN" sz="2000" dirty="0"/>
          </a:p>
        </p:txBody>
      </p:sp>
      <p:sp>
        <p:nvSpPr>
          <p:cNvPr id="34" name="矩形 33"/>
          <p:cNvSpPr/>
          <p:nvPr/>
        </p:nvSpPr>
        <p:spPr>
          <a:xfrm>
            <a:off x="2783541" y="2803699"/>
            <a:ext cx="4572000" cy="369332"/>
          </a:xfrm>
          <a:prstGeom prst="rect">
            <a:avLst/>
          </a:prstGeom>
        </p:spPr>
        <p:txBody>
          <a:bodyPr>
            <a:spAutoFit/>
          </a:bodyPr>
          <a:lstStyle/>
          <a:p>
            <a:endParaRPr lang="zh-CN" altLang="en-US" dirty="0"/>
          </a:p>
        </p:txBody>
      </p:sp>
      <p:graphicFrame>
        <p:nvGraphicFramePr>
          <p:cNvPr id="71" name="表格 70"/>
          <p:cNvGraphicFramePr>
            <a:graphicFrameLocks noGrp="1"/>
          </p:cNvGraphicFramePr>
          <p:nvPr>
            <p:extLst>
              <p:ext uri="{D42A27DB-BD31-4B8C-83A1-F6EECF244321}">
                <p14:modId xmlns:p14="http://schemas.microsoft.com/office/powerpoint/2010/main" val="2862444941"/>
              </p:ext>
            </p:extLst>
          </p:nvPr>
        </p:nvGraphicFramePr>
        <p:xfrm>
          <a:off x="1368425" y="1865239"/>
          <a:ext cx="7242175" cy="365760"/>
        </p:xfrm>
        <a:graphic>
          <a:graphicData uri="http://schemas.openxmlformats.org/drawingml/2006/table">
            <a:tbl>
              <a:tblPr firstRow="1" bandRow="1">
                <a:tableStyleId>{5C22544A-7EE6-4342-B048-85BDC9FD1C3A}</a:tableStyleId>
              </a:tblPr>
              <a:tblGrid>
                <a:gridCol w="1448435">
                  <a:extLst>
                    <a:ext uri="{9D8B030D-6E8A-4147-A177-3AD203B41FA5}">
                      <a16:colId xmlns:a16="http://schemas.microsoft.com/office/drawing/2014/main" val="416066766"/>
                    </a:ext>
                  </a:extLst>
                </a:gridCol>
                <a:gridCol w="1448435">
                  <a:extLst>
                    <a:ext uri="{9D8B030D-6E8A-4147-A177-3AD203B41FA5}">
                      <a16:colId xmlns:a16="http://schemas.microsoft.com/office/drawing/2014/main" val="1819899494"/>
                    </a:ext>
                  </a:extLst>
                </a:gridCol>
                <a:gridCol w="1448435">
                  <a:extLst>
                    <a:ext uri="{9D8B030D-6E8A-4147-A177-3AD203B41FA5}">
                      <a16:colId xmlns:a16="http://schemas.microsoft.com/office/drawing/2014/main" val="422006925"/>
                    </a:ext>
                  </a:extLst>
                </a:gridCol>
                <a:gridCol w="1448435">
                  <a:extLst>
                    <a:ext uri="{9D8B030D-6E8A-4147-A177-3AD203B41FA5}">
                      <a16:colId xmlns:a16="http://schemas.microsoft.com/office/drawing/2014/main" val="80490880"/>
                    </a:ext>
                  </a:extLst>
                </a:gridCol>
                <a:gridCol w="1448435">
                  <a:extLst>
                    <a:ext uri="{9D8B030D-6E8A-4147-A177-3AD203B41FA5}">
                      <a16:colId xmlns:a16="http://schemas.microsoft.com/office/drawing/2014/main" val="915006849"/>
                    </a:ext>
                  </a:extLst>
                </a:gridCol>
              </a:tblGrid>
              <a:tr h="183085">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721527904"/>
                  </a:ext>
                </a:extLst>
              </a:tr>
            </a:tbl>
          </a:graphicData>
        </a:graphic>
      </p:graphicFrame>
      <p:grpSp>
        <p:nvGrpSpPr>
          <p:cNvPr id="162" name="组合 161"/>
          <p:cNvGrpSpPr/>
          <p:nvPr/>
        </p:nvGrpSpPr>
        <p:grpSpPr>
          <a:xfrm>
            <a:off x="1903203" y="1888554"/>
            <a:ext cx="6222332" cy="400110"/>
            <a:chOff x="1903203" y="1888554"/>
            <a:chExt cx="6222332" cy="400110"/>
          </a:xfrm>
        </p:grpSpPr>
        <p:sp>
          <p:nvSpPr>
            <p:cNvPr id="72" name="矩形 71"/>
            <p:cNvSpPr/>
            <p:nvPr/>
          </p:nvSpPr>
          <p:spPr>
            <a:xfrm>
              <a:off x="1903203" y="1888554"/>
              <a:ext cx="468000" cy="400110"/>
            </a:xfrm>
            <a:prstGeom prst="rect">
              <a:avLst/>
            </a:prstGeom>
            <a:noFill/>
          </p:spPr>
          <p:txBody>
            <a:bodyPr wrap="square" lIns="91440" tIns="45720" rIns="91440" bIns="45720">
              <a:spAutoFit/>
            </a:bodyPr>
            <a:lstStyle/>
            <a:p>
              <a:pPr algn="ctr"/>
              <a:r>
                <a:rPr lang="en-US" altLang="zh-CN" sz="2000" b="0" i="1"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a:t>
              </a:r>
              <a:r>
                <a:rPr lang="en-US" altLang="zh-CN" sz="20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1</a:t>
              </a:r>
              <a:endParaRPr lang="zh-CN" altLang="en-US" sz="20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3" name="矩形 72"/>
            <p:cNvSpPr/>
            <p:nvPr/>
          </p:nvSpPr>
          <p:spPr>
            <a:xfrm>
              <a:off x="3341786" y="1888554"/>
              <a:ext cx="468000" cy="400110"/>
            </a:xfrm>
            <a:prstGeom prst="rect">
              <a:avLst/>
            </a:prstGeom>
            <a:noFill/>
          </p:spPr>
          <p:txBody>
            <a:bodyPr wrap="square" lIns="91440" tIns="45720" rIns="91440" bIns="45720">
              <a:spAutoFit/>
            </a:bodyPr>
            <a:lstStyle/>
            <a:p>
              <a:pPr algn="ctr"/>
              <a:r>
                <a:rPr lang="en-US" altLang="zh-CN" sz="2000" b="0" i="1"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a:t>
              </a:r>
              <a:r>
                <a:rPr lang="en-US" altLang="zh-CN" sz="20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a:t>
              </a:r>
              <a:endParaRPr lang="zh-CN" altLang="en-US" sz="20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4" name="矩形 73"/>
            <p:cNvSpPr/>
            <p:nvPr/>
          </p:nvSpPr>
          <p:spPr>
            <a:xfrm>
              <a:off x="4780369" y="1888554"/>
              <a:ext cx="468000" cy="400110"/>
            </a:xfrm>
            <a:prstGeom prst="rect">
              <a:avLst/>
            </a:prstGeom>
            <a:noFill/>
          </p:spPr>
          <p:txBody>
            <a:bodyPr wrap="square" lIns="91440" tIns="45720" rIns="91440" bIns="45720">
              <a:spAutoFit/>
            </a:bodyPr>
            <a:lstStyle/>
            <a:p>
              <a:pPr algn="ctr"/>
              <a:r>
                <a:rPr lang="en-US" altLang="zh-CN" sz="2000" b="0" i="1"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a:t>
              </a:r>
              <a:r>
                <a:rPr lang="en-US" altLang="zh-CN" sz="20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3</a:t>
              </a:r>
              <a:endParaRPr lang="zh-CN" altLang="en-US" sz="20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5" name="矩形 74"/>
            <p:cNvSpPr/>
            <p:nvPr/>
          </p:nvSpPr>
          <p:spPr>
            <a:xfrm>
              <a:off x="6218952" y="1888554"/>
              <a:ext cx="468000" cy="400110"/>
            </a:xfrm>
            <a:prstGeom prst="rect">
              <a:avLst/>
            </a:prstGeom>
            <a:noFill/>
          </p:spPr>
          <p:txBody>
            <a:bodyPr wrap="square" lIns="91440" tIns="45720" rIns="91440" bIns="45720">
              <a:spAutoFit/>
            </a:bodyPr>
            <a:lstStyle/>
            <a:p>
              <a:pPr algn="ctr"/>
              <a:r>
                <a:rPr lang="en-US" altLang="zh-CN" sz="2000" b="0" i="1"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a:t>
              </a:r>
              <a:r>
                <a:rPr lang="en-US" altLang="zh-CN" sz="20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4</a:t>
              </a:r>
              <a:endParaRPr lang="zh-CN" altLang="en-US" sz="20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6" name="矩形 75"/>
            <p:cNvSpPr/>
            <p:nvPr/>
          </p:nvSpPr>
          <p:spPr>
            <a:xfrm>
              <a:off x="7657535" y="1888554"/>
              <a:ext cx="468000" cy="400110"/>
            </a:xfrm>
            <a:prstGeom prst="rect">
              <a:avLst/>
            </a:prstGeom>
            <a:noFill/>
          </p:spPr>
          <p:txBody>
            <a:bodyPr wrap="square" lIns="91440" tIns="45720" rIns="91440" bIns="45720">
              <a:spAutoFit/>
            </a:bodyPr>
            <a:lstStyle/>
            <a:p>
              <a:pPr algn="ctr"/>
              <a:r>
                <a:rPr lang="en-US" altLang="zh-CN" sz="2000" b="0" i="1"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a:t>
              </a:r>
              <a:r>
                <a:rPr lang="en-US" altLang="zh-CN" sz="20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5</a:t>
              </a:r>
              <a:endParaRPr lang="zh-CN" altLang="en-US" sz="20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grpSp>
        <p:nvGrpSpPr>
          <p:cNvPr id="161" name="组合 160"/>
          <p:cNvGrpSpPr/>
          <p:nvPr/>
        </p:nvGrpSpPr>
        <p:grpSpPr>
          <a:xfrm>
            <a:off x="1382429" y="1613750"/>
            <a:ext cx="7192312" cy="198000"/>
            <a:chOff x="1382429" y="1613750"/>
            <a:chExt cx="7192312" cy="198000"/>
          </a:xfrm>
        </p:grpSpPr>
        <p:sp>
          <p:nvSpPr>
            <p:cNvPr id="67" name="椭圆 66"/>
            <p:cNvSpPr>
              <a:spLocks/>
            </p:cNvSpPr>
            <p:nvPr/>
          </p:nvSpPr>
          <p:spPr>
            <a:xfrm>
              <a:off x="1382429" y="1613750"/>
              <a:ext cx="198000" cy="198000"/>
            </a:xfrm>
            <a:prstGeom prst="ellipse">
              <a:avLst/>
            </a:prstGeom>
            <a:solidFill>
              <a:srgbClr val="32F32D"/>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a:spLocks/>
            </p:cNvSpPr>
            <p:nvPr/>
          </p:nvSpPr>
          <p:spPr>
            <a:xfrm>
              <a:off x="2803255" y="1613750"/>
              <a:ext cx="198000" cy="198000"/>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a:spLocks/>
            </p:cNvSpPr>
            <p:nvPr/>
          </p:nvSpPr>
          <p:spPr>
            <a:xfrm>
              <a:off x="4596445" y="1613750"/>
              <a:ext cx="198000" cy="198000"/>
            </a:xfrm>
            <a:prstGeom prst="ellipse">
              <a:avLst/>
            </a:prstGeom>
            <a:solidFill>
              <a:srgbClr val="7030A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a:spLocks/>
            </p:cNvSpPr>
            <p:nvPr/>
          </p:nvSpPr>
          <p:spPr>
            <a:xfrm>
              <a:off x="8376741" y="1613750"/>
              <a:ext cx="198000" cy="198000"/>
            </a:xfrm>
            <a:prstGeom prst="ellipse">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a:spLocks/>
            </p:cNvSpPr>
            <p:nvPr/>
          </p:nvSpPr>
          <p:spPr>
            <a:xfrm>
              <a:off x="3040991" y="1613750"/>
              <a:ext cx="198000" cy="198000"/>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a:spLocks/>
            </p:cNvSpPr>
            <p:nvPr/>
          </p:nvSpPr>
          <p:spPr>
            <a:xfrm>
              <a:off x="3302936" y="1613750"/>
              <a:ext cx="198000" cy="198000"/>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a:spLocks/>
            </p:cNvSpPr>
            <p:nvPr/>
          </p:nvSpPr>
          <p:spPr>
            <a:xfrm>
              <a:off x="3564882" y="1613750"/>
              <a:ext cx="198000" cy="198000"/>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a:spLocks/>
            </p:cNvSpPr>
            <p:nvPr/>
          </p:nvSpPr>
          <p:spPr>
            <a:xfrm>
              <a:off x="4069082" y="1613750"/>
              <a:ext cx="198000" cy="198000"/>
            </a:xfrm>
            <a:prstGeom prst="ellipse">
              <a:avLst/>
            </a:prstGeom>
            <a:solidFill>
              <a:srgbClr val="32F32D"/>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a:spLocks/>
            </p:cNvSpPr>
            <p:nvPr/>
          </p:nvSpPr>
          <p:spPr>
            <a:xfrm>
              <a:off x="2441409" y="1613750"/>
              <a:ext cx="198000" cy="198000"/>
            </a:xfrm>
            <a:prstGeom prst="ellipse">
              <a:avLst/>
            </a:prstGeom>
            <a:solidFill>
              <a:srgbClr val="7030A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a:spLocks/>
            </p:cNvSpPr>
            <p:nvPr/>
          </p:nvSpPr>
          <p:spPr>
            <a:xfrm>
              <a:off x="2173203" y="1613750"/>
              <a:ext cx="198000" cy="198000"/>
            </a:xfrm>
            <a:prstGeom prst="ellipse">
              <a:avLst/>
            </a:prstGeom>
            <a:solidFill>
              <a:srgbClr val="7030A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a:spLocks/>
            </p:cNvSpPr>
            <p:nvPr/>
          </p:nvSpPr>
          <p:spPr>
            <a:xfrm>
              <a:off x="5298141" y="1613750"/>
              <a:ext cx="198000" cy="198000"/>
            </a:xfrm>
            <a:prstGeom prst="ellipse">
              <a:avLst/>
            </a:prstGeom>
            <a:solidFill>
              <a:srgbClr val="32F32D"/>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a:spLocks/>
            </p:cNvSpPr>
            <p:nvPr/>
          </p:nvSpPr>
          <p:spPr>
            <a:xfrm>
              <a:off x="5679141" y="1613750"/>
              <a:ext cx="198000" cy="198000"/>
            </a:xfrm>
            <a:prstGeom prst="ellipse">
              <a:avLst/>
            </a:prstGeom>
            <a:solidFill>
              <a:srgbClr val="32F32D"/>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a:spLocks/>
            </p:cNvSpPr>
            <p:nvPr/>
          </p:nvSpPr>
          <p:spPr>
            <a:xfrm>
              <a:off x="7792535" y="1613750"/>
              <a:ext cx="198000" cy="198000"/>
            </a:xfrm>
            <a:prstGeom prst="ellipse">
              <a:avLst/>
            </a:prstGeom>
            <a:solidFill>
              <a:srgbClr val="32F32D"/>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a:spLocks/>
            </p:cNvSpPr>
            <p:nvPr/>
          </p:nvSpPr>
          <p:spPr>
            <a:xfrm>
              <a:off x="7282444" y="1613750"/>
              <a:ext cx="198000" cy="198000"/>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a:spLocks/>
            </p:cNvSpPr>
            <p:nvPr/>
          </p:nvSpPr>
          <p:spPr>
            <a:xfrm>
              <a:off x="6206092" y="1613750"/>
              <a:ext cx="198000" cy="198000"/>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a:spLocks/>
            </p:cNvSpPr>
            <p:nvPr/>
          </p:nvSpPr>
          <p:spPr>
            <a:xfrm>
              <a:off x="5946883" y="1613750"/>
              <a:ext cx="198000" cy="198000"/>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a:spLocks/>
            </p:cNvSpPr>
            <p:nvPr/>
          </p:nvSpPr>
          <p:spPr>
            <a:xfrm>
              <a:off x="6450731" y="1613750"/>
              <a:ext cx="198000" cy="198000"/>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a:spLocks/>
            </p:cNvSpPr>
            <p:nvPr/>
          </p:nvSpPr>
          <p:spPr>
            <a:xfrm>
              <a:off x="6709940" y="1613750"/>
              <a:ext cx="198000" cy="198000"/>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a:spLocks/>
            </p:cNvSpPr>
            <p:nvPr/>
          </p:nvSpPr>
          <p:spPr>
            <a:xfrm>
              <a:off x="6966885" y="1613750"/>
              <a:ext cx="198000" cy="198000"/>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a:spLocks/>
            </p:cNvSpPr>
            <p:nvPr/>
          </p:nvSpPr>
          <p:spPr>
            <a:xfrm>
              <a:off x="8065768" y="1613750"/>
              <a:ext cx="198000" cy="198000"/>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a:spLocks/>
            </p:cNvSpPr>
            <p:nvPr/>
          </p:nvSpPr>
          <p:spPr>
            <a:xfrm>
              <a:off x="4987168" y="1613750"/>
              <a:ext cx="198000" cy="198000"/>
            </a:xfrm>
            <a:prstGeom prst="ellipse">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a:spLocks/>
            </p:cNvSpPr>
            <p:nvPr/>
          </p:nvSpPr>
          <p:spPr>
            <a:xfrm>
              <a:off x="1644625" y="1613750"/>
              <a:ext cx="198000" cy="198000"/>
            </a:xfrm>
            <a:prstGeom prst="ellipse">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a:spLocks/>
            </p:cNvSpPr>
            <p:nvPr/>
          </p:nvSpPr>
          <p:spPr>
            <a:xfrm>
              <a:off x="1902913" y="1613750"/>
              <a:ext cx="198000" cy="198000"/>
            </a:xfrm>
            <a:prstGeom prst="ellipse">
              <a:avLst/>
            </a:prstGeom>
            <a:solidFill>
              <a:srgbClr val="7030A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a:spLocks/>
            </p:cNvSpPr>
            <p:nvPr/>
          </p:nvSpPr>
          <p:spPr>
            <a:xfrm>
              <a:off x="4336918" y="1613750"/>
              <a:ext cx="198000" cy="198000"/>
            </a:xfrm>
            <a:prstGeom prst="ellipse">
              <a:avLst/>
            </a:prstGeom>
            <a:solidFill>
              <a:srgbClr val="7030A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a:spLocks/>
            </p:cNvSpPr>
            <p:nvPr/>
          </p:nvSpPr>
          <p:spPr>
            <a:xfrm>
              <a:off x="7534988" y="1613750"/>
              <a:ext cx="198000" cy="198000"/>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a:spLocks/>
            </p:cNvSpPr>
            <p:nvPr/>
          </p:nvSpPr>
          <p:spPr>
            <a:xfrm>
              <a:off x="3819160" y="1613750"/>
              <a:ext cx="198000" cy="198000"/>
            </a:xfrm>
            <a:prstGeom prst="ellipse">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3" name="组合 132"/>
          <p:cNvGrpSpPr/>
          <p:nvPr/>
        </p:nvGrpSpPr>
        <p:grpSpPr>
          <a:xfrm>
            <a:off x="35570" y="3008293"/>
            <a:ext cx="8462870" cy="1323439"/>
            <a:chOff x="35570" y="3008293"/>
            <a:chExt cx="8462870" cy="1323439"/>
          </a:xfrm>
        </p:grpSpPr>
        <p:sp>
          <p:nvSpPr>
            <p:cNvPr id="118" name="矩形 117"/>
            <p:cNvSpPr/>
            <p:nvPr/>
          </p:nvSpPr>
          <p:spPr>
            <a:xfrm>
              <a:off x="35570" y="3008293"/>
              <a:ext cx="1252455" cy="1323439"/>
            </a:xfrm>
            <a:prstGeom prst="rect">
              <a:avLst/>
            </a:prstGeom>
            <a:noFill/>
          </p:spPr>
          <p:txBody>
            <a:bodyPr wrap="square" lIns="91440" tIns="45720" rIns="91440" bIns="45720">
              <a:spAutoFit/>
            </a:bodyPr>
            <a:lstStyle/>
            <a:p>
              <a:pPr algn="ctr"/>
              <a:r>
                <a:rPr lang="en-US" altLang="zh-CN" sz="1600" b="0" i="1"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a:t>
              </a:r>
            </a:p>
            <a:p>
              <a:pPr algn="ctr"/>
              <a:r>
                <a:rPr lang="en-US" altLang="zh-CN" sz="1600" b="0" i="1"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Structure (</a:t>
              </a:r>
              <a:r>
                <a:rPr lang="en-US" altLang="zh-CN" sz="1600" b="0" i="1" cap="none" spc="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Store </a:t>
              </a:r>
              <a:r>
                <a:rPr lang="en-US" altLang="zh-CN" sz="1600" b="0" i="1" cap="none" spc="0"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Whole </a:t>
              </a:r>
              <a:r>
                <a:rPr lang="en-US" altLang="zh-CN" sz="1600" b="0" i="1" cap="none" spc="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ID Information</a:t>
              </a:r>
              <a:r>
                <a:rPr lang="en-US" altLang="zh-CN" sz="1600" b="0" i="1"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endParaRPr lang="zh-CN" altLang="en-US" sz="16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06" name="矩形 105"/>
            <p:cNvSpPr/>
            <p:nvPr/>
          </p:nvSpPr>
          <p:spPr>
            <a:xfrm>
              <a:off x="1644625" y="3743964"/>
              <a:ext cx="910316" cy="171406"/>
            </a:xfrm>
            <a:prstGeom prst="rect">
              <a:avLst/>
            </a:prstGeom>
            <a:solidFill>
              <a:srgbClr val="51FB35"/>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p:cNvSpPr/>
            <p:nvPr/>
          </p:nvSpPr>
          <p:spPr>
            <a:xfrm>
              <a:off x="1639895" y="3152718"/>
              <a:ext cx="915045" cy="161784"/>
            </a:xfrm>
            <a:prstGeom prst="rect">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p:cNvSpPr/>
            <p:nvPr/>
          </p:nvSpPr>
          <p:spPr>
            <a:xfrm>
              <a:off x="1644625" y="4044398"/>
              <a:ext cx="910316" cy="171406"/>
            </a:xfrm>
            <a:prstGeom prst="rect">
              <a:avLst/>
            </a:prstGeom>
            <a:solidFill>
              <a:srgbClr val="7030A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1478731" y="3061550"/>
              <a:ext cx="1222492" cy="1238590"/>
            </a:xfrm>
            <a:prstGeom prst="rect">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p:cNvSpPr/>
            <p:nvPr/>
          </p:nvSpPr>
          <p:spPr>
            <a:xfrm>
              <a:off x="3091045" y="3743964"/>
              <a:ext cx="910316" cy="171406"/>
            </a:xfrm>
            <a:prstGeom prst="rect">
              <a:avLst/>
            </a:prstGeom>
            <a:solidFill>
              <a:srgbClr val="51FB35"/>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矩形 135"/>
            <p:cNvSpPr/>
            <p:nvPr/>
          </p:nvSpPr>
          <p:spPr>
            <a:xfrm>
              <a:off x="3086315" y="3152718"/>
              <a:ext cx="915045" cy="161784"/>
            </a:xfrm>
            <a:prstGeom prst="rect">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p:cNvSpPr/>
            <p:nvPr/>
          </p:nvSpPr>
          <p:spPr>
            <a:xfrm>
              <a:off x="3091045" y="3443530"/>
              <a:ext cx="910316" cy="171406"/>
            </a:xfrm>
            <a:prstGeom prst="rect">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p:cNvSpPr/>
            <p:nvPr/>
          </p:nvSpPr>
          <p:spPr>
            <a:xfrm>
              <a:off x="2925151" y="3061550"/>
              <a:ext cx="1222492" cy="1238590"/>
            </a:xfrm>
            <a:prstGeom prst="rect">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p:cNvSpPr/>
            <p:nvPr/>
          </p:nvSpPr>
          <p:spPr>
            <a:xfrm>
              <a:off x="4569017" y="3743964"/>
              <a:ext cx="910316" cy="171406"/>
            </a:xfrm>
            <a:prstGeom prst="rect">
              <a:avLst/>
            </a:prstGeom>
            <a:solidFill>
              <a:srgbClr val="51FB35"/>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p:cNvSpPr/>
            <p:nvPr/>
          </p:nvSpPr>
          <p:spPr>
            <a:xfrm>
              <a:off x="4564287" y="3152718"/>
              <a:ext cx="915045" cy="161784"/>
            </a:xfrm>
            <a:prstGeom prst="rect">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p:cNvSpPr/>
            <p:nvPr/>
          </p:nvSpPr>
          <p:spPr>
            <a:xfrm>
              <a:off x="4569017" y="4044398"/>
              <a:ext cx="910316" cy="171406"/>
            </a:xfrm>
            <a:prstGeom prst="rect">
              <a:avLst/>
            </a:prstGeom>
            <a:solidFill>
              <a:srgbClr val="7030A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144"/>
            <p:cNvSpPr/>
            <p:nvPr/>
          </p:nvSpPr>
          <p:spPr>
            <a:xfrm>
              <a:off x="4403123" y="3061550"/>
              <a:ext cx="1222492" cy="1238590"/>
            </a:xfrm>
            <a:prstGeom prst="rect">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p:cNvSpPr/>
            <p:nvPr/>
          </p:nvSpPr>
          <p:spPr>
            <a:xfrm>
              <a:off x="6012959" y="3757369"/>
              <a:ext cx="910316" cy="171406"/>
            </a:xfrm>
            <a:prstGeom prst="rect">
              <a:avLst/>
            </a:prstGeom>
            <a:solidFill>
              <a:srgbClr val="51FB35"/>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p:nvSpPr>
          <p:spPr>
            <a:xfrm>
              <a:off x="6012959" y="3456935"/>
              <a:ext cx="910316" cy="171406"/>
            </a:xfrm>
            <a:prstGeom prst="rect">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p:cNvSpPr/>
            <p:nvPr/>
          </p:nvSpPr>
          <p:spPr>
            <a:xfrm>
              <a:off x="5847065" y="3074955"/>
              <a:ext cx="1222492" cy="1238590"/>
            </a:xfrm>
            <a:prstGeom prst="rect">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矩形 152"/>
            <p:cNvSpPr/>
            <p:nvPr/>
          </p:nvSpPr>
          <p:spPr>
            <a:xfrm>
              <a:off x="7441842" y="3743964"/>
              <a:ext cx="910316" cy="171406"/>
            </a:xfrm>
            <a:prstGeom prst="rect">
              <a:avLst/>
            </a:prstGeom>
            <a:solidFill>
              <a:srgbClr val="51FB35"/>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p:cNvSpPr/>
            <p:nvPr/>
          </p:nvSpPr>
          <p:spPr>
            <a:xfrm>
              <a:off x="7437112" y="3152718"/>
              <a:ext cx="915045" cy="161784"/>
            </a:xfrm>
            <a:prstGeom prst="rect">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7441842" y="3443530"/>
              <a:ext cx="910316" cy="171406"/>
            </a:xfrm>
            <a:prstGeom prst="rect">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7275948" y="3061550"/>
              <a:ext cx="1222492" cy="1238590"/>
            </a:xfrm>
            <a:prstGeom prst="rect">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8" name="组合 127"/>
          <p:cNvGrpSpPr/>
          <p:nvPr/>
        </p:nvGrpSpPr>
        <p:grpSpPr>
          <a:xfrm>
            <a:off x="98380" y="2310825"/>
            <a:ext cx="8060470" cy="598328"/>
            <a:chOff x="98380" y="2310825"/>
            <a:chExt cx="8060470" cy="598328"/>
          </a:xfrm>
        </p:grpSpPr>
        <p:sp>
          <p:nvSpPr>
            <p:cNvPr id="4" name="虚尾箭头 3"/>
            <p:cNvSpPr/>
            <p:nvPr/>
          </p:nvSpPr>
          <p:spPr>
            <a:xfrm rot="5400000">
              <a:off x="1809319" y="2366287"/>
              <a:ext cx="550825" cy="534908"/>
            </a:xfrm>
            <a:prstGeom prst="stripedRightArrow">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p>
              <a:pPr algn="ctr"/>
              <a:endParaRPr lang="zh-CN" altLang="en-US" dirty="0">
                <a:solidFill>
                  <a:schemeClr val="tx1"/>
                </a:solidFill>
              </a:endParaRPr>
            </a:p>
          </p:txBody>
        </p:sp>
        <p:sp>
          <p:nvSpPr>
            <p:cNvPr id="129" name="虚尾箭头 128"/>
            <p:cNvSpPr/>
            <p:nvPr/>
          </p:nvSpPr>
          <p:spPr>
            <a:xfrm rot="5400000">
              <a:off x="3260985" y="2366287"/>
              <a:ext cx="550825" cy="534908"/>
            </a:xfrm>
            <a:prstGeom prst="stripedRightArrow">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p>
              <a:pPr algn="ctr"/>
              <a:endParaRPr lang="zh-CN" altLang="en-US" dirty="0">
                <a:solidFill>
                  <a:schemeClr val="tx1"/>
                </a:solidFill>
              </a:endParaRPr>
            </a:p>
          </p:txBody>
        </p:sp>
        <p:sp>
          <p:nvSpPr>
            <p:cNvPr id="130" name="虚尾箭头 129"/>
            <p:cNvSpPr/>
            <p:nvPr/>
          </p:nvSpPr>
          <p:spPr>
            <a:xfrm rot="5400000">
              <a:off x="4712652" y="2366287"/>
              <a:ext cx="550824" cy="534908"/>
            </a:xfrm>
            <a:prstGeom prst="stripedRightArrow">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p>
              <a:pPr algn="ctr"/>
              <a:endParaRPr lang="zh-CN" altLang="en-US" dirty="0">
                <a:solidFill>
                  <a:schemeClr val="tx1"/>
                </a:solidFill>
              </a:endParaRPr>
            </a:p>
          </p:txBody>
        </p:sp>
        <p:sp>
          <p:nvSpPr>
            <p:cNvPr id="131" name="虚尾箭头 130"/>
            <p:cNvSpPr/>
            <p:nvPr/>
          </p:nvSpPr>
          <p:spPr>
            <a:xfrm rot="5400000">
              <a:off x="6164317" y="2366287"/>
              <a:ext cx="550825" cy="534908"/>
            </a:xfrm>
            <a:prstGeom prst="stripedRightArrow">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p>
              <a:pPr algn="ctr"/>
              <a:endParaRPr lang="zh-CN" altLang="en-US" dirty="0">
                <a:solidFill>
                  <a:schemeClr val="tx1"/>
                </a:solidFill>
              </a:endParaRPr>
            </a:p>
          </p:txBody>
        </p:sp>
        <p:sp>
          <p:nvSpPr>
            <p:cNvPr id="132" name="虚尾箭头 131"/>
            <p:cNvSpPr/>
            <p:nvPr/>
          </p:nvSpPr>
          <p:spPr>
            <a:xfrm rot="5400000">
              <a:off x="7615983" y="2366287"/>
              <a:ext cx="550825" cy="534908"/>
            </a:xfrm>
            <a:prstGeom prst="stripedRightArrow">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p>
              <a:pPr algn="ctr"/>
              <a:endParaRPr lang="zh-CN" altLang="en-US" dirty="0">
                <a:solidFill>
                  <a:schemeClr val="tx1"/>
                </a:solidFill>
              </a:endParaRPr>
            </a:p>
          </p:txBody>
        </p:sp>
        <p:sp>
          <p:nvSpPr>
            <p:cNvPr id="158" name="矩形 157"/>
            <p:cNvSpPr/>
            <p:nvPr/>
          </p:nvSpPr>
          <p:spPr>
            <a:xfrm>
              <a:off x="98380" y="2310825"/>
              <a:ext cx="1120820" cy="584775"/>
            </a:xfrm>
            <a:prstGeom prst="rect">
              <a:avLst/>
            </a:prstGeom>
            <a:noFill/>
          </p:spPr>
          <p:txBody>
            <a:bodyPr wrap="square" lIns="91440" tIns="45720" rIns="91440" bIns="45720">
              <a:spAutoFit/>
            </a:bodyPr>
            <a:lstStyle/>
            <a:p>
              <a:pPr algn="ctr"/>
              <a:r>
                <a:rPr lang="en-US" altLang="zh-CN" sz="1600" b="0" i="1"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Remove Duplicate</a:t>
              </a:r>
              <a:endParaRPr lang="zh-CN" altLang="en-US" sz="16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grpSp>
        <p:nvGrpSpPr>
          <p:cNvPr id="164" name="组合 163"/>
          <p:cNvGrpSpPr/>
          <p:nvPr/>
        </p:nvGrpSpPr>
        <p:grpSpPr>
          <a:xfrm>
            <a:off x="-5395" y="4444425"/>
            <a:ext cx="8556073" cy="1499175"/>
            <a:chOff x="-5395" y="4444425"/>
            <a:chExt cx="8556073" cy="1499175"/>
          </a:xfrm>
        </p:grpSpPr>
        <p:grpSp>
          <p:nvGrpSpPr>
            <p:cNvPr id="159" name="组合 158"/>
            <p:cNvGrpSpPr/>
            <p:nvPr/>
          </p:nvGrpSpPr>
          <p:grpSpPr>
            <a:xfrm>
              <a:off x="91738" y="4444425"/>
              <a:ext cx="8458940" cy="1499175"/>
              <a:chOff x="91738" y="4444425"/>
              <a:chExt cx="8458940" cy="1499175"/>
            </a:xfrm>
          </p:grpSpPr>
          <p:pic>
            <p:nvPicPr>
              <p:cNvPr id="99" name="图片 98"/>
              <p:cNvPicPr>
                <a:picLocks noChangeAspect="1"/>
              </p:cNvPicPr>
              <p:nvPr/>
            </p:nvPicPr>
            <p:blipFill rotWithShape="1">
              <a:blip r:embed="rId4"/>
              <a:srcRect l="3601" t="59227" r="75754" b="537"/>
              <a:stretch/>
            </p:blipFill>
            <p:spPr>
              <a:xfrm>
                <a:off x="1524968" y="5159072"/>
                <a:ext cx="1242531" cy="784528"/>
              </a:xfrm>
              <a:prstGeom prst="rect">
                <a:avLst/>
              </a:prstGeom>
            </p:spPr>
          </p:pic>
          <p:pic>
            <p:nvPicPr>
              <p:cNvPr id="100" name="图片 99"/>
              <p:cNvPicPr>
                <a:picLocks noChangeAspect="1"/>
              </p:cNvPicPr>
              <p:nvPr/>
            </p:nvPicPr>
            <p:blipFill rotWithShape="1">
              <a:blip r:embed="rId4"/>
              <a:srcRect l="3601" t="59227" r="75754" b="537"/>
              <a:stretch/>
            </p:blipFill>
            <p:spPr>
              <a:xfrm>
                <a:off x="3293610" y="5159072"/>
                <a:ext cx="1242531" cy="784528"/>
              </a:xfrm>
              <a:prstGeom prst="rect">
                <a:avLst/>
              </a:prstGeom>
            </p:spPr>
          </p:pic>
          <p:pic>
            <p:nvPicPr>
              <p:cNvPr id="101" name="图片 100"/>
              <p:cNvPicPr>
                <a:picLocks noChangeAspect="1"/>
              </p:cNvPicPr>
              <p:nvPr/>
            </p:nvPicPr>
            <p:blipFill rotWithShape="1">
              <a:blip r:embed="rId4"/>
              <a:srcRect l="3601" t="59227" r="75754" b="537"/>
              <a:stretch/>
            </p:blipFill>
            <p:spPr>
              <a:xfrm>
                <a:off x="5264869" y="5159072"/>
                <a:ext cx="1242531" cy="784528"/>
              </a:xfrm>
              <a:prstGeom prst="rect">
                <a:avLst/>
              </a:prstGeom>
            </p:spPr>
          </p:pic>
          <p:pic>
            <p:nvPicPr>
              <p:cNvPr id="102" name="图片 101"/>
              <p:cNvPicPr>
                <a:picLocks noChangeAspect="1"/>
              </p:cNvPicPr>
              <p:nvPr/>
            </p:nvPicPr>
            <p:blipFill rotWithShape="1">
              <a:blip r:embed="rId4"/>
              <a:srcRect l="3601" t="59227" r="75754" b="537"/>
              <a:stretch/>
            </p:blipFill>
            <p:spPr>
              <a:xfrm>
                <a:off x="7308147" y="5124496"/>
                <a:ext cx="1242531" cy="784528"/>
              </a:xfrm>
              <a:prstGeom prst="rect">
                <a:avLst/>
              </a:prstGeom>
            </p:spPr>
          </p:pic>
          <p:sp>
            <p:nvSpPr>
              <p:cNvPr id="120" name="矩形 119"/>
              <p:cNvSpPr/>
              <p:nvPr/>
            </p:nvSpPr>
            <p:spPr>
              <a:xfrm>
                <a:off x="1691761" y="5551336"/>
                <a:ext cx="910316" cy="171406"/>
              </a:xfrm>
              <a:prstGeom prst="rect">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3444633" y="5547355"/>
                <a:ext cx="915045" cy="161784"/>
              </a:xfrm>
              <a:prstGeom prst="rect">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5414934" y="5553705"/>
                <a:ext cx="910316" cy="171406"/>
              </a:xfrm>
              <a:prstGeom prst="rect">
                <a:avLst/>
              </a:prstGeom>
              <a:solidFill>
                <a:srgbClr val="51FB35"/>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122"/>
              <p:cNvSpPr/>
              <p:nvPr/>
            </p:nvSpPr>
            <p:spPr>
              <a:xfrm>
                <a:off x="7466425" y="5553705"/>
                <a:ext cx="910316" cy="171406"/>
              </a:xfrm>
              <a:prstGeom prst="rect">
                <a:avLst/>
              </a:prstGeom>
              <a:solidFill>
                <a:srgbClr val="7030A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1578500" y="5178206"/>
                <a:ext cx="1120820" cy="338554"/>
              </a:xfrm>
              <a:prstGeom prst="rect">
                <a:avLst/>
              </a:prstGeom>
              <a:noFill/>
            </p:spPr>
            <p:txBody>
              <a:bodyPr wrap="square" lIns="91440" tIns="45720" rIns="91440" bIns="45720">
                <a:spAutoFit/>
              </a:bodyPr>
              <a:lstStyle/>
              <a:p>
                <a:pPr algn="ctr"/>
                <a:r>
                  <a:rPr lang="en-US" altLang="zh-CN" sz="1600" b="0" i="1"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X 4</a:t>
                </a:r>
                <a:endParaRPr lang="zh-CN" altLang="en-US" sz="16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25" name="矩形 124"/>
              <p:cNvSpPr/>
              <p:nvPr/>
            </p:nvSpPr>
            <p:spPr>
              <a:xfrm>
                <a:off x="3361702" y="5177176"/>
                <a:ext cx="1120820" cy="338554"/>
              </a:xfrm>
              <a:prstGeom prst="rect">
                <a:avLst/>
              </a:prstGeom>
              <a:noFill/>
            </p:spPr>
            <p:txBody>
              <a:bodyPr wrap="square" lIns="91440" tIns="45720" rIns="91440" bIns="45720">
                <a:spAutoFit/>
              </a:bodyPr>
              <a:lstStyle/>
              <a:p>
                <a:pPr algn="ctr"/>
                <a:r>
                  <a:rPr lang="en-US" altLang="zh-CN" sz="1600" b="0" i="1"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X 3</a:t>
                </a:r>
                <a:endParaRPr lang="zh-CN" altLang="en-US" sz="16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26" name="矩形 125"/>
              <p:cNvSpPr/>
              <p:nvPr/>
            </p:nvSpPr>
            <p:spPr>
              <a:xfrm>
                <a:off x="5331887" y="5187112"/>
                <a:ext cx="1120820" cy="338554"/>
              </a:xfrm>
              <a:prstGeom prst="rect">
                <a:avLst/>
              </a:prstGeom>
              <a:noFill/>
            </p:spPr>
            <p:txBody>
              <a:bodyPr wrap="square" lIns="91440" tIns="45720" rIns="91440" bIns="45720">
                <a:spAutoFit/>
              </a:bodyPr>
              <a:lstStyle/>
              <a:p>
                <a:pPr algn="ctr"/>
                <a:r>
                  <a:rPr lang="en-US" altLang="zh-CN" sz="1600" b="0" i="1"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X 5</a:t>
                </a:r>
                <a:endParaRPr lang="zh-CN" altLang="en-US" sz="16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27" name="矩形 126"/>
              <p:cNvSpPr/>
              <p:nvPr/>
            </p:nvSpPr>
            <p:spPr>
              <a:xfrm>
                <a:off x="7429858" y="5187112"/>
                <a:ext cx="1120820" cy="338554"/>
              </a:xfrm>
              <a:prstGeom prst="rect">
                <a:avLst/>
              </a:prstGeom>
              <a:noFill/>
            </p:spPr>
            <p:txBody>
              <a:bodyPr wrap="square" lIns="91440" tIns="45720" rIns="91440" bIns="45720">
                <a:spAutoFit/>
              </a:bodyPr>
              <a:lstStyle/>
              <a:p>
                <a:pPr algn="ctr"/>
                <a:r>
                  <a:rPr lang="en-US" altLang="zh-CN" sz="1600" b="0" i="1"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X 2</a:t>
                </a:r>
                <a:endParaRPr lang="zh-CN" altLang="en-US" sz="16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左大括号 5"/>
              <p:cNvSpPr/>
              <p:nvPr/>
            </p:nvSpPr>
            <p:spPr>
              <a:xfrm rot="16200000">
                <a:off x="4763157" y="1194168"/>
                <a:ext cx="460375" cy="7010190"/>
              </a:xfrm>
              <a:prstGeom prst="leftBrace">
                <a:avLst>
                  <a:gd name="adj1" fmla="val 39029"/>
                  <a:gd name="adj2" fmla="val 50000"/>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0" name="矩形 159"/>
              <p:cNvSpPr/>
              <p:nvPr/>
            </p:nvSpPr>
            <p:spPr>
              <a:xfrm>
                <a:off x="91738" y="4444425"/>
                <a:ext cx="1120820" cy="584775"/>
              </a:xfrm>
              <a:prstGeom prst="rect">
                <a:avLst/>
              </a:prstGeom>
              <a:noFill/>
            </p:spPr>
            <p:txBody>
              <a:bodyPr wrap="square" lIns="91440" tIns="45720" rIns="91440" bIns="45720">
                <a:spAutoFit/>
              </a:bodyPr>
              <a:lstStyle/>
              <a:p>
                <a:pPr algn="ctr"/>
                <a:r>
                  <a:rPr lang="en-US" altLang="zh-CN" sz="1600" b="0" i="1"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Collect &amp; Analysis</a:t>
                </a:r>
                <a:endParaRPr lang="zh-CN" altLang="en-US" sz="16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sp>
          <p:nvSpPr>
            <p:cNvPr id="169" name="矩形 168"/>
            <p:cNvSpPr/>
            <p:nvPr/>
          </p:nvSpPr>
          <p:spPr>
            <a:xfrm>
              <a:off x="-5395" y="5364698"/>
              <a:ext cx="1236340" cy="502702"/>
            </a:xfrm>
            <a:prstGeom prst="rect">
              <a:avLst/>
            </a:prstGeom>
            <a:noFill/>
          </p:spPr>
          <p:txBody>
            <a:bodyPr wrap="square" lIns="91440" tIns="45720" rIns="91440" bIns="45720">
              <a:spAutoFit/>
            </a:bodyPr>
            <a:lstStyle/>
            <a:p>
              <a:pPr algn="ctr"/>
              <a:r>
                <a:rPr lang="en-US" altLang="zh-CN" sz="1600" dirty="0"/>
                <a:t>(</a:t>
              </a:r>
              <a:r>
                <a:rPr lang="en-US" altLang="zh-CN" sz="1600" i="1" dirty="0" err="1"/>
                <a:t>T</a:t>
              </a:r>
              <a:r>
                <a:rPr lang="en-US" altLang="zh-CN" sz="1600" i="1" baseline="-25000" dirty="0" err="1"/>
                <a:t>th</a:t>
              </a:r>
              <a:r>
                <a:rPr lang="en-US" altLang="zh-CN" sz="1600" i="1" dirty="0"/>
                <a:t>=4 </a:t>
              </a:r>
              <a:r>
                <a:rPr lang="en-US" altLang="zh-CN" sz="1600" dirty="0"/>
                <a:t>)</a:t>
              </a:r>
              <a:endParaRPr lang="zh-CN" altLang="en-US" sz="1600" dirty="0"/>
            </a:p>
            <a:p>
              <a:pPr algn="ctr"/>
              <a:endParaRPr lang="zh-CN" altLang="en-US" sz="16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grpSp>
        <p:nvGrpSpPr>
          <p:cNvPr id="167" name="组合 166"/>
          <p:cNvGrpSpPr/>
          <p:nvPr/>
        </p:nvGrpSpPr>
        <p:grpSpPr>
          <a:xfrm>
            <a:off x="1971914" y="5998756"/>
            <a:ext cx="4079509" cy="318682"/>
            <a:chOff x="1971914" y="5998756"/>
            <a:chExt cx="4079509" cy="318682"/>
          </a:xfrm>
        </p:grpSpPr>
        <p:pic>
          <p:nvPicPr>
            <p:cNvPr id="166" name="图片 16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71914" y="5998756"/>
              <a:ext cx="330578" cy="313152"/>
            </a:xfrm>
            <a:prstGeom prst="rect">
              <a:avLst/>
            </a:prstGeom>
          </p:spPr>
        </p:pic>
        <p:pic>
          <p:nvPicPr>
            <p:cNvPr id="173" name="图片 17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20845" y="6004286"/>
              <a:ext cx="330578" cy="313152"/>
            </a:xfrm>
            <a:prstGeom prst="rect">
              <a:avLst/>
            </a:prstGeom>
          </p:spPr>
        </p:pic>
      </p:grpSp>
      <p:sp>
        <p:nvSpPr>
          <p:cNvPr id="163" name="圆角矩形 162"/>
          <p:cNvSpPr/>
          <p:nvPr/>
        </p:nvSpPr>
        <p:spPr>
          <a:xfrm>
            <a:off x="1054708" y="3912245"/>
            <a:ext cx="6946292" cy="1017206"/>
          </a:xfrm>
          <a:prstGeom prst="roundRect">
            <a:avLst/>
          </a:prstGeom>
          <a:solidFill>
            <a:srgbClr val="C00000"/>
          </a:solidFill>
          <a:ln/>
        </p:spPr>
        <p:style>
          <a:lnRef idx="1">
            <a:schemeClr val="accent2"/>
          </a:lnRef>
          <a:fillRef idx="2">
            <a:schemeClr val="accent2"/>
          </a:fillRef>
          <a:effectRef idx="1">
            <a:schemeClr val="accent2"/>
          </a:effectRef>
          <a:fontRef idx="minor">
            <a:schemeClr val="dk1"/>
          </a:fontRef>
        </p:style>
        <p:txBody>
          <a:bodyPr lIns="0" tIns="0" rIns="0" bIns="0" rtlCol="0" anchor="ctr" anchorCtr="1"/>
          <a:lstStyle/>
          <a:p>
            <a:pPr algn="ctr"/>
            <a:r>
              <a:rPr lang="en-US" altLang="zh-CN" sz="2400" dirty="0">
                <a:solidFill>
                  <a:srgbClr val="FFFF00"/>
                </a:solidFill>
              </a:rPr>
              <a:t>Memory inefficiency! </a:t>
            </a:r>
          </a:p>
          <a:p>
            <a:pPr algn="ctr"/>
            <a:r>
              <a:rPr lang="en-US" altLang="zh-CN" dirty="0">
                <a:solidFill>
                  <a:schemeClr val="bg1"/>
                </a:solidFill>
              </a:rPr>
              <a:t>Store whole IDs for persistent/non-persistent items </a:t>
            </a:r>
            <a:r>
              <a:rPr lang="en-US" altLang="zh-CN" dirty="0">
                <a:solidFill>
                  <a:srgbClr val="FFFF00"/>
                </a:solidFill>
              </a:rPr>
              <a:t>many</a:t>
            </a:r>
            <a:r>
              <a:rPr lang="en-US" altLang="zh-CN" dirty="0">
                <a:solidFill>
                  <a:schemeClr val="bg1"/>
                </a:solidFill>
              </a:rPr>
              <a:t> times, but only </a:t>
            </a:r>
            <a:r>
              <a:rPr lang="en-US" altLang="zh-CN" dirty="0">
                <a:solidFill>
                  <a:srgbClr val="FFFF00"/>
                </a:solidFill>
              </a:rPr>
              <a:t>one </a:t>
            </a:r>
            <a:r>
              <a:rPr lang="en-US" altLang="zh-CN" dirty="0">
                <a:solidFill>
                  <a:schemeClr val="bg1"/>
                </a:solidFill>
              </a:rPr>
              <a:t>is needed for </a:t>
            </a:r>
            <a:r>
              <a:rPr lang="en-US" altLang="zh-CN" dirty="0">
                <a:solidFill>
                  <a:srgbClr val="FFFF00"/>
                </a:solidFill>
              </a:rPr>
              <a:t>each</a:t>
            </a:r>
            <a:r>
              <a:rPr lang="en-US" altLang="zh-CN" dirty="0">
                <a:solidFill>
                  <a:schemeClr val="bg1"/>
                </a:solidFill>
              </a:rPr>
              <a:t> </a:t>
            </a:r>
            <a:r>
              <a:rPr lang="en-US" altLang="zh-CN" dirty="0">
                <a:solidFill>
                  <a:srgbClr val="FFFF00"/>
                </a:solidFill>
              </a:rPr>
              <a:t>persistent item</a:t>
            </a:r>
            <a:r>
              <a:rPr lang="en-US" altLang="zh-CN" dirty="0">
                <a:solidFill>
                  <a:schemeClr val="bg1"/>
                </a:solidFill>
              </a:rPr>
              <a:t>!</a:t>
            </a:r>
            <a:endParaRPr lang="zh-CN" altLang="en-US" dirty="0">
              <a:solidFill>
                <a:schemeClr val="bg1"/>
              </a:solidFill>
            </a:endParaRPr>
          </a:p>
        </p:txBody>
      </p:sp>
    </p:spTree>
    <p:custDataLst>
      <p:tags r:id="rId1"/>
    </p:custDataLst>
    <p:extLst>
      <p:ext uri="{BB962C8B-B14F-4D97-AF65-F5344CB8AC3E}">
        <p14:creationId xmlns:p14="http://schemas.microsoft.com/office/powerpoint/2010/main" val="4074093210"/>
      </p:ext>
    </p:extLst>
  </p:cSld>
  <p:clrMapOvr>
    <a:masterClrMapping/>
  </p:clrMapOvr>
  <p:transition advTm="2284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ntr" presetSubtype="0" fill="hold" nodeType="withEffect">
                                  <p:stCondLst>
                                    <p:cond delay="0"/>
                                  </p:stCondLst>
                                  <p:childTnLst>
                                    <p:set>
                                      <p:cBhvr>
                                        <p:cTn id="9" dur="1" fill="hold">
                                          <p:stCondLst>
                                            <p:cond delay="0"/>
                                          </p:stCondLst>
                                        </p:cTn>
                                        <p:tgtEl>
                                          <p:spTgt spid="162"/>
                                        </p:tgtEl>
                                        <p:attrNameLst>
                                          <p:attrName>style.visibility</p:attrName>
                                        </p:attrNameLst>
                                      </p:cBhvr>
                                      <p:to>
                                        <p:strVal val="visible"/>
                                      </p:to>
                                    </p:set>
                                    <p:animEffect transition="in" filter="fade">
                                      <p:cBhvr>
                                        <p:cTn id="10" dur="500"/>
                                        <p:tgtEl>
                                          <p:spTgt spid="162"/>
                                        </p:tgtEl>
                                      </p:cBhvr>
                                    </p:animEffect>
                                  </p:childTnLst>
                                </p:cTn>
                              </p:par>
                              <p:par>
                                <p:cTn id="11" presetID="10" presetClass="entr" presetSubtype="0" fill="hold" nodeType="withEffect">
                                  <p:stCondLst>
                                    <p:cond delay="0"/>
                                  </p:stCondLst>
                                  <p:childTnLst>
                                    <p:set>
                                      <p:cBhvr>
                                        <p:cTn id="12" dur="1" fill="hold">
                                          <p:stCondLst>
                                            <p:cond delay="0"/>
                                          </p:stCondLst>
                                        </p:cTn>
                                        <p:tgtEl>
                                          <p:spTgt spid="161"/>
                                        </p:tgtEl>
                                        <p:attrNameLst>
                                          <p:attrName>style.visibility</p:attrName>
                                        </p:attrNameLst>
                                      </p:cBhvr>
                                      <p:to>
                                        <p:strVal val="visible"/>
                                      </p:to>
                                    </p:set>
                                    <p:animEffect transition="in" filter="fade">
                                      <p:cBhvr>
                                        <p:cTn id="13" dur="500"/>
                                        <p:tgtEl>
                                          <p:spTgt spid="16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3"/>
                                        </p:tgtEl>
                                        <p:attrNameLst>
                                          <p:attrName>style.visibility</p:attrName>
                                        </p:attrNameLst>
                                      </p:cBhvr>
                                      <p:to>
                                        <p:strVal val="visible"/>
                                      </p:to>
                                    </p:set>
                                    <p:animEffect transition="in" filter="fade">
                                      <p:cBhvr>
                                        <p:cTn id="23" dur="500"/>
                                        <p:tgtEl>
                                          <p:spTgt spid="13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64"/>
                                        </p:tgtEl>
                                        <p:attrNameLst>
                                          <p:attrName>style.visibility</p:attrName>
                                        </p:attrNameLst>
                                      </p:cBhvr>
                                      <p:to>
                                        <p:strVal val="visible"/>
                                      </p:to>
                                    </p:set>
                                    <p:animEffect transition="in" filter="fade">
                                      <p:cBhvr>
                                        <p:cTn id="28" dur="500"/>
                                        <p:tgtEl>
                                          <p:spTgt spid="164"/>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167"/>
                                        </p:tgtEl>
                                        <p:attrNameLst>
                                          <p:attrName>style.visibility</p:attrName>
                                        </p:attrNameLst>
                                      </p:cBhvr>
                                      <p:to>
                                        <p:strVal val="visible"/>
                                      </p:to>
                                    </p:set>
                                    <p:animEffect transition="in" filter="fade">
                                      <p:cBhvr>
                                        <p:cTn id="32" dur="500"/>
                                        <p:tgtEl>
                                          <p:spTgt spid="16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3"/>
                                        </p:tgtEl>
                                        <p:attrNameLst>
                                          <p:attrName>style.visibility</p:attrName>
                                        </p:attrNameLst>
                                      </p:cBhvr>
                                      <p:to>
                                        <p:strVal val="visible"/>
                                      </p:to>
                                    </p:set>
                                    <p:animEffect transition="in" filter="fade">
                                      <p:cBhvr>
                                        <p:cTn id="37"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81000" y="152400"/>
            <a:ext cx="8382000" cy="685800"/>
          </a:xfrm>
        </p:spPr>
        <p:txBody>
          <a:bodyPr>
            <a:noAutofit/>
          </a:bodyPr>
          <a:lstStyle/>
          <a:p>
            <a:pPr>
              <a:defRPr/>
            </a:pPr>
            <a:r>
              <a:rPr lang="en-US" altLang="zh-CN" dirty="0"/>
              <a:t>Key Idea of PIE</a:t>
            </a:r>
            <a:endParaRPr lang="zh-CN" altLang="en-US" dirty="0"/>
          </a:p>
        </p:txBody>
      </p:sp>
      <p:sp>
        <p:nvSpPr>
          <p:cNvPr id="45058" name="AutoShape 2" descr="d:\program files\360se\360se6\User Data\Temp\images?q=tbn:ANd9GcR1aUCVhO_RQnqG6ye0lWBP-f6MVq4F2IZ4uuqcmKE2SABzVRbjKA.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59" name="AutoShape 4" descr="d:\program files\360se\360se6\User Data\Temp\images?q=tbn:ANd9GcR1aUCVhO_RQnqG6ye0lWBP-f6MVq4F2IZ4uuqcmKE2SABzVRbjKA.jpg"/>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0" name="AutoShape 6" descr="d:\program files\360se\360se6\User Data\Temp\images?q=tbn:ANd9GcR1aUCVhO_RQnqG6ye0lWBP-f6MVq4F2IZ4uuqcmKE2SABzVRbjKA.jpg"/>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1" name="AutoShape 8" descr="d:\program files\360se\360se6\User Data\Temp\images?q=tbn:ANd9GcR1aUCVhO_RQnqG6ye0lWBP-f6MVq4F2IZ4uuqcmKE2SABzVRbjKA.jpg"/>
          <p:cNvSpPr>
            <a:spLocks noChangeAspect="1" noChangeArrowheads="1"/>
          </p:cNvSpPr>
          <p:nvPr/>
        </p:nvSpPr>
        <p:spPr bwMode="auto">
          <a:xfrm>
            <a:off x="612775"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2" name="AutoShape 10" descr="d:\program files\360se\360se6\User Data\Temp\images?q=tbn:ANd9GcR1aUCVhO_RQnqG6ye0lWBP-f6MVq4F2IZ4uuqcmKE2SABzVRbjKA.jpg"/>
          <p:cNvSpPr>
            <a:spLocks noChangeAspect="1" noChangeArrowheads="1"/>
          </p:cNvSpPr>
          <p:nvPr/>
        </p:nvSpPr>
        <p:spPr bwMode="auto">
          <a:xfrm>
            <a:off x="765175" y="465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33" name="内容占位符 2"/>
          <p:cNvSpPr>
            <a:spLocks noGrp="1"/>
          </p:cNvSpPr>
          <p:nvPr>
            <p:ph idx="1"/>
          </p:nvPr>
        </p:nvSpPr>
        <p:spPr>
          <a:xfrm>
            <a:off x="342900" y="838200"/>
            <a:ext cx="8458200" cy="914400"/>
          </a:xfrm>
        </p:spPr>
        <p:txBody>
          <a:bodyPr/>
          <a:lstStyle/>
          <a:p>
            <a:r>
              <a:rPr lang="en-US" altLang="zh-CN" sz="2200" dirty="0"/>
              <a:t>Our Solution: </a:t>
            </a:r>
            <a:r>
              <a:rPr lang="en-US" altLang="zh-CN" sz="2200" u="sng" dirty="0"/>
              <a:t>P</a:t>
            </a:r>
            <a:r>
              <a:rPr lang="en-US" altLang="zh-CN" sz="2200" dirty="0"/>
              <a:t>ersistent items </a:t>
            </a:r>
            <a:r>
              <a:rPr lang="en-US" altLang="zh-CN" sz="2200" u="sng" dirty="0"/>
              <a:t>I</a:t>
            </a:r>
            <a:r>
              <a:rPr lang="en-US" altLang="zh-CN" sz="2200" dirty="0"/>
              <a:t>dentification </a:t>
            </a:r>
            <a:r>
              <a:rPr lang="en-US" altLang="zh-CN" sz="2200" dirty="0" err="1"/>
              <a:t>schem</a:t>
            </a:r>
            <a:r>
              <a:rPr lang="en-US" altLang="zh-CN" sz="2200" u="sng" dirty="0" err="1"/>
              <a:t>E</a:t>
            </a:r>
            <a:r>
              <a:rPr lang="en-US" altLang="zh-CN" sz="2200" u="sng" dirty="0"/>
              <a:t> </a:t>
            </a:r>
            <a:r>
              <a:rPr lang="en-US" altLang="zh-CN" sz="2200" dirty="0"/>
              <a:t>(PIE)</a:t>
            </a:r>
            <a:endParaRPr lang="zh-CN" altLang="en-US" sz="2200" dirty="0"/>
          </a:p>
          <a:p>
            <a:endParaRPr lang="en-US" altLang="zh-CN" sz="2000" dirty="0"/>
          </a:p>
          <a:p>
            <a:endParaRPr lang="en-US" altLang="zh-CN" sz="2000" dirty="0"/>
          </a:p>
          <a:p>
            <a:endParaRPr lang="en-US" altLang="zh-CN" sz="2000" dirty="0"/>
          </a:p>
        </p:txBody>
      </p:sp>
      <p:sp>
        <p:nvSpPr>
          <p:cNvPr id="34" name="矩形 33"/>
          <p:cNvSpPr/>
          <p:nvPr/>
        </p:nvSpPr>
        <p:spPr>
          <a:xfrm>
            <a:off x="2286000" y="3029635"/>
            <a:ext cx="4572000" cy="369332"/>
          </a:xfrm>
          <a:prstGeom prst="rect">
            <a:avLst/>
          </a:prstGeom>
        </p:spPr>
        <p:txBody>
          <a:bodyPr>
            <a:spAutoFit/>
          </a:bodyPr>
          <a:lstStyle/>
          <a:p>
            <a:endParaRPr lang="zh-CN" altLang="en-US" dirty="0"/>
          </a:p>
        </p:txBody>
      </p:sp>
      <p:graphicFrame>
        <p:nvGraphicFramePr>
          <p:cNvPr id="35" name="表格 34"/>
          <p:cNvGraphicFramePr>
            <a:graphicFrameLocks noGrp="1"/>
          </p:cNvGraphicFramePr>
          <p:nvPr>
            <p:extLst>
              <p:ext uri="{D42A27DB-BD31-4B8C-83A1-F6EECF244321}">
                <p14:modId xmlns:p14="http://schemas.microsoft.com/office/powerpoint/2010/main" val="3962518632"/>
              </p:ext>
            </p:extLst>
          </p:nvPr>
        </p:nvGraphicFramePr>
        <p:xfrm>
          <a:off x="1368425" y="1865239"/>
          <a:ext cx="7242175" cy="365760"/>
        </p:xfrm>
        <a:graphic>
          <a:graphicData uri="http://schemas.openxmlformats.org/drawingml/2006/table">
            <a:tbl>
              <a:tblPr firstRow="1" bandRow="1">
                <a:tableStyleId>{5C22544A-7EE6-4342-B048-85BDC9FD1C3A}</a:tableStyleId>
              </a:tblPr>
              <a:tblGrid>
                <a:gridCol w="1448435">
                  <a:extLst>
                    <a:ext uri="{9D8B030D-6E8A-4147-A177-3AD203B41FA5}">
                      <a16:colId xmlns:a16="http://schemas.microsoft.com/office/drawing/2014/main" val="416066766"/>
                    </a:ext>
                  </a:extLst>
                </a:gridCol>
                <a:gridCol w="1448435">
                  <a:extLst>
                    <a:ext uri="{9D8B030D-6E8A-4147-A177-3AD203B41FA5}">
                      <a16:colId xmlns:a16="http://schemas.microsoft.com/office/drawing/2014/main" val="1819899494"/>
                    </a:ext>
                  </a:extLst>
                </a:gridCol>
                <a:gridCol w="1448435">
                  <a:extLst>
                    <a:ext uri="{9D8B030D-6E8A-4147-A177-3AD203B41FA5}">
                      <a16:colId xmlns:a16="http://schemas.microsoft.com/office/drawing/2014/main" val="422006925"/>
                    </a:ext>
                  </a:extLst>
                </a:gridCol>
                <a:gridCol w="1448435">
                  <a:extLst>
                    <a:ext uri="{9D8B030D-6E8A-4147-A177-3AD203B41FA5}">
                      <a16:colId xmlns:a16="http://schemas.microsoft.com/office/drawing/2014/main" val="80490880"/>
                    </a:ext>
                  </a:extLst>
                </a:gridCol>
                <a:gridCol w="1448435">
                  <a:extLst>
                    <a:ext uri="{9D8B030D-6E8A-4147-A177-3AD203B41FA5}">
                      <a16:colId xmlns:a16="http://schemas.microsoft.com/office/drawing/2014/main" val="915006849"/>
                    </a:ext>
                  </a:extLst>
                </a:gridCol>
              </a:tblGrid>
              <a:tr h="183085">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721527904"/>
                  </a:ext>
                </a:extLst>
              </a:tr>
            </a:tbl>
          </a:graphicData>
        </a:graphic>
      </p:graphicFrame>
      <p:grpSp>
        <p:nvGrpSpPr>
          <p:cNvPr id="39" name="组合 38"/>
          <p:cNvGrpSpPr/>
          <p:nvPr/>
        </p:nvGrpSpPr>
        <p:grpSpPr>
          <a:xfrm>
            <a:off x="1903203" y="1888554"/>
            <a:ext cx="6222332" cy="400110"/>
            <a:chOff x="1903203" y="1888554"/>
            <a:chExt cx="6222332" cy="400110"/>
          </a:xfrm>
        </p:grpSpPr>
        <p:sp>
          <p:nvSpPr>
            <p:cNvPr id="41" name="矩形 40"/>
            <p:cNvSpPr/>
            <p:nvPr/>
          </p:nvSpPr>
          <p:spPr>
            <a:xfrm>
              <a:off x="1903203" y="1888554"/>
              <a:ext cx="468000" cy="400110"/>
            </a:xfrm>
            <a:prstGeom prst="rect">
              <a:avLst/>
            </a:prstGeom>
            <a:noFill/>
          </p:spPr>
          <p:txBody>
            <a:bodyPr wrap="square" lIns="91440" tIns="45720" rIns="91440" bIns="45720">
              <a:spAutoFit/>
            </a:bodyPr>
            <a:lstStyle/>
            <a:p>
              <a:pPr algn="ctr"/>
              <a:r>
                <a:rPr lang="en-US" altLang="zh-CN" sz="2000" b="0" i="1"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a:t>
              </a:r>
              <a:r>
                <a:rPr lang="en-US" altLang="zh-CN" sz="20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1</a:t>
              </a:r>
              <a:endParaRPr lang="zh-CN" altLang="en-US" sz="20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42" name="矩形 41"/>
            <p:cNvSpPr/>
            <p:nvPr/>
          </p:nvSpPr>
          <p:spPr>
            <a:xfrm>
              <a:off x="3341786" y="1888554"/>
              <a:ext cx="468000" cy="400110"/>
            </a:xfrm>
            <a:prstGeom prst="rect">
              <a:avLst/>
            </a:prstGeom>
            <a:noFill/>
          </p:spPr>
          <p:txBody>
            <a:bodyPr wrap="square" lIns="91440" tIns="45720" rIns="91440" bIns="45720">
              <a:spAutoFit/>
            </a:bodyPr>
            <a:lstStyle/>
            <a:p>
              <a:pPr algn="ctr"/>
              <a:r>
                <a:rPr lang="en-US" altLang="zh-CN" sz="2000" b="0" i="1"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a:t>
              </a:r>
              <a:r>
                <a:rPr lang="en-US" altLang="zh-CN" sz="20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a:t>
              </a:r>
              <a:endParaRPr lang="zh-CN" altLang="en-US" sz="20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43" name="矩形 42"/>
            <p:cNvSpPr/>
            <p:nvPr/>
          </p:nvSpPr>
          <p:spPr>
            <a:xfrm>
              <a:off x="4780369" y="1888554"/>
              <a:ext cx="468000" cy="400110"/>
            </a:xfrm>
            <a:prstGeom prst="rect">
              <a:avLst/>
            </a:prstGeom>
            <a:noFill/>
          </p:spPr>
          <p:txBody>
            <a:bodyPr wrap="square" lIns="91440" tIns="45720" rIns="91440" bIns="45720">
              <a:spAutoFit/>
            </a:bodyPr>
            <a:lstStyle/>
            <a:p>
              <a:pPr algn="ctr"/>
              <a:r>
                <a:rPr lang="en-US" altLang="zh-CN" sz="2000" b="0" i="1"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a:t>
              </a:r>
              <a:r>
                <a:rPr lang="en-US" altLang="zh-CN" sz="20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3</a:t>
              </a:r>
              <a:endParaRPr lang="zh-CN" altLang="en-US" sz="20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46" name="矩形 45"/>
            <p:cNvSpPr/>
            <p:nvPr/>
          </p:nvSpPr>
          <p:spPr>
            <a:xfrm>
              <a:off x="6218952" y="1888554"/>
              <a:ext cx="468000" cy="400110"/>
            </a:xfrm>
            <a:prstGeom prst="rect">
              <a:avLst/>
            </a:prstGeom>
            <a:noFill/>
          </p:spPr>
          <p:txBody>
            <a:bodyPr wrap="square" lIns="91440" tIns="45720" rIns="91440" bIns="45720">
              <a:spAutoFit/>
            </a:bodyPr>
            <a:lstStyle/>
            <a:p>
              <a:pPr algn="ctr"/>
              <a:r>
                <a:rPr lang="en-US" altLang="zh-CN" sz="2000" b="0" i="1"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a:t>
              </a:r>
              <a:r>
                <a:rPr lang="en-US" altLang="zh-CN" sz="20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4</a:t>
              </a:r>
              <a:endParaRPr lang="zh-CN" altLang="en-US" sz="20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47" name="矩形 46"/>
            <p:cNvSpPr/>
            <p:nvPr/>
          </p:nvSpPr>
          <p:spPr>
            <a:xfrm>
              <a:off x="7657535" y="1888554"/>
              <a:ext cx="468000" cy="400110"/>
            </a:xfrm>
            <a:prstGeom prst="rect">
              <a:avLst/>
            </a:prstGeom>
            <a:noFill/>
          </p:spPr>
          <p:txBody>
            <a:bodyPr wrap="square" lIns="91440" tIns="45720" rIns="91440" bIns="45720">
              <a:spAutoFit/>
            </a:bodyPr>
            <a:lstStyle/>
            <a:p>
              <a:pPr algn="ctr"/>
              <a:r>
                <a:rPr lang="en-US" altLang="zh-CN" sz="2000" b="0" i="1"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a:t>
              </a:r>
              <a:r>
                <a:rPr lang="en-US" altLang="zh-CN" sz="20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5</a:t>
              </a:r>
              <a:endParaRPr lang="zh-CN" altLang="en-US" sz="20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grpSp>
        <p:nvGrpSpPr>
          <p:cNvPr id="49" name="组合 48"/>
          <p:cNvGrpSpPr/>
          <p:nvPr/>
        </p:nvGrpSpPr>
        <p:grpSpPr>
          <a:xfrm>
            <a:off x="1382429" y="1613750"/>
            <a:ext cx="7192312" cy="198000"/>
            <a:chOff x="1382429" y="1613750"/>
            <a:chExt cx="7192312" cy="198000"/>
          </a:xfrm>
        </p:grpSpPr>
        <p:sp>
          <p:nvSpPr>
            <p:cNvPr id="50" name="椭圆 49"/>
            <p:cNvSpPr>
              <a:spLocks/>
            </p:cNvSpPr>
            <p:nvPr/>
          </p:nvSpPr>
          <p:spPr>
            <a:xfrm>
              <a:off x="1382429" y="1613750"/>
              <a:ext cx="198000" cy="198000"/>
            </a:xfrm>
            <a:prstGeom prst="ellipse">
              <a:avLst/>
            </a:prstGeom>
            <a:solidFill>
              <a:srgbClr val="32F32D"/>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a:spLocks/>
            </p:cNvSpPr>
            <p:nvPr/>
          </p:nvSpPr>
          <p:spPr>
            <a:xfrm>
              <a:off x="2803255" y="1613750"/>
              <a:ext cx="198000" cy="198000"/>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a:spLocks/>
            </p:cNvSpPr>
            <p:nvPr/>
          </p:nvSpPr>
          <p:spPr>
            <a:xfrm>
              <a:off x="4596445" y="1613750"/>
              <a:ext cx="198000" cy="198000"/>
            </a:xfrm>
            <a:prstGeom prst="ellipse">
              <a:avLst/>
            </a:prstGeom>
            <a:solidFill>
              <a:srgbClr val="7030A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a:spLocks/>
            </p:cNvSpPr>
            <p:nvPr/>
          </p:nvSpPr>
          <p:spPr>
            <a:xfrm>
              <a:off x="8376741" y="1613750"/>
              <a:ext cx="198000" cy="198000"/>
            </a:xfrm>
            <a:prstGeom prst="ellipse">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a:spLocks/>
            </p:cNvSpPr>
            <p:nvPr/>
          </p:nvSpPr>
          <p:spPr>
            <a:xfrm>
              <a:off x="3040991" y="1613750"/>
              <a:ext cx="198000" cy="198000"/>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a:spLocks/>
            </p:cNvSpPr>
            <p:nvPr/>
          </p:nvSpPr>
          <p:spPr>
            <a:xfrm>
              <a:off x="3302936" y="1613750"/>
              <a:ext cx="198000" cy="198000"/>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a:spLocks/>
            </p:cNvSpPr>
            <p:nvPr/>
          </p:nvSpPr>
          <p:spPr>
            <a:xfrm>
              <a:off x="3564882" y="1613750"/>
              <a:ext cx="198000" cy="198000"/>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a:spLocks/>
            </p:cNvSpPr>
            <p:nvPr/>
          </p:nvSpPr>
          <p:spPr>
            <a:xfrm>
              <a:off x="4069082" y="1613750"/>
              <a:ext cx="198000" cy="198000"/>
            </a:xfrm>
            <a:prstGeom prst="ellipse">
              <a:avLst/>
            </a:prstGeom>
            <a:solidFill>
              <a:srgbClr val="32F32D"/>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a:spLocks/>
            </p:cNvSpPr>
            <p:nvPr/>
          </p:nvSpPr>
          <p:spPr>
            <a:xfrm>
              <a:off x="2441409" y="1613750"/>
              <a:ext cx="198000" cy="198000"/>
            </a:xfrm>
            <a:prstGeom prst="ellipse">
              <a:avLst/>
            </a:prstGeom>
            <a:solidFill>
              <a:srgbClr val="7030A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a:spLocks/>
            </p:cNvSpPr>
            <p:nvPr/>
          </p:nvSpPr>
          <p:spPr>
            <a:xfrm>
              <a:off x="2173203" y="1613750"/>
              <a:ext cx="198000" cy="198000"/>
            </a:xfrm>
            <a:prstGeom prst="ellipse">
              <a:avLst/>
            </a:prstGeom>
            <a:solidFill>
              <a:srgbClr val="7030A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a:spLocks/>
            </p:cNvSpPr>
            <p:nvPr/>
          </p:nvSpPr>
          <p:spPr>
            <a:xfrm>
              <a:off x="5298141" y="1613750"/>
              <a:ext cx="198000" cy="198000"/>
            </a:xfrm>
            <a:prstGeom prst="ellipse">
              <a:avLst/>
            </a:prstGeom>
            <a:solidFill>
              <a:srgbClr val="32F32D"/>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a:spLocks/>
            </p:cNvSpPr>
            <p:nvPr/>
          </p:nvSpPr>
          <p:spPr>
            <a:xfrm>
              <a:off x="5679141" y="1613750"/>
              <a:ext cx="198000" cy="198000"/>
            </a:xfrm>
            <a:prstGeom prst="ellipse">
              <a:avLst/>
            </a:prstGeom>
            <a:solidFill>
              <a:srgbClr val="32F32D"/>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a:spLocks/>
            </p:cNvSpPr>
            <p:nvPr/>
          </p:nvSpPr>
          <p:spPr>
            <a:xfrm>
              <a:off x="7792535" y="1613750"/>
              <a:ext cx="198000" cy="198000"/>
            </a:xfrm>
            <a:prstGeom prst="ellipse">
              <a:avLst/>
            </a:prstGeom>
            <a:solidFill>
              <a:srgbClr val="32F32D"/>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a:spLocks/>
            </p:cNvSpPr>
            <p:nvPr/>
          </p:nvSpPr>
          <p:spPr>
            <a:xfrm>
              <a:off x="7282444" y="1613750"/>
              <a:ext cx="198000" cy="198000"/>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a:spLocks/>
            </p:cNvSpPr>
            <p:nvPr/>
          </p:nvSpPr>
          <p:spPr>
            <a:xfrm>
              <a:off x="6206092" y="1613750"/>
              <a:ext cx="198000" cy="198000"/>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a:spLocks/>
            </p:cNvSpPr>
            <p:nvPr/>
          </p:nvSpPr>
          <p:spPr>
            <a:xfrm>
              <a:off x="5946883" y="1613750"/>
              <a:ext cx="198000" cy="198000"/>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a:spLocks/>
            </p:cNvSpPr>
            <p:nvPr/>
          </p:nvSpPr>
          <p:spPr>
            <a:xfrm>
              <a:off x="6450731" y="1613750"/>
              <a:ext cx="198000" cy="198000"/>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a:spLocks/>
            </p:cNvSpPr>
            <p:nvPr/>
          </p:nvSpPr>
          <p:spPr>
            <a:xfrm>
              <a:off x="6709940" y="1613750"/>
              <a:ext cx="198000" cy="198000"/>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a:spLocks/>
            </p:cNvSpPr>
            <p:nvPr/>
          </p:nvSpPr>
          <p:spPr>
            <a:xfrm>
              <a:off x="6966885" y="1613750"/>
              <a:ext cx="198000" cy="198000"/>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a:spLocks/>
            </p:cNvSpPr>
            <p:nvPr/>
          </p:nvSpPr>
          <p:spPr>
            <a:xfrm>
              <a:off x="8065768" y="1613750"/>
              <a:ext cx="198000" cy="198000"/>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a:spLocks/>
            </p:cNvSpPr>
            <p:nvPr/>
          </p:nvSpPr>
          <p:spPr>
            <a:xfrm>
              <a:off x="4987168" y="1613750"/>
              <a:ext cx="198000" cy="198000"/>
            </a:xfrm>
            <a:prstGeom prst="ellipse">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a:spLocks/>
            </p:cNvSpPr>
            <p:nvPr/>
          </p:nvSpPr>
          <p:spPr>
            <a:xfrm>
              <a:off x="1644625" y="1613750"/>
              <a:ext cx="198000" cy="198000"/>
            </a:xfrm>
            <a:prstGeom prst="ellipse">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a:spLocks/>
            </p:cNvSpPr>
            <p:nvPr/>
          </p:nvSpPr>
          <p:spPr>
            <a:xfrm>
              <a:off x="1902913" y="1613750"/>
              <a:ext cx="198000" cy="198000"/>
            </a:xfrm>
            <a:prstGeom prst="ellipse">
              <a:avLst/>
            </a:prstGeom>
            <a:solidFill>
              <a:srgbClr val="7030A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a:spLocks/>
            </p:cNvSpPr>
            <p:nvPr/>
          </p:nvSpPr>
          <p:spPr>
            <a:xfrm>
              <a:off x="4336918" y="1613750"/>
              <a:ext cx="198000" cy="198000"/>
            </a:xfrm>
            <a:prstGeom prst="ellipse">
              <a:avLst/>
            </a:prstGeom>
            <a:solidFill>
              <a:srgbClr val="7030A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a:spLocks/>
            </p:cNvSpPr>
            <p:nvPr/>
          </p:nvSpPr>
          <p:spPr>
            <a:xfrm>
              <a:off x="7534988" y="1613750"/>
              <a:ext cx="198000" cy="198000"/>
            </a:xfrm>
            <a:prstGeom prst="ellipse">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a:spLocks/>
            </p:cNvSpPr>
            <p:nvPr/>
          </p:nvSpPr>
          <p:spPr>
            <a:xfrm>
              <a:off x="3819160" y="1613750"/>
              <a:ext cx="198000" cy="198000"/>
            </a:xfrm>
            <a:prstGeom prst="ellipse">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98380" y="2310825"/>
            <a:ext cx="8060470" cy="598328"/>
            <a:chOff x="98380" y="2310825"/>
            <a:chExt cx="8060470" cy="598328"/>
          </a:xfrm>
        </p:grpSpPr>
        <p:sp>
          <p:nvSpPr>
            <p:cNvPr id="86" name="虚尾箭头 85"/>
            <p:cNvSpPr/>
            <p:nvPr/>
          </p:nvSpPr>
          <p:spPr>
            <a:xfrm rot="5400000">
              <a:off x="1809319" y="2366287"/>
              <a:ext cx="550825" cy="534908"/>
            </a:xfrm>
            <a:prstGeom prst="stripedRightArrow">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p>
              <a:pPr algn="ctr"/>
              <a:endParaRPr lang="zh-CN" altLang="en-US" dirty="0">
                <a:solidFill>
                  <a:schemeClr val="tx1"/>
                </a:solidFill>
              </a:endParaRPr>
            </a:p>
          </p:txBody>
        </p:sp>
        <p:sp>
          <p:nvSpPr>
            <p:cNvPr id="87" name="虚尾箭头 86"/>
            <p:cNvSpPr/>
            <p:nvPr/>
          </p:nvSpPr>
          <p:spPr>
            <a:xfrm rot="5400000">
              <a:off x="3260985" y="2366287"/>
              <a:ext cx="550825" cy="534908"/>
            </a:xfrm>
            <a:prstGeom prst="stripedRightArrow">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p>
              <a:pPr algn="ctr"/>
              <a:endParaRPr lang="zh-CN" altLang="en-US" dirty="0">
                <a:solidFill>
                  <a:schemeClr val="tx1"/>
                </a:solidFill>
              </a:endParaRPr>
            </a:p>
          </p:txBody>
        </p:sp>
        <p:sp>
          <p:nvSpPr>
            <p:cNvPr id="88" name="虚尾箭头 87"/>
            <p:cNvSpPr/>
            <p:nvPr/>
          </p:nvSpPr>
          <p:spPr>
            <a:xfrm rot="5400000">
              <a:off x="4712652" y="2366287"/>
              <a:ext cx="550824" cy="534908"/>
            </a:xfrm>
            <a:prstGeom prst="stripedRightArrow">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p>
              <a:pPr algn="ctr"/>
              <a:endParaRPr lang="zh-CN" altLang="en-US" dirty="0">
                <a:solidFill>
                  <a:schemeClr val="tx1"/>
                </a:solidFill>
              </a:endParaRPr>
            </a:p>
          </p:txBody>
        </p:sp>
        <p:sp>
          <p:nvSpPr>
            <p:cNvPr id="89" name="虚尾箭头 88"/>
            <p:cNvSpPr/>
            <p:nvPr/>
          </p:nvSpPr>
          <p:spPr>
            <a:xfrm rot="5400000">
              <a:off x="6164317" y="2366287"/>
              <a:ext cx="550825" cy="534908"/>
            </a:xfrm>
            <a:prstGeom prst="stripedRightArrow">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p>
              <a:pPr algn="ctr"/>
              <a:endParaRPr lang="zh-CN" altLang="en-US" dirty="0">
                <a:solidFill>
                  <a:schemeClr val="tx1"/>
                </a:solidFill>
              </a:endParaRPr>
            </a:p>
          </p:txBody>
        </p:sp>
        <p:sp>
          <p:nvSpPr>
            <p:cNvPr id="90" name="虚尾箭头 89"/>
            <p:cNvSpPr/>
            <p:nvPr/>
          </p:nvSpPr>
          <p:spPr>
            <a:xfrm rot="5400000">
              <a:off x="7615983" y="2366287"/>
              <a:ext cx="550825" cy="534908"/>
            </a:xfrm>
            <a:prstGeom prst="stripedRightArrow">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p>
              <a:pPr algn="ctr"/>
              <a:endParaRPr lang="zh-CN" altLang="en-US" dirty="0">
                <a:solidFill>
                  <a:schemeClr val="tx1"/>
                </a:solidFill>
              </a:endParaRPr>
            </a:p>
          </p:txBody>
        </p:sp>
        <p:sp>
          <p:nvSpPr>
            <p:cNvPr id="91" name="矩形 90"/>
            <p:cNvSpPr/>
            <p:nvPr/>
          </p:nvSpPr>
          <p:spPr>
            <a:xfrm>
              <a:off x="98380" y="2310825"/>
              <a:ext cx="1120820" cy="584775"/>
            </a:xfrm>
            <a:prstGeom prst="rect">
              <a:avLst/>
            </a:prstGeom>
            <a:noFill/>
          </p:spPr>
          <p:txBody>
            <a:bodyPr wrap="square" lIns="91440" tIns="45720" rIns="91440" bIns="45720">
              <a:spAutoFit/>
            </a:bodyPr>
            <a:lstStyle/>
            <a:p>
              <a:pPr algn="ctr"/>
              <a:r>
                <a:rPr lang="en-US" altLang="zh-CN" sz="1600" b="0" i="1"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Remove Duplicate</a:t>
              </a:r>
              <a:endParaRPr lang="zh-CN" altLang="en-US" sz="16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grpSp>
        <p:nvGrpSpPr>
          <p:cNvPr id="92" name="组合 91"/>
          <p:cNvGrpSpPr/>
          <p:nvPr/>
        </p:nvGrpSpPr>
        <p:grpSpPr>
          <a:xfrm>
            <a:off x="35570" y="3008293"/>
            <a:ext cx="8484323" cy="1323439"/>
            <a:chOff x="35570" y="2385143"/>
            <a:chExt cx="8484323" cy="1323439"/>
          </a:xfrm>
        </p:grpSpPr>
        <p:sp>
          <p:nvSpPr>
            <p:cNvPr id="93" name="矩形 92"/>
            <p:cNvSpPr/>
            <p:nvPr/>
          </p:nvSpPr>
          <p:spPr>
            <a:xfrm>
              <a:off x="2286000" y="3105835"/>
              <a:ext cx="4572000" cy="369332"/>
            </a:xfrm>
            <a:prstGeom prst="rect">
              <a:avLst/>
            </a:prstGeom>
          </p:spPr>
          <p:txBody>
            <a:bodyPr>
              <a:spAutoFit/>
            </a:bodyPr>
            <a:lstStyle/>
            <a:p>
              <a:endParaRPr lang="zh-CN" altLang="en-US" dirty="0"/>
            </a:p>
          </p:txBody>
        </p:sp>
        <p:sp>
          <p:nvSpPr>
            <p:cNvPr id="94" name="矩形 93"/>
            <p:cNvSpPr/>
            <p:nvPr/>
          </p:nvSpPr>
          <p:spPr>
            <a:xfrm>
              <a:off x="35570" y="2385143"/>
              <a:ext cx="1252455" cy="1323439"/>
            </a:xfrm>
            <a:prstGeom prst="rect">
              <a:avLst/>
            </a:prstGeom>
            <a:noFill/>
          </p:spPr>
          <p:txBody>
            <a:bodyPr wrap="square" lIns="91440" tIns="45720" rIns="91440" bIns="45720">
              <a:spAutoFit/>
            </a:bodyPr>
            <a:lstStyle/>
            <a:p>
              <a:pPr algn="ctr"/>
              <a:r>
                <a:rPr lang="en-US" altLang="zh-CN" sz="1600" b="0" i="1"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a:t>
              </a:r>
            </a:p>
            <a:p>
              <a:pPr algn="ctr"/>
              <a:r>
                <a:rPr lang="en-US" altLang="zh-CN" sz="1600" b="0" i="1"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Structure (</a:t>
              </a:r>
              <a:r>
                <a:rPr lang="en-US" altLang="zh-CN" sz="1600" b="0" i="1" cap="none" spc="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Store </a:t>
              </a:r>
              <a:r>
                <a:rPr lang="en-US" altLang="zh-CN" sz="1600" b="0" i="1" cap="none" spc="0"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Partial</a:t>
              </a:r>
              <a:r>
                <a:rPr lang="en-US" altLang="zh-CN" sz="1600" b="0" i="1" cap="none" spc="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ID Information</a:t>
              </a:r>
              <a:r>
                <a:rPr lang="en-US" altLang="zh-CN" sz="1600" b="0" i="1"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endParaRPr lang="zh-CN" altLang="en-US" sz="16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nvGrpSpPr>
            <p:cNvPr id="95" name="组合 94"/>
            <p:cNvGrpSpPr/>
            <p:nvPr/>
          </p:nvGrpSpPr>
          <p:grpSpPr>
            <a:xfrm>
              <a:off x="1478731" y="2438400"/>
              <a:ext cx="1222492" cy="1238590"/>
              <a:chOff x="1478731" y="2438400"/>
              <a:chExt cx="1222492" cy="1238590"/>
            </a:xfrm>
          </p:grpSpPr>
          <p:sp>
            <p:nvSpPr>
              <p:cNvPr id="115" name="流程图: 资料带 114"/>
              <p:cNvSpPr/>
              <p:nvPr/>
            </p:nvSpPr>
            <p:spPr>
              <a:xfrm rot="5400000">
                <a:off x="2012684" y="2496160"/>
                <a:ext cx="144093" cy="228600"/>
              </a:xfrm>
              <a:prstGeom prst="flowChartPunchedTape">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p:cNvSpPr/>
              <p:nvPr/>
            </p:nvSpPr>
            <p:spPr>
              <a:xfrm>
                <a:off x="1478731" y="2438400"/>
                <a:ext cx="1222492" cy="1238590"/>
              </a:xfrm>
              <a:prstGeom prst="rect">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流程图: 资料带 116"/>
              <p:cNvSpPr/>
              <p:nvPr/>
            </p:nvSpPr>
            <p:spPr>
              <a:xfrm rot="5400000">
                <a:off x="2025710" y="3075804"/>
                <a:ext cx="144093" cy="228600"/>
              </a:xfrm>
              <a:prstGeom prst="flowChartPunchedTape">
                <a:avLst/>
              </a:prstGeom>
              <a:solidFill>
                <a:srgbClr val="51FB3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流程图: 资料带 117"/>
              <p:cNvSpPr/>
              <p:nvPr/>
            </p:nvSpPr>
            <p:spPr>
              <a:xfrm rot="5400000">
                <a:off x="2015215" y="3376430"/>
                <a:ext cx="144093" cy="228600"/>
              </a:xfrm>
              <a:prstGeom prst="flowChartPunchedTape">
                <a:avLst/>
              </a:prstGeom>
              <a:solidFill>
                <a:srgbClr val="7030A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6" name="组合 95"/>
            <p:cNvGrpSpPr/>
            <p:nvPr/>
          </p:nvGrpSpPr>
          <p:grpSpPr>
            <a:xfrm>
              <a:off x="2967361" y="2445621"/>
              <a:ext cx="1222492" cy="1238590"/>
              <a:chOff x="1478731" y="2438400"/>
              <a:chExt cx="1222492" cy="1238590"/>
            </a:xfrm>
          </p:grpSpPr>
          <p:sp>
            <p:nvSpPr>
              <p:cNvPr id="111" name="流程图: 资料带 110"/>
              <p:cNvSpPr/>
              <p:nvPr/>
            </p:nvSpPr>
            <p:spPr>
              <a:xfrm rot="5400000">
                <a:off x="2012684" y="2496160"/>
                <a:ext cx="144093" cy="228600"/>
              </a:xfrm>
              <a:prstGeom prst="flowChartPunchedTape">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p:cNvSpPr/>
              <p:nvPr/>
            </p:nvSpPr>
            <p:spPr>
              <a:xfrm>
                <a:off x="1478731" y="2438400"/>
                <a:ext cx="1222492" cy="1238590"/>
              </a:xfrm>
              <a:prstGeom prst="rect">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流程图: 资料带 112"/>
              <p:cNvSpPr/>
              <p:nvPr/>
            </p:nvSpPr>
            <p:spPr>
              <a:xfrm rot="5400000">
                <a:off x="2012684" y="2785656"/>
                <a:ext cx="144093" cy="228600"/>
              </a:xfrm>
              <a:prstGeom prst="flowChartPunchedTape">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流程图: 资料带 113"/>
              <p:cNvSpPr/>
              <p:nvPr/>
            </p:nvSpPr>
            <p:spPr>
              <a:xfrm rot="5400000">
                <a:off x="2025710" y="3075804"/>
                <a:ext cx="144093" cy="228600"/>
              </a:xfrm>
              <a:prstGeom prst="flowChartPunchedTape">
                <a:avLst/>
              </a:prstGeom>
              <a:solidFill>
                <a:srgbClr val="51FB3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7" name="组合 96"/>
            <p:cNvGrpSpPr/>
            <p:nvPr/>
          </p:nvGrpSpPr>
          <p:grpSpPr>
            <a:xfrm>
              <a:off x="4403123" y="2445621"/>
              <a:ext cx="1222492" cy="1238590"/>
              <a:chOff x="1478731" y="2438400"/>
              <a:chExt cx="1222492" cy="1238590"/>
            </a:xfrm>
          </p:grpSpPr>
          <p:sp>
            <p:nvSpPr>
              <p:cNvPr id="107" name="流程图: 资料带 106"/>
              <p:cNvSpPr/>
              <p:nvPr/>
            </p:nvSpPr>
            <p:spPr>
              <a:xfrm rot="5400000">
                <a:off x="2012684" y="2496160"/>
                <a:ext cx="144093" cy="228600"/>
              </a:xfrm>
              <a:prstGeom prst="flowChartPunchedTape">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1478731" y="2438400"/>
                <a:ext cx="1222492" cy="1238590"/>
              </a:xfrm>
              <a:prstGeom prst="rect">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流程图: 资料带 108"/>
              <p:cNvSpPr/>
              <p:nvPr/>
            </p:nvSpPr>
            <p:spPr>
              <a:xfrm rot="5400000">
                <a:off x="2025710" y="3075804"/>
                <a:ext cx="144093" cy="228600"/>
              </a:xfrm>
              <a:prstGeom prst="flowChartPunchedTape">
                <a:avLst/>
              </a:prstGeom>
              <a:solidFill>
                <a:srgbClr val="51FB3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流程图: 资料带 109"/>
              <p:cNvSpPr/>
              <p:nvPr/>
            </p:nvSpPr>
            <p:spPr>
              <a:xfrm rot="5400000">
                <a:off x="2015215" y="3376430"/>
                <a:ext cx="144093" cy="228600"/>
              </a:xfrm>
              <a:prstGeom prst="flowChartPunchedTape">
                <a:avLst/>
              </a:prstGeom>
              <a:solidFill>
                <a:srgbClr val="7030A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8" name="组合 97"/>
            <p:cNvGrpSpPr/>
            <p:nvPr/>
          </p:nvGrpSpPr>
          <p:grpSpPr>
            <a:xfrm>
              <a:off x="5830389" y="2445621"/>
              <a:ext cx="1222492" cy="1238590"/>
              <a:chOff x="1478731" y="2438400"/>
              <a:chExt cx="1222492" cy="1238590"/>
            </a:xfrm>
          </p:grpSpPr>
          <p:sp>
            <p:nvSpPr>
              <p:cNvPr id="104" name="矩形 103"/>
              <p:cNvSpPr/>
              <p:nvPr/>
            </p:nvSpPr>
            <p:spPr>
              <a:xfrm>
                <a:off x="1478731" y="2438400"/>
                <a:ext cx="1222492" cy="1238590"/>
              </a:xfrm>
              <a:prstGeom prst="rect">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流程图: 资料带 104"/>
              <p:cNvSpPr/>
              <p:nvPr/>
            </p:nvSpPr>
            <p:spPr>
              <a:xfrm rot="5400000">
                <a:off x="2012684" y="2785656"/>
                <a:ext cx="144093" cy="228600"/>
              </a:xfrm>
              <a:prstGeom prst="flowChartPunchedTape">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流程图: 资料带 105"/>
              <p:cNvSpPr/>
              <p:nvPr/>
            </p:nvSpPr>
            <p:spPr>
              <a:xfrm rot="5400000">
                <a:off x="2025710" y="3075804"/>
                <a:ext cx="144093" cy="228600"/>
              </a:xfrm>
              <a:prstGeom prst="flowChartPunchedTape">
                <a:avLst/>
              </a:prstGeom>
              <a:solidFill>
                <a:srgbClr val="51FB3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9" name="组合 98"/>
            <p:cNvGrpSpPr/>
            <p:nvPr/>
          </p:nvGrpSpPr>
          <p:grpSpPr>
            <a:xfrm>
              <a:off x="7297401" y="2445621"/>
              <a:ext cx="1222492" cy="1238590"/>
              <a:chOff x="1478731" y="2438400"/>
              <a:chExt cx="1222492" cy="1238590"/>
            </a:xfrm>
          </p:grpSpPr>
          <p:sp>
            <p:nvSpPr>
              <p:cNvPr id="100" name="流程图: 资料带 99"/>
              <p:cNvSpPr/>
              <p:nvPr/>
            </p:nvSpPr>
            <p:spPr>
              <a:xfrm rot="5400000">
                <a:off x="2012684" y="2496160"/>
                <a:ext cx="144093" cy="228600"/>
              </a:xfrm>
              <a:prstGeom prst="flowChartPunchedTape">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1478731" y="2438400"/>
                <a:ext cx="1222492" cy="1238590"/>
              </a:xfrm>
              <a:prstGeom prst="rect">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流程图: 资料带 101"/>
              <p:cNvSpPr/>
              <p:nvPr/>
            </p:nvSpPr>
            <p:spPr>
              <a:xfrm rot="5400000">
                <a:off x="2012684" y="2785656"/>
                <a:ext cx="144093" cy="228600"/>
              </a:xfrm>
              <a:prstGeom prst="flowChartPunchedTape">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流程图: 资料带 102"/>
              <p:cNvSpPr/>
              <p:nvPr/>
            </p:nvSpPr>
            <p:spPr>
              <a:xfrm rot="5400000">
                <a:off x="2025710" y="3075804"/>
                <a:ext cx="144093" cy="228600"/>
              </a:xfrm>
              <a:prstGeom prst="flowChartPunchedTape">
                <a:avLst/>
              </a:prstGeom>
              <a:solidFill>
                <a:srgbClr val="51FB3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19" name="组合 118"/>
          <p:cNvGrpSpPr/>
          <p:nvPr/>
        </p:nvGrpSpPr>
        <p:grpSpPr>
          <a:xfrm>
            <a:off x="-5395" y="4442543"/>
            <a:ext cx="8556073" cy="1501057"/>
            <a:chOff x="-5395" y="3819393"/>
            <a:chExt cx="8556073" cy="1501057"/>
          </a:xfrm>
        </p:grpSpPr>
        <p:grpSp>
          <p:nvGrpSpPr>
            <p:cNvPr id="120" name="组合 119"/>
            <p:cNvGrpSpPr/>
            <p:nvPr/>
          </p:nvGrpSpPr>
          <p:grpSpPr>
            <a:xfrm>
              <a:off x="42497" y="3819393"/>
              <a:ext cx="8508181" cy="1501057"/>
              <a:chOff x="42497" y="4442543"/>
              <a:chExt cx="8508181" cy="1501057"/>
            </a:xfrm>
          </p:grpSpPr>
          <p:pic>
            <p:nvPicPr>
              <p:cNvPr id="123" name="图片 122"/>
              <p:cNvPicPr>
                <a:picLocks noChangeAspect="1"/>
              </p:cNvPicPr>
              <p:nvPr/>
            </p:nvPicPr>
            <p:blipFill rotWithShape="1">
              <a:blip r:embed="rId4"/>
              <a:srcRect l="3601" t="59227" r="75754" b="537"/>
              <a:stretch/>
            </p:blipFill>
            <p:spPr>
              <a:xfrm>
                <a:off x="1524968" y="5159072"/>
                <a:ext cx="1242531" cy="784528"/>
              </a:xfrm>
              <a:prstGeom prst="rect">
                <a:avLst/>
              </a:prstGeom>
            </p:spPr>
          </p:pic>
          <p:pic>
            <p:nvPicPr>
              <p:cNvPr id="124" name="图片 123"/>
              <p:cNvPicPr>
                <a:picLocks noChangeAspect="1"/>
              </p:cNvPicPr>
              <p:nvPr/>
            </p:nvPicPr>
            <p:blipFill rotWithShape="1">
              <a:blip r:embed="rId4"/>
              <a:srcRect l="3601" t="59227" r="75754" b="537"/>
              <a:stretch/>
            </p:blipFill>
            <p:spPr>
              <a:xfrm>
                <a:off x="3293610" y="5159072"/>
                <a:ext cx="1242531" cy="784528"/>
              </a:xfrm>
              <a:prstGeom prst="rect">
                <a:avLst/>
              </a:prstGeom>
            </p:spPr>
          </p:pic>
          <p:pic>
            <p:nvPicPr>
              <p:cNvPr id="125" name="图片 124"/>
              <p:cNvPicPr>
                <a:picLocks noChangeAspect="1"/>
              </p:cNvPicPr>
              <p:nvPr/>
            </p:nvPicPr>
            <p:blipFill rotWithShape="1">
              <a:blip r:embed="rId4"/>
              <a:srcRect l="3601" t="59227" r="75754" b="537"/>
              <a:stretch/>
            </p:blipFill>
            <p:spPr>
              <a:xfrm>
                <a:off x="5264869" y="5159072"/>
                <a:ext cx="1242531" cy="784528"/>
              </a:xfrm>
              <a:prstGeom prst="rect">
                <a:avLst/>
              </a:prstGeom>
            </p:spPr>
          </p:pic>
          <p:pic>
            <p:nvPicPr>
              <p:cNvPr id="126" name="图片 125"/>
              <p:cNvPicPr>
                <a:picLocks noChangeAspect="1"/>
              </p:cNvPicPr>
              <p:nvPr/>
            </p:nvPicPr>
            <p:blipFill rotWithShape="1">
              <a:blip r:embed="rId4"/>
              <a:srcRect l="3601" t="59227" r="75754" b="537"/>
              <a:stretch/>
            </p:blipFill>
            <p:spPr>
              <a:xfrm>
                <a:off x="7308147" y="5124496"/>
                <a:ext cx="1242531" cy="784528"/>
              </a:xfrm>
              <a:prstGeom prst="rect">
                <a:avLst/>
              </a:prstGeom>
            </p:spPr>
          </p:pic>
          <p:sp>
            <p:nvSpPr>
              <p:cNvPr id="127" name="矩形 126"/>
              <p:cNvSpPr/>
              <p:nvPr/>
            </p:nvSpPr>
            <p:spPr>
              <a:xfrm>
                <a:off x="1691761" y="5551336"/>
                <a:ext cx="910316" cy="171406"/>
              </a:xfrm>
              <a:prstGeom prst="rect">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p:cNvSpPr/>
              <p:nvPr/>
            </p:nvSpPr>
            <p:spPr>
              <a:xfrm>
                <a:off x="5414934" y="5553705"/>
                <a:ext cx="910316" cy="171406"/>
              </a:xfrm>
              <a:prstGeom prst="rect">
                <a:avLst/>
              </a:prstGeom>
              <a:solidFill>
                <a:srgbClr val="51FB35"/>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p:cNvSpPr/>
              <p:nvPr/>
            </p:nvSpPr>
            <p:spPr>
              <a:xfrm>
                <a:off x="1578500" y="5178206"/>
                <a:ext cx="1120820" cy="338554"/>
              </a:xfrm>
              <a:prstGeom prst="rect">
                <a:avLst/>
              </a:prstGeom>
              <a:noFill/>
            </p:spPr>
            <p:txBody>
              <a:bodyPr wrap="square" lIns="91440" tIns="45720" rIns="91440" bIns="45720">
                <a:spAutoFit/>
              </a:bodyPr>
              <a:lstStyle/>
              <a:p>
                <a:pPr algn="ctr"/>
                <a:r>
                  <a:rPr lang="en-US" altLang="zh-CN" sz="1600" b="0" i="1"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X 4</a:t>
                </a:r>
                <a:endParaRPr lang="zh-CN" altLang="en-US" sz="16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30" name="矩形 129"/>
              <p:cNvSpPr/>
              <p:nvPr/>
            </p:nvSpPr>
            <p:spPr>
              <a:xfrm>
                <a:off x="3361702" y="5177176"/>
                <a:ext cx="1120820" cy="707886"/>
              </a:xfrm>
              <a:prstGeom prst="rect">
                <a:avLst/>
              </a:prstGeom>
              <a:noFill/>
            </p:spPr>
            <p:txBody>
              <a:bodyPr wrap="square" lIns="91440" tIns="45720" rIns="91440" bIns="45720">
                <a:spAutoFit/>
              </a:bodyPr>
              <a:lstStyle/>
              <a:p>
                <a:pPr algn="ctr"/>
                <a:r>
                  <a:rPr lang="en-US" altLang="zh-CN" sz="4000" b="0" i="1" cap="none" spc="0"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endParaRPr lang="zh-CN" altLang="en-US" sz="1600" b="0" i="1" cap="none" spc="0" baseline="-25000"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31" name="矩形 130"/>
              <p:cNvSpPr/>
              <p:nvPr/>
            </p:nvSpPr>
            <p:spPr>
              <a:xfrm>
                <a:off x="5331887" y="5187112"/>
                <a:ext cx="1120820" cy="338554"/>
              </a:xfrm>
              <a:prstGeom prst="rect">
                <a:avLst/>
              </a:prstGeom>
              <a:noFill/>
            </p:spPr>
            <p:txBody>
              <a:bodyPr wrap="square" lIns="91440" tIns="45720" rIns="91440" bIns="45720">
                <a:spAutoFit/>
              </a:bodyPr>
              <a:lstStyle/>
              <a:p>
                <a:pPr algn="ctr"/>
                <a:r>
                  <a:rPr lang="en-US" altLang="zh-CN" sz="1600" b="0" i="1"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X 5</a:t>
                </a:r>
                <a:endParaRPr lang="zh-CN" altLang="en-US" sz="16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32" name="左大括号 131"/>
              <p:cNvSpPr/>
              <p:nvPr/>
            </p:nvSpPr>
            <p:spPr>
              <a:xfrm rot="16200000">
                <a:off x="4763157" y="1194168"/>
                <a:ext cx="460375" cy="7010190"/>
              </a:xfrm>
              <a:prstGeom prst="leftBrace">
                <a:avLst>
                  <a:gd name="adj1" fmla="val 39029"/>
                  <a:gd name="adj2" fmla="val 50000"/>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3" name="矩形 132"/>
              <p:cNvSpPr/>
              <p:nvPr/>
            </p:nvSpPr>
            <p:spPr>
              <a:xfrm>
                <a:off x="42497" y="4442543"/>
                <a:ext cx="1236340" cy="830997"/>
              </a:xfrm>
              <a:prstGeom prst="rect">
                <a:avLst/>
              </a:prstGeom>
              <a:noFill/>
            </p:spPr>
            <p:txBody>
              <a:bodyPr wrap="square" lIns="91440" tIns="45720" rIns="91440" bIns="45720">
                <a:spAutoFit/>
              </a:bodyPr>
              <a:lstStyle/>
              <a:p>
                <a:pPr algn="ctr"/>
                <a:r>
                  <a:rPr lang="en-US" altLang="zh-CN" sz="1600" b="0" i="1"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Collect &amp; </a:t>
                </a:r>
                <a:r>
                  <a:rPr lang="en-US" altLang="zh-CN" sz="1600" b="0" i="1" cap="none" spc="0"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Recover</a:t>
                </a:r>
                <a:r>
                  <a:rPr lang="en-US" altLang="zh-CN" sz="1600" b="0" i="1"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&amp; Analysis</a:t>
                </a:r>
                <a:endParaRPr lang="zh-CN" altLang="en-US" sz="16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sp>
          <p:nvSpPr>
            <p:cNvPr id="121" name="矩形 120"/>
            <p:cNvSpPr/>
            <p:nvPr/>
          </p:nvSpPr>
          <p:spPr>
            <a:xfrm>
              <a:off x="7354921" y="4548573"/>
              <a:ext cx="1120820" cy="707886"/>
            </a:xfrm>
            <a:prstGeom prst="rect">
              <a:avLst/>
            </a:prstGeom>
            <a:noFill/>
          </p:spPr>
          <p:txBody>
            <a:bodyPr wrap="square" lIns="91440" tIns="45720" rIns="91440" bIns="45720">
              <a:spAutoFit/>
            </a:bodyPr>
            <a:lstStyle/>
            <a:p>
              <a:pPr algn="ctr"/>
              <a:r>
                <a:rPr lang="en-US" altLang="zh-CN" sz="4000" b="0" i="1" cap="none" spc="0"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endParaRPr lang="zh-CN" altLang="en-US" sz="1600" b="0" i="1" cap="none" spc="0" baseline="-25000"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22" name="矩形 121"/>
            <p:cNvSpPr/>
            <p:nvPr/>
          </p:nvSpPr>
          <p:spPr>
            <a:xfrm>
              <a:off x="-5395" y="4752823"/>
              <a:ext cx="1236340" cy="502702"/>
            </a:xfrm>
            <a:prstGeom prst="rect">
              <a:avLst/>
            </a:prstGeom>
            <a:noFill/>
          </p:spPr>
          <p:txBody>
            <a:bodyPr wrap="square" lIns="91440" tIns="45720" rIns="91440" bIns="45720">
              <a:spAutoFit/>
            </a:bodyPr>
            <a:lstStyle/>
            <a:p>
              <a:pPr algn="ctr"/>
              <a:r>
                <a:rPr lang="en-US" altLang="zh-CN" sz="1600" dirty="0"/>
                <a:t>(</a:t>
              </a:r>
              <a:r>
                <a:rPr lang="en-US" altLang="zh-CN" sz="1600" i="1" dirty="0" err="1"/>
                <a:t>T</a:t>
              </a:r>
              <a:r>
                <a:rPr lang="en-US" altLang="zh-CN" sz="1600" i="1" baseline="-25000" dirty="0" err="1"/>
                <a:t>th</a:t>
              </a:r>
              <a:r>
                <a:rPr lang="en-US" altLang="zh-CN" sz="1600" i="1" dirty="0"/>
                <a:t>=4 </a:t>
              </a:r>
              <a:r>
                <a:rPr lang="en-US" altLang="zh-CN" sz="1600" dirty="0"/>
                <a:t>)</a:t>
              </a:r>
              <a:endParaRPr lang="zh-CN" altLang="en-US" sz="1600" dirty="0"/>
            </a:p>
            <a:p>
              <a:pPr algn="ctr"/>
              <a:endParaRPr lang="zh-CN" altLang="en-US" sz="1600" b="0" i="1" cap="none" spc="0" baseline="-250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grpSp>
        <p:nvGrpSpPr>
          <p:cNvPr id="134" name="组合 133"/>
          <p:cNvGrpSpPr/>
          <p:nvPr/>
        </p:nvGrpSpPr>
        <p:grpSpPr>
          <a:xfrm>
            <a:off x="1971914" y="5998756"/>
            <a:ext cx="4079509" cy="318682"/>
            <a:chOff x="1971914" y="5998756"/>
            <a:chExt cx="4079509" cy="318682"/>
          </a:xfrm>
        </p:grpSpPr>
        <p:pic>
          <p:nvPicPr>
            <p:cNvPr id="135" name="图片 1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71914" y="5998756"/>
              <a:ext cx="330578" cy="313152"/>
            </a:xfrm>
            <a:prstGeom prst="rect">
              <a:avLst/>
            </a:prstGeom>
          </p:spPr>
        </p:pic>
        <p:pic>
          <p:nvPicPr>
            <p:cNvPr id="136" name="图片 1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20845" y="6004286"/>
              <a:ext cx="330578" cy="313152"/>
            </a:xfrm>
            <a:prstGeom prst="rect">
              <a:avLst/>
            </a:prstGeom>
          </p:spPr>
        </p:pic>
      </p:grpSp>
    </p:spTree>
    <p:custDataLst>
      <p:tags r:id="rId1"/>
    </p:custDataLst>
    <p:extLst>
      <p:ext uri="{BB962C8B-B14F-4D97-AF65-F5344CB8AC3E}">
        <p14:creationId xmlns:p14="http://schemas.microsoft.com/office/powerpoint/2010/main" val="2813685684"/>
      </p:ext>
    </p:extLst>
  </p:cSld>
  <p:clrMapOvr>
    <a:masterClrMapping/>
  </p:clrMapOvr>
  <p:transition advTm="2284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5"/>
                                        </p:tgtEl>
                                        <p:attrNameLst>
                                          <p:attrName>style.visibility</p:attrName>
                                        </p:attrNameLst>
                                      </p:cBhvr>
                                      <p:to>
                                        <p:strVal val="visible"/>
                                      </p:to>
                                    </p:set>
                                    <p:animEffect transition="in" filter="fade">
                                      <p:cBhvr>
                                        <p:cTn id="18" dur="500"/>
                                        <p:tgtEl>
                                          <p:spTgt spid="8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fade">
                                      <p:cBhvr>
                                        <p:cTn id="23" dur="500"/>
                                        <p:tgtEl>
                                          <p:spTgt spid="9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9"/>
                                        </p:tgtEl>
                                        <p:attrNameLst>
                                          <p:attrName>style.visibility</p:attrName>
                                        </p:attrNameLst>
                                      </p:cBhvr>
                                      <p:to>
                                        <p:strVal val="visible"/>
                                      </p:to>
                                    </p:set>
                                    <p:animEffect transition="in" filter="fade">
                                      <p:cBhvr>
                                        <p:cTn id="28" dur="500"/>
                                        <p:tgtEl>
                                          <p:spTgt spid="119"/>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134"/>
                                        </p:tgtEl>
                                        <p:attrNameLst>
                                          <p:attrName>style.visibility</p:attrName>
                                        </p:attrNameLst>
                                      </p:cBhvr>
                                      <p:to>
                                        <p:strVal val="visible"/>
                                      </p:to>
                                    </p:set>
                                    <p:animEffect transition="in" filter="fade">
                                      <p:cBhvr>
                                        <p:cTn id="32"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381000" y="152400"/>
            <a:ext cx="8382000" cy="685800"/>
          </a:xfrm>
        </p:spPr>
        <p:txBody>
          <a:bodyPr>
            <a:noAutofit/>
          </a:bodyPr>
          <a:lstStyle/>
          <a:p>
            <a:pPr>
              <a:defRPr/>
            </a:pPr>
            <a:r>
              <a:rPr lang="en-US" altLang="zh-CN" dirty="0"/>
              <a:t>Key Idea of PIE (</a:t>
            </a:r>
            <a:r>
              <a:rPr lang="en-US" altLang="zh-CN" dirty="0" err="1"/>
              <a:t>cont</a:t>
            </a:r>
            <a:r>
              <a:rPr lang="en-US" altLang="zh-CN" dirty="0"/>
              <a:t>’)</a:t>
            </a:r>
            <a:endParaRPr lang="zh-CN" altLang="en-US" dirty="0"/>
          </a:p>
        </p:txBody>
      </p:sp>
      <p:sp>
        <p:nvSpPr>
          <p:cNvPr id="45058" name="AutoShape 2" descr="d:\program files\360se\360se6\User Data\Temp\images?q=tbn:ANd9GcR1aUCVhO_RQnqG6ye0lWBP-f6MVq4F2IZ4uuqcmKE2SABzVRbjKA.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59" name="AutoShape 4" descr="d:\program files\360se\360se6\User Data\Temp\images?q=tbn:ANd9GcR1aUCVhO_RQnqG6ye0lWBP-f6MVq4F2IZ4uuqcmKE2SABzVRbjKA.jpg"/>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0" name="AutoShape 6" descr="d:\program files\360se\360se6\User Data\Temp\images?q=tbn:ANd9GcR1aUCVhO_RQnqG6ye0lWBP-f6MVq4F2IZ4uuqcmKE2SABzVRbjKA.jpg"/>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1" name="AutoShape 8" descr="d:\program files\360se\360se6\User Data\Temp\images?q=tbn:ANd9GcR1aUCVhO_RQnqG6ye0lWBP-f6MVq4F2IZ4uuqcmKE2SABzVRbjKA.jpg"/>
          <p:cNvSpPr>
            <a:spLocks noChangeAspect="1" noChangeArrowheads="1"/>
          </p:cNvSpPr>
          <p:nvPr/>
        </p:nvSpPr>
        <p:spPr bwMode="auto">
          <a:xfrm>
            <a:off x="612775"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45062" name="AutoShape 10" descr="d:\program files\360se\360se6\User Data\Temp\images?q=tbn:ANd9GcR1aUCVhO_RQnqG6ye0lWBP-f6MVq4F2IZ4uuqcmKE2SABzVRbjKA.jpg"/>
          <p:cNvSpPr>
            <a:spLocks noChangeAspect="1" noChangeArrowheads="1"/>
          </p:cNvSpPr>
          <p:nvPr/>
        </p:nvSpPr>
        <p:spPr bwMode="auto">
          <a:xfrm>
            <a:off x="765175" y="465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000">
                <a:solidFill>
                  <a:schemeClr val="tx1"/>
                </a:solidFill>
                <a:latin typeface="Microsoft Sans Serif" charset="0"/>
                <a:ea typeface="微软雅黑" charset="0"/>
                <a:cs typeface="Microsoft Sans Serif" charset="0"/>
              </a:defRPr>
            </a:lvl1pPr>
            <a:lvl2pPr marL="742950" indent="-285750">
              <a:spcBef>
                <a:spcPct val="20000"/>
              </a:spcBef>
              <a:buFont typeface="Arial" charset="0"/>
              <a:buChar char="–"/>
              <a:defRPr sz="2600">
                <a:solidFill>
                  <a:schemeClr val="tx1"/>
                </a:solidFill>
                <a:latin typeface="Microsoft Sans Serif" charset="0"/>
                <a:ea typeface="微软雅黑" charset="0"/>
                <a:cs typeface="Microsoft Sans Serif" charset="0"/>
              </a:defRPr>
            </a:lvl2pPr>
            <a:lvl3pPr marL="1143000" indent="-228600">
              <a:spcBef>
                <a:spcPct val="20000"/>
              </a:spcBef>
              <a:buFont typeface="Arial" charset="0"/>
              <a:buChar char="•"/>
              <a:defRPr sz="2200">
                <a:solidFill>
                  <a:schemeClr val="tx1"/>
                </a:solidFill>
                <a:latin typeface="Microsoft Sans Serif" charset="0"/>
                <a:ea typeface="微软雅黑" charset="0"/>
                <a:cs typeface="Microsoft Sans Serif" charset="0"/>
              </a:defRPr>
            </a:lvl3pPr>
            <a:lvl4pPr marL="1600200" indent="-228600">
              <a:spcBef>
                <a:spcPct val="20000"/>
              </a:spcBef>
              <a:buFont typeface="Arial" charset="0"/>
              <a:buChar char="–"/>
              <a:defRPr sz="2000">
                <a:solidFill>
                  <a:schemeClr val="tx1"/>
                </a:solidFill>
                <a:latin typeface="Microsoft Sans Serif" charset="0"/>
                <a:ea typeface="微软雅黑" charset="0"/>
                <a:cs typeface="Microsoft Sans Serif" charset="0"/>
              </a:defRPr>
            </a:lvl4pPr>
            <a:lvl5pPr marL="2057400" indent="-228600">
              <a:spcBef>
                <a:spcPct val="20000"/>
              </a:spcBef>
              <a:buFont typeface="Arial" charset="0"/>
              <a:buChar char="»"/>
              <a:defRPr>
                <a:solidFill>
                  <a:schemeClr val="tx1"/>
                </a:solidFill>
                <a:latin typeface="Microsoft Sans Serif" charset="0"/>
                <a:ea typeface="微软雅黑" charset="0"/>
                <a:cs typeface="Microsoft Sans Serif" charset="0"/>
              </a:defRPr>
            </a:lvl5pPr>
            <a:lvl6pPr marL="25146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6pPr>
            <a:lvl7pPr marL="29718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7pPr>
            <a:lvl8pPr marL="34290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8pPr>
            <a:lvl9pPr marL="3886200" indent="-228600" eaLnBrk="0" fontAlgn="base" hangingPunct="0">
              <a:spcBef>
                <a:spcPct val="20000"/>
              </a:spcBef>
              <a:spcAft>
                <a:spcPct val="0"/>
              </a:spcAft>
              <a:buFont typeface="Arial" charset="0"/>
              <a:buChar char="»"/>
              <a:defRPr>
                <a:solidFill>
                  <a:schemeClr val="tx1"/>
                </a:solidFill>
                <a:latin typeface="Microsoft Sans Serif" charset="0"/>
                <a:ea typeface="微软雅黑" charset="0"/>
                <a:cs typeface="Microsoft Sans Serif" charset="0"/>
              </a:defRPr>
            </a:lvl9pPr>
          </a:lstStyle>
          <a:p>
            <a:pPr eaLnBrk="1" hangingPunct="1">
              <a:spcBef>
                <a:spcPct val="0"/>
              </a:spcBef>
              <a:buFontTx/>
              <a:buNone/>
            </a:pPr>
            <a:endParaRPr lang="zh-CN" altLang="en-US" sz="1800">
              <a:latin typeface="Arial" charset="0"/>
            </a:endParaRPr>
          </a:p>
        </p:txBody>
      </p:sp>
      <p:sp>
        <p:nvSpPr>
          <p:cNvPr id="33" name="内容占位符 2"/>
          <p:cNvSpPr>
            <a:spLocks noGrp="1"/>
          </p:cNvSpPr>
          <p:nvPr>
            <p:ph idx="1"/>
          </p:nvPr>
        </p:nvSpPr>
        <p:spPr>
          <a:xfrm>
            <a:off x="342900" y="838200"/>
            <a:ext cx="8458200" cy="5486400"/>
          </a:xfrm>
        </p:spPr>
        <p:txBody>
          <a:bodyPr>
            <a:normAutofit/>
          </a:bodyPr>
          <a:lstStyle/>
          <a:p>
            <a:r>
              <a:rPr lang="en-US" altLang="zh-CN" sz="2800" dirty="0"/>
              <a:t>Questions:</a:t>
            </a:r>
          </a:p>
          <a:p>
            <a:pPr lvl="1"/>
            <a:r>
              <a:rPr lang="en-US" altLang="zh-CN" sz="2400" dirty="0"/>
              <a:t>How to store and recover ID information?</a:t>
            </a:r>
          </a:p>
          <a:p>
            <a:pPr marL="457200" lvl="1" indent="0" algn="ctr">
              <a:buNone/>
            </a:pPr>
            <a:endParaRPr lang="en-US" altLang="zh-CN" sz="2400" dirty="0"/>
          </a:p>
          <a:p>
            <a:pPr marL="457200" lvl="1" indent="0">
              <a:buNone/>
            </a:pPr>
            <a:r>
              <a:rPr lang="en-US" altLang="zh-CN" sz="2400" dirty="0">
                <a:solidFill>
                  <a:srgbClr val="00B0F0"/>
                </a:solidFill>
              </a:rPr>
              <a:t>                            </a:t>
            </a:r>
            <a:r>
              <a:rPr lang="en-US" altLang="zh-CN" sz="2800" dirty="0">
                <a:solidFill>
                  <a:srgbClr val="00B0F0"/>
                </a:solidFill>
              </a:rPr>
              <a:t>Encode + Decode</a:t>
            </a:r>
          </a:p>
          <a:p>
            <a:pPr marL="457200" lvl="1" indent="0">
              <a:buNone/>
            </a:pPr>
            <a:endParaRPr lang="en-US" altLang="zh-CN" sz="2400" dirty="0"/>
          </a:p>
          <a:p>
            <a:pPr lvl="1"/>
            <a:r>
              <a:rPr lang="en-US" altLang="zh-CN" sz="2400" dirty="0"/>
              <a:t>How to pinpoint the stored information for the same item ID in the data structure without the knowledge of the item ID?</a:t>
            </a:r>
          </a:p>
          <a:p>
            <a:pPr lvl="1"/>
            <a:endParaRPr lang="en-US" altLang="zh-CN" sz="2400" dirty="0"/>
          </a:p>
          <a:p>
            <a:pPr marL="457200" lvl="1" indent="0">
              <a:buNone/>
            </a:pPr>
            <a:r>
              <a:rPr lang="en-US" altLang="zh-CN" sz="2400" dirty="0"/>
              <a:t>                 </a:t>
            </a:r>
            <a:r>
              <a:rPr lang="en-US" altLang="zh-CN" sz="2800" dirty="0">
                <a:solidFill>
                  <a:srgbClr val="00B0F0"/>
                </a:solidFill>
              </a:rPr>
              <a:t>Position Info. + Hash-print Info.</a:t>
            </a:r>
            <a:endParaRPr lang="en-US" altLang="zh-CN" sz="28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p:txBody>
      </p:sp>
      <p:sp>
        <p:nvSpPr>
          <p:cNvPr id="34" name="矩形 33"/>
          <p:cNvSpPr/>
          <p:nvPr/>
        </p:nvSpPr>
        <p:spPr>
          <a:xfrm>
            <a:off x="2286000" y="3105835"/>
            <a:ext cx="4572000" cy="369332"/>
          </a:xfrm>
          <a:prstGeom prst="rect">
            <a:avLst/>
          </a:prstGeom>
        </p:spPr>
        <p:txBody>
          <a:bodyPr>
            <a:spAutoFit/>
          </a:bodyPr>
          <a:lstStyle/>
          <a:p>
            <a:endParaRPr lang="zh-CN" altLang="en-US" dirty="0"/>
          </a:p>
        </p:txBody>
      </p:sp>
    </p:spTree>
    <p:custDataLst>
      <p:tags r:id="rId1"/>
    </p:custDataLst>
    <p:extLst>
      <p:ext uri="{BB962C8B-B14F-4D97-AF65-F5344CB8AC3E}">
        <p14:creationId xmlns:p14="http://schemas.microsoft.com/office/powerpoint/2010/main" val="949346594"/>
      </p:ext>
    </p:extLst>
  </p:cSld>
  <p:clrMapOvr>
    <a:masterClrMapping/>
  </p:clrMapOvr>
  <p:transition advTm="2284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fade">
                                      <p:cBhvr>
                                        <p:cTn id="7" dur="500"/>
                                        <p:tgtEl>
                                          <p:spTgt spid="3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3">
                                            <p:txEl>
                                              <p:pRg st="1" end="1"/>
                                            </p:txEl>
                                          </p:spTgt>
                                        </p:tgtEl>
                                        <p:attrNameLst>
                                          <p:attrName>style.visibility</p:attrName>
                                        </p:attrNameLst>
                                      </p:cBhvr>
                                      <p:to>
                                        <p:strVal val="visible"/>
                                      </p:to>
                                    </p:set>
                                    <p:animEffect transition="in" filter="fade">
                                      <p:cBhvr>
                                        <p:cTn id="10" dur="500"/>
                                        <p:tgtEl>
                                          <p:spTgt spid="3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3">
                                            <p:txEl>
                                              <p:pRg st="3" end="3"/>
                                            </p:txEl>
                                          </p:spTgt>
                                        </p:tgtEl>
                                        <p:attrNameLst>
                                          <p:attrName>style.visibility</p:attrName>
                                        </p:attrNameLst>
                                      </p:cBhvr>
                                      <p:to>
                                        <p:strVal val="visible"/>
                                      </p:to>
                                    </p:set>
                                    <p:animEffect transition="in" filter="fade">
                                      <p:cBhvr>
                                        <p:cTn id="15" dur="500"/>
                                        <p:tgtEl>
                                          <p:spTgt spid="3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3">
                                            <p:txEl>
                                              <p:pRg st="5" end="5"/>
                                            </p:txEl>
                                          </p:spTgt>
                                        </p:tgtEl>
                                        <p:attrNameLst>
                                          <p:attrName>style.visibility</p:attrName>
                                        </p:attrNameLst>
                                      </p:cBhvr>
                                      <p:to>
                                        <p:strVal val="visible"/>
                                      </p:to>
                                    </p:set>
                                    <p:animEffect transition="in" filter="fade">
                                      <p:cBhvr>
                                        <p:cTn id="20" dur="500"/>
                                        <p:tgtEl>
                                          <p:spTgt spid="3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3">
                                            <p:txEl>
                                              <p:pRg st="7" end="7"/>
                                            </p:txEl>
                                          </p:spTgt>
                                        </p:tgtEl>
                                        <p:attrNameLst>
                                          <p:attrName>style.visibility</p:attrName>
                                        </p:attrNameLst>
                                      </p:cBhvr>
                                      <p:to>
                                        <p:strVal val="visible"/>
                                      </p:to>
                                    </p:set>
                                    <p:animEffect transition="in" filter="fade">
                                      <p:cBhvr>
                                        <p:cTn id="25" dur="500"/>
                                        <p:tgtEl>
                                          <p:spTgt spid="3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4|1|18.3|4.1|2.9|13.5|3.3|3.9|1.9"/>
</p:tagLst>
</file>

<file path=ppt/tags/tag10.xml><?xml version="1.0" encoding="utf-8"?>
<p:tagLst xmlns:a="http://schemas.openxmlformats.org/drawingml/2006/main" xmlns:r="http://schemas.openxmlformats.org/officeDocument/2006/relationships" xmlns:p="http://schemas.openxmlformats.org/presentationml/2006/main">
  <p:tag name="TIMING" val="|1.1|2.3"/>
</p:tagLst>
</file>

<file path=ppt/tags/tag11.xml><?xml version="1.0" encoding="utf-8"?>
<p:tagLst xmlns:a="http://schemas.openxmlformats.org/drawingml/2006/main" xmlns:r="http://schemas.openxmlformats.org/officeDocument/2006/relationships" xmlns:p="http://schemas.openxmlformats.org/presentationml/2006/main">
  <p:tag name="TIMING" val="|1.1|2.3"/>
</p:tagLst>
</file>

<file path=ppt/tags/tag12.xml><?xml version="1.0" encoding="utf-8"?>
<p:tagLst xmlns:a="http://schemas.openxmlformats.org/drawingml/2006/main" xmlns:r="http://schemas.openxmlformats.org/officeDocument/2006/relationships" xmlns:p="http://schemas.openxmlformats.org/presentationml/2006/main">
  <p:tag name="TIMING" val="|1.1|2.3"/>
</p:tagLst>
</file>

<file path=ppt/tags/tag13.xml><?xml version="1.0" encoding="utf-8"?>
<p:tagLst xmlns:a="http://schemas.openxmlformats.org/drawingml/2006/main" xmlns:r="http://schemas.openxmlformats.org/officeDocument/2006/relationships" xmlns:p="http://schemas.openxmlformats.org/presentationml/2006/main">
  <p:tag name="TIMING" val="|1.1|2.3"/>
</p:tagLst>
</file>

<file path=ppt/tags/tag14.xml><?xml version="1.0" encoding="utf-8"?>
<p:tagLst xmlns:a="http://schemas.openxmlformats.org/drawingml/2006/main" xmlns:r="http://schemas.openxmlformats.org/officeDocument/2006/relationships" xmlns:p="http://schemas.openxmlformats.org/presentationml/2006/main">
  <p:tag name="TIMING" val="|1.1|2.3"/>
</p:tagLst>
</file>

<file path=ppt/tags/tag15.xml><?xml version="1.0" encoding="utf-8"?>
<p:tagLst xmlns:a="http://schemas.openxmlformats.org/drawingml/2006/main" xmlns:r="http://schemas.openxmlformats.org/officeDocument/2006/relationships" xmlns:p="http://schemas.openxmlformats.org/presentationml/2006/main">
  <p:tag name="TIMING" val="|1.1|2.3"/>
</p:tagLst>
</file>

<file path=ppt/tags/tag16.xml><?xml version="1.0" encoding="utf-8"?>
<p:tagLst xmlns:a="http://schemas.openxmlformats.org/drawingml/2006/main" xmlns:r="http://schemas.openxmlformats.org/officeDocument/2006/relationships" xmlns:p="http://schemas.openxmlformats.org/presentationml/2006/main">
  <p:tag name="TIMING" val="|1.1|2.3"/>
</p:tagLst>
</file>

<file path=ppt/tags/tag17.xml><?xml version="1.0" encoding="utf-8"?>
<p:tagLst xmlns:a="http://schemas.openxmlformats.org/drawingml/2006/main" xmlns:r="http://schemas.openxmlformats.org/officeDocument/2006/relationships" xmlns:p="http://schemas.openxmlformats.org/presentationml/2006/main">
  <p:tag name="TIMING" val="|1.1|2.3"/>
</p:tagLst>
</file>

<file path=ppt/tags/tag18.xml><?xml version="1.0" encoding="utf-8"?>
<p:tagLst xmlns:a="http://schemas.openxmlformats.org/drawingml/2006/main" xmlns:r="http://schemas.openxmlformats.org/officeDocument/2006/relationships" xmlns:p="http://schemas.openxmlformats.org/presentationml/2006/main">
  <p:tag name="TIMING" val="|1.1|2.3"/>
</p:tagLst>
</file>

<file path=ppt/tags/tag19.xml><?xml version="1.0" encoding="utf-8"?>
<p:tagLst xmlns:a="http://schemas.openxmlformats.org/drawingml/2006/main" xmlns:r="http://schemas.openxmlformats.org/officeDocument/2006/relationships" xmlns:p="http://schemas.openxmlformats.org/presentationml/2006/main">
  <p:tag name="TIMING" val="|1.1|2.3"/>
</p:tagLst>
</file>

<file path=ppt/tags/tag2.xml><?xml version="1.0" encoding="utf-8"?>
<p:tagLst xmlns:a="http://schemas.openxmlformats.org/drawingml/2006/main" xmlns:r="http://schemas.openxmlformats.org/officeDocument/2006/relationships" xmlns:p="http://schemas.openxmlformats.org/presentationml/2006/main">
  <p:tag name="TIMING" val="|7.4|1|18.3|4.1|2.9|13.5|3.3|3.9|1.9"/>
</p:tagLst>
</file>

<file path=ppt/tags/tag20.xml><?xml version="1.0" encoding="utf-8"?>
<p:tagLst xmlns:a="http://schemas.openxmlformats.org/drawingml/2006/main" xmlns:r="http://schemas.openxmlformats.org/officeDocument/2006/relationships" xmlns:p="http://schemas.openxmlformats.org/presentationml/2006/main">
  <p:tag name="TIMING" val="|1.1|2.3"/>
</p:tagLst>
</file>

<file path=ppt/tags/tag21.xml><?xml version="1.0" encoding="utf-8"?>
<p:tagLst xmlns:a="http://schemas.openxmlformats.org/drawingml/2006/main" xmlns:r="http://schemas.openxmlformats.org/officeDocument/2006/relationships" xmlns:p="http://schemas.openxmlformats.org/presentationml/2006/main">
  <p:tag name="TIMING" val="|1.1|2.3"/>
</p:tagLst>
</file>

<file path=ppt/tags/tag22.xml><?xml version="1.0" encoding="utf-8"?>
<p:tagLst xmlns:a="http://schemas.openxmlformats.org/drawingml/2006/main" xmlns:r="http://schemas.openxmlformats.org/officeDocument/2006/relationships" xmlns:p="http://schemas.openxmlformats.org/presentationml/2006/main">
  <p:tag name="TIMING" val="|1.1|2.3"/>
</p:tagLst>
</file>

<file path=ppt/tags/tag23.xml><?xml version="1.0" encoding="utf-8"?>
<p:tagLst xmlns:a="http://schemas.openxmlformats.org/drawingml/2006/main" xmlns:r="http://schemas.openxmlformats.org/officeDocument/2006/relationships" xmlns:p="http://schemas.openxmlformats.org/presentationml/2006/main">
  <p:tag name="TIMING" val="|1.1|2.3"/>
</p:tagLst>
</file>

<file path=ppt/tags/tag24.xml><?xml version="1.0" encoding="utf-8"?>
<p:tagLst xmlns:a="http://schemas.openxmlformats.org/drawingml/2006/main" xmlns:r="http://schemas.openxmlformats.org/officeDocument/2006/relationships" xmlns:p="http://schemas.openxmlformats.org/presentationml/2006/main">
  <p:tag name="TIMING" val="|1.1|2.3"/>
</p:tagLst>
</file>

<file path=ppt/tags/tag25.xml><?xml version="1.0" encoding="utf-8"?>
<p:tagLst xmlns:a="http://schemas.openxmlformats.org/drawingml/2006/main" xmlns:r="http://schemas.openxmlformats.org/officeDocument/2006/relationships" xmlns:p="http://schemas.openxmlformats.org/presentationml/2006/main">
  <p:tag name="TIMING" val="|52.8"/>
</p:tagLst>
</file>

<file path=ppt/tags/tag3.xml><?xml version="1.0" encoding="utf-8"?>
<p:tagLst xmlns:a="http://schemas.openxmlformats.org/drawingml/2006/main" xmlns:r="http://schemas.openxmlformats.org/officeDocument/2006/relationships" xmlns:p="http://schemas.openxmlformats.org/presentationml/2006/main">
  <p:tag name="TIMING" val="|1.1|2.3"/>
</p:tagLst>
</file>

<file path=ppt/tags/tag4.xml><?xml version="1.0" encoding="utf-8"?>
<p:tagLst xmlns:a="http://schemas.openxmlformats.org/drawingml/2006/main" xmlns:r="http://schemas.openxmlformats.org/officeDocument/2006/relationships" xmlns:p="http://schemas.openxmlformats.org/presentationml/2006/main">
  <p:tag name="TIMING" val="|1.1|2.3"/>
</p:tagLst>
</file>

<file path=ppt/tags/tag5.xml><?xml version="1.0" encoding="utf-8"?>
<p:tagLst xmlns:a="http://schemas.openxmlformats.org/drawingml/2006/main" xmlns:r="http://schemas.openxmlformats.org/officeDocument/2006/relationships" xmlns:p="http://schemas.openxmlformats.org/presentationml/2006/main">
  <p:tag name="TIMING" val="|1.1|2.3"/>
</p:tagLst>
</file>

<file path=ppt/tags/tag6.xml><?xml version="1.0" encoding="utf-8"?>
<p:tagLst xmlns:a="http://schemas.openxmlformats.org/drawingml/2006/main" xmlns:r="http://schemas.openxmlformats.org/officeDocument/2006/relationships" xmlns:p="http://schemas.openxmlformats.org/presentationml/2006/main">
  <p:tag name="TIMING" val="|1.1|2.3"/>
</p:tagLst>
</file>

<file path=ppt/tags/tag7.xml><?xml version="1.0" encoding="utf-8"?>
<p:tagLst xmlns:a="http://schemas.openxmlformats.org/drawingml/2006/main" xmlns:r="http://schemas.openxmlformats.org/officeDocument/2006/relationships" xmlns:p="http://schemas.openxmlformats.org/presentationml/2006/main">
  <p:tag name="TIMING" val="|1.1|2.3"/>
</p:tagLst>
</file>

<file path=ppt/tags/tag8.xml><?xml version="1.0" encoding="utf-8"?>
<p:tagLst xmlns:a="http://schemas.openxmlformats.org/drawingml/2006/main" xmlns:r="http://schemas.openxmlformats.org/officeDocument/2006/relationships" xmlns:p="http://schemas.openxmlformats.org/presentationml/2006/main">
  <p:tag name="TIMING" val="|1.1|2.3"/>
</p:tagLst>
</file>

<file path=ppt/tags/tag9.xml><?xml version="1.0" encoding="utf-8"?>
<p:tagLst xmlns:a="http://schemas.openxmlformats.org/drawingml/2006/main" xmlns:r="http://schemas.openxmlformats.org/officeDocument/2006/relationships" xmlns:p="http://schemas.openxmlformats.org/presentationml/2006/main">
  <p:tag name="TIMING" val="|1.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RoundedMTBold">
      <a:majorFont>
        <a:latin typeface="Arial Rounded MT Bold"/>
        <a:ea typeface=""/>
        <a:cs typeface=""/>
      </a:majorFont>
      <a:minorFont>
        <a:latin typeface="Arial Rounded MT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spPr>
      <a:bodyPr lIns="0" tIns="0" rIns="0" bIns="0" rtlCol="0" anchor="ctr" anchorCtr="1"/>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ctr" anchorCtr="1">
        <a:spAutoFit/>
      </a:bodyPr>
      <a:lstStyle>
        <a:defPPr>
          <a:defRPr sz="1400" dirty="0">
            <a:latin typeface="Calibri" pitchFamily="34" charset="0"/>
            <a:cs typeface="Calibri"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30466</TotalTime>
  <Words>5116</Words>
  <Application>Microsoft Macintosh PowerPoint</Application>
  <PresentationFormat>On-screen Show (4:3)</PresentationFormat>
  <Paragraphs>588</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Arial Rounded MT Bold</vt:lpstr>
      <vt:lpstr>Calibri</vt:lpstr>
      <vt:lpstr>Helvetica</vt:lpstr>
      <vt:lpstr>Times New Roman</vt:lpstr>
      <vt:lpstr>Wingdings</vt:lpstr>
      <vt:lpstr>Office Theme</vt:lpstr>
      <vt:lpstr>Finding Persistent Items in  Data Streams</vt:lpstr>
      <vt:lpstr>Frequent Item vs. Persistent Item</vt:lpstr>
      <vt:lpstr>Potential Applications for Persistent Items Identification</vt:lpstr>
      <vt:lpstr>Limitations of Prior Art</vt:lpstr>
      <vt:lpstr>Limitations of Prior Art</vt:lpstr>
      <vt:lpstr>Limitations of Prior Art</vt:lpstr>
      <vt:lpstr>Motivation</vt:lpstr>
      <vt:lpstr>Key Idea of PIE</vt:lpstr>
      <vt:lpstr>Key Idea of PIE (cont’)</vt:lpstr>
      <vt:lpstr>Raptor Codes Introduction</vt:lpstr>
      <vt:lpstr>Space-Time Bloom Filter (STBF)</vt:lpstr>
      <vt:lpstr>Recording Phase of STBF</vt:lpstr>
      <vt:lpstr>Recording Phase of STBF</vt:lpstr>
      <vt:lpstr>Recording Phase of STBF</vt:lpstr>
      <vt:lpstr>Recording Phase of STBF</vt:lpstr>
      <vt:lpstr>Identification Phase of STBF</vt:lpstr>
      <vt:lpstr>Identification Phase of STBF</vt:lpstr>
      <vt:lpstr>Identification Phase of STBF</vt:lpstr>
      <vt:lpstr>Identification Phase of STBF</vt:lpstr>
      <vt:lpstr>Identification Phase of STBF</vt:lpstr>
      <vt:lpstr>Identification Phase of STBF</vt:lpstr>
      <vt:lpstr>Identification Phase of STBF</vt:lpstr>
      <vt:lpstr>Performance Analysis - FNR</vt:lpstr>
      <vt:lpstr>Performance Analysis – FNR (cont’)</vt:lpstr>
      <vt:lpstr>Performance Analysis – FNR (cont’)</vt:lpstr>
      <vt:lpstr>Performance Analysis - FPR</vt:lpstr>
      <vt:lpstr>Parameter Optimization for FNR</vt:lpstr>
      <vt:lpstr>Parameter Optimization for FNR (cont’)</vt:lpstr>
      <vt:lpstr>Evaluation Setup</vt:lpstr>
      <vt:lpstr>Evaluation Setup (cont')</vt:lpstr>
      <vt:lpstr>False Negative Rate</vt:lpstr>
      <vt:lpstr>False Negative Rate (cont’)</vt:lpstr>
      <vt:lpstr>False Positive Rate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patelji1</dc:creator>
  <cp:lastModifiedBy>lI mn</cp:lastModifiedBy>
  <cp:revision>1850</cp:revision>
  <dcterms:created xsi:type="dcterms:W3CDTF">2010-08-06T06:38:14Z</dcterms:created>
  <dcterms:modified xsi:type="dcterms:W3CDTF">2020-10-25T12:57:38Z</dcterms:modified>
</cp:coreProperties>
</file>