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7"/>
  </p:notesMasterIdLst>
  <p:handoutMasterIdLst>
    <p:handoutMasterId r:id="rId48"/>
  </p:handoutMasterIdLst>
  <p:sldIdLst>
    <p:sldId id="1938" r:id="rId2"/>
    <p:sldId id="1940" r:id="rId3"/>
    <p:sldId id="2008" r:id="rId4"/>
    <p:sldId id="1959" r:id="rId5"/>
    <p:sldId id="1960" r:id="rId6"/>
    <p:sldId id="1961" r:id="rId7"/>
    <p:sldId id="1963" r:id="rId8"/>
    <p:sldId id="1964" r:id="rId9"/>
    <p:sldId id="1965" r:id="rId10"/>
    <p:sldId id="1966" r:id="rId11"/>
    <p:sldId id="1968" r:id="rId12"/>
    <p:sldId id="1967" r:id="rId13"/>
    <p:sldId id="1970" r:id="rId14"/>
    <p:sldId id="1969" r:id="rId15"/>
    <p:sldId id="1971" r:id="rId16"/>
    <p:sldId id="1973" r:id="rId17"/>
    <p:sldId id="1974" r:id="rId18"/>
    <p:sldId id="1975" r:id="rId19"/>
    <p:sldId id="1976" r:id="rId20"/>
    <p:sldId id="1977" r:id="rId21"/>
    <p:sldId id="1978" r:id="rId22"/>
    <p:sldId id="1979" r:id="rId23"/>
    <p:sldId id="1980" r:id="rId24"/>
    <p:sldId id="1981" r:id="rId25"/>
    <p:sldId id="1982" r:id="rId26"/>
    <p:sldId id="1984" r:id="rId27"/>
    <p:sldId id="1985" r:id="rId28"/>
    <p:sldId id="1986" r:id="rId29"/>
    <p:sldId id="1988" r:id="rId30"/>
    <p:sldId id="1989" r:id="rId31"/>
    <p:sldId id="1991" r:id="rId32"/>
    <p:sldId id="1992" r:id="rId33"/>
    <p:sldId id="1994" r:id="rId34"/>
    <p:sldId id="1995" r:id="rId35"/>
    <p:sldId id="2005" r:id="rId36"/>
    <p:sldId id="2006" r:id="rId37"/>
    <p:sldId id="2007" r:id="rId38"/>
    <p:sldId id="1996" r:id="rId39"/>
    <p:sldId id="2001" r:id="rId40"/>
    <p:sldId id="2003" r:id="rId41"/>
    <p:sldId id="2004" r:id="rId42"/>
    <p:sldId id="1864" r:id="rId43"/>
    <p:sldId id="2000" r:id="rId44"/>
    <p:sldId id="1997" r:id="rId45"/>
    <p:sldId id="1998"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urosys 2024" id="{C73D07DC-83D2-47E0-B0B6-314ADEE8096F}">
          <p14:sldIdLst>
            <p14:sldId id="1938"/>
            <p14:sldId id="1940"/>
            <p14:sldId id="2008"/>
            <p14:sldId id="1959"/>
            <p14:sldId id="1960"/>
            <p14:sldId id="1961"/>
            <p14:sldId id="1963"/>
            <p14:sldId id="1964"/>
            <p14:sldId id="1965"/>
            <p14:sldId id="1966"/>
            <p14:sldId id="1968"/>
            <p14:sldId id="1967"/>
            <p14:sldId id="1970"/>
            <p14:sldId id="1969"/>
            <p14:sldId id="1971"/>
            <p14:sldId id="1973"/>
            <p14:sldId id="1974"/>
            <p14:sldId id="1975"/>
            <p14:sldId id="1976"/>
            <p14:sldId id="1977"/>
            <p14:sldId id="1978"/>
            <p14:sldId id="1979"/>
            <p14:sldId id="1980"/>
            <p14:sldId id="1981"/>
            <p14:sldId id="1982"/>
            <p14:sldId id="1984"/>
            <p14:sldId id="1985"/>
            <p14:sldId id="1986"/>
            <p14:sldId id="1988"/>
            <p14:sldId id="1989"/>
            <p14:sldId id="1991"/>
            <p14:sldId id="1992"/>
            <p14:sldId id="1994"/>
            <p14:sldId id="1995"/>
            <p14:sldId id="2005"/>
            <p14:sldId id="2006"/>
            <p14:sldId id="2007"/>
            <p14:sldId id="1996"/>
            <p14:sldId id="2001"/>
            <p14:sldId id="2003"/>
            <p14:sldId id="2004"/>
            <p14:sldId id="1864"/>
            <p14:sldId id="2000"/>
            <p14:sldId id="1997"/>
            <p14:sldId id="19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2F2F2"/>
    <a:srgbClr val="9BBB59"/>
    <a:srgbClr val="FFFFFF"/>
    <a:srgbClr val="B09FC6"/>
    <a:srgbClr val="000855"/>
    <a:srgbClr val="090909"/>
    <a:srgbClr val="536994"/>
    <a:srgbClr val="7889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42" autoAdjust="0"/>
    <p:restoredTop sz="79278" autoAdjust="0"/>
  </p:normalViewPr>
  <p:slideViewPr>
    <p:cSldViewPr snapToGrid="0">
      <p:cViewPr varScale="1">
        <p:scale>
          <a:sx n="54" d="100"/>
          <a:sy n="54" d="100"/>
        </p:scale>
        <p:origin x="97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AA96098-646B-DA96-5BD7-8F008C79DE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A65BDE12-F4CF-977D-30AB-E9BE526A66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F332C2-0DEC-4B40-AE6F-48F2B9D31C35}" type="datetimeFigureOut">
              <a:rPr lang="zh-CN" altLang="en-US" smtClean="0"/>
              <a:t>2024/4/24</a:t>
            </a:fld>
            <a:endParaRPr lang="zh-CN" altLang="en-US"/>
          </a:p>
        </p:txBody>
      </p:sp>
      <p:sp>
        <p:nvSpPr>
          <p:cNvPr id="4" name="页脚占位符 3">
            <a:extLst>
              <a:ext uri="{FF2B5EF4-FFF2-40B4-BE49-F238E27FC236}">
                <a16:creationId xmlns:a16="http://schemas.microsoft.com/office/drawing/2014/main" id="{61947115-669B-E76D-14DC-D5198E6537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0C5EEBDD-C166-AFF5-872A-45DDB4F7548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ED0997-D7A4-4A08-96F6-F0388B58AAC5}" type="slidenum">
              <a:rPr lang="zh-CN" altLang="en-US" smtClean="0"/>
              <a:t>‹#›</a:t>
            </a:fld>
            <a:endParaRPr lang="zh-CN" altLang="en-US"/>
          </a:p>
        </p:txBody>
      </p:sp>
    </p:spTree>
    <p:extLst>
      <p:ext uri="{BB962C8B-B14F-4D97-AF65-F5344CB8AC3E}">
        <p14:creationId xmlns:p14="http://schemas.microsoft.com/office/powerpoint/2010/main" val="25447661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7146D-9220-4AC8-A311-D43BDDCE376E}" type="datetimeFigureOut">
              <a:rPr lang="zh-CN" altLang="en-US" smtClean="0"/>
              <a:t>2024/4/24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FC0530-3BAC-4007-87E6-7B896C3DC612}" type="slidenum">
              <a:rPr lang="zh-CN" altLang="en-US" smtClean="0"/>
              <a:t>‹#›</a:t>
            </a:fld>
            <a:endParaRPr lang="zh-CN" altLang="en-US"/>
          </a:p>
        </p:txBody>
      </p:sp>
    </p:spTree>
    <p:extLst>
      <p:ext uri="{BB962C8B-B14F-4D97-AF65-F5344CB8AC3E}">
        <p14:creationId xmlns:p14="http://schemas.microsoft.com/office/powerpoint/2010/main" val="38851022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gn="l">
              <a:buSzPts val="3000"/>
            </a:pPr>
            <a:r>
              <a:rPr lang="en-US" altLang="zh-CN" sz="1200" b="0" kern="1200" dirty="0">
                <a:solidFill>
                  <a:schemeClr val="tx1"/>
                </a:solidFill>
                <a:effectLst/>
                <a:latin typeface="+mn-lt"/>
                <a:ea typeface="+mn-ea"/>
                <a:cs typeface="+mn-cs"/>
              </a:rPr>
              <a:t>Hello, everyone. I am Hancheng Wang from Nanjing University. It’s an honor to be here to present our work “</a:t>
            </a:r>
            <a:r>
              <a:rPr lang="en-US" altLang="zh-CN" sz="1200" b="0" dirty="0">
                <a:solidFill>
                  <a:srgbClr val="002060"/>
                </a:solidFill>
                <a:latin typeface="Arial" panose="020B0604020202020204" pitchFamily="34" charset="0"/>
                <a:ea typeface="黑体" panose="02010609060101010101" pitchFamily="49" charset="-122"/>
                <a:cs typeface="Arial" panose="020B0604020202020204" pitchFamily="34" charset="0"/>
              </a:rPr>
              <a:t>Wormhole Filters: Caching Your Hash on Persistent Memory</a:t>
            </a:r>
            <a:r>
              <a:rPr lang="en-US" altLang="zh-CN" sz="1200" b="0" kern="1200" dirty="0">
                <a:solidFill>
                  <a:schemeClr val="tx1"/>
                </a:solidFill>
                <a:effectLst/>
                <a:latin typeface="+mn-lt"/>
                <a:ea typeface="+mn-ea"/>
                <a:cs typeface="+mn-cs"/>
              </a:rPr>
              <a:t>”.</a:t>
            </a:r>
            <a:r>
              <a:rPr lang="en-US" altLang="zh-CN" sz="1200" b="0" kern="1200" baseline="0" dirty="0">
                <a:solidFill>
                  <a:schemeClr val="tx1"/>
                </a:solidFill>
                <a:effectLst/>
                <a:latin typeface="+mn-lt"/>
                <a:ea typeface="+mn-ea"/>
                <a:cs typeface="+mn-cs"/>
              </a:rPr>
              <a:t> This is a joint work done by people from Nanjing University, Tsinghua University, and Huawei.</a:t>
            </a:r>
          </a:p>
        </p:txBody>
      </p:sp>
      <p:sp>
        <p:nvSpPr>
          <p:cNvPr id="4" name="灯片编号占位符 3"/>
          <p:cNvSpPr>
            <a:spLocks noGrp="1"/>
          </p:cNvSpPr>
          <p:nvPr>
            <p:ph type="sldNum" sz="quarter" idx="5"/>
          </p:nvPr>
        </p:nvSpPr>
        <p:spPr/>
        <p:txBody>
          <a:bodyPr/>
          <a:lstStyle/>
          <a:p>
            <a:fld id="{42FC0530-3BAC-4007-87E6-7B896C3DC612}" type="slidenum">
              <a:rPr lang="zh-CN" altLang="en-US" smtClean="0"/>
              <a:t>1</a:t>
            </a:fld>
            <a:endParaRPr lang="zh-CN" altLang="en-US"/>
          </a:p>
        </p:txBody>
      </p:sp>
    </p:spTree>
    <p:extLst>
      <p:ext uri="{BB962C8B-B14F-4D97-AF65-F5344CB8AC3E}">
        <p14:creationId xmlns:p14="http://schemas.microsoft.com/office/powerpoint/2010/main" val="141284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However, porting filters to persistent memory is not a trivial task. Because after porting filters from DRAM to persistent memory, the operation throughput drops significantly. The reason behind this is previous filter designs incur extensive random accesses and sequential writes. However, persistent memory’s random access and sequential write speeds are much lower than those of DRAM.</a:t>
            </a:r>
          </a:p>
        </p:txBody>
      </p:sp>
    </p:spTree>
    <p:extLst>
      <p:ext uri="{BB962C8B-B14F-4D97-AF65-F5344CB8AC3E}">
        <p14:creationId xmlns:p14="http://schemas.microsoft.com/office/powerpoint/2010/main" val="365245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dirty="0">
                <a:latin typeface="+mj-lt"/>
              </a:rPr>
              <a:t>For example, the insertion and lookup of Bloom filters require access to </a:t>
            </a:r>
            <a:r>
              <a:rPr lang="en-US" altLang="zh-CN" sz="1200" i="1" dirty="0">
                <a:latin typeface="Times New Roman" panose="02020603050405020304" pitchFamily="18" charset="0"/>
                <a:cs typeface="Times New Roman" panose="02020603050405020304" pitchFamily="18" charset="0"/>
              </a:rPr>
              <a:t>k</a:t>
            </a:r>
            <a:r>
              <a:rPr lang="en-US" altLang="zh-CN" sz="1200" dirty="0">
                <a:latin typeface="+mj-lt"/>
              </a:rPr>
              <a:t> bits, resulting in a large number of random accesses. Random accesses to DRAM are fast, but random accesses to persistent memory are slow.</a:t>
            </a:r>
          </a:p>
        </p:txBody>
      </p:sp>
    </p:spTree>
    <p:extLst>
      <p:ext uri="{BB962C8B-B14F-4D97-AF65-F5344CB8AC3E}">
        <p14:creationId xmlns:p14="http://schemas.microsoft.com/office/powerpoint/2010/main" val="3690089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dirty="0">
                <a:latin typeface="+mj-lt"/>
              </a:rPr>
              <a:t>Another example is quotient filter. Quotient filters will shift all subsequent elements after insertion position to get a new slot, resulting in a large number of sequential writes. Sequential writes to DRAM are fast, but sequential writes to persistent memory are slow.</a:t>
            </a:r>
          </a:p>
        </p:txBody>
      </p:sp>
    </p:spTree>
    <p:extLst>
      <p:ext uri="{BB962C8B-B14F-4D97-AF65-F5344CB8AC3E}">
        <p14:creationId xmlns:p14="http://schemas.microsoft.com/office/powerpoint/2010/main" val="3746116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In summary, previous filter designs incur extensive random accesses and sequential writes. However, persistent memory’s random access and sequential write speeds are much lower than those of DRAM. We propose wormhole filters that achieve high performance on persistent memory by </a:t>
            </a:r>
            <a:r>
              <a:rPr lang="en-US" altLang="zh-CN" sz="1200" u="sng" dirty="0">
                <a:latin typeface="+mj-lt"/>
              </a:rPr>
              <a:t>reducing random accesses and sequential writes simultaneously</a:t>
            </a:r>
            <a:r>
              <a:rPr lang="en-US" altLang="zh-CN" sz="1200" dirty="0">
                <a:latin typeface="+mj-l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mj-lt"/>
            </a:endParaRPr>
          </a:p>
        </p:txBody>
      </p:sp>
    </p:spTree>
    <p:extLst>
      <p:ext uri="{BB962C8B-B14F-4D97-AF65-F5344CB8AC3E}">
        <p14:creationId xmlns:p14="http://schemas.microsoft.com/office/powerpoint/2010/main" val="3789720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The figure below shows an example of a wormhole filter with 6 buckets and 3 slots in each bucket. Each element has one corresponding bucket.</a:t>
            </a:r>
          </a:p>
        </p:txBody>
      </p:sp>
    </p:spTree>
    <p:extLst>
      <p:ext uri="{BB962C8B-B14F-4D97-AF65-F5344CB8AC3E}">
        <p14:creationId xmlns:p14="http://schemas.microsoft.com/office/powerpoint/2010/main" val="1942427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dirty="0">
                <a:latin typeface="+mj-lt"/>
              </a:rPr>
              <a:t>Next we show how to insert an element </a:t>
            </a:r>
            <a:r>
              <a:rPr lang="en-US" altLang="zh-CN" sz="1200" i="1" dirty="0">
                <a:latin typeface="+mj-lt"/>
              </a:rPr>
              <a:t>A</a:t>
            </a:r>
            <a:r>
              <a:rPr lang="en-US" altLang="zh-CN" sz="1200" dirty="0">
                <a:latin typeface="+mj-lt"/>
              </a:rPr>
              <a:t>. Assuming that the corresponding bucket of element </a:t>
            </a:r>
            <a:r>
              <a:rPr lang="en-US" altLang="zh-CN" sz="1200" i="1" dirty="0">
                <a:latin typeface="+mj-lt"/>
              </a:rPr>
              <a:t>A</a:t>
            </a:r>
            <a:r>
              <a:rPr lang="en-US" altLang="zh-CN" sz="1200" dirty="0">
                <a:latin typeface="+mj-lt"/>
              </a:rPr>
              <a:t> is bucket 1, and the fingerprint of element A is </a:t>
            </a:r>
            <a:r>
              <a:rPr lang="en-US" altLang="zh-CN" sz="1200" i="1" dirty="0" err="1">
                <a:latin typeface="Times New Roman" panose="02020603050405020304" pitchFamily="18" charset="0"/>
                <a:cs typeface="Times New Roman" panose="02020603050405020304" pitchFamily="18" charset="0"/>
              </a:rPr>
              <a:t>f</a:t>
            </a:r>
            <a:r>
              <a:rPr lang="en-US" altLang="zh-CN" sz="900" i="1" dirty="0" err="1">
                <a:latin typeface="Times New Roman" panose="02020603050405020304" pitchFamily="18" charset="0"/>
                <a:cs typeface="Times New Roman" panose="02020603050405020304" pitchFamily="18" charset="0"/>
              </a:rPr>
              <a:t>A</a:t>
            </a:r>
            <a:r>
              <a:rPr lang="en-US" altLang="zh-CN" sz="1200" dirty="0">
                <a:latin typeface="+mj-lt"/>
              </a:rPr>
              <a:t>. Slots in gray are occupied.</a:t>
            </a:r>
          </a:p>
        </p:txBody>
      </p:sp>
    </p:spTree>
    <p:extLst>
      <p:ext uri="{BB962C8B-B14F-4D97-AF65-F5344CB8AC3E}">
        <p14:creationId xmlns:p14="http://schemas.microsoft.com/office/powerpoint/2010/main" val="1116709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Because Bucket 1 has an empty slot, so element A can be stored directly in it.</a:t>
            </a:r>
          </a:p>
        </p:txBody>
      </p:sp>
    </p:spTree>
    <p:extLst>
      <p:ext uri="{BB962C8B-B14F-4D97-AF65-F5344CB8AC3E}">
        <p14:creationId xmlns:p14="http://schemas.microsoft.com/office/powerpoint/2010/main" val="3056940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We store 0 and Fa in this slot. 0 denotes the distance between element A’s corresponding bucket and the position where element A is actually stored. In this example, A’s corresponding bucket is 1. The bucket where element A is actually stored is also bucket 1. Therefore, the distance value is 0. Fa is the fingerprint of element A, that is, a few bits of element A’s hash value.</a:t>
            </a:r>
          </a:p>
        </p:txBody>
      </p:sp>
    </p:spTree>
    <p:extLst>
      <p:ext uri="{BB962C8B-B14F-4D97-AF65-F5344CB8AC3E}">
        <p14:creationId xmlns:p14="http://schemas.microsoft.com/office/powerpoint/2010/main" val="2642655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Then,</a:t>
            </a:r>
            <a:r>
              <a:rPr lang="zh-CN" altLang="en-US" sz="1200" dirty="0">
                <a:latin typeface="+mj-lt"/>
              </a:rPr>
              <a:t> </a:t>
            </a:r>
            <a:r>
              <a:rPr lang="cs-CZ" altLang="zh-CN" sz="1200" dirty="0">
                <a:latin typeface="+mj-lt"/>
              </a:rPr>
              <a:t>we insert element </a:t>
            </a:r>
            <a:r>
              <a:rPr lang="cs-CZ" altLang="zh-CN" sz="1200" i="1" dirty="0">
                <a:latin typeface="+mj-lt"/>
              </a:rPr>
              <a:t>B</a:t>
            </a:r>
            <a:r>
              <a:rPr lang="cs-CZ" altLang="zh-CN" sz="1200" dirty="0">
                <a:latin typeface="+mj-lt"/>
              </a:rPr>
              <a:t>.</a:t>
            </a:r>
            <a:r>
              <a:rPr lang="en-US" altLang="zh-CN" sz="1200" dirty="0">
                <a:latin typeface="+mj-lt"/>
              </a:rPr>
              <a:t> Assuming that the corresponding bucket of element </a:t>
            </a:r>
            <a:r>
              <a:rPr lang="en-US" altLang="zh-CN" sz="1200" i="1" dirty="0">
                <a:latin typeface="+mj-lt"/>
              </a:rPr>
              <a:t>B</a:t>
            </a:r>
            <a:r>
              <a:rPr lang="en-US" altLang="zh-CN" sz="1200" dirty="0">
                <a:latin typeface="+mj-lt"/>
              </a:rPr>
              <a:t> is also 1, and the fingerprint of element </a:t>
            </a:r>
            <a:r>
              <a:rPr lang="en-US" altLang="zh-CN" sz="1200" i="1" dirty="0">
                <a:latin typeface="+mj-lt"/>
              </a:rPr>
              <a:t>B</a:t>
            </a:r>
            <a:r>
              <a:rPr lang="en-US" altLang="zh-CN" sz="1200" dirty="0">
                <a:latin typeface="+mj-lt"/>
              </a:rPr>
              <a:t> is </a:t>
            </a:r>
            <a:r>
              <a:rPr lang="en-US" altLang="zh-CN" sz="1200" i="1" dirty="0" err="1">
                <a:latin typeface="Times New Roman" panose="02020603050405020304" pitchFamily="18" charset="0"/>
                <a:cs typeface="Times New Roman" panose="02020603050405020304" pitchFamily="18" charset="0"/>
              </a:rPr>
              <a:t>f</a:t>
            </a:r>
            <a:r>
              <a:rPr lang="en-US" altLang="zh-CN" sz="900" i="1" dirty="0" err="1">
                <a:latin typeface="Times New Roman" panose="02020603050405020304" pitchFamily="18" charset="0"/>
                <a:cs typeface="Times New Roman" panose="02020603050405020304" pitchFamily="18" charset="0"/>
              </a:rPr>
              <a:t>B</a:t>
            </a:r>
            <a:r>
              <a:rPr lang="en-US" altLang="zh-CN" sz="1200" dirty="0">
                <a:latin typeface="+mj-lt"/>
              </a:rPr>
              <a:t>.</a:t>
            </a:r>
          </a:p>
        </p:txBody>
      </p:sp>
    </p:spTree>
    <p:extLst>
      <p:ext uri="{BB962C8B-B14F-4D97-AF65-F5344CB8AC3E}">
        <p14:creationId xmlns:p14="http://schemas.microsoft.com/office/powerpoint/2010/main" val="4103944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rial" panose="020B0604020202020204" pitchFamily="34" charset="0"/>
                <a:cs typeface="Arial" panose="020B0604020202020204" pitchFamily="34" charset="0"/>
              </a:rPr>
              <a:t>However, Bucket 1 has no empty slots. We can find an empty slot by linear probing and borrow this empty slot to store element </a:t>
            </a:r>
            <a:r>
              <a:rPr lang="en-US" altLang="zh-CN" i="1" dirty="0">
                <a:latin typeface="Arial" panose="020B0604020202020204" pitchFamily="34" charset="0"/>
                <a:cs typeface="Arial" panose="020B0604020202020204" pitchFamily="34" charset="0"/>
              </a:rPr>
              <a:t>B</a:t>
            </a:r>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mj-lt"/>
            </a:endParaRPr>
          </a:p>
        </p:txBody>
      </p:sp>
    </p:spTree>
    <p:extLst>
      <p:ext uri="{BB962C8B-B14F-4D97-AF65-F5344CB8AC3E}">
        <p14:creationId xmlns:p14="http://schemas.microsoft.com/office/powerpoint/2010/main" val="4135138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effectLst/>
                <a:latin typeface="Times New Roman" panose="02020603050405020304" pitchFamily="18" charset="0"/>
                <a:ea typeface="等线" panose="02010600030101010101" pitchFamily="2" charset="-122"/>
              </a:rPr>
              <a:t>Filter data structures can approximately indicate whether an element is in a </a:t>
            </a:r>
            <a:r>
              <a:rPr lang="en-US" altLang="zh-CN" sz="1200" dirty="0">
                <a:latin typeface="+mj-lt"/>
              </a:rPr>
              <a:t>given </a:t>
            </a:r>
            <a:r>
              <a:rPr lang="en-US" altLang="zh-CN" sz="1200" dirty="0">
                <a:effectLst/>
                <a:latin typeface="Times New Roman" panose="02020603050405020304" pitchFamily="18" charset="0"/>
                <a:ea typeface="等线" panose="02010600030101010101" pitchFamily="2" charset="-122"/>
              </a:rPr>
              <a:t>set. For example, the cuckoo filter saves fingerprints in a hash table.</a:t>
            </a:r>
            <a:endParaRPr lang="en" altLang="zh-CN" dirty="0"/>
          </a:p>
        </p:txBody>
      </p:sp>
    </p:spTree>
    <p:extLst>
      <p:ext uri="{BB962C8B-B14F-4D97-AF65-F5344CB8AC3E}">
        <p14:creationId xmlns:p14="http://schemas.microsoft.com/office/powerpoint/2010/main" val="1841487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We store 1 and Fb in this slot. 1 is the distance value. Because the corresponding bucket of </a:t>
            </a:r>
            <a:r>
              <a:rPr lang="en-US" altLang="zh-CN" dirty="0">
                <a:solidFill>
                  <a:schemeClr val="bg1">
                    <a:lumMod val="75000"/>
                  </a:schemeClr>
                </a:solidFill>
                <a:latin typeface="Arial" panose="020B0604020202020204" pitchFamily="34" charset="0"/>
                <a:cs typeface="Arial" panose="020B0604020202020204" pitchFamily="34" charset="0"/>
              </a:rPr>
              <a:t>element </a:t>
            </a:r>
            <a:r>
              <a:rPr lang="en-US" altLang="zh-CN" sz="1200" dirty="0">
                <a:latin typeface="+mj-lt"/>
              </a:rPr>
              <a:t>B is bucket 1, but </a:t>
            </a:r>
            <a:r>
              <a:rPr lang="en-US" altLang="zh-CN" dirty="0">
                <a:solidFill>
                  <a:schemeClr val="bg1">
                    <a:lumMod val="75000"/>
                  </a:schemeClr>
                </a:solidFill>
                <a:latin typeface="Arial" panose="020B0604020202020204" pitchFamily="34" charset="0"/>
                <a:cs typeface="Arial" panose="020B0604020202020204" pitchFamily="34" charset="0"/>
              </a:rPr>
              <a:t>element </a:t>
            </a:r>
            <a:r>
              <a:rPr lang="en-US" altLang="zh-CN" sz="1200" dirty="0">
                <a:latin typeface="+mj-lt"/>
              </a:rPr>
              <a:t>B is actually stored in bucket 2. So the distance value is 1.</a:t>
            </a:r>
          </a:p>
        </p:txBody>
      </p:sp>
    </p:spTree>
    <p:extLst>
      <p:ext uri="{BB962C8B-B14F-4D97-AF65-F5344CB8AC3E}">
        <p14:creationId xmlns:p14="http://schemas.microsoft.com/office/powerpoint/2010/main" val="2686084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Then,</a:t>
            </a:r>
            <a:r>
              <a:rPr lang="zh-CN" altLang="en-US" sz="1200" dirty="0">
                <a:latin typeface="+mj-lt"/>
              </a:rPr>
              <a:t> </a:t>
            </a:r>
            <a:r>
              <a:rPr lang="cs-CZ" altLang="zh-CN" sz="1200" dirty="0">
                <a:latin typeface="+mj-lt"/>
              </a:rPr>
              <a:t>we insert element </a:t>
            </a:r>
            <a:r>
              <a:rPr lang="en-US" altLang="zh-CN" sz="1200" i="1" dirty="0">
                <a:latin typeface="+mj-lt"/>
              </a:rPr>
              <a:t>C</a:t>
            </a:r>
            <a:r>
              <a:rPr lang="cs-CZ" altLang="zh-CN" sz="1200" dirty="0">
                <a:latin typeface="+mj-lt"/>
              </a:rPr>
              <a:t>.</a:t>
            </a:r>
            <a:r>
              <a:rPr lang="en-US" altLang="zh-CN" sz="1200" dirty="0">
                <a:latin typeface="+mj-lt"/>
              </a:rPr>
              <a:t> Assuming that the corresponding bucket of element </a:t>
            </a:r>
            <a:r>
              <a:rPr lang="en-US" altLang="zh-CN" sz="1200" i="1" dirty="0">
                <a:latin typeface="+mj-lt"/>
              </a:rPr>
              <a:t>C</a:t>
            </a:r>
            <a:r>
              <a:rPr lang="en-US" altLang="zh-CN" sz="1200" dirty="0">
                <a:latin typeface="+mj-lt"/>
              </a:rPr>
              <a:t> is also 1, and the fingerprint of element </a:t>
            </a:r>
            <a:r>
              <a:rPr lang="en-US" altLang="zh-CN" sz="1200" i="1" dirty="0">
                <a:latin typeface="+mj-lt"/>
              </a:rPr>
              <a:t>C</a:t>
            </a:r>
            <a:r>
              <a:rPr lang="en-US" altLang="zh-CN" sz="1200" dirty="0">
                <a:latin typeface="+mj-lt"/>
              </a:rPr>
              <a:t> is </a:t>
            </a:r>
            <a:r>
              <a:rPr lang="en-US" altLang="zh-CN" sz="1200" i="1" dirty="0" err="1">
                <a:latin typeface="Times New Roman" panose="02020603050405020304" pitchFamily="18" charset="0"/>
                <a:cs typeface="Times New Roman" panose="02020603050405020304" pitchFamily="18" charset="0"/>
              </a:rPr>
              <a:t>f</a:t>
            </a:r>
            <a:r>
              <a:rPr lang="en-US" altLang="zh-CN" sz="900" i="1" dirty="0" err="1">
                <a:latin typeface="Times New Roman" panose="02020603050405020304" pitchFamily="18" charset="0"/>
                <a:cs typeface="Times New Roman" panose="02020603050405020304" pitchFamily="18" charset="0"/>
              </a:rPr>
              <a:t>C</a:t>
            </a:r>
            <a:r>
              <a:rPr lang="en-US" altLang="zh-CN" sz="1200" dirty="0">
                <a:latin typeface="+mj-lt"/>
              </a:rPr>
              <a:t>.</a:t>
            </a:r>
          </a:p>
        </p:txBody>
      </p:sp>
    </p:spTree>
    <p:extLst>
      <p:ext uri="{BB962C8B-B14F-4D97-AF65-F5344CB8AC3E}">
        <p14:creationId xmlns:p14="http://schemas.microsoft.com/office/powerpoint/2010/main" val="899030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We find that there is an empty slot in bucket 3 through linear probing. </a:t>
            </a:r>
          </a:p>
        </p:txBody>
      </p:sp>
    </p:spTree>
    <p:extLst>
      <p:ext uri="{BB962C8B-B14F-4D97-AF65-F5344CB8AC3E}">
        <p14:creationId xmlns:p14="http://schemas.microsoft.com/office/powerpoint/2010/main" val="3783935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We store 2 and fc in this slot. 2 represents the distance value. That is because the corresponding bucket of element c is 1, but element c is stored in bucket 3, so the distance value is 2.</a:t>
            </a:r>
          </a:p>
        </p:txBody>
      </p:sp>
    </p:spTree>
    <p:extLst>
      <p:ext uri="{BB962C8B-B14F-4D97-AF65-F5344CB8AC3E}">
        <p14:creationId xmlns:p14="http://schemas.microsoft.com/office/powerpoint/2010/main" val="1703122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dirty="0">
                <a:latin typeface="+mj-lt"/>
              </a:rPr>
              <a:t>Then,</a:t>
            </a:r>
            <a:r>
              <a:rPr lang="zh-CN" altLang="en-US" sz="1200" dirty="0">
                <a:latin typeface="+mj-lt"/>
              </a:rPr>
              <a:t> </a:t>
            </a:r>
            <a:r>
              <a:rPr lang="cs-CZ" altLang="zh-CN" sz="1200" dirty="0">
                <a:latin typeface="+mj-lt"/>
              </a:rPr>
              <a:t>we insert element </a:t>
            </a:r>
            <a:r>
              <a:rPr lang="en-US" altLang="zh-CN" sz="1200" i="1" dirty="0">
                <a:latin typeface="+mj-lt"/>
              </a:rPr>
              <a:t>D</a:t>
            </a:r>
            <a:r>
              <a:rPr lang="cs-CZ" altLang="zh-CN" sz="1200" dirty="0">
                <a:latin typeface="+mj-lt"/>
              </a:rPr>
              <a:t>.</a:t>
            </a:r>
            <a:r>
              <a:rPr lang="en-US" altLang="zh-CN" sz="1200" dirty="0">
                <a:latin typeface="+mj-lt"/>
              </a:rPr>
              <a:t> Assuming that the corresponding bucket of element </a:t>
            </a:r>
            <a:r>
              <a:rPr lang="en-US" altLang="zh-CN" sz="1200" i="1" dirty="0">
                <a:latin typeface="+mj-lt"/>
              </a:rPr>
              <a:t>D</a:t>
            </a:r>
            <a:r>
              <a:rPr lang="en-US" altLang="zh-CN" sz="1200" dirty="0">
                <a:latin typeface="+mj-lt"/>
              </a:rPr>
              <a:t> is also 1, and the fingerprint of element </a:t>
            </a:r>
            <a:r>
              <a:rPr lang="en-US" altLang="zh-CN" sz="1200" i="1" dirty="0">
                <a:latin typeface="+mj-lt"/>
              </a:rPr>
              <a:t>D</a:t>
            </a:r>
            <a:r>
              <a:rPr lang="en-US" altLang="zh-CN" sz="1200" dirty="0">
                <a:latin typeface="+mj-lt"/>
              </a:rPr>
              <a:t> is </a:t>
            </a:r>
            <a:r>
              <a:rPr lang="en-US" altLang="zh-CN" sz="1200" i="1" dirty="0" err="1">
                <a:latin typeface="Times New Roman" panose="02020603050405020304" pitchFamily="18" charset="0"/>
                <a:cs typeface="Times New Roman" panose="02020603050405020304" pitchFamily="18" charset="0"/>
              </a:rPr>
              <a:t>f</a:t>
            </a:r>
            <a:r>
              <a:rPr lang="en-US" altLang="zh-CN" sz="900" i="1" dirty="0" err="1">
                <a:latin typeface="Times New Roman" panose="02020603050405020304" pitchFamily="18" charset="0"/>
                <a:cs typeface="Times New Roman" panose="02020603050405020304" pitchFamily="18" charset="0"/>
              </a:rPr>
              <a:t>D</a:t>
            </a:r>
            <a:r>
              <a:rPr lang="en-US" altLang="zh-CN" sz="1200" dirty="0">
                <a:latin typeface="+mj-lt"/>
              </a:rPr>
              <a:t>.</a:t>
            </a:r>
          </a:p>
        </p:txBody>
      </p:sp>
    </p:spTree>
    <p:extLst>
      <p:ext uri="{BB962C8B-B14F-4D97-AF65-F5344CB8AC3E}">
        <p14:creationId xmlns:p14="http://schemas.microsoft.com/office/powerpoint/2010/main" val="2994354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We find that there is an empty slot in bucket 5 through linear probing. However, the distance between bucket 1 and 5 is too far. This distance exceeds our predefined threshold 3. This threshold is predefined. We use this threshold to prevent us from storing elements in buckets that are very far away from their corresponding buckets.</a:t>
            </a:r>
          </a:p>
        </p:txBody>
      </p:sp>
    </p:spTree>
    <p:extLst>
      <p:ext uri="{BB962C8B-B14F-4D97-AF65-F5344CB8AC3E}">
        <p14:creationId xmlns:p14="http://schemas.microsoft.com/office/powerpoint/2010/main" val="1482031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To insert element D, we can move one inserted element to obtain a closer empty slot.</a:t>
            </a:r>
          </a:p>
        </p:txBody>
      </p:sp>
    </p:spTree>
    <p:extLst>
      <p:ext uri="{BB962C8B-B14F-4D97-AF65-F5344CB8AC3E}">
        <p14:creationId xmlns:p14="http://schemas.microsoft.com/office/powerpoint/2010/main" val="16301219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For example, we move element E from bucket 3 to bucket 5. This will create a </a:t>
            </a:r>
            <a:r>
              <a:rPr lang="en-US" altLang="zh-CN" dirty="0">
                <a:latin typeface="Arial" panose="020B0604020202020204" pitchFamily="34" charset="0"/>
                <a:cs typeface="Arial" panose="020B0604020202020204" pitchFamily="34" charset="0"/>
              </a:rPr>
              <a:t>closer</a:t>
            </a:r>
            <a:r>
              <a:rPr lang="en-US" altLang="zh-CN" sz="1200" dirty="0">
                <a:latin typeface="+mj-lt"/>
              </a:rPr>
              <a:t> empty slot in bucket 3.</a:t>
            </a:r>
          </a:p>
        </p:txBody>
      </p:sp>
    </p:spTree>
    <p:extLst>
      <p:ext uri="{BB962C8B-B14F-4D97-AF65-F5344CB8AC3E}">
        <p14:creationId xmlns:p14="http://schemas.microsoft.com/office/powerpoint/2010/main" val="4060509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Bucket 3 is close enough to Bucket 1.</a:t>
            </a:r>
            <a:r>
              <a:rPr lang="zh-CN" altLang="en-US" sz="1200" dirty="0">
                <a:latin typeface="+mj-lt"/>
              </a:rPr>
              <a:t> </a:t>
            </a:r>
            <a:r>
              <a:rPr lang="en-US" altLang="zh-CN" sz="1200" dirty="0">
                <a:latin typeface="+mj-lt"/>
              </a:rPr>
              <a:t>So</a:t>
            </a:r>
            <a:r>
              <a:rPr lang="zh-CN" altLang="en-US" sz="1200" dirty="0">
                <a:latin typeface="+mj-lt"/>
              </a:rPr>
              <a:t> </a:t>
            </a:r>
            <a:r>
              <a:rPr lang="en-US" altLang="zh-CN" sz="1200" dirty="0">
                <a:latin typeface="+mj-lt"/>
              </a:rPr>
              <a:t>we</a:t>
            </a:r>
            <a:r>
              <a:rPr lang="zh-CN" altLang="en-US" sz="1200" dirty="0">
                <a:latin typeface="+mj-lt"/>
              </a:rPr>
              <a:t> </a:t>
            </a:r>
            <a:r>
              <a:rPr lang="en-US" altLang="zh-CN" sz="1200" dirty="0">
                <a:latin typeface="+mj-lt"/>
              </a:rPr>
              <a:t>can</a:t>
            </a:r>
            <a:r>
              <a:rPr lang="zh-CN" altLang="en-US" sz="1200" dirty="0">
                <a:latin typeface="+mj-lt"/>
              </a:rPr>
              <a:t> </a:t>
            </a:r>
            <a:r>
              <a:rPr lang="en-US" altLang="zh-CN" sz="1200" dirty="0">
                <a:latin typeface="+mj-lt"/>
              </a:rPr>
              <a:t>store element D in Bucket 3.</a:t>
            </a:r>
          </a:p>
        </p:txBody>
      </p:sp>
    </p:spTree>
    <p:extLst>
      <p:ext uri="{BB962C8B-B14F-4D97-AF65-F5344CB8AC3E}">
        <p14:creationId xmlns:p14="http://schemas.microsoft.com/office/powerpoint/2010/main" val="41961986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We store the distance value 2 and </a:t>
            </a:r>
            <a:r>
              <a:rPr lang="en-US" altLang="zh-CN" sz="1200" dirty="0" err="1">
                <a:latin typeface="+mj-lt"/>
              </a:rPr>
              <a:t>fd</a:t>
            </a:r>
            <a:r>
              <a:rPr lang="en-US" altLang="zh-CN" sz="1200" dirty="0">
                <a:latin typeface="+mj-lt"/>
              </a:rPr>
              <a:t> in this newly generated empty slot.</a:t>
            </a:r>
          </a:p>
        </p:txBody>
      </p:sp>
    </p:spTree>
    <p:extLst>
      <p:ext uri="{BB962C8B-B14F-4D97-AF65-F5344CB8AC3E}">
        <p14:creationId xmlns:p14="http://schemas.microsoft.com/office/powerpoint/2010/main" val="2927622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effectLst/>
                <a:latin typeface="Times New Roman" panose="02020603050405020304" pitchFamily="18" charset="0"/>
                <a:ea typeface="等线" panose="02010600030101010101" pitchFamily="2" charset="-122"/>
              </a:rPr>
              <a:t>Based on this design</a:t>
            </a:r>
            <a:r>
              <a:rPr lang="en-US" altLang="zh-CN" sz="1200" dirty="0">
                <a:latin typeface="+mj-lt"/>
              </a:rPr>
              <a:t>,</a:t>
            </a:r>
            <a:r>
              <a:rPr lang="zh-CN" altLang="en-US" sz="1200" dirty="0">
                <a:latin typeface="+mj-lt"/>
              </a:rPr>
              <a:t> </a:t>
            </a:r>
            <a:r>
              <a:rPr lang="en-US" altLang="zh-CN" sz="1200" dirty="0">
                <a:effectLst/>
                <a:latin typeface="Times New Roman" panose="02020603050405020304" pitchFamily="18" charset="0"/>
                <a:ea typeface="等线" panose="02010600030101010101" pitchFamily="2" charset="-122"/>
              </a:rPr>
              <a:t>if an element exists in a set, </a:t>
            </a:r>
            <a:r>
              <a:rPr lang="en-US" altLang="zh-CN" sz="1800" dirty="0">
                <a:solidFill>
                  <a:srgbClr val="000000"/>
                </a:solidFill>
                <a:latin typeface="Segoe UI" panose="020B0502040204020203" pitchFamily="34" charset="0"/>
              </a:rPr>
              <a:t>the filter</a:t>
            </a:r>
            <a:r>
              <a:rPr lang="en-US" altLang="zh-CN" sz="1200" dirty="0">
                <a:effectLst/>
                <a:latin typeface="Times New Roman" panose="02020603050405020304" pitchFamily="18" charset="0"/>
                <a:ea typeface="等线" panose="02010600030101010101" pitchFamily="2" charset="-122"/>
              </a:rPr>
              <a:t> always returns true.</a:t>
            </a:r>
            <a:r>
              <a:rPr lang="zh-CN" altLang="en-US" sz="1200" dirty="0">
                <a:effectLst/>
                <a:latin typeface="Times New Roman" panose="02020603050405020304" pitchFamily="18" charset="0"/>
                <a:ea typeface="等线" panose="02010600030101010101" pitchFamily="2" charset="-122"/>
              </a:rPr>
              <a:t> </a:t>
            </a:r>
            <a:r>
              <a:rPr lang="en-US" altLang="zh-CN" sz="1200" dirty="0">
                <a:effectLst/>
                <a:latin typeface="Times New Roman" panose="02020603050405020304" pitchFamily="18" charset="0"/>
                <a:ea typeface="等线" panose="02010600030101010101" pitchFamily="2" charset="-122"/>
              </a:rPr>
              <a:t>If the element don’t exist, the filter can return that the element don’t exist with tunable probability.</a:t>
            </a:r>
            <a:endParaRPr lang="en" altLang="zh-CN" dirty="0"/>
          </a:p>
        </p:txBody>
      </p:sp>
    </p:spTree>
    <p:extLst>
      <p:ext uri="{BB962C8B-B14F-4D97-AF65-F5344CB8AC3E}">
        <p14:creationId xmlns:p14="http://schemas.microsoft.com/office/powerpoint/2010/main" val="34481651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distance value is 2. It is because the corresponding bucket of element D is 1. But element D is actually stored in bucket 3. So the distance value is 2.</a:t>
            </a:r>
          </a:p>
        </p:txBody>
      </p:sp>
    </p:spTree>
    <p:extLst>
      <p:ext uri="{BB962C8B-B14F-4D97-AF65-F5344CB8AC3E}">
        <p14:creationId xmlns:p14="http://schemas.microsoft.com/office/powerpoint/2010/main" val="15841318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For more details on the insertion operation, please refer to our paper. However, the only thing I want to emphasize is that the insertion operation wormhole filter is mainly based on sequential reads, which is very fast on persistent memory.</a:t>
            </a:r>
          </a:p>
        </p:txBody>
      </p:sp>
    </p:spTree>
    <p:extLst>
      <p:ext uri="{BB962C8B-B14F-4D97-AF65-F5344CB8AC3E}">
        <p14:creationId xmlns:p14="http://schemas.microsoft.com/office/powerpoint/2010/main" val="13802064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Next I‘ll briefly introduce </a:t>
            </a:r>
            <a:r>
              <a:rPr lang="en-US" altLang="zh-CN" dirty="0"/>
              <a:t>Lookup And Deletion.</a:t>
            </a:r>
            <a:r>
              <a:rPr lang="zh-CN" altLang="en-US" dirty="0"/>
              <a:t> </a:t>
            </a:r>
            <a:r>
              <a:rPr lang="en-US" altLang="zh-CN" sz="1200" dirty="0">
                <a:latin typeface="+mj-lt"/>
              </a:rPr>
              <a:t>In the previous example, the insertion operation ensures that the distance between the bucket where the element is actually stored and its corresponding bucket does not exceed 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mj-lt"/>
            </a:endParaRPr>
          </a:p>
        </p:txBody>
      </p:sp>
    </p:spTree>
    <p:extLst>
      <p:ext uri="{BB962C8B-B14F-4D97-AF65-F5344CB8AC3E}">
        <p14:creationId xmlns:p14="http://schemas.microsoft.com/office/powerpoint/2010/main" val="32939508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200" dirty="0">
                <a:latin typeface="+mj-lt"/>
              </a:rPr>
              <a:t>Therefore, when looking up an element, the wormhole filter only needs to use linear probing to check up to 4 buckets in this example. Take querying element D as an example. Firstly, we need to locate element D's corresponding bucket.</a:t>
            </a:r>
          </a:p>
        </p:txBody>
      </p:sp>
    </p:spTree>
    <p:extLst>
      <p:ext uri="{BB962C8B-B14F-4D97-AF65-F5344CB8AC3E}">
        <p14:creationId xmlns:p14="http://schemas.microsoft.com/office/powerpoint/2010/main" val="21927710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And then we need to check sequentially whether there is a &lt;0, </a:t>
            </a:r>
            <a:r>
              <a:rPr lang="en-US" altLang="zh-CN" sz="1200" dirty="0" err="1">
                <a:latin typeface="+mj-lt"/>
              </a:rPr>
              <a:t>fd</a:t>
            </a:r>
            <a:r>
              <a:rPr lang="en-US" altLang="zh-CN" sz="1200" dirty="0">
                <a:latin typeface="+mj-lt"/>
              </a:rPr>
              <a:t>&gt; pair in bucket 1;</a:t>
            </a:r>
          </a:p>
        </p:txBody>
      </p:sp>
    </p:spTree>
    <p:extLst>
      <p:ext uri="{BB962C8B-B14F-4D97-AF65-F5344CB8AC3E}">
        <p14:creationId xmlns:p14="http://schemas.microsoft.com/office/powerpoint/2010/main" val="37952234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If not, we check whether there is a &lt;1, </a:t>
            </a:r>
            <a:r>
              <a:rPr lang="en-US" altLang="zh-CN" sz="1200" dirty="0" err="1">
                <a:latin typeface="+mj-lt"/>
              </a:rPr>
              <a:t>fd</a:t>
            </a:r>
            <a:r>
              <a:rPr lang="en-US" altLang="zh-CN" sz="1200" dirty="0">
                <a:latin typeface="+mj-lt"/>
              </a:rPr>
              <a:t>&gt; pair in bucket 2; </a:t>
            </a:r>
          </a:p>
        </p:txBody>
      </p:sp>
    </p:spTree>
    <p:extLst>
      <p:ext uri="{BB962C8B-B14F-4D97-AF65-F5344CB8AC3E}">
        <p14:creationId xmlns:p14="http://schemas.microsoft.com/office/powerpoint/2010/main" val="21189027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If not, we check whether there is a &lt;2, </a:t>
            </a:r>
            <a:r>
              <a:rPr lang="en-US" altLang="zh-CN" sz="1200" dirty="0" err="1">
                <a:latin typeface="+mj-lt"/>
              </a:rPr>
              <a:t>fd</a:t>
            </a:r>
            <a:r>
              <a:rPr lang="en-US" altLang="zh-CN" sz="1200" dirty="0">
                <a:latin typeface="+mj-lt"/>
              </a:rPr>
              <a:t>&gt; pair in bucket 3; In our example, there is a matched pair in bucket 3, so we can return that element D is in the filter.</a:t>
            </a:r>
          </a:p>
        </p:txBody>
      </p:sp>
    </p:spTree>
    <p:extLst>
      <p:ext uri="{BB962C8B-B14F-4D97-AF65-F5344CB8AC3E}">
        <p14:creationId xmlns:p14="http://schemas.microsoft.com/office/powerpoint/2010/main" val="26310853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But if we can’t find a matching pair in bucket 3. We need to continue to check whether there is a &lt;3, </a:t>
            </a:r>
            <a:r>
              <a:rPr lang="en-US" altLang="zh-CN" sz="1200" dirty="0" err="1">
                <a:latin typeface="+mj-lt"/>
              </a:rPr>
              <a:t>fd</a:t>
            </a:r>
            <a:r>
              <a:rPr lang="en-US" altLang="zh-CN" sz="1200" dirty="0">
                <a:latin typeface="+mj-lt"/>
              </a:rPr>
              <a:t>&gt; pair in bucket 4. If we can’t find matching pair in all of 4 buckets. We will say this element does not exist in the filter.</a:t>
            </a:r>
          </a:p>
        </p:txBody>
      </p:sp>
    </p:spTree>
    <p:extLst>
      <p:ext uri="{BB962C8B-B14F-4D97-AF65-F5344CB8AC3E}">
        <p14:creationId xmlns:p14="http://schemas.microsoft.com/office/powerpoint/2010/main" val="36154200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All in all, the insertion, lookup, and deletion operations of wormhole filters are mainly based on linear probing </a:t>
            </a:r>
            <a:r>
              <a:rPr lang="en-US" altLang="zh-CN" sz="1200" b="1" dirty="0">
                <a:latin typeface="+mj-lt"/>
              </a:rPr>
              <a:t>which is also </a:t>
            </a:r>
            <a:r>
              <a:rPr lang="en-US" altLang="zh-CN" sz="1200" b="1" u="sng" dirty="0">
                <a:latin typeface="+mj-lt"/>
              </a:rPr>
              <a:t>sequential reads</a:t>
            </a:r>
            <a:r>
              <a:rPr lang="en-US" altLang="zh-CN" sz="1200" b="1" dirty="0">
                <a:latin typeface="+mj-lt"/>
              </a:rPr>
              <a:t>. </a:t>
            </a:r>
            <a:r>
              <a:rPr lang="en-US" altLang="zh-CN" sz="1200" dirty="0">
                <a:latin typeface="+mj-lt"/>
              </a:rPr>
              <a:t>It is very fast on persistent memory. In other words, Wormhole filters reduce the number of </a:t>
            </a:r>
            <a:r>
              <a:rPr lang="en-US" altLang="zh-CN" sz="1200" b="1" u="sng" dirty="0">
                <a:latin typeface="+mj-lt"/>
              </a:rPr>
              <a:t>random reads/writes and sequential writes</a:t>
            </a:r>
            <a:r>
              <a:rPr lang="en-US" altLang="zh-CN" sz="1200" dirty="0">
                <a:latin typeface="+mj-lt"/>
              </a:rPr>
              <a:t>, which are extremely slow on persistent memory.</a:t>
            </a:r>
          </a:p>
        </p:txBody>
      </p:sp>
    </p:spTree>
    <p:extLst>
      <p:ext uri="{BB962C8B-B14F-4D97-AF65-F5344CB8AC3E}">
        <p14:creationId xmlns:p14="http://schemas.microsoft.com/office/powerpoint/2010/main" val="6388238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dirty="0">
                <a:latin typeface="+mj-lt"/>
              </a:rPr>
              <a:t>Wormhole filters support fault tolerance by firstly supporting </a:t>
            </a:r>
            <a:r>
              <a:rPr lang="en-US" altLang="zh-CN" sz="1200" b="1" dirty="0">
                <a:latin typeface="+mj-lt"/>
              </a:rPr>
              <a:t>per-bucket fault tolerance</a:t>
            </a:r>
            <a:r>
              <a:rPr lang="en-US" altLang="zh-CN" sz="1200" dirty="0">
                <a:latin typeface="+mj-lt"/>
              </a:rPr>
              <a:t> and then supporting </a:t>
            </a:r>
            <a:r>
              <a:rPr lang="en-US" altLang="zh-CN" sz="1200" b="1" dirty="0">
                <a:latin typeface="+mj-lt"/>
              </a:rPr>
              <a:t>inter-bucket fault tolerance.</a:t>
            </a:r>
          </a:p>
        </p:txBody>
      </p:sp>
    </p:spTree>
    <p:extLst>
      <p:ext uri="{BB962C8B-B14F-4D97-AF65-F5344CB8AC3E}">
        <p14:creationId xmlns:p14="http://schemas.microsoft.com/office/powerpoint/2010/main" val="430546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sz="1200" dirty="0">
                <a:latin typeface="+mj-lt"/>
              </a:rPr>
              <a:t>Many applications use filters to approximately test the existence of elements. </a:t>
            </a:r>
            <a:r>
              <a:rPr lang="en-US" altLang="zh-CN" b="0" i="0" dirty="0">
                <a:solidFill>
                  <a:srgbClr val="29261B"/>
                </a:solidFill>
                <a:effectLst/>
                <a:highlight>
                  <a:srgbClr val="F0EEE5"/>
                </a:highlight>
                <a:latin typeface="__tiempos_b6f14e"/>
              </a:rPr>
              <a:t>To meet the requirements of the above applications,</a:t>
            </a:r>
            <a:endParaRPr lang="en-US" altLang="zh-CN" sz="1200" dirty="0">
              <a:latin typeface="+mj-lt"/>
            </a:endParaRPr>
          </a:p>
        </p:txBody>
      </p:sp>
    </p:spTree>
    <p:extLst>
      <p:ext uri="{BB962C8B-B14F-4D97-AF65-F5344CB8AC3E}">
        <p14:creationId xmlns:p14="http://schemas.microsoft.com/office/powerpoint/2010/main" val="16978031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200" b="1" dirty="0">
                <a:latin typeface="+mj-lt"/>
              </a:rPr>
              <a:t>For </a:t>
            </a:r>
            <a:r>
              <a:rPr lang="en-US" altLang="zh-CN" sz="1200" b="1" dirty="0">
                <a:cs typeface="Times New Roman" panose="02020603050405020304" pitchFamily="18" charset="0"/>
              </a:rPr>
              <a:t>Per-bucket Fault Tolerance</a:t>
            </a:r>
            <a:r>
              <a:rPr lang="zh-CN" altLang="en-US" sz="1200" b="1" dirty="0">
                <a:cs typeface="Times New Roman" panose="02020603050405020304" pitchFamily="18" charset="0"/>
              </a:rPr>
              <a:t>，</a:t>
            </a:r>
            <a:r>
              <a:rPr lang="en-US" altLang="zh-CN" sz="1200" b="1" dirty="0">
                <a:cs typeface="Times New Roman" panose="02020603050405020304" pitchFamily="18" charset="0"/>
              </a:rPr>
              <a:t>as the atomic write unit of the mainstream persistent memory is eight bytes, we made each bucket eight-byte to write a fingerprint atomically.</a:t>
            </a:r>
          </a:p>
        </p:txBody>
      </p:sp>
    </p:spTree>
    <p:extLst>
      <p:ext uri="{BB962C8B-B14F-4D97-AF65-F5344CB8AC3E}">
        <p14:creationId xmlns:p14="http://schemas.microsoft.com/office/powerpoint/2010/main" val="5538838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200" b="1" dirty="0">
                <a:latin typeface="+mj-lt"/>
              </a:rPr>
              <a:t>For </a:t>
            </a:r>
            <a:r>
              <a:rPr lang="en-US" altLang="zh-CN" sz="1200" b="1" dirty="0">
                <a:cs typeface="Times New Roman" panose="02020603050405020304" pitchFamily="18" charset="0"/>
              </a:rPr>
              <a:t>Inter-bucket Fault Tolerance</a:t>
            </a:r>
            <a:r>
              <a:rPr lang="zh-CN" altLang="en-US" sz="1200" b="1" dirty="0">
                <a:cs typeface="Times New Roman" panose="02020603050405020304" pitchFamily="18" charset="0"/>
              </a:rPr>
              <a:t>，</a:t>
            </a:r>
            <a:r>
              <a:rPr lang="en-US" altLang="zh-CN" sz="1200" b="1" dirty="0">
                <a:cs typeface="Times New Roman" panose="02020603050405020304" pitchFamily="18" charset="0"/>
              </a:rPr>
              <a:t>as </a:t>
            </a:r>
            <a:r>
              <a:rPr lang="en-US" altLang="zh-CN" sz="1200" dirty="0"/>
              <a:t>Moving a fingerprint between buckets involves copying to the target then deleting from the source,</a:t>
            </a:r>
            <a:r>
              <a:rPr lang="en-US" altLang="zh-CN" sz="1200" b="1" dirty="0">
                <a:cs typeface="Times New Roman" panose="02020603050405020304" pitchFamily="18" charset="0"/>
              </a:rPr>
              <a:t> </a:t>
            </a:r>
            <a:r>
              <a:rPr lang="en-US" altLang="zh-CN" sz="1200" dirty="0"/>
              <a:t>We use memory fences/flush to ensure the correctness of the writing order. We proved that wormhole filters support fault tolerance. </a:t>
            </a:r>
            <a:r>
              <a:rPr lang="en-US" altLang="zh-CN" sz="1200" dirty="0">
                <a:latin typeface="+mj-lt"/>
              </a:rPr>
              <a:t>Please refer to the proof in the paper for more details.</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sz="1200" b="1" dirty="0">
              <a:cs typeface="Times New Roman" panose="02020603050405020304" pitchFamily="18" charset="0"/>
            </a:endParaRPr>
          </a:p>
          <a:p>
            <a:pPr>
              <a:lnSpc>
                <a:spcPct val="150000"/>
              </a:lnSpc>
            </a:pPr>
            <a:endParaRPr lang="en-US" altLang="zh-CN" sz="1200" b="1" dirty="0">
              <a:latin typeface="+mj-lt"/>
            </a:endParaRPr>
          </a:p>
        </p:txBody>
      </p:sp>
    </p:spTree>
    <p:extLst>
      <p:ext uri="{BB962C8B-B14F-4D97-AF65-F5344CB8AC3E}">
        <p14:creationId xmlns:p14="http://schemas.microsoft.com/office/powerpoint/2010/main" val="40234714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c44d52fc93_1_2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6" name="Google Shape;466;gc44d52fc93_1_20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200" dirty="0">
                <a:latin typeface="+mj-lt"/>
              </a:rPr>
              <a:t>We evaluate the performance of wormhole filters on persistent memory. Evaluation results show that wormhole filters significantly outperform competitive state-of-the-art algorithms. </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sz="1200" dirty="0">
              <a:latin typeface="+mj-lt"/>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1200" dirty="0">
                <a:latin typeface="+mj-lt"/>
              </a:rPr>
              <a:t>For insertion and deletion, the performance improvement mainly comes from wormhole filters reducing the number of random accesses and sequential writes. In addition, wormhole filters support fault tolerance at a lower cost.</a:t>
            </a:r>
          </a:p>
          <a:p>
            <a:pPr marL="0" marR="0" lvl="0" indent="0" algn="l" defTabSz="914400" rtl="0" eaLnBrk="1" fontAlgn="auto" latinLnBrk="0" hangingPunct="1">
              <a:lnSpc>
                <a:spcPct val="100000"/>
              </a:lnSpc>
              <a:spcBef>
                <a:spcPts val="0"/>
              </a:spcBef>
              <a:spcAft>
                <a:spcPts val="0"/>
              </a:spcAft>
              <a:buClr>
                <a:schemeClr val="dk1"/>
              </a:buClr>
              <a:buSzPts val="1200"/>
              <a:buFont typeface="Arial"/>
              <a:buNone/>
              <a:tabLst/>
              <a:defRPr/>
            </a:pPr>
            <a:br>
              <a:rPr lang="en-US" altLang="zh-CN" dirty="0"/>
            </a:br>
            <a:endParaRPr dirty="0"/>
          </a:p>
        </p:txBody>
      </p:sp>
      <p:sp>
        <p:nvSpPr>
          <p:cNvPr id="467" name="Google Shape;467;gc44d52fc93_1_20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42</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3974765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c44d52fc93_1_2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6" name="Google Shape;466;gc44d52fc93_1_20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indent="0">
              <a:lnSpc>
                <a:spcPct val="150000"/>
              </a:lnSpc>
              <a:buFont typeface="Arial" panose="020B0604020202020204" pitchFamily="34" charset="0"/>
              <a:buNone/>
            </a:pPr>
            <a:r>
              <a:rPr lang="en-US" altLang="zh-CN" sz="1200" dirty="0">
                <a:latin typeface="+mj-lt"/>
              </a:rPr>
              <a:t>For lookup operation, the most competitive cuckoo filter requires two random accesses. Wormhole filters only require one access.</a:t>
            </a:r>
          </a:p>
        </p:txBody>
      </p:sp>
      <p:sp>
        <p:nvSpPr>
          <p:cNvPr id="467" name="Google Shape;467;gc44d52fc93_1_20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43</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941398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50000"/>
              </a:lnSpc>
              <a:spcAft>
                <a:spcPts val="1800"/>
              </a:spcAft>
              <a:buFont typeface="Wingdings" panose="05000000000000000000" pitchFamily="2" charset="2"/>
              <a:buNone/>
            </a:pPr>
            <a:r>
              <a:rPr lang="en-US" altLang="zh-CN" sz="1200" dirty="0">
                <a:latin typeface="+mj-lt"/>
              </a:rPr>
              <a:t>All in all, the wormhole filter</a:t>
            </a:r>
            <a:r>
              <a:rPr lang="en-US" altLang="zh-CN" sz="1200" baseline="30000" dirty="0">
                <a:latin typeface="+mj-lt"/>
              </a:rPr>
              <a:t>[1]</a:t>
            </a:r>
            <a:r>
              <a:rPr lang="en-US" altLang="zh-CN" sz="1200" dirty="0">
                <a:latin typeface="+mj-lt"/>
              </a:rPr>
              <a:t> is mainly based on linear probing </a:t>
            </a:r>
            <a:r>
              <a:rPr lang="en-US" altLang="zh-CN" sz="1200" b="1" dirty="0">
                <a:latin typeface="+mj-lt"/>
              </a:rPr>
              <a:t>(</a:t>
            </a:r>
            <a:r>
              <a:rPr lang="en-US" altLang="zh-CN" sz="1200" b="1" i="1" dirty="0">
                <a:latin typeface="+mj-lt"/>
              </a:rPr>
              <a:t>i.e.</a:t>
            </a:r>
            <a:r>
              <a:rPr lang="en-US" altLang="zh-CN" sz="1200" b="1" dirty="0">
                <a:latin typeface="+mj-lt"/>
              </a:rPr>
              <a:t>, </a:t>
            </a:r>
            <a:r>
              <a:rPr lang="en-US" altLang="zh-CN" sz="1200" b="1" u="sng" dirty="0">
                <a:latin typeface="+mj-lt"/>
              </a:rPr>
              <a:t>sequential reads</a:t>
            </a:r>
            <a:r>
              <a:rPr lang="en-US" altLang="zh-CN" sz="1200" b="1" dirty="0">
                <a:latin typeface="+mj-lt"/>
              </a:rPr>
              <a:t>), </a:t>
            </a:r>
            <a:r>
              <a:rPr lang="en-US" altLang="zh-CN" sz="1200" dirty="0">
                <a:latin typeface="+mj-lt"/>
              </a:rPr>
              <a:t>which is very fast on persistent memory. The wormhole filter can reduce the number of </a:t>
            </a:r>
            <a:r>
              <a:rPr lang="en-US" altLang="zh-CN" sz="1200" b="1" u="sng" dirty="0">
                <a:latin typeface="+mj-lt"/>
              </a:rPr>
              <a:t>random reads/writes and sequential writes</a:t>
            </a:r>
            <a:r>
              <a:rPr lang="en-US" altLang="zh-CN" sz="1200" dirty="0">
                <a:latin typeface="+mj-lt"/>
              </a:rPr>
              <a:t>, which are extremely slow on persistent memory. </a:t>
            </a:r>
          </a:p>
          <a:p>
            <a:pPr marL="0" indent="0">
              <a:lnSpc>
                <a:spcPct val="150000"/>
              </a:lnSpc>
              <a:spcAft>
                <a:spcPts val="1800"/>
              </a:spcAft>
              <a:buFont typeface="Wingdings" panose="05000000000000000000" pitchFamily="2" charset="2"/>
              <a:buNone/>
            </a:pPr>
            <a:r>
              <a:rPr lang="en-US" altLang="zh-CN" sz="1200" dirty="0">
                <a:latin typeface="+mj-lt"/>
              </a:rPr>
              <a:t>We also shared our code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Tree>
    <p:extLst>
      <p:ext uri="{BB962C8B-B14F-4D97-AF65-F5344CB8AC3E}">
        <p14:creationId xmlns:p14="http://schemas.microsoft.com/office/powerpoint/2010/main" val="33627546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Rot="1" noChangeAspect="1" noChangeArrowheads="1" noTextEdit="1"/>
          </p:cNvSpPr>
          <p:nvPr>
            <p:ph type="sldImg"/>
          </p:nvPr>
        </p:nvSpPr>
        <p:spPr>
          <a:xfrm>
            <a:off x="109538" y="741363"/>
            <a:ext cx="6580187" cy="3702050"/>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Arial" charset="0"/>
                <a:ea typeface="宋体" pitchFamily="2" charset="-122"/>
                <a:cs typeface="+mn-cs"/>
              </a:rPr>
              <a:t>That’s all, thank you.</a:t>
            </a:r>
            <a:endParaRPr lang="zh-CN" altLang="zh-CN" sz="1200" kern="1200" dirty="0">
              <a:solidFill>
                <a:schemeClr val="tx1"/>
              </a:solidFill>
              <a:effectLst/>
              <a:latin typeface="Arial" charset="0"/>
              <a:ea typeface="宋体" pitchFamily="2" charset="-122"/>
              <a:cs typeface="+mn-cs"/>
            </a:endParaRPr>
          </a:p>
          <a:p>
            <a:endParaRPr lang="zh-CN" altLang="zh-CN" sz="1200" kern="1200" dirty="0">
              <a:solidFill>
                <a:schemeClr val="tx1"/>
              </a:solidFill>
              <a:effectLst/>
              <a:latin typeface="Arial" charset="0"/>
              <a:ea typeface="宋体" pitchFamily="2" charset="-122"/>
              <a:cs typeface="+mn-cs"/>
            </a:endParaRPr>
          </a:p>
        </p:txBody>
      </p:sp>
    </p:spTree>
    <p:extLst>
      <p:ext uri="{BB962C8B-B14F-4D97-AF65-F5344CB8AC3E}">
        <p14:creationId xmlns:p14="http://schemas.microsoft.com/office/powerpoint/2010/main" val="182076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9261B"/>
                </a:solidFill>
                <a:effectLst/>
                <a:highlight>
                  <a:srgbClr val="F0EEE5"/>
                </a:highlight>
                <a:latin typeface="__tiempos_b6f14e"/>
              </a:rPr>
              <a:t>the filters should have large capacity, high accuracy, and high throughput. However, previous works could only achieve one or two of these three objectives. Our work can simultaneously satisfy all three objectives.</a:t>
            </a:r>
            <a:endParaRPr lang="en" altLang="zh-CN" dirty="0"/>
          </a:p>
        </p:txBody>
      </p:sp>
    </p:spTree>
    <p:extLst>
      <p:ext uri="{BB962C8B-B14F-4D97-AF65-F5344CB8AC3E}">
        <p14:creationId xmlns:p14="http://schemas.microsoft.com/office/powerpoint/2010/main" val="2679240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effectLst/>
                <a:latin typeface="Times New Roman" panose="02020603050405020304" pitchFamily="18" charset="0"/>
                <a:ea typeface="等线" panose="02010600030101010101" pitchFamily="2" charset="-122"/>
              </a:rPr>
              <a:t>Specifically, filters require larger storage space to achieve </a:t>
            </a:r>
            <a:r>
              <a:rPr lang="en-US" altLang="zh-CN" sz="1200" dirty="0">
                <a:latin typeface="+mj-lt"/>
              </a:rPr>
              <a:t>objectives 1 and 2</a:t>
            </a:r>
            <a:r>
              <a:rPr lang="en-US" altLang="zh-CN" sz="1200" dirty="0">
                <a:effectLst/>
                <a:latin typeface="Times New Roman" panose="02020603050405020304" pitchFamily="18" charset="0"/>
                <a:ea typeface="等线" panose="02010600030101010101" pitchFamily="2" charset="-122"/>
              </a:rPr>
              <a:t>. Therefore, some previous work ported the filter to SSD </a:t>
            </a:r>
            <a:r>
              <a:rPr lang="en-US" altLang="zh-CN" sz="1200" dirty="0">
                <a:latin typeface="+mj-lt"/>
              </a:rPr>
              <a:t>for </a:t>
            </a:r>
            <a:r>
              <a:rPr lang="en-US" altLang="zh-CN" sz="1200" dirty="0">
                <a:effectLst/>
                <a:latin typeface="Times New Roman" panose="02020603050405020304" pitchFamily="18" charset="0"/>
                <a:ea typeface="等线" panose="02010600030101010101" pitchFamily="2" charset="-122"/>
              </a:rPr>
              <a:t>larger storage space. However, filters running on SSD have low throughput,</a:t>
            </a:r>
            <a:r>
              <a:rPr lang="zh-CN" altLang="en-US" sz="1200" dirty="0">
                <a:effectLst/>
                <a:latin typeface="Times New Roman" panose="02020603050405020304" pitchFamily="18" charset="0"/>
                <a:ea typeface="等线" panose="02010600030101010101" pitchFamily="2" charset="-122"/>
              </a:rPr>
              <a:t> </a:t>
            </a:r>
            <a:r>
              <a:rPr lang="en-US" altLang="zh-CN" sz="1200" dirty="0">
                <a:effectLst/>
                <a:latin typeface="Times New Roman" panose="02020603050405020304" pitchFamily="18" charset="0"/>
                <a:ea typeface="等线" panose="02010600030101010101" pitchFamily="2" charset="-122"/>
              </a:rPr>
              <a:t>which is </a:t>
            </a:r>
            <a:r>
              <a:rPr lang="en-US" altLang="zh-CN" sz="1200" dirty="0">
                <a:latin typeface="+mj-lt"/>
              </a:rPr>
              <a:t>unable to achieve objective 3</a:t>
            </a:r>
            <a:r>
              <a:rPr lang="en-US" altLang="zh-CN" sz="1200" dirty="0">
                <a:effectLst/>
                <a:latin typeface="Times New Roman" panose="02020603050405020304" pitchFamily="18" charset="0"/>
                <a:ea typeface="等线" panose="02010600030101010101" pitchFamily="2" charset="-122"/>
              </a:rPr>
              <a:t>.</a:t>
            </a:r>
          </a:p>
        </p:txBody>
      </p:sp>
    </p:spTree>
    <p:extLst>
      <p:ext uri="{BB962C8B-B14F-4D97-AF65-F5344CB8AC3E}">
        <p14:creationId xmlns:p14="http://schemas.microsoft.com/office/powerpoint/2010/main" val="1757228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Filters in DRAM can achieve objective 3. However, storing a large number of elements while achieving high accuracy in DRAM incurs huge memory consumption</a:t>
            </a:r>
            <a:r>
              <a:rPr lang="en-US" altLang="zh-CN" sz="1200" dirty="0">
                <a:effectLst/>
                <a:latin typeface="Times New Roman" panose="02020603050405020304" pitchFamily="18" charset="0"/>
                <a:ea typeface="等线" panose="02010600030101010101" pitchFamily="2" charset="-122"/>
              </a:rPr>
              <a:t>,</a:t>
            </a:r>
            <a:r>
              <a:rPr lang="zh-CN" altLang="en-US" sz="1200" dirty="0">
                <a:effectLst/>
                <a:latin typeface="Times New Roman" panose="02020603050405020304" pitchFamily="18" charset="0"/>
                <a:ea typeface="等线" panose="02010600030101010101" pitchFamily="2" charset="-122"/>
              </a:rPr>
              <a:t> </a:t>
            </a:r>
            <a:r>
              <a:rPr lang="en-US" altLang="zh-CN" sz="1200" dirty="0">
                <a:effectLst/>
                <a:latin typeface="Times New Roman" panose="02020603050405020304" pitchFamily="18" charset="0"/>
                <a:ea typeface="等线" panose="02010600030101010101" pitchFamily="2" charset="-122"/>
              </a:rPr>
              <a:t>which</a:t>
            </a:r>
            <a:r>
              <a:rPr lang="zh-CN" altLang="en-US" sz="1200" dirty="0">
                <a:effectLst/>
                <a:latin typeface="Times New Roman" panose="02020603050405020304" pitchFamily="18" charset="0"/>
                <a:ea typeface="等线" panose="02010600030101010101" pitchFamily="2" charset="-122"/>
              </a:rPr>
              <a:t> </a:t>
            </a:r>
            <a:r>
              <a:rPr lang="en-US" altLang="zh-CN" sz="1200" dirty="0">
                <a:effectLst/>
                <a:latin typeface="Times New Roman" panose="02020603050405020304" pitchFamily="18" charset="0"/>
                <a:ea typeface="等线" panose="02010600030101010101" pitchFamily="2" charset="-122"/>
              </a:rPr>
              <a:t>is</a:t>
            </a:r>
            <a:r>
              <a:rPr lang="zh-CN" altLang="en-US" sz="1200" dirty="0">
                <a:effectLst/>
                <a:latin typeface="Times New Roman" panose="02020603050405020304" pitchFamily="18" charset="0"/>
                <a:ea typeface="等线" panose="02010600030101010101" pitchFamily="2" charset="-122"/>
              </a:rPr>
              <a:t> </a:t>
            </a:r>
            <a:r>
              <a:rPr lang="en-US" altLang="zh-CN" sz="1200" dirty="0">
                <a:latin typeface="+mj-lt"/>
              </a:rPr>
              <a:t>unable to achieve objectives 1 and 2.</a:t>
            </a:r>
            <a:endParaRPr lang="en" altLang="zh-CN" dirty="0"/>
          </a:p>
        </p:txBody>
      </p:sp>
    </p:spTree>
    <p:extLst>
      <p:ext uri="{BB962C8B-B14F-4D97-AF65-F5344CB8AC3E}">
        <p14:creationId xmlns:p14="http://schemas.microsoft.com/office/powerpoint/2010/main" val="3583236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In summary, f</a:t>
            </a:r>
            <a:r>
              <a:rPr lang="en-US" altLang="zh-CN" dirty="0"/>
              <a:t>ilters need to achieve all objectives.</a:t>
            </a:r>
            <a:r>
              <a:rPr lang="zh-CN" altLang="en-US" dirty="0"/>
              <a:t> </a:t>
            </a:r>
            <a:r>
              <a:rPr lang="en-US" altLang="zh-CN" sz="1200" dirty="0">
                <a:latin typeface="+mj-lt"/>
              </a:rPr>
              <a:t>Previous filter designs have to trade off between speed and space. The reason behind this is that DRAM and SSD cannot have fast speed and large storage space capacity simultaneously.</a:t>
            </a:r>
          </a:p>
        </p:txBody>
      </p:sp>
    </p:spTree>
    <p:extLst>
      <p:ext uri="{BB962C8B-B14F-4D97-AF65-F5344CB8AC3E}">
        <p14:creationId xmlns:p14="http://schemas.microsoft.com/office/powerpoint/2010/main" val="3260513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mj-lt"/>
              </a:rPr>
              <a:t>Persistent memory has the speed close to DRAM and the capacity close to SSD. It has potential to make filters achieve the above three objectives simultaneously.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mj-lt"/>
            </a:endParaRPr>
          </a:p>
        </p:txBody>
      </p:sp>
    </p:spTree>
    <p:extLst>
      <p:ext uri="{BB962C8B-B14F-4D97-AF65-F5344CB8AC3E}">
        <p14:creationId xmlns:p14="http://schemas.microsoft.com/office/powerpoint/2010/main" val="704463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189449" name="Rectangle 9"/>
          <p:cNvSpPr>
            <a:spLocks noGrp="1" noChangeArrowheads="1"/>
          </p:cNvSpPr>
          <p:nvPr>
            <p:ph type="ctrTitle"/>
          </p:nvPr>
        </p:nvSpPr>
        <p:spPr>
          <a:xfrm>
            <a:off x="1140883" y="5157192"/>
            <a:ext cx="9874251" cy="1494284"/>
          </a:xfrm>
          <a:prstGeom prst="rect">
            <a:avLst/>
          </a:prstGeom>
        </p:spPr>
        <p:txBody>
          <a:bodyPr anchor="ctr"/>
          <a:lstStyle>
            <a:lvl1pPr>
              <a:defRPr sz="3600" b="1">
                <a:solidFill>
                  <a:srgbClr val="5535FF"/>
                </a:solidFill>
                <a:effectLst>
                  <a:outerShdw blurRad="38100" dist="38100" dir="2700000" algn="tl">
                    <a:srgbClr val="000000">
                      <a:alpha val="43137"/>
                    </a:srgbClr>
                  </a:outerShdw>
                </a:effectLst>
                <a:latin typeface="Times New Roman" pitchFamily="18" charset="0"/>
                <a:cs typeface="Times New Roman" pitchFamily="18" charset="0"/>
              </a:defRPr>
            </a:lvl1pPr>
          </a:lstStyle>
          <a:p>
            <a:r>
              <a:rPr lang="zh-CN" altLang="en-US" dirty="0"/>
              <a:t>单击此处编辑母版标题样式</a:t>
            </a:r>
          </a:p>
        </p:txBody>
      </p:sp>
      <p:sp>
        <p:nvSpPr>
          <p:cNvPr id="2" name="灯片编号占位符 5">
            <a:extLst>
              <a:ext uri="{FF2B5EF4-FFF2-40B4-BE49-F238E27FC236}">
                <a16:creationId xmlns:a16="http://schemas.microsoft.com/office/drawing/2014/main" id="{E19DA7EE-A854-2512-863D-D9D647C2AE4B}"/>
              </a:ext>
            </a:extLst>
          </p:cNvPr>
          <p:cNvSpPr>
            <a:spLocks noGrp="1"/>
          </p:cNvSpPr>
          <p:nvPr>
            <p:ph type="sldNum" sz="quarter" idx="4"/>
          </p:nvPr>
        </p:nvSpPr>
        <p:spPr>
          <a:xfrm>
            <a:off x="9106203" y="630932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75D386-E4F0-464A-B1E9-644664D00F4A}" type="slidenum">
              <a:rPr lang="zh-CN" altLang="en-US" smtClean="0"/>
              <a:pPr/>
              <a:t>‹#›</a:t>
            </a:fld>
            <a:r>
              <a:rPr lang="zh-CN" altLang="en-US" dirty="0"/>
              <a:t> </a:t>
            </a:r>
            <a:r>
              <a:rPr lang="en-US" altLang="zh-CN" dirty="0"/>
              <a:t>/45</a:t>
            </a:r>
            <a:endParaRPr lang="zh-CN" altLang="en-US" dirty="0"/>
          </a:p>
        </p:txBody>
      </p:sp>
    </p:spTree>
    <p:extLst>
      <p:ext uri="{BB962C8B-B14F-4D97-AF65-F5344CB8AC3E}">
        <p14:creationId xmlns:p14="http://schemas.microsoft.com/office/powerpoint/2010/main" val="1485428464"/>
      </p:ext>
    </p:extLst>
  </p:cSld>
  <p:clrMapOvr>
    <a:masterClrMapping/>
  </p:clrMapOvr>
  <mc:AlternateContent xmlns:mc="http://schemas.openxmlformats.org/markup-compatibility/2006" xmlns:p14="http://schemas.microsoft.com/office/powerpoint/2010/main">
    <mc:Choice Requires="p14">
      <p:transition p14:dur="0" advTm="40956"/>
    </mc:Choice>
    <mc:Fallback xmlns="">
      <p:transition advTm="40956"/>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43339" y="188640"/>
            <a:ext cx="11905323" cy="576262"/>
          </a:xfrm>
          <a:prstGeom prst="rect">
            <a:avLst/>
          </a:prstGeom>
        </p:spPr>
        <p:txBody>
          <a:bodyPr/>
          <a:lstStyle>
            <a:lvl1pPr>
              <a:defRPr>
                <a:solidFill>
                  <a:srgbClr val="002060"/>
                </a:solidFill>
                <a:latin typeface="SimHei" panose="02010609060101010101" pitchFamily="49" charset="-122"/>
                <a:ea typeface="SimHei" panose="02010609060101010101" pitchFamily="49" charset="-122"/>
              </a:defRPr>
            </a:lvl1pPr>
          </a:lstStyle>
          <a:p>
            <a:r>
              <a:rPr lang="zh-CN" altLang="en-US" dirty="0"/>
              <a:t>单击此编辑母版标题样式处</a:t>
            </a:r>
          </a:p>
        </p:txBody>
      </p:sp>
      <p:sp>
        <p:nvSpPr>
          <p:cNvPr id="3" name="内容占位符 2"/>
          <p:cNvSpPr>
            <a:spLocks noGrp="1"/>
          </p:cNvSpPr>
          <p:nvPr>
            <p:ph idx="1"/>
          </p:nvPr>
        </p:nvSpPr>
        <p:spPr>
          <a:xfrm>
            <a:off x="191344" y="1124744"/>
            <a:ext cx="11809312" cy="5400600"/>
          </a:xfrm>
        </p:spPr>
        <p:txBody>
          <a:bodyPr/>
          <a:lstStyle>
            <a:lvl1pPr marL="447675" indent="-447675">
              <a:buClr>
                <a:srgbClr val="002060"/>
              </a:buClr>
              <a:buFont typeface="Wingdings" panose="05000000000000000000" pitchFamily="2" charset="2"/>
              <a:buChar char="n"/>
              <a:defRPr lang="zh-CN" altLang="en-US" sz="2800" b="1" dirty="0" smtClean="0">
                <a:solidFill>
                  <a:schemeClr val="tx1"/>
                </a:solidFill>
                <a:effectLst/>
                <a:latin typeface="Times New Roman" pitchFamily="18" charset="0"/>
                <a:ea typeface="华文新魏"/>
                <a:cs typeface="Times New Roman" pitchFamily="18" charset="0"/>
              </a:defRPr>
            </a:lvl1pPr>
            <a:lvl2pPr>
              <a:defRPr b="1">
                <a:effectLst/>
                <a:latin typeface="华文新魏"/>
                <a:ea typeface="华文新魏"/>
                <a:cs typeface="华文新魏"/>
              </a:defRPr>
            </a:lvl2pPr>
            <a:lvl3pPr>
              <a:defRPr b="1">
                <a:effectLst/>
                <a:latin typeface="Times New Roman" pitchFamily="18" charset="0"/>
                <a:cs typeface="Times New Roman" pitchFamily="18" charset="0"/>
              </a:defRPr>
            </a:lvl3pPr>
            <a:lvl4pPr>
              <a:defRPr sz="1600" b="1">
                <a:latin typeface="STXinwei" charset="-122"/>
                <a:ea typeface="STXinwei" charset="-122"/>
                <a:cs typeface="STXinwei" charset="-122"/>
              </a:defRPr>
            </a:lvl4pPr>
            <a:lvl5pPr>
              <a:defRPr b="1">
                <a:latin typeface="Times New Roman" pitchFamily="18" charset="0"/>
                <a:cs typeface="Times New Roman" pitchFamily="18" charset="0"/>
              </a:defRPr>
            </a:lvl5pPr>
          </a:lstStyle>
          <a:p>
            <a:pPr marL="447675" lvl="0" indent="-447675" algn="l" rtl="0" eaLnBrk="0" fontAlgn="base" hangingPunct="0">
              <a:spcBef>
                <a:spcPts val="300"/>
              </a:spcBef>
              <a:spcAft>
                <a:spcPct val="0"/>
              </a:spcAft>
              <a:buClr>
                <a:srgbClr val="CC6600"/>
              </a:buClr>
              <a:buSzPct val="70000"/>
              <a:buFont typeface="Wingdings" pitchFamily="2" charset="2"/>
              <a:buChar char="n"/>
            </a:pPr>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4" name="灯片编号占位符 5"/>
          <p:cNvSpPr>
            <a:spLocks noGrp="1"/>
          </p:cNvSpPr>
          <p:nvPr>
            <p:ph type="sldNum" sz="quarter" idx="4"/>
          </p:nvPr>
        </p:nvSpPr>
        <p:spPr>
          <a:xfrm>
            <a:off x="9113440" y="6381329"/>
            <a:ext cx="2743200" cy="365125"/>
          </a:xfrm>
          <a:prstGeom prst="rect">
            <a:avLst/>
          </a:prstGeom>
        </p:spPr>
        <p:txBody>
          <a:bodyPr vert="horz" lIns="91440" tIns="45720" rIns="91440" bIns="45720" rtlCol="0" anchor="ctr"/>
          <a:lstStyle>
            <a:lvl1pPr algn="r">
              <a:defRPr sz="1400" b="0">
                <a:solidFill>
                  <a:srgbClr val="002060"/>
                </a:solidFill>
                <a:latin typeface="+mj-lt"/>
              </a:defRPr>
            </a:lvl1pPr>
          </a:lstStyle>
          <a:p>
            <a:fld id="{8F75D386-E4F0-464A-B1E9-644664D00F4A}" type="slidenum">
              <a:rPr lang="zh-CN" altLang="en-US" smtClean="0"/>
              <a:pPr/>
              <a:t>‹#›</a:t>
            </a:fld>
            <a:r>
              <a:rPr lang="zh-CN" altLang="en-US" dirty="0"/>
              <a:t> </a:t>
            </a:r>
            <a:r>
              <a:rPr lang="en-US" altLang="zh-CN" dirty="0"/>
              <a:t>/45</a:t>
            </a:r>
            <a:endParaRPr lang="zh-CN" altLang="en-US" dirty="0"/>
          </a:p>
        </p:txBody>
      </p:sp>
    </p:spTree>
    <p:extLst>
      <p:ext uri="{BB962C8B-B14F-4D97-AF65-F5344CB8AC3E}">
        <p14:creationId xmlns:p14="http://schemas.microsoft.com/office/powerpoint/2010/main" val="1606264640"/>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reserve="1">
  <p:cSld name="Title and Content">
    <p:spTree>
      <p:nvGrpSpPr>
        <p:cNvPr id="1" name="Shape 58"/>
        <p:cNvGrpSpPr/>
        <p:nvPr/>
      </p:nvGrpSpPr>
      <p:grpSpPr>
        <a:xfrm>
          <a:off x="0" y="0"/>
          <a:ext cx="0" cy="0"/>
          <a:chOff x="0" y="0"/>
          <a:chExt cx="0" cy="0"/>
        </a:xfrm>
      </p:grpSpPr>
      <p:sp>
        <p:nvSpPr>
          <p:cNvPr id="59" name="Google Shape;59;p14"/>
          <p:cNvSpPr txBox="1">
            <a:spLocks noGrp="1"/>
          </p:cNvSpPr>
          <p:nvPr>
            <p:ph type="title" hasCustomPrompt="1"/>
          </p:nvPr>
        </p:nvSpPr>
        <p:spPr>
          <a:xfrm>
            <a:off x="342903" y="332656"/>
            <a:ext cx="11506500" cy="590700"/>
          </a:xfrm>
          <a:prstGeom prst="rect">
            <a:avLst/>
          </a:prstGeom>
          <a:noFill/>
          <a:ln>
            <a:noFill/>
          </a:ln>
        </p:spPr>
        <p:txBody>
          <a:bodyPr spcFirstLastPara="1" wrap="square" lIns="51425" tIns="51425" rIns="51425" bIns="51425" anchor="ctr" anchorCtr="0">
            <a:noAutofit/>
          </a:bodyPr>
          <a:lstStyle>
            <a:lvl1pPr marR="0" lvl="0" algn="l">
              <a:lnSpc>
                <a:spcPct val="90000"/>
              </a:lnSpc>
              <a:spcBef>
                <a:spcPts val="0"/>
              </a:spcBef>
              <a:spcAft>
                <a:spcPts val="0"/>
              </a:spcAft>
              <a:buClr>
                <a:schemeClr val="accent2"/>
              </a:buClr>
              <a:buSzPts val="2000"/>
              <a:buFont typeface="Century Gothic"/>
              <a:buNone/>
              <a:defRPr sz="3600" b="1" i="0" u="none" strike="noStrike" cap="none">
                <a:solidFill>
                  <a:schemeClr val="accent4"/>
                </a:solidFill>
                <a:latin typeface="Arial" panose="020B0604020202020204" pitchFamily="34" charset="0"/>
                <a:ea typeface="Arial" panose="020B0604020202020204" pitchFamily="34" charset="0"/>
                <a:cs typeface="Arial" panose="020B0604020202020204" pitchFamily="34" charset="0"/>
                <a:sym typeface="Century Gothic"/>
              </a:defRPr>
            </a:lvl1pPr>
            <a:lvl2pPr lvl="1" algn="l">
              <a:lnSpc>
                <a:spcPct val="100000"/>
              </a:lnSpc>
              <a:spcBef>
                <a:spcPts val="0"/>
              </a:spcBef>
              <a:spcAft>
                <a:spcPts val="0"/>
              </a:spcAft>
              <a:buSzPts val="800"/>
              <a:buNone/>
              <a:defRPr sz="1467"/>
            </a:lvl2pPr>
            <a:lvl3pPr lvl="2" algn="l">
              <a:lnSpc>
                <a:spcPct val="100000"/>
              </a:lnSpc>
              <a:spcBef>
                <a:spcPts val="0"/>
              </a:spcBef>
              <a:spcAft>
                <a:spcPts val="0"/>
              </a:spcAft>
              <a:buSzPts val="800"/>
              <a:buNone/>
              <a:defRPr sz="1467"/>
            </a:lvl3pPr>
            <a:lvl4pPr lvl="3" algn="l">
              <a:lnSpc>
                <a:spcPct val="100000"/>
              </a:lnSpc>
              <a:spcBef>
                <a:spcPts val="0"/>
              </a:spcBef>
              <a:spcAft>
                <a:spcPts val="0"/>
              </a:spcAft>
              <a:buSzPts val="800"/>
              <a:buNone/>
              <a:defRPr sz="1467"/>
            </a:lvl4pPr>
            <a:lvl5pPr lvl="4" algn="l">
              <a:lnSpc>
                <a:spcPct val="100000"/>
              </a:lnSpc>
              <a:spcBef>
                <a:spcPts val="0"/>
              </a:spcBef>
              <a:spcAft>
                <a:spcPts val="0"/>
              </a:spcAft>
              <a:buSzPts val="800"/>
              <a:buNone/>
              <a:defRPr sz="1467"/>
            </a:lvl5pPr>
            <a:lvl6pPr lvl="5" algn="l">
              <a:lnSpc>
                <a:spcPct val="100000"/>
              </a:lnSpc>
              <a:spcBef>
                <a:spcPts val="0"/>
              </a:spcBef>
              <a:spcAft>
                <a:spcPts val="0"/>
              </a:spcAft>
              <a:buSzPts val="800"/>
              <a:buNone/>
              <a:defRPr sz="1467"/>
            </a:lvl6pPr>
            <a:lvl7pPr lvl="6" algn="l">
              <a:lnSpc>
                <a:spcPct val="100000"/>
              </a:lnSpc>
              <a:spcBef>
                <a:spcPts val="0"/>
              </a:spcBef>
              <a:spcAft>
                <a:spcPts val="0"/>
              </a:spcAft>
              <a:buSzPts val="800"/>
              <a:buNone/>
              <a:defRPr sz="1467"/>
            </a:lvl7pPr>
            <a:lvl8pPr lvl="7" algn="l">
              <a:lnSpc>
                <a:spcPct val="100000"/>
              </a:lnSpc>
              <a:spcBef>
                <a:spcPts val="0"/>
              </a:spcBef>
              <a:spcAft>
                <a:spcPts val="0"/>
              </a:spcAft>
              <a:buSzPts val="800"/>
              <a:buNone/>
              <a:defRPr sz="1467"/>
            </a:lvl8pPr>
            <a:lvl9pPr lvl="8" algn="l">
              <a:lnSpc>
                <a:spcPct val="100000"/>
              </a:lnSpc>
              <a:spcBef>
                <a:spcPts val="0"/>
              </a:spcBef>
              <a:spcAft>
                <a:spcPts val="0"/>
              </a:spcAft>
              <a:buSzPts val="800"/>
              <a:buNone/>
              <a:defRPr sz="1467"/>
            </a:lvl9pPr>
          </a:lstStyle>
          <a:p>
            <a:r>
              <a:rPr lang="en-US" altLang="zh-CN" dirty="0"/>
              <a:t>Outline</a:t>
            </a:r>
            <a:endParaRPr dirty="0"/>
          </a:p>
        </p:txBody>
      </p:sp>
      <p:sp>
        <p:nvSpPr>
          <p:cNvPr id="60" name="Google Shape;60;p14"/>
          <p:cNvSpPr txBox="1">
            <a:spLocks noGrp="1"/>
          </p:cNvSpPr>
          <p:nvPr>
            <p:ph type="body" idx="1" hasCustomPrompt="1"/>
          </p:nvPr>
        </p:nvSpPr>
        <p:spPr>
          <a:xfrm>
            <a:off x="342903" y="1117602"/>
            <a:ext cx="11506500" cy="4819500"/>
          </a:xfrm>
          <a:prstGeom prst="rect">
            <a:avLst/>
          </a:prstGeom>
          <a:noFill/>
          <a:ln>
            <a:noFill/>
          </a:ln>
        </p:spPr>
        <p:txBody>
          <a:bodyPr spcFirstLastPara="1" wrap="square" lIns="51425" tIns="51425" rIns="51425" bIns="51425" anchor="t" anchorCtr="0">
            <a:noAutofit/>
          </a:bodyPr>
          <a:lstStyle>
            <a:lvl1pPr marL="609585" marR="0" lvl="0" indent="-423323" algn="l">
              <a:lnSpc>
                <a:spcPct val="150000"/>
              </a:lnSpc>
              <a:spcBef>
                <a:spcPts val="800"/>
              </a:spcBef>
              <a:spcAft>
                <a:spcPts val="0"/>
              </a:spcAft>
              <a:buClr>
                <a:srgbClr val="002060"/>
              </a:buClr>
              <a:buSzPct val="100000"/>
              <a:buFont typeface="Arial"/>
              <a:buChar char="•"/>
              <a:defRPr sz="2400" b="0" i="0" u="none" strike="noStrike" cap="none">
                <a:solidFill>
                  <a:schemeClr val="dk2"/>
                </a:solidFill>
                <a:latin typeface="+mn-lt"/>
                <a:ea typeface="Century Gothic"/>
                <a:cs typeface="Century Gothic"/>
                <a:sym typeface="Century Gothic"/>
              </a:defRPr>
            </a:lvl1pPr>
            <a:lvl2pPr marL="1219170" marR="0" lvl="1" indent="-397923" algn="l">
              <a:lnSpc>
                <a:spcPct val="90000"/>
              </a:lnSpc>
              <a:spcBef>
                <a:spcPts val="400"/>
              </a:spcBef>
              <a:spcAft>
                <a:spcPts val="0"/>
              </a:spcAft>
              <a:buClr>
                <a:schemeClr val="accent3"/>
              </a:buClr>
              <a:buSzPts val="1100"/>
              <a:buFont typeface="Century Gothic"/>
              <a:buChar char="–"/>
              <a:defRPr sz="1467" b="0" i="0" u="none" strike="noStrike" cap="none">
                <a:solidFill>
                  <a:schemeClr val="dk2"/>
                </a:solidFill>
                <a:latin typeface="Century Gothic"/>
                <a:ea typeface="Century Gothic"/>
                <a:cs typeface="Century Gothic"/>
                <a:sym typeface="Century Gothic"/>
              </a:defRPr>
            </a:lvl2pPr>
            <a:lvl3pPr marL="1828754" marR="0" lvl="2" indent="-397923" algn="l">
              <a:lnSpc>
                <a:spcPct val="90000"/>
              </a:lnSpc>
              <a:spcBef>
                <a:spcPts val="400"/>
              </a:spcBef>
              <a:spcAft>
                <a:spcPts val="0"/>
              </a:spcAft>
              <a:buClr>
                <a:schemeClr val="accent3"/>
              </a:buClr>
              <a:buSzPts val="1100"/>
              <a:buFont typeface="Arial"/>
              <a:buChar char="•"/>
              <a:defRPr sz="1467" b="0" i="0" u="none" strike="noStrike" cap="none">
                <a:solidFill>
                  <a:schemeClr val="dk2"/>
                </a:solidFill>
                <a:latin typeface="Century Gothic"/>
                <a:ea typeface="Century Gothic"/>
                <a:cs typeface="Century Gothic"/>
                <a:sym typeface="Century Gothic"/>
              </a:defRPr>
            </a:lvl3pPr>
            <a:lvl4pPr marL="2438339" marR="0" lvl="3" indent="-380990" algn="l">
              <a:lnSpc>
                <a:spcPct val="90000"/>
              </a:lnSpc>
              <a:spcBef>
                <a:spcPts val="400"/>
              </a:spcBef>
              <a:spcAft>
                <a:spcPts val="0"/>
              </a:spcAft>
              <a:buClr>
                <a:schemeClr val="accent3"/>
              </a:buClr>
              <a:buSzPts val="900"/>
              <a:buFont typeface="Century Gothic"/>
              <a:buChar char="–"/>
              <a:defRPr sz="1200" b="0" i="0" u="none" strike="noStrike" cap="none">
                <a:solidFill>
                  <a:schemeClr val="dk2"/>
                </a:solidFill>
                <a:latin typeface="Century Gothic"/>
                <a:ea typeface="Century Gothic"/>
                <a:cs typeface="Century Gothic"/>
                <a:sym typeface="Century Gothic"/>
              </a:defRPr>
            </a:lvl4pPr>
            <a:lvl5pPr marL="3047924" marR="0" lvl="4" indent="-380990" algn="l">
              <a:lnSpc>
                <a:spcPct val="90000"/>
              </a:lnSpc>
              <a:spcBef>
                <a:spcPts val="400"/>
              </a:spcBef>
              <a:spcAft>
                <a:spcPts val="0"/>
              </a:spcAft>
              <a:buClr>
                <a:schemeClr val="accent3"/>
              </a:buClr>
              <a:buSzPts val="900"/>
              <a:buFont typeface="Arial"/>
              <a:buChar char="•"/>
              <a:defRPr sz="1200" b="0" i="0" u="none" strike="noStrike" cap="none">
                <a:solidFill>
                  <a:schemeClr val="dk2"/>
                </a:solidFill>
                <a:latin typeface="Century Gothic"/>
                <a:ea typeface="Century Gothic"/>
                <a:cs typeface="Century Gothic"/>
                <a:sym typeface="Century Gothic"/>
              </a:defRPr>
            </a:lvl5pPr>
            <a:lvl6pPr marL="3657509" marR="0" lvl="5" indent="-380990" algn="l">
              <a:lnSpc>
                <a:spcPct val="90000"/>
              </a:lnSpc>
              <a:spcBef>
                <a:spcPts val="400"/>
              </a:spcBef>
              <a:spcAft>
                <a:spcPts val="0"/>
              </a:spcAft>
              <a:buClr>
                <a:schemeClr val="accent3"/>
              </a:buClr>
              <a:buSzPts val="900"/>
              <a:buFont typeface="Arial"/>
              <a:buChar char="•"/>
              <a:defRPr sz="1200" b="0" i="0" u="none" strike="noStrike" cap="none">
                <a:solidFill>
                  <a:schemeClr val="dk2"/>
                </a:solidFill>
                <a:latin typeface="Century Gothic"/>
                <a:ea typeface="Century Gothic"/>
                <a:cs typeface="Century Gothic"/>
                <a:sym typeface="Century Gothic"/>
              </a:defRPr>
            </a:lvl6pPr>
            <a:lvl7pPr marL="4267093" marR="0" lvl="6" indent="-380990" algn="l">
              <a:lnSpc>
                <a:spcPct val="90000"/>
              </a:lnSpc>
              <a:spcBef>
                <a:spcPts val="400"/>
              </a:spcBef>
              <a:spcAft>
                <a:spcPts val="0"/>
              </a:spcAft>
              <a:buClr>
                <a:schemeClr val="accent3"/>
              </a:buClr>
              <a:buSzPts val="900"/>
              <a:buFont typeface="Arial"/>
              <a:buChar char="•"/>
              <a:defRPr sz="1200" b="0" i="0" u="none" strike="noStrike" cap="none">
                <a:solidFill>
                  <a:schemeClr val="dk2"/>
                </a:solidFill>
                <a:latin typeface="Century Gothic"/>
                <a:ea typeface="Century Gothic"/>
                <a:cs typeface="Century Gothic"/>
                <a:sym typeface="Century Gothic"/>
              </a:defRPr>
            </a:lvl7pPr>
            <a:lvl8pPr marL="4876678" marR="0" lvl="7" indent="-380990" algn="l">
              <a:lnSpc>
                <a:spcPct val="90000"/>
              </a:lnSpc>
              <a:spcBef>
                <a:spcPts val="400"/>
              </a:spcBef>
              <a:spcAft>
                <a:spcPts val="0"/>
              </a:spcAft>
              <a:buClr>
                <a:schemeClr val="accent3"/>
              </a:buClr>
              <a:buSzPts val="900"/>
              <a:buFont typeface="Arial"/>
              <a:buChar char="•"/>
              <a:defRPr sz="1200" b="0" i="0" u="none" strike="noStrike" cap="none">
                <a:solidFill>
                  <a:schemeClr val="dk2"/>
                </a:solidFill>
                <a:latin typeface="Century Gothic"/>
                <a:ea typeface="Century Gothic"/>
                <a:cs typeface="Century Gothic"/>
                <a:sym typeface="Century Gothic"/>
              </a:defRPr>
            </a:lvl8pPr>
            <a:lvl9pPr marL="5486263" marR="0" lvl="8" indent="-380990" algn="l">
              <a:lnSpc>
                <a:spcPct val="90000"/>
              </a:lnSpc>
              <a:spcBef>
                <a:spcPts val="400"/>
              </a:spcBef>
              <a:spcAft>
                <a:spcPts val="0"/>
              </a:spcAft>
              <a:buClr>
                <a:schemeClr val="accent3"/>
              </a:buClr>
              <a:buSzPts val="900"/>
              <a:buFont typeface="Arial"/>
              <a:buChar char="•"/>
              <a:defRPr sz="1200" b="0" i="0" u="none" strike="noStrike" cap="none">
                <a:solidFill>
                  <a:schemeClr val="dk2"/>
                </a:solidFill>
                <a:latin typeface="Century Gothic"/>
                <a:ea typeface="Century Gothic"/>
                <a:cs typeface="Century Gothic"/>
                <a:sym typeface="Century Gothic"/>
              </a:defRPr>
            </a:lvl9pPr>
          </a:lstStyle>
          <a:p>
            <a:r>
              <a:rPr lang="en-US" altLang="zh-CN" dirty="0"/>
              <a:t>Lorem </a:t>
            </a:r>
            <a:endParaRPr dirty="0"/>
          </a:p>
        </p:txBody>
      </p:sp>
      <p:sp>
        <p:nvSpPr>
          <p:cNvPr id="4" name="灯片编号占位符 5"/>
          <p:cNvSpPr>
            <a:spLocks noGrp="1"/>
          </p:cNvSpPr>
          <p:nvPr>
            <p:ph type="sldNum" sz="quarter" idx="4"/>
          </p:nvPr>
        </p:nvSpPr>
        <p:spPr>
          <a:xfrm>
            <a:off x="9106203" y="630932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75D386-E4F0-464A-B1E9-644664D00F4A}" type="slidenum">
              <a:rPr lang="zh-CN" altLang="en-US" smtClean="0"/>
              <a:pPr/>
              <a:t>‹#›</a:t>
            </a:fld>
            <a:r>
              <a:rPr lang="zh-CN" altLang="en-US" dirty="0"/>
              <a:t> </a:t>
            </a:r>
            <a:r>
              <a:rPr lang="en-US" altLang="zh-CN" dirty="0"/>
              <a:t>/45</a:t>
            </a:r>
            <a:endParaRPr lang="zh-CN" altLang="en-US" dirty="0"/>
          </a:p>
        </p:txBody>
      </p:sp>
    </p:spTree>
    <p:extLst>
      <p:ext uri="{BB962C8B-B14F-4D97-AF65-F5344CB8AC3E}">
        <p14:creationId xmlns:p14="http://schemas.microsoft.com/office/powerpoint/2010/main" val="871080357"/>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body" idx="1"/>
          </p:nvPr>
        </p:nvSpPr>
        <p:spPr bwMode="auto">
          <a:xfrm>
            <a:off x="239350" y="1327268"/>
            <a:ext cx="11713300" cy="5414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027" name="Rectangle 3"/>
          <p:cNvSpPr>
            <a:spLocks noChangeArrowheads="1"/>
          </p:cNvSpPr>
          <p:nvPr/>
        </p:nvSpPr>
        <p:spPr bwMode="auto">
          <a:xfrm>
            <a:off x="0" y="908720"/>
            <a:ext cx="11582400" cy="112394"/>
          </a:xfrm>
          <a:prstGeom prst="rect">
            <a:avLst/>
          </a:prstGeom>
          <a:gradFill rotWithShape="0">
            <a:gsLst>
              <a:gs pos="0">
                <a:srgbClr val="002060"/>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zh-CN" altLang="zh-CN" sz="2400"/>
          </a:p>
        </p:txBody>
      </p:sp>
      <p:sp>
        <p:nvSpPr>
          <p:cNvPr id="1028" name="Rectangle 4"/>
          <p:cNvSpPr>
            <a:spLocks noGrp="1" noChangeArrowheads="1"/>
          </p:cNvSpPr>
          <p:nvPr>
            <p:ph type="title"/>
          </p:nvPr>
        </p:nvSpPr>
        <p:spPr bwMode="auto">
          <a:xfrm>
            <a:off x="143339" y="188640"/>
            <a:ext cx="11905323"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2" name="灯片编号占位符 5">
            <a:extLst>
              <a:ext uri="{FF2B5EF4-FFF2-40B4-BE49-F238E27FC236}">
                <a16:creationId xmlns:a16="http://schemas.microsoft.com/office/drawing/2014/main" id="{F5800CD9-5307-4E9E-C512-8D8154C16F97}"/>
              </a:ext>
            </a:extLst>
          </p:cNvPr>
          <p:cNvSpPr>
            <a:spLocks noGrp="1"/>
          </p:cNvSpPr>
          <p:nvPr>
            <p:ph type="sldNum" sz="quarter" idx="4"/>
          </p:nvPr>
        </p:nvSpPr>
        <p:spPr>
          <a:xfrm>
            <a:off x="9113440" y="6381329"/>
            <a:ext cx="2743200" cy="365125"/>
          </a:xfrm>
          <a:prstGeom prst="rect">
            <a:avLst/>
          </a:prstGeom>
        </p:spPr>
        <p:txBody>
          <a:bodyPr vert="horz" lIns="91440" tIns="45720" rIns="91440" bIns="45720" rtlCol="0" anchor="ctr"/>
          <a:lstStyle>
            <a:lvl1pPr algn="r">
              <a:defRPr sz="1400" b="0">
                <a:solidFill>
                  <a:srgbClr val="002060"/>
                </a:solidFill>
                <a:latin typeface="+mj-lt"/>
              </a:defRPr>
            </a:lvl1pPr>
          </a:lstStyle>
          <a:p>
            <a:fld id="{8F75D386-E4F0-464A-B1E9-644664D00F4A}" type="slidenum">
              <a:rPr lang="zh-CN" altLang="en-US" smtClean="0"/>
              <a:pPr/>
              <a:t>‹#›</a:t>
            </a:fld>
            <a:r>
              <a:rPr lang="zh-CN" altLang="en-US" dirty="0"/>
              <a:t> </a:t>
            </a:r>
            <a:r>
              <a:rPr lang="en-US" altLang="zh-CN" dirty="0"/>
              <a:t>/45</a:t>
            </a:r>
            <a:endParaRPr lang="zh-CN" altLang="en-US" dirty="0"/>
          </a:p>
        </p:txBody>
      </p:sp>
    </p:spTree>
    <p:extLst>
      <p:ext uri="{BB962C8B-B14F-4D97-AF65-F5344CB8AC3E}">
        <p14:creationId xmlns:p14="http://schemas.microsoft.com/office/powerpoint/2010/main" val="14159844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mc:AlternateContent xmlns:mc="http://schemas.openxmlformats.org/markup-compatibility/2006" xmlns:p14="http://schemas.microsoft.com/office/powerpoint/2010/main">
    <mc:Choice Requires="p14">
      <p:transition p14:dur="0" advTm="40956"/>
    </mc:Choice>
    <mc:Fallback xmlns="">
      <p:transition advTm="40956"/>
    </mc:Fallback>
  </mc:AlternateContent>
  <p:hf hdr="0" ftr="0" dt="0"/>
  <p:txStyles>
    <p:titleStyle>
      <a:lvl1pPr algn="ctr" rtl="0" eaLnBrk="0" fontAlgn="base" hangingPunct="0">
        <a:spcBef>
          <a:spcPct val="0"/>
        </a:spcBef>
        <a:spcAft>
          <a:spcPct val="0"/>
        </a:spcAft>
        <a:defRPr sz="3200" b="1">
          <a:solidFill>
            <a:srgbClr val="002060"/>
          </a:solidFill>
          <a:effectLst/>
          <a:latin typeface="SimHei" panose="02010609060101010101" pitchFamily="49" charset="-122"/>
          <a:ea typeface="SimHei" panose="02010609060101010101" pitchFamily="49" charset="-122"/>
          <a:cs typeface="SimHei" panose="02010609060101010101" pitchFamily="49" charset="-122"/>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fontAlgn="base">
        <a:spcBef>
          <a:spcPct val="0"/>
        </a:spcBef>
        <a:spcAft>
          <a:spcPct val="0"/>
        </a:spcAft>
        <a:defRPr sz="3200">
          <a:solidFill>
            <a:schemeClr val="tx1"/>
          </a:solidFill>
          <a:latin typeface="Arial" charset="0"/>
          <a:ea typeface="宋体" pitchFamily="2" charset="-122"/>
        </a:defRPr>
      </a:lvl6pPr>
      <a:lvl7pPr marL="914400" algn="ctr" rtl="0" fontAlgn="base">
        <a:spcBef>
          <a:spcPct val="0"/>
        </a:spcBef>
        <a:spcAft>
          <a:spcPct val="0"/>
        </a:spcAft>
        <a:defRPr sz="3200">
          <a:solidFill>
            <a:schemeClr val="tx1"/>
          </a:solidFill>
          <a:latin typeface="Arial" charset="0"/>
          <a:ea typeface="宋体" pitchFamily="2" charset="-122"/>
        </a:defRPr>
      </a:lvl7pPr>
      <a:lvl8pPr marL="1371600" algn="ctr" rtl="0" fontAlgn="base">
        <a:spcBef>
          <a:spcPct val="0"/>
        </a:spcBef>
        <a:spcAft>
          <a:spcPct val="0"/>
        </a:spcAft>
        <a:defRPr sz="3200">
          <a:solidFill>
            <a:schemeClr val="tx1"/>
          </a:solidFill>
          <a:latin typeface="Arial" charset="0"/>
          <a:ea typeface="宋体" pitchFamily="2" charset="-122"/>
        </a:defRPr>
      </a:lvl8pPr>
      <a:lvl9pPr marL="1828800" algn="ctr" rtl="0" fontAlgn="base">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ts val="300"/>
        </a:spcBef>
        <a:spcAft>
          <a:spcPct val="0"/>
        </a:spcAft>
        <a:buClr>
          <a:srgbClr val="CC6600"/>
        </a:buClr>
        <a:buSzPct val="70000"/>
        <a:buFont typeface="Wingdings" pitchFamily="2" charset="2"/>
        <a:buChar char="n"/>
        <a:defRPr sz="2800" b="1">
          <a:solidFill>
            <a:schemeClr val="tx1"/>
          </a:solidFill>
          <a:effectLst/>
          <a:latin typeface="华文新魏"/>
          <a:ea typeface="华文新魏"/>
          <a:cs typeface="华文新魏"/>
        </a:defRPr>
      </a:lvl1pPr>
      <a:lvl2pPr marL="889000" indent="-439738" algn="l" rtl="0" eaLnBrk="0" fontAlgn="base" hangingPunct="0">
        <a:spcBef>
          <a:spcPts val="300"/>
        </a:spcBef>
        <a:spcAft>
          <a:spcPct val="0"/>
        </a:spcAft>
        <a:buClr>
          <a:schemeClr val="hlink"/>
        </a:buClr>
        <a:buSzPct val="65000"/>
        <a:buFont typeface="Wingdings" pitchFamily="2" charset="2"/>
        <a:buChar char="¡"/>
        <a:defRPr sz="2400" b="1">
          <a:solidFill>
            <a:schemeClr val="tx1"/>
          </a:solidFill>
          <a:effectLst/>
          <a:latin typeface="华文新魏"/>
          <a:ea typeface="华文新魏"/>
          <a:cs typeface="华文新魏"/>
        </a:defRPr>
      </a:lvl2pPr>
      <a:lvl3pPr marL="1293813" indent="-403225" algn="l" rtl="0" eaLnBrk="0" fontAlgn="base" hangingPunct="0">
        <a:spcBef>
          <a:spcPts val="300"/>
        </a:spcBef>
        <a:spcAft>
          <a:spcPct val="0"/>
        </a:spcAft>
        <a:buClr>
          <a:schemeClr val="accent1"/>
        </a:buClr>
        <a:buSzPct val="70000"/>
        <a:buFont typeface="Wingdings" pitchFamily="2" charset="2"/>
        <a:buChar char="n"/>
        <a:defRPr sz="2000" b="0">
          <a:solidFill>
            <a:schemeClr val="tx1"/>
          </a:solidFill>
          <a:effectLst/>
          <a:latin typeface="华文新魏"/>
          <a:ea typeface="华文新魏"/>
          <a:cs typeface="华文新魏"/>
        </a:defRPr>
      </a:lvl3pPr>
      <a:lvl4pPr marL="1681163" indent="-385763" algn="l" rtl="0" eaLnBrk="0" fontAlgn="base" hangingPunct="0">
        <a:spcBef>
          <a:spcPts val="300"/>
        </a:spcBef>
        <a:spcAft>
          <a:spcPct val="0"/>
        </a:spcAft>
        <a:buClr>
          <a:schemeClr val="hlink"/>
        </a:buClr>
        <a:buSzPct val="75000"/>
        <a:buFont typeface="Wingdings" pitchFamily="2" charset="2"/>
        <a:buChar char="¡"/>
        <a:defRPr sz="1600" b="0">
          <a:solidFill>
            <a:schemeClr val="tx1"/>
          </a:solidFill>
          <a:latin typeface="STXinwei" charset="-122"/>
          <a:ea typeface="STXinwei" charset="-122"/>
          <a:cs typeface="STXinwei" charset="-122"/>
        </a:defRPr>
      </a:lvl4pPr>
      <a:lvl5pPr marL="2070100" indent="-387350" algn="l" rtl="0" eaLnBrk="0" fontAlgn="base" hangingPunct="0">
        <a:spcBef>
          <a:spcPts val="300"/>
        </a:spcBef>
        <a:spcAft>
          <a:spcPct val="0"/>
        </a:spcAft>
        <a:buClr>
          <a:schemeClr val="accent1"/>
        </a:buClr>
        <a:buSzPct val="70000"/>
        <a:buFont typeface="Wingdings" pitchFamily="2" charset="2"/>
        <a:buChar char="n"/>
        <a:defRPr sz="1600" b="0">
          <a:solidFill>
            <a:schemeClr val="tx1"/>
          </a:solidFill>
          <a:latin typeface="Times New Roman" pitchFamily="18" charset="0"/>
          <a:ea typeface="+mn-ea"/>
          <a:cs typeface="Times New Roman" pitchFamily="18" charset="0"/>
        </a:defRPr>
      </a:lvl5pPr>
      <a:lvl6pPr marL="25273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fontAlgn="base">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webp"/><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webp"/></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15.sv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38;p51">
            <a:extLst>
              <a:ext uri="{FF2B5EF4-FFF2-40B4-BE49-F238E27FC236}">
                <a16:creationId xmlns:a16="http://schemas.microsoft.com/office/drawing/2014/main" id="{29F81737-53E5-5B8D-D1D8-BAB8829B8E45}"/>
              </a:ext>
            </a:extLst>
          </p:cNvPr>
          <p:cNvSpPr/>
          <p:nvPr/>
        </p:nvSpPr>
        <p:spPr>
          <a:xfrm>
            <a:off x="534628" y="1045227"/>
            <a:ext cx="11122744" cy="1321033"/>
          </a:xfrm>
          <a:prstGeom prst="rect">
            <a:avLst/>
          </a:prstGeom>
          <a:noFill/>
          <a:ln>
            <a:noFill/>
          </a:ln>
        </p:spPr>
        <p:txBody>
          <a:bodyPr spcFirstLastPara="1" wrap="square" lIns="0" tIns="0" rIns="0" bIns="0" anchor="t" anchorCtr="0">
            <a:noAutofit/>
          </a:bodyPr>
          <a:lstStyle/>
          <a:p>
            <a:pPr algn="ctr"/>
            <a:r>
              <a:rPr lang="en-US" altLang="zh-CN" sz="4400" b="1" dirty="0">
                <a:solidFill>
                  <a:srgbClr val="002060"/>
                </a:solidFill>
                <a:latin typeface="Arial" panose="020B0604020202020204" pitchFamily="34" charset="0"/>
                <a:ea typeface="黑体" panose="02010609060101010101" pitchFamily="49" charset="-122"/>
                <a:cs typeface="Arial" panose="020B0604020202020204" pitchFamily="34" charset="0"/>
              </a:rPr>
              <a:t> Wormhole Filters: Caching Your Hash on Persistent Memory</a:t>
            </a:r>
            <a:endParaRPr lang="en" altLang="zh-CN" sz="4400" b="1" dirty="0">
              <a:solidFill>
                <a:srgbClr val="002060"/>
              </a:solidFill>
              <a:latin typeface="Arial" panose="020B0604020202020204" pitchFamily="34" charset="0"/>
              <a:ea typeface="黑体" panose="02010609060101010101" pitchFamily="49" charset="-122"/>
              <a:cs typeface="Arial" panose="020B0604020202020204" pitchFamily="34" charset="0"/>
            </a:endParaRPr>
          </a:p>
        </p:txBody>
      </p:sp>
      <p:sp>
        <p:nvSpPr>
          <p:cNvPr id="4" name="矩形 3">
            <a:extLst>
              <a:ext uri="{FF2B5EF4-FFF2-40B4-BE49-F238E27FC236}">
                <a16:creationId xmlns:a16="http://schemas.microsoft.com/office/drawing/2014/main" id="{D924E021-9932-9B65-4D62-58C7DEC4E4F6}"/>
              </a:ext>
            </a:extLst>
          </p:cNvPr>
          <p:cNvSpPr/>
          <p:nvPr/>
        </p:nvSpPr>
        <p:spPr>
          <a:xfrm>
            <a:off x="1388341" y="2581993"/>
            <a:ext cx="9415318" cy="952890"/>
          </a:xfrm>
          <a:prstGeom prst="rect">
            <a:avLst/>
          </a:prstGeom>
        </p:spPr>
        <p:txBody>
          <a:bodyPr wrap="square" lIns="0" tIns="0" rIns="0" bIns="0">
            <a:spAutoFit/>
          </a:bodyPr>
          <a:lstStyle/>
          <a:p>
            <a:pPr algn="ctr">
              <a:lnSpc>
                <a:spcPct val="150000"/>
              </a:lnSpc>
            </a:pPr>
            <a:r>
              <a:rPr lang="en-US" altLang="zh-CN" sz="2200" b="1" dirty="0">
                <a:latin typeface="Arial" panose="020B0604020202020204" pitchFamily="34" charset="0"/>
                <a:cs typeface="Arial" panose="020B0604020202020204" pitchFamily="34" charset="0"/>
              </a:rPr>
              <a:t>Hancheng Wang</a:t>
            </a:r>
            <a:r>
              <a:rPr lang="en-US" altLang="zh-CN" sz="2200" b="1" baseline="30000" dirty="0">
                <a:latin typeface="Arial" panose="020B0604020202020204" pitchFamily="34" charset="0"/>
                <a:cs typeface="Arial" panose="020B0604020202020204" pitchFamily="34" charset="0"/>
              </a:rPr>
              <a:t>1</a:t>
            </a:r>
            <a:r>
              <a:rPr lang="en-US" altLang="zh-CN" sz="2200" dirty="0">
                <a:latin typeface="Arial" panose="020B0604020202020204" pitchFamily="34" charset="0"/>
                <a:cs typeface="Arial" panose="020B0604020202020204" pitchFamily="34" charset="0"/>
              </a:rPr>
              <a:t>, </a:t>
            </a:r>
            <a:r>
              <a:rPr lang="en-US" altLang="zh-CN" sz="2200" dirty="0" err="1">
                <a:latin typeface="Arial" panose="020B0604020202020204" pitchFamily="34" charset="0"/>
                <a:cs typeface="Arial" panose="020B0604020202020204" pitchFamily="34" charset="0"/>
              </a:rPr>
              <a:t>Haipeng</a:t>
            </a:r>
            <a:r>
              <a:rPr lang="en-US" altLang="zh-CN" sz="2200" dirty="0">
                <a:latin typeface="Arial" panose="020B0604020202020204" pitchFamily="34" charset="0"/>
                <a:cs typeface="Arial" panose="020B0604020202020204" pitchFamily="34" charset="0"/>
              </a:rPr>
              <a:t> Dai</a:t>
            </a:r>
            <a:r>
              <a:rPr lang="en-US" altLang="zh-CN" sz="2200" b="1" baseline="30000" dirty="0">
                <a:latin typeface="Arial" panose="020B0604020202020204" pitchFamily="34" charset="0"/>
                <a:cs typeface="Arial" panose="020B0604020202020204" pitchFamily="34" charset="0"/>
              </a:rPr>
              <a:t>1</a:t>
            </a:r>
            <a:r>
              <a:rPr lang="en-US" altLang="zh-CN" sz="2200" dirty="0">
                <a:latin typeface="Arial" panose="020B0604020202020204" pitchFamily="34" charset="0"/>
                <a:cs typeface="Arial" panose="020B0604020202020204" pitchFamily="34" charset="0"/>
              </a:rPr>
              <a:t>, Rong Gu</a:t>
            </a:r>
            <a:r>
              <a:rPr lang="en-US" altLang="zh-CN" sz="2200" b="1" baseline="30000" dirty="0">
                <a:latin typeface="Arial" panose="020B0604020202020204" pitchFamily="34" charset="0"/>
                <a:cs typeface="Arial" panose="020B0604020202020204" pitchFamily="34" charset="0"/>
              </a:rPr>
              <a:t>1</a:t>
            </a:r>
            <a:r>
              <a:rPr lang="en-US" altLang="zh-CN" sz="2200" dirty="0">
                <a:latin typeface="Arial" panose="020B0604020202020204" pitchFamily="34" charset="0"/>
                <a:cs typeface="Arial" panose="020B0604020202020204" pitchFamily="34" charset="0"/>
              </a:rPr>
              <a:t>, </a:t>
            </a:r>
            <a:r>
              <a:rPr lang="en-US" altLang="zh-CN" sz="2200" dirty="0" err="1">
                <a:latin typeface="Arial" panose="020B0604020202020204" pitchFamily="34" charset="0"/>
                <a:cs typeface="Arial" panose="020B0604020202020204" pitchFamily="34" charset="0"/>
              </a:rPr>
              <a:t>Youyou</a:t>
            </a:r>
            <a:r>
              <a:rPr lang="en-US" altLang="zh-CN" sz="2200" dirty="0">
                <a:latin typeface="Arial" panose="020B0604020202020204" pitchFamily="34" charset="0"/>
                <a:cs typeface="Arial" panose="020B0604020202020204" pitchFamily="34" charset="0"/>
              </a:rPr>
              <a:t> Lu</a:t>
            </a:r>
            <a:r>
              <a:rPr lang="en-US" altLang="zh-CN" sz="2200" b="1" baseline="30000" dirty="0">
                <a:latin typeface="Arial" panose="020B0604020202020204" pitchFamily="34" charset="0"/>
                <a:cs typeface="Arial" panose="020B0604020202020204" pitchFamily="34" charset="0"/>
              </a:rPr>
              <a:t>2</a:t>
            </a:r>
            <a:r>
              <a:rPr lang="en-US" altLang="zh-CN" sz="2200" dirty="0">
                <a:latin typeface="Arial" panose="020B0604020202020204" pitchFamily="34" charset="0"/>
                <a:cs typeface="Arial" panose="020B0604020202020204" pitchFamily="34" charset="0"/>
              </a:rPr>
              <a:t>, Jiaqi Zheng</a:t>
            </a:r>
            <a:r>
              <a:rPr lang="en-US" altLang="zh-CN" sz="2200" b="1" baseline="30000" dirty="0">
                <a:latin typeface="Arial" panose="020B0604020202020204" pitchFamily="34" charset="0"/>
                <a:cs typeface="Arial" panose="020B0604020202020204" pitchFamily="34" charset="0"/>
              </a:rPr>
              <a:t>1</a:t>
            </a:r>
            <a:r>
              <a:rPr lang="en-US" altLang="zh-CN" sz="2200" dirty="0">
                <a:latin typeface="Arial" panose="020B0604020202020204" pitchFamily="34" charset="0"/>
                <a:cs typeface="Arial" panose="020B0604020202020204" pitchFamily="34" charset="0"/>
              </a:rPr>
              <a:t>, </a:t>
            </a:r>
          </a:p>
          <a:p>
            <a:pPr algn="ctr">
              <a:lnSpc>
                <a:spcPct val="150000"/>
              </a:lnSpc>
            </a:pPr>
            <a:r>
              <a:rPr lang="en-US" altLang="zh-CN" sz="2200" dirty="0" err="1">
                <a:latin typeface="Arial" panose="020B0604020202020204" pitchFamily="34" charset="0"/>
                <a:cs typeface="Arial" panose="020B0604020202020204" pitchFamily="34" charset="0"/>
              </a:rPr>
              <a:t>Jingsong</a:t>
            </a:r>
            <a:r>
              <a:rPr lang="en-US" altLang="zh-CN" sz="2200" dirty="0">
                <a:latin typeface="Arial" panose="020B0604020202020204" pitchFamily="34" charset="0"/>
                <a:cs typeface="Arial" panose="020B0604020202020204" pitchFamily="34" charset="0"/>
              </a:rPr>
              <a:t> Dai</a:t>
            </a:r>
            <a:r>
              <a:rPr lang="en-US" altLang="zh-CN" sz="2200" b="1" baseline="30000" dirty="0">
                <a:latin typeface="Arial" panose="020B0604020202020204" pitchFamily="34" charset="0"/>
                <a:cs typeface="Arial" panose="020B0604020202020204" pitchFamily="34" charset="0"/>
              </a:rPr>
              <a:t>1</a:t>
            </a:r>
            <a:r>
              <a:rPr lang="en-US" altLang="zh-CN" sz="2200" dirty="0">
                <a:latin typeface="Arial" panose="020B0604020202020204" pitchFamily="34" charset="0"/>
                <a:cs typeface="Arial" panose="020B0604020202020204" pitchFamily="34" charset="0"/>
              </a:rPr>
              <a:t>, Shusen Chen</a:t>
            </a:r>
            <a:r>
              <a:rPr lang="en-US" altLang="zh-CN" sz="2200" b="1" baseline="30000" dirty="0">
                <a:latin typeface="Arial" panose="020B0604020202020204" pitchFamily="34" charset="0"/>
                <a:cs typeface="Arial" panose="020B0604020202020204" pitchFamily="34" charset="0"/>
              </a:rPr>
              <a:t>1</a:t>
            </a:r>
            <a:r>
              <a:rPr lang="en-US" altLang="zh-CN" sz="2200" dirty="0">
                <a:latin typeface="Arial" panose="020B0604020202020204" pitchFamily="34" charset="0"/>
                <a:cs typeface="Arial" panose="020B0604020202020204" pitchFamily="34" charset="0"/>
              </a:rPr>
              <a:t>, </a:t>
            </a:r>
            <a:r>
              <a:rPr lang="en-US" altLang="zh-CN" sz="2200" dirty="0" err="1">
                <a:latin typeface="Arial" panose="020B0604020202020204" pitchFamily="34" charset="0"/>
                <a:cs typeface="Arial" panose="020B0604020202020204" pitchFamily="34" charset="0"/>
              </a:rPr>
              <a:t>Zhiyuan</a:t>
            </a:r>
            <a:r>
              <a:rPr lang="en-US" altLang="zh-CN" sz="2200" dirty="0">
                <a:latin typeface="Arial" panose="020B0604020202020204" pitchFamily="34" charset="0"/>
                <a:cs typeface="Arial" panose="020B0604020202020204" pitchFamily="34" charset="0"/>
              </a:rPr>
              <a:t> Chen</a:t>
            </a:r>
            <a:r>
              <a:rPr lang="en-US" altLang="zh-CN" sz="2200" b="1" baseline="30000" dirty="0">
                <a:latin typeface="Arial" panose="020B0604020202020204" pitchFamily="34" charset="0"/>
                <a:cs typeface="Arial" panose="020B0604020202020204" pitchFamily="34" charset="0"/>
              </a:rPr>
              <a:t>3</a:t>
            </a:r>
            <a:r>
              <a:rPr lang="en-US" altLang="zh-CN" sz="2200" dirty="0">
                <a:latin typeface="Arial" panose="020B0604020202020204" pitchFamily="34" charset="0"/>
                <a:cs typeface="Arial" panose="020B0604020202020204" pitchFamily="34" charset="0"/>
              </a:rPr>
              <a:t>, </a:t>
            </a:r>
            <a:r>
              <a:rPr lang="en-US" altLang="zh-CN" sz="2200" dirty="0" err="1">
                <a:latin typeface="Arial" panose="020B0604020202020204" pitchFamily="34" charset="0"/>
                <a:cs typeface="Arial" panose="020B0604020202020204" pitchFamily="34" charset="0"/>
              </a:rPr>
              <a:t>Shuaituan</a:t>
            </a:r>
            <a:r>
              <a:rPr lang="en-US" altLang="zh-CN" sz="2200" dirty="0">
                <a:latin typeface="Arial" panose="020B0604020202020204" pitchFamily="34" charset="0"/>
                <a:cs typeface="Arial" panose="020B0604020202020204" pitchFamily="34" charset="0"/>
              </a:rPr>
              <a:t> Li</a:t>
            </a:r>
            <a:r>
              <a:rPr lang="en-US" altLang="zh-CN" sz="2200" b="1" baseline="30000" dirty="0">
                <a:latin typeface="Arial" panose="020B0604020202020204" pitchFamily="34" charset="0"/>
                <a:cs typeface="Arial" panose="020B0604020202020204" pitchFamily="34" charset="0"/>
              </a:rPr>
              <a:t>3</a:t>
            </a:r>
            <a:r>
              <a:rPr lang="en-US" altLang="zh-CN" sz="2200" dirty="0">
                <a:latin typeface="Arial" panose="020B0604020202020204" pitchFamily="34" charset="0"/>
                <a:cs typeface="Arial" panose="020B0604020202020204" pitchFamily="34" charset="0"/>
              </a:rPr>
              <a:t>, </a:t>
            </a:r>
            <a:r>
              <a:rPr lang="en-US" altLang="zh-CN" sz="2200" dirty="0" err="1">
                <a:latin typeface="Arial" panose="020B0604020202020204" pitchFamily="34" charset="0"/>
                <a:cs typeface="Arial" panose="020B0604020202020204" pitchFamily="34" charset="0"/>
              </a:rPr>
              <a:t>Guihai</a:t>
            </a:r>
            <a:r>
              <a:rPr lang="en-US" altLang="zh-CN" sz="2200" dirty="0">
                <a:latin typeface="Arial" panose="020B0604020202020204" pitchFamily="34" charset="0"/>
                <a:cs typeface="Arial" panose="020B0604020202020204" pitchFamily="34" charset="0"/>
              </a:rPr>
              <a:t> Chen</a:t>
            </a:r>
            <a:r>
              <a:rPr lang="en-US" altLang="zh-CN" sz="2200" b="1" baseline="30000" dirty="0">
                <a:latin typeface="Arial" panose="020B0604020202020204" pitchFamily="34" charset="0"/>
                <a:cs typeface="Arial" panose="020B0604020202020204" pitchFamily="34" charset="0"/>
              </a:rPr>
              <a:t>1</a:t>
            </a:r>
            <a:r>
              <a:rPr lang="en-US" altLang="zh-CN" sz="2200" dirty="0">
                <a:latin typeface="Arial" panose="020B0604020202020204" pitchFamily="34" charset="0"/>
                <a:cs typeface="Arial" panose="020B0604020202020204" pitchFamily="34" charset="0"/>
              </a:rPr>
              <a:t> </a:t>
            </a:r>
          </a:p>
        </p:txBody>
      </p:sp>
      <p:grpSp>
        <p:nvGrpSpPr>
          <p:cNvPr id="22" name="组合 21">
            <a:extLst>
              <a:ext uri="{FF2B5EF4-FFF2-40B4-BE49-F238E27FC236}">
                <a16:creationId xmlns:a16="http://schemas.microsoft.com/office/drawing/2014/main" id="{CA528CB2-47C0-D33A-F59A-975D9D24F11A}"/>
              </a:ext>
            </a:extLst>
          </p:cNvPr>
          <p:cNvGrpSpPr/>
          <p:nvPr/>
        </p:nvGrpSpPr>
        <p:grpSpPr>
          <a:xfrm>
            <a:off x="1014893" y="4012518"/>
            <a:ext cx="10676341" cy="1866410"/>
            <a:chOff x="1014893" y="4623805"/>
            <a:chExt cx="10676341" cy="1866410"/>
          </a:xfrm>
        </p:grpSpPr>
        <p:grpSp>
          <p:nvGrpSpPr>
            <p:cNvPr id="19" name="组合 18">
              <a:extLst>
                <a:ext uri="{FF2B5EF4-FFF2-40B4-BE49-F238E27FC236}">
                  <a16:creationId xmlns:a16="http://schemas.microsoft.com/office/drawing/2014/main" id="{37F93983-8126-BCC6-1C62-0320E214210F}"/>
                </a:ext>
              </a:extLst>
            </p:cNvPr>
            <p:cNvGrpSpPr/>
            <p:nvPr/>
          </p:nvGrpSpPr>
          <p:grpSpPr>
            <a:xfrm>
              <a:off x="1014893" y="4654765"/>
              <a:ext cx="2516917" cy="1835450"/>
              <a:chOff x="1014893" y="4654765"/>
              <a:chExt cx="2516917" cy="1835450"/>
            </a:xfrm>
          </p:grpSpPr>
          <p:sp>
            <p:nvSpPr>
              <p:cNvPr id="5" name="矩形 4">
                <a:extLst>
                  <a:ext uri="{FF2B5EF4-FFF2-40B4-BE49-F238E27FC236}">
                    <a16:creationId xmlns:a16="http://schemas.microsoft.com/office/drawing/2014/main" id="{CF5B6FEC-DE3F-D42B-4574-D33F50B8976D}"/>
                  </a:ext>
                </a:extLst>
              </p:cNvPr>
              <p:cNvSpPr/>
              <p:nvPr/>
            </p:nvSpPr>
            <p:spPr>
              <a:xfrm>
                <a:off x="1014893" y="6045157"/>
                <a:ext cx="2516917" cy="445058"/>
              </a:xfrm>
              <a:prstGeom prst="rect">
                <a:avLst/>
              </a:prstGeom>
            </p:spPr>
            <p:txBody>
              <a:bodyPr wrap="square" lIns="0" tIns="0" rIns="0" bIns="0">
                <a:spAutoFit/>
              </a:bodyPr>
              <a:lstStyle/>
              <a:p>
                <a:pPr algn="ctr">
                  <a:lnSpc>
                    <a:spcPct val="150000"/>
                  </a:lnSpc>
                </a:pPr>
                <a:r>
                  <a:rPr lang="zh-CN" altLang="en-US" sz="2200" i="1" dirty="0">
                    <a:latin typeface="Arial" panose="020B0604020202020204" pitchFamily="34" charset="0"/>
                    <a:cs typeface="Arial" panose="020B0604020202020204" pitchFamily="34" charset="0"/>
                  </a:rPr>
                  <a:t>Nanjing University</a:t>
                </a:r>
                <a:r>
                  <a:rPr lang="en-US" altLang="zh-CN" sz="2200" b="1" baseline="30000" dirty="0">
                    <a:latin typeface="Arial" panose="020B0604020202020204" pitchFamily="34" charset="0"/>
                    <a:cs typeface="Arial" panose="020B0604020202020204" pitchFamily="34" charset="0"/>
                  </a:rPr>
                  <a:t>1</a:t>
                </a:r>
                <a:endParaRPr lang="en-US" altLang="zh-CN" sz="2200" i="1" dirty="0">
                  <a:latin typeface="Arial" panose="020B0604020202020204" pitchFamily="34" charset="0"/>
                  <a:cs typeface="Arial" panose="020B0604020202020204" pitchFamily="34" charset="0"/>
                </a:endParaRPr>
              </a:p>
            </p:txBody>
          </p:sp>
          <p:pic>
            <p:nvPicPr>
              <p:cNvPr id="6" name="图片 5">
                <a:extLst>
                  <a:ext uri="{FF2B5EF4-FFF2-40B4-BE49-F238E27FC236}">
                    <a16:creationId xmlns:a16="http://schemas.microsoft.com/office/drawing/2014/main" id="{E70939C6-3369-6EE2-C038-F7D9D681D9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415" y="4654765"/>
                <a:ext cx="1135872" cy="1423624"/>
              </a:xfrm>
              <a:prstGeom prst="rect">
                <a:avLst/>
              </a:prstGeom>
            </p:spPr>
          </p:pic>
        </p:grpSp>
        <p:grpSp>
          <p:nvGrpSpPr>
            <p:cNvPr id="20" name="组合 19">
              <a:extLst>
                <a:ext uri="{FF2B5EF4-FFF2-40B4-BE49-F238E27FC236}">
                  <a16:creationId xmlns:a16="http://schemas.microsoft.com/office/drawing/2014/main" id="{B91F2530-84F6-3F21-D89F-74A5BC69B739}"/>
                </a:ext>
              </a:extLst>
            </p:cNvPr>
            <p:cNvGrpSpPr/>
            <p:nvPr/>
          </p:nvGrpSpPr>
          <p:grpSpPr>
            <a:xfrm>
              <a:off x="4498782" y="4654765"/>
              <a:ext cx="2867921" cy="1835450"/>
              <a:chOff x="4498782" y="4654765"/>
              <a:chExt cx="2867921" cy="1835450"/>
            </a:xfrm>
          </p:grpSpPr>
          <p:sp>
            <p:nvSpPr>
              <p:cNvPr id="11" name="矩形 10">
                <a:extLst>
                  <a:ext uri="{FF2B5EF4-FFF2-40B4-BE49-F238E27FC236}">
                    <a16:creationId xmlns:a16="http://schemas.microsoft.com/office/drawing/2014/main" id="{9276B8A1-909B-A3F9-04A1-39C716DA4922}"/>
                  </a:ext>
                </a:extLst>
              </p:cNvPr>
              <p:cNvSpPr/>
              <p:nvPr/>
            </p:nvSpPr>
            <p:spPr>
              <a:xfrm>
                <a:off x="4498782" y="6045157"/>
                <a:ext cx="2867921" cy="445058"/>
              </a:xfrm>
              <a:prstGeom prst="rect">
                <a:avLst/>
              </a:prstGeom>
            </p:spPr>
            <p:txBody>
              <a:bodyPr wrap="square" lIns="0" tIns="0" rIns="0" bIns="0">
                <a:spAutoFit/>
              </a:bodyPr>
              <a:lstStyle/>
              <a:p>
                <a:pPr algn="ctr">
                  <a:lnSpc>
                    <a:spcPct val="150000"/>
                  </a:lnSpc>
                </a:pPr>
                <a:r>
                  <a:rPr lang="en-US" altLang="zh-CN" sz="2200" i="1" dirty="0">
                    <a:latin typeface="Arial" panose="020B0604020202020204" pitchFamily="34" charset="0"/>
                    <a:cs typeface="Arial" panose="020B0604020202020204" pitchFamily="34" charset="0"/>
                  </a:rPr>
                  <a:t>Tsinghua University</a:t>
                </a:r>
                <a:r>
                  <a:rPr lang="en-US" altLang="zh-CN" sz="2200" b="1" i="1" baseline="30000" dirty="0">
                    <a:latin typeface="Arial" panose="020B0604020202020204" pitchFamily="34" charset="0"/>
                    <a:cs typeface="Arial" panose="020B0604020202020204" pitchFamily="34" charset="0"/>
                  </a:rPr>
                  <a:t>2</a:t>
                </a:r>
                <a:endParaRPr lang="en-US" altLang="zh-CN" sz="2200" i="1" dirty="0">
                  <a:latin typeface="Arial" panose="020B0604020202020204" pitchFamily="34" charset="0"/>
                  <a:cs typeface="Arial" panose="020B0604020202020204" pitchFamily="34" charset="0"/>
                </a:endParaRPr>
              </a:p>
            </p:txBody>
          </p:sp>
          <p:pic>
            <p:nvPicPr>
              <p:cNvPr id="7" name="图片 6">
                <a:extLst>
                  <a:ext uri="{FF2B5EF4-FFF2-40B4-BE49-F238E27FC236}">
                    <a16:creationId xmlns:a16="http://schemas.microsoft.com/office/drawing/2014/main" id="{503E6FC9-52B6-2296-C408-261DE386E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0929" y="4654765"/>
                <a:ext cx="1423624" cy="1423624"/>
              </a:xfrm>
              <a:prstGeom prst="rect">
                <a:avLst/>
              </a:prstGeom>
            </p:spPr>
          </p:pic>
        </p:grpSp>
        <p:grpSp>
          <p:nvGrpSpPr>
            <p:cNvPr id="21" name="组合 20">
              <a:extLst>
                <a:ext uri="{FF2B5EF4-FFF2-40B4-BE49-F238E27FC236}">
                  <a16:creationId xmlns:a16="http://schemas.microsoft.com/office/drawing/2014/main" id="{7BEC53D4-06A6-7528-CE5A-DB29FCA28DD0}"/>
                </a:ext>
              </a:extLst>
            </p:cNvPr>
            <p:cNvGrpSpPr/>
            <p:nvPr/>
          </p:nvGrpSpPr>
          <p:grpSpPr>
            <a:xfrm>
              <a:off x="7801455" y="4623805"/>
              <a:ext cx="3889779" cy="1866410"/>
              <a:chOff x="7801455" y="4623805"/>
              <a:chExt cx="3889779" cy="1866410"/>
            </a:xfrm>
          </p:grpSpPr>
          <p:pic>
            <p:nvPicPr>
              <p:cNvPr id="8" name="图片 7">
                <a:extLst>
                  <a:ext uri="{FF2B5EF4-FFF2-40B4-BE49-F238E27FC236}">
                    <a16:creationId xmlns:a16="http://schemas.microsoft.com/office/drawing/2014/main" id="{20E591E1-897A-FB63-6642-9C55F907E2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24195" y="4623805"/>
                <a:ext cx="1462388" cy="1485544"/>
              </a:xfrm>
              <a:prstGeom prst="rect">
                <a:avLst/>
              </a:prstGeom>
            </p:spPr>
          </p:pic>
          <p:sp>
            <p:nvSpPr>
              <p:cNvPr id="12" name="矩形 11">
                <a:extLst>
                  <a:ext uri="{FF2B5EF4-FFF2-40B4-BE49-F238E27FC236}">
                    <a16:creationId xmlns:a16="http://schemas.microsoft.com/office/drawing/2014/main" id="{E3BD18C2-9638-890B-DFC8-C4461579DC74}"/>
                  </a:ext>
                </a:extLst>
              </p:cNvPr>
              <p:cNvSpPr/>
              <p:nvPr/>
            </p:nvSpPr>
            <p:spPr>
              <a:xfrm>
                <a:off x="7801455" y="6045157"/>
                <a:ext cx="3889779" cy="445058"/>
              </a:xfrm>
              <a:prstGeom prst="rect">
                <a:avLst/>
              </a:prstGeom>
            </p:spPr>
            <p:txBody>
              <a:bodyPr wrap="square" lIns="0" tIns="0" rIns="0" bIns="0">
                <a:spAutoFit/>
              </a:bodyPr>
              <a:lstStyle/>
              <a:p>
                <a:pPr algn="ctr">
                  <a:lnSpc>
                    <a:spcPct val="150000"/>
                  </a:lnSpc>
                </a:pPr>
                <a:r>
                  <a:rPr lang="en-US" altLang="zh-CN" sz="2200" i="1" dirty="0">
                    <a:latin typeface="Arial" panose="020B0604020202020204" pitchFamily="34" charset="0"/>
                    <a:cs typeface="Arial" panose="020B0604020202020204" pitchFamily="34" charset="0"/>
                  </a:rPr>
                  <a:t>Huawei Technologies Co., Ltd.</a:t>
                </a:r>
                <a:r>
                  <a:rPr lang="en-US" altLang="zh-CN" sz="2200" b="1" i="1" baseline="30000" dirty="0">
                    <a:latin typeface="Arial" panose="020B0604020202020204" pitchFamily="34" charset="0"/>
                    <a:cs typeface="Arial" panose="020B0604020202020204" pitchFamily="34" charset="0"/>
                  </a:rPr>
                  <a:t>3</a:t>
                </a:r>
                <a:endParaRPr lang="en-US" altLang="zh-CN" sz="2200" i="1" dirty="0">
                  <a:latin typeface="Arial" panose="020B0604020202020204" pitchFamily="34" charset="0"/>
                  <a:cs typeface="Arial" panose="020B0604020202020204" pitchFamily="34" charset="0"/>
                </a:endParaRPr>
              </a:p>
            </p:txBody>
          </p:sp>
        </p:grpSp>
      </p:grpSp>
    </p:spTree>
    <p:extLst>
      <p:ext uri="{BB962C8B-B14F-4D97-AF65-F5344CB8AC3E}">
        <p14:creationId xmlns:p14="http://schemas.microsoft.com/office/powerpoint/2010/main" val="1887869044"/>
      </p:ext>
    </p:extLst>
  </p:cSld>
  <p:clrMapOvr>
    <a:masterClrMapping/>
  </p:clrMapOvr>
  <mc:AlternateContent xmlns:mc="http://schemas.openxmlformats.org/markup-compatibility/2006" xmlns:p14="http://schemas.microsoft.com/office/powerpoint/2010/main">
    <mc:Choice Requires="p14">
      <p:transition p14:dur="0" advTm="40956"/>
    </mc:Choice>
    <mc:Fallback xmlns="">
      <p:transition advTm="4095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Porting filters to persistent memory is not trivial</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10</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506499" cy="2701509"/>
          </a:xfrm>
          <a:prstGeom prst="rect">
            <a:avLst/>
          </a:prstGeom>
        </p:spPr>
        <p:txBody>
          <a:bodyPr wrap="square" lIns="0" tIns="0" rIns="0" bIns="0">
            <a:spAutoFit/>
          </a:bodyPr>
          <a:lstStyle/>
          <a:p>
            <a:pPr>
              <a:lnSpc>
                <a:spcPct val="150000"/>
              </a:lnSpc>
            </a:pPr>
            <a:r>
              <a:rPr lang="en-US" altLang="zh-CN" sz="2400" dirty="0">
                <a:latin typeface="+mj-lt"/>
              </a:rPr>
              <a:t>Operation throughput drops significantly after porting filters from DRAM to persistent memory. This is because:</a:t>
            </a:r>
          </a:p>
          <a:p>
            <a:pPr marL="800100" lvl="1" indent="-342900">
              <a:lnSpc>
                <a:spcPct val="150000"/>
              </a:lnSpc>
              <a:buFont typeface="Arial" panose="020B0604020202020204" pitchFamily="34" charset="0"/>
              <a:buChar char="•"/>
            </a:pPr>
            <a:r>
              <a:rPr lang="en-US" altLang="zh-CN" sz="2400" dirty="0">
                <a:latin typeface="+mj-lt"/>
              </a:rPr>
              <a:t>Previous filter designs incur extensive random accesses and sequential writes.</a:t>
            </a:r>
          </a:p>
          <a:p>
            <a:pPr marL="800100" lvl="1" indent="-342900">
              <a:lnSpc>
                <a:spcPct val="150000"/>
              </a:lnSpc>
              <a:buFont typeface="Arial" panose="020B0604020202020204" pitchFamily="34" charset="0"/>
              <a:buChar char="•"/>
            </a:pPr>
            <a:r>
              <a:rPr lang="en-US" altLang="zh-CN" sz="2400" dirty="0">
                <a:latin typeface="+mj-lt"/>
              </a:rPr>
              <a:t>Persistent memory's random access and sequential write speeds are much lower than those of DRAM</a:t>
            </a:r>
            <a:r>
              <a:rPr lang="en-US" altLang="zh-CN" sz="2400" baseline="30000" dirty="0">
                <a:latin typeface="+mj-lt"/>
              </a:rPr>
              <a:t>[1]</a:t>
            </a:r>
            <a:r>
              <a:rPr lang="en-US" altLang="zh-CN" sz="2400" dirty="0">
                <a:latin typeface="+mj-lt"/>
              </a:rPr>
              <a:t>.</a:t>
            </a:r>
          </a:p>
        </p:txBody>
      </p:sp>
      <p:graphicFrame>
        <p:nvGraphicFramePr>
          <p:cNvPr id="3" name="表格 2">
            <a:extLst>
              <a:ext uri="{FF2B5EF4-FFF2-40B4-BE49-F238E27FC236}">
                <a16:creationId xmlns:a16="http://schemas.microsoft.com/office/drawing/2014/main" id="{AEDF481A-6B9D-0919-EA53-58F593C1E996}"/>
              </a:ext>
            </a:extLst>
          </p:cNvPr>
          <p:cNvGraphicFramePr>
            <a:graphicFrameLocks noGrp="1"/>
          </p:cNvGraphicFramePr>
          <p:nvPr>
            <p:extLst>
              <p:ext uri="{D42A27DB-BD31-4B8C-83A1-F6EECF244321}">
                <p14:modId xmlns:p14="http://schemas.microsoft.com/office/powerpoint/2010/main" val="124702447"/>
              </p:ext>
            </p:extLst>
          </p:nvPr>
        </p:nvGraphicFramePr>
        <p:xfrm>
          <a:off x="2205196" y="4227563"/>
          <a:ext cx="7560000" cy="1720080"/>
        </p:xfrm>
        <a:graphic>
          <a:graphicData uri="http://schemas.openxmlformats.org/drawingml/2006/table">
            <a:tbl>
              <a:tblPr firstRow="1" bandRow="1">
                <a:tableStyleId>{5C22544A-7EE6-4342-B048-85BDC9FD1C3A}</a:tableStyleId>
              </a:tblPr>
              <a:tblGrid>
                <a:gridCol w="2520000">
                  <a:extLst>
                    <a:ext uri="{9D8B030D-6E8A-4147-A177-3AD203B41FA5}">
                      <a16:colId xmlns:a16="http://schemas.microsoft.com/office/drawing/2014/main" val="3283646790"/>
                    </a:ext>
                  </a:extLst>
                </a:gridCol>
                <a:gridCol w="2520000">
                  <a:extLst>
                    <a:ext uri="{9D8B030D-6E8A-4147-A177-3AD203B41FA5}">
                      <a16:colId xmlns:a16="http://schemas.microsoft.com/office/drawing/2014/main" val="1808372076"/>
                    </a:ext>
                  </a:extLst>
                </a:gridCol>
                <a:gridCol w="2520000">
                  <a:extLst>
                    <a:ext uri="{9D8B030D-6E8A-4147-A177-3AD203B41FA5}">
                      <a16:colId xmlns:a16="http://schemas.microsoft.com/office/drawing/2014/main" val="1274048521"/>
                    </a:ext>
                  </a:extLst>
                </a:gridCol>
              </a:tblGrid>
              <a:tr h="54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DRAM/PM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Bandwidth Ratio</a:t>
                      </a:r>
                      <a:endParaRPr lang="zh-CN" altLang="en-US"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800" dirty="0">
                          <a:solidFill>
                            <a:schemeClr val="tx1"/>
                          </a:solidFill>
                        </a:rPr>
                        <a:t>Sequential</a:t>
                      </a:r>
                      <a:endParaRPr lang="zh-CN" altLang="en-US"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solidFill>
                            <a:schemeClr val="tx1"/>
                          </a:solidFill>
                        </a:rPr>
                        <a:t>Random</a:t>
                      </a:r>
                      <a:endParaRPr lang="zh-CN" altLang="en-US" sz="1800"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60396223"/>
                  </a:ext>
                </a:extLst>
              </a:tr>
              <a:tr h="54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t>Read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800" dirty="0"/>
                        <a:t>~3×</a:t>
                      </a:r>
                      <a:endParaRPr lang="zh-CN" altLang="en-US" sz="18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t>~8×</a:t>
                      </a:r>
                      <a:endParaRPr lang="zh-CN" altLang="en-US" sz="18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0545392"/>
                  </a:ext>
                </a:extLst>
              </a:tr>
              <a:tr h="540000">
                <a:tc>
                  <a:txBody>
                    <a:bodyPr/>
                    <a:lstStyle/>
                    <a:p>
                      <a:pPr algn="ctr"/>
                      <a:r>
                        <a:rPr lang="en-US" altLang="zh-CN" sz="1800" b="1" dirty="0"/>
                        <a:t>Write</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800" dirty="0"/>
                        <a:t>~11×</a:t>
                      </a:r>
                      <a:endParaRPr lang="zh-CN" altLang="en-US" sz="18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a:t>~14×</a:t>
                      </a:r>
                      <a:endParaRPr lang="zh-CN" altLang="en-US" sz="1800"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1042916"/>
                  </a:ext>
                </a:extLst>
              </a:tr>
            </a:tbl>
          </a:graphicData>
        </a:graphic>
      </p:graphicFrame>
      <p:sp>
        <p:nvSpPr>
          <p:cNvPr id="5" name="矩形 4">
            <a:extLst>
              <a:ext uri="{FF2B5EF4-FFF2-40B4-BE49-F238E27FC236}">
                <a16:creationId xmlns:a16="http://schemas.microsoft.com/office/drawing/2014/main" id="{70CBC70C-F4F5-40AE-A8DE-EF5F13D71797}"/>
              </a:ext>
            </a:extLst>
          </p:cNvPr>
          <p:cNvSpPr/>
          <p:nvPr/>
        </p:nvSpPr>
        <p:spPr>
          <a:xfrm>
            <a:off x="505223" y="6191006"/>
            <a:ext cx="7150847" cy="404663"/>
          </a:xfrm>
          <a:prstGeom prst="rect">
            <a:avLst/>
          </a:prstGeom>
        </p:spPr>
        <p:txBody>
          <a:bodyPr wrap="square" lIns="0" tIns="0" rIns="0" bIns="0">
            <a:spAutoFit/>
          </a:bodyPr>
          <a:lstStyle/>
          <a:p>
            <a:pPr>
              <a:lnSpc>
                <a:spcPct val="150000"/>
              </a:lnSpc>
            </a:pPr>
            <a:r>
              <a:rPr lang="en-US" altLang="zh-CN" sz="2000" dirty="0">
                <a:latin typeface="+mj-lt"/>
              </a:rPr>
              <a:t>[1] Dash: Scalable Hashing on Persistent Memory.</a:t>
            </a:r>
            <a:r>
              <a:rPr lang="zh-CN" altLang="en-US" sz="2000" dirty="0">
                <a:latin typeface="+mj-lt"/>
              </a:rPr>
              <a:t> </a:t>
            </a:r>
            <a:r>
              <a:rPr lang="en-US" altLang="zh-CN" sz="2000" dirty="0">
                <a:latin typeface="+mj-lt"/>
              </a:rPr>
              <a:t>VLDB</a:t>
            </a:r>
            <a:r>
              <a:rPr lang="zh-CN" altLang="en-US" sz="2000" dirty="0">
                <a:latin typeface="+mj-lt"/>
              </a:rPr>
              <a:t> </a:t>
            </a:r>
            <a:r>
              <a:rPr lang="en-US" altLang="zh-CN" sz="2000" dirty="0">
                <a:latin typeface="+mj-lt"/>
              </a:rPr>
              <a:t>2020. </a:t>
            </a:r>
          </a:p>
        </p:txBody>
      </p:sp>
    </p:spTree>
    <p:extLst>
      <p:ext uri="{BB962C8B-B14F-4D97-AF65-F5344CB8AC3E}">
        <p14:creationId xmlns:p14="http://schemas.microsoft.com/office/powerpoint/2010/main" val="257608597"/>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Porting filters to persistent memory is not trivial</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11</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1593513"/>
          </a:xfrm>
          <a:prstGeom prst="rect">
            <a:avLst/>
          </a:prstGeom>
        </p:spPr>
        <p:txBody>
          <a:bodyPr wrap="square" lIns="0" tIns="0" rIns="0" bIns="0">
            <a:spAutoFit/>
          </a:bodyPr>
          <a:lstStyle/>
          <a:p>
            <a:pPr>
              <a:lnSpc>
                <a:spcPct val="150000"/>
              </a:lnSpc>
            </a:pPr>
            <a:r>
              <a:rPr lang="en-US" altLang="zh-CN" sz="2400" dirty="0">
                <a:latin typeface="+mj-lt"/>
              </a:rPr>
              <a:t>For example, the insertion and lookup of Bloom filters require accessing </a:t>
            </a:r>
            <a:r>
              <a:rPr lang="en-US" altLang="zh-CN" sz="2400" i="1" dirty="0">
                <a:latin typeface="Times New Roman" panose="02020603050405020304" pitchFamily="18" charset="0"/>
                <a:cs typeface="Times New Roman" panose="02020603050405020304" pitchFamily="18" charset="0"/>
              </a:rPr>
              <a:t>k</a:t>
            </a:r>
            <a:r>
              <a:rPr lang="en-US" altLang="zh-CN" sz="2400" dirty="0">
                <a:latin typeface="+mj-lt"/>
              </a:rPr>
              <a:t> bits, resulting in a large number of random accesses. Random accesses to DRAM are fast, but random accesses to persistent memory are slow.</a:t>
            </a:r>
          </a:p>
        </p:txBody>
      </p:sp>
      <p:pic>
        <p:nvPicPr>
          <p:cNvPr id="5" name="图片 4">
            <a:extLst>
              <a:ext uri="{FF2B5EF4-FFF2-40B4-BE49-F238E27FC236}">
                <a16:creationId xmlns:a16="http://schemas.microsoft.com/office/drawing/2014/main" id="{0E2D6203-DE0E-9C1D-6137-3D85C5D1EAC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0105" y="3266683"/>
            <a:ext cx="5397195" cy="2237400"/>
          </a:xfrm>
          <a:prstGeom prst="rect">
            <a:avLst/>
          </a:prstGeom>
          <a:noFill/>
          <a:ln>
            <a:noFill/>
          </a:ln>
        </p:spPr>
      </p:pic>
      <p:sp>
        <p:nvSpPr>
          <p:cNvPr id="3" name="对话气泡: 圆角矩形 2">
            <a:extLst>
              <a:ext uri="{FF2B5EF4-FFF2-40B4-BE49-F238E27FC236}">
                <a16:creationId xmlns:a16="http://schemas.microsoft.com/office/drawing/2014/main" id="{F30F189E-584C-7614-D6FA-A9A67B28380C}"/>
              </a:ext>
            </a:extLst>
          </p:cNvPr>
          <p:cNvSpPr/>
          <p:nvPr/>
        </p:nvSpPr>
        <p:spPr bwMode="auto">
          <a:xfrm>
            <a:off x="8366742" y="3266683"/>
            <a:ext cx="1978421" cy="397363"/>
          </a:xfrm>
          <a:prstGeom prst="wedgeRoundRectCallout">
            <a:avLst>
              <a:gd name="adj1" fmla="val -50527"/>
              <a:gd name="adj2" fmla="val 124910"/>
              <a:gd name="adj3" fmla="val 16667"/>
            </a:avLst>
          </a:prstGeom>
          <a:solidFill>
            <a:srgbClr val="FFFFCC">
              <a:alpha val="90000"/>
            </a:srgb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buNone/>
            </a:pPr>
            <a:r>
              <a:rPr lang="en-US" altLang="zh-CN" b="1" i="1" dirty="0">
                <a:latin typeface="LinLibertineT"/>
              </a:rPr>
              <a:t>k</a:t>
            </a:r>
            <a:r>
              <a:rPr lang="en-US" altLang="zh-CN" b="1" dirty="0">
                <a:latin typeface="LinLibertineT"/>
              </a:rPr>
              <a:t>=3 in this example</a:t>
            </a:r>
            <a:endParaRPr lang="zh-CN" altLang="en-US" sz="1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Tree>
    <p:extLst>
      <p:ext uri="{BB962C8B-B14F-4D97-AF65-F5344CB8AC3E}">
        <p14:creationId xmlns:p14="http://schemas.microsoft.com/office/powerpoint/2010/main" val="649564498"/>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Porting filters to persistent memory is not trivial</a:t>
            </a:r>
            <a:endParaRPr lang="zh-CN" altLang="en-US" dirty="0"/>
          </a:p>
        </p:txBody>
      </p:sp>
      <p:sp>
        <p:nvSpPr>
          <p:cNvPr id="4" name="灯片编号占位符 3"/>
          <p:cNvSpPr>
            <a:spLocks noGrp="1"/>
          </p:cNvSpPr>
          <p:nvPr>
            <p:ph type="sldNum" sz="quarter" idx="4"/>
          </p:nvPr>
        </p:nvSpPr>
        <p:spPr>
          <a:xfrm>
            <a:off x="9382069" y="6309320"/>
            <a:ext cx="2467334" cy="405297"/>
          </a:xfrm>
        </p:spPr>
        <p:txBody>
          <a:bodyPr/>
          <a:lstStyle/>
          <a:p>
            <a:fld id="{8F75D386-E4F0-464A-B1E9-644664D00F4A}" type="slidenum">
              <a:rPr lang="zh-CN" altLang="en-US" smtClean="0"/>
              <a:t>12</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1593513"/>
          </a:xfrm>
          <a:prstGeom prst="rect">
            <a:avLst/>
          </a:prstGeom>
        </p:spPr>
        <p:txBody>
          <a:bodyPr wrap="square" lIns="0" tIns="0" rIns="0" bIns="0">
            <a:spAutoFit/>
          </a:bodyPr>
          <a:lstStyle/>
          <a:p>
            <a:pPr>
              <a:lnSpc>
                <a:spcPct val="150000"/>
              </a:lnSpc>
            </a:pPr>
            <a:r>
              <a:rPr lang="en-US" altLang="zh-CN" sz="2400" dirty="0">
                <a:latin typeface="+mj-lt"/>
              </a:rPr>
              <a:t>For example, quotient filters obtain an empty slot to insert a new element by shifting all subsequent elements after the position where a collision occurs, resulting in a large number of sequential writes.  </a:t>
            </a:r>
          </a:p>
        </p:txBody>
      </p:sp>
      <p:graphicFrame>
        <p:nvGraphicFramePr>
          <p:cNvPr id="3" name="表格 4">
            <a:extLst>
              <a:ext uri="{FF2B5EF4-FFF2-40B4-BE49-F238E27FC236}">
                <a16:creationId xmlns:a16="http://schemas.microsoft.com/office/drawing/2014/main" id="{928039AE-359F-0B74-7AFC-125D9E4BF0D1}"/>
              </a:ext>
            </a:extLst>
          </p:cNvPr>
          <p:cNvGraphicFramePr>
            <a:graphicFrameLocks noGrp="1"/>
          </p:cNvGraphicFramePr>
          <p:nvPr>
            <p:extLst>
              <p:ext uri="{D42A27DB-BD31-4B8C-83A1-F6EECF244321}">
                <p14:modId xmlns:p14="http://schemas.microsoft.com/office/powerpoint/2010/main" val="2751224004"/>
              </p:ext>
            </p:extLst>
          </p:nvPr>
        </p:nvGraphicFramePr>
        <p:xfrm>
          <a:off x="2824778" y="3279998"/>
          <a:ext cx="8128008" cy="741680"/>
        </p:xfrm>
        <a:graphic>
          <a:graphicData uri="http://schemas.openxmlformats.org/drawingml/2006/table">
            <a:tbl>
              <a:tblPr firstRow="1" bandRow="1">
                <a:tableStyleId>{2D5ABB26-0587-4C30-8999-92F81FD0307C}</a:tableStyleId>
              </a:tblPr>
              <a:tblGrid>
                <a:gridCol w="338667">
                  <a:extLst>
                    <a:ext uri="{9D8B030D-6E8A-4147-A177-3AD203B41FA5}">
                      <a16:colId xmlns:a16="http://schemas.microsoft.com/office/drawing/2014/main" val="1370766537"/>
                    </a:ext>
                  </a:extLst>
                </a:gridCol>
                <a:gridCol w="338667">
                  <a:extLst>
                    <a:ext uri="{9D8B030D-6E8A-4147-A177-3AD203B41FA5}">
                      <a16:colId xmlns:a16="http://schemas.microsoft.com/office/drawing/2014/main" val="3657869417"/>
                    </a:ext>
                  </a:extLst>
                </a:gridCol>
                <a:gridCol w="338667">
                  <a:extLst>
                    <a:ext uri="{9D8B030D-6E8A-4147-A177-3AD203B41FA5}">
                      <a16:colId xmlns:a16="http://schemas.microsoft.com/office/drawing/2014/main" val="2000436006"/>
                    </a:ext>
                  </a:extLst>
                </a:gridCol>
                <a:gridCol w="338667">
                  <a:extLst>
                    <a:ext uri="{9D8B030D-6E8A-4147-A177-3AD203B41FA5}">
                      <a16:colId xmlns:a16="http://schemas.microsoft.com/office/drawing/2014/main" val="3521441786"/>
                    </a:ext>
                  </a:extLst>
                </a:gridCol>
                <a:gridCol w="338667">
                  <a:extLst>
                    <a:ext uri="{9D8B030D-6E8A-4147-A177-3AD203B41FA5}">
                      <a16:colId xmlns:a16="http://schemas.microsoft.com/office/drawing/2014/main" val="3631765744"/>
                    </a:ext>
                  </a:extLst>
                </a:gridCol>
                <a:gridCol w="338667">
                  <a:extLst>
                    <a:ext uri="{9D8B030D-6E8A-4147-A177-3AD203B41FA5}">
                      <a16:colId xmlns:a16="http://schemas.microsoft.com/office/drawing/2014/main" val="957220332"/>
                    </a:ext>
                  </a:extLst>
                </a:gridCol>
                <a:gridCol w="338667">
                  <a:extLst>
                    <a:ext uri="{9D8B030D-6E8A-4147-A177-3AD203B41FA5}">
                      <a16:colId xmlns:a16="http://schemas.microsoft.com/office/drawing/2014/main" val="1654790048"/>
                    </a:ext>
                  </a:extLst>
                </a:gridCol>
                <a:gridCol w="338667">
                  <a:extLst>
                    <a:ext uri="{9D8B030D-6E8A-4147-A177-3AD203B41FA5}">
                      <a16:colId xmlns:a16="http://schemas.microsoft.com/office/drawing/2014/main" val="2434147533"/>
                    </a:ext>
                  </a:extLst>
                </a:gridCol>
                <a:gridCol w="338667">
                  <a:extLst>
                    <a:ext uri="{9D8B030D-6E8A-4147-A177-3AD203B41FA5}">
                      <a16:colId xmlns:a16="http://schemas.microsoft.com/office/drawing/2014/main" val="4160018334"/>
                    </a:ext>
                  </a:extLst>
                </a:gridCol>
                <a:gridCol w="338667">
                  <a:extLst>
                    <a:ext uri="{9D8B030D-6E8A-4147-A177-3AD203B41FA5}">
                      <a16:colId xmlns:a16="http://schemas.microsoft.com/office/drawing/2014/main" val="804271073"/>
                    </a:ext>
                  </a:extLst>
                </a:gridCol>
                <a:gridCol w="338667">
                  <a:extLst>
                    <a:ext uri="{9D8B030D-6E8A-4147-A177-3AD203B41FA5}">
                      <a16:colId xmlns:a16="http://schemas.microsoft.com/office/drawing/2014/main" val="2167748960"/>
                    </a:ext>
                  </a:extLst>
                </a:gridCol>
                <a:gridCol w="338667">
                  <a:extLst>
                    <a:ext uri="{9D8B030D-6E8A-4147-A177-3AD203B41FA5}">
                      <a16:colId xmlns:a16="http://schemas.microsoft.com/office/drawing/2014/main" val="1663277009"/>
                    </a:ext>
                  </a:extLst>
                </a:gridCol>
                <a:gridCol w="338667">
                  <a:extLst>
                    <a:ext uri="{9D8B030D-6E8A-4147-A177-3AD203B41FA5}">
                      <a16:colId xmlns:a16="http://schemas.microsoft.com/office/drawing/2014/main" val="1874864648"/>
                    </a:ext>
                  </a:extLst>
                </a:gridCol>
                <a:gridCol w="338667">
                  <a:extLst>
                    <a:ext uri="{9D8B030D-6E8A-4147-A177-3AD203B41FA5}">
                      <a16:colId xmlns:a16="http://schemas.microsoft.com/office/drawing/2014/main" val="1508295132"/>
                    </a:ext>
                  </a:extLst>
                </a:gridCol>
                <a:gridCol w="338667">
                  <a:extLst>
                    <a:ext uri="{9D8B030D-6E8A-4147-A177-3AD203B41FA5}">
                      <a16:colId xmlns:a16="http://schemas.microsoft.com/office/drawing/2014/main" val="614771285"/>
                    </a:ext>
                  </a:extLst>
                </a:gridCol>
                <a:gridCol w="338667">
                  <a:extLst>
                    <a:ext uri="{9D8B030D-6E8A-4147-A177-3AD203B41FA5}">
                      <a16:colId xmlns:a16="http://schemas.microsoft.com/office/drawing/2014/main" val="4275046237"/>
                    </a:ext>
                  </a:extLst>
                </a:gridCol>
                <a:gridCol w="338667">
                  <a:extLst>
                    <a:ext uri="{9D8B030D-6E8A-4147-A177-3AD203B41FA5}">
                      <a16:colId xmlns:a16="http://schemas.microsoft.com/office/drawing/2014/main" val="2532753617"/>
                    </a:ext>
                  </a:extLst>
                </a:gridCol>
                <a:gridCol w="338667">
                  <a:extLst>
                    <a:ext uri="{9D8B030D-6E8A-4147-A177-3AD203B41FA5}">
                      <a16:colId xmlns:a16="http://schemas.microsoft.com/office/drawing/2014/main" val="4100884436"/>
                    </a:ext>
                  </a:extLst>
                </a:gridCol>
                <a:gridCol w="338667">
                  <a:extLst>
                    <a:ext uri="{9D8B030D-6E8A-4147-A177-3AD203B41FA5}">
                      <a16:colId xmlns:a16="http://schemas.microsoft.com/office/drawing/2014/main" val="2490266242"/>
                    </a:ext>
                  </a:extLst>
                </a:gridCol>
                <a:gridCol w="338667">
                  <a:extLst>
                    <a:ext uri="{9D8B030D-6E8A-4147-A177-3AD203B41FA5}">
                      <a16:colId xmlns:a16="http://schemas.microsoft.com/office/drawing/2014/main" val="2738660075"/>
                    </a:ext>
                  </a:extLst>
                </a:gridCol>
                <a:gridCol w="338667">
                  <a:extLst>
                    <a:ext uri="{9D8B030D-6E8A-4147-A177-3AD203B41FA5}">
                      <a16:colId xmlns:a16="http://schemas.microsoft.com/office/drawing/2014/main" val="2579368131"/>
                    </a:ext>
                  </a:extLst>
                </a:gridCol>
                <a:gridCol w="338667">
                  <a:extLst>
                    <a:ext uri="{9D8B030D-6E8A-4147-A177-3AD203B41FA5}">
                      <a16:colId xmlns:a16="http://schemas.microsoft.com/office/drawing/2014/main" val="1484776499"/>
                    </a:ext>
                  </a:extLst>
                </a:gridCol>
                <a:gridCol w="338667">
                  <a:extLst>
                    <a:ext uri="{9D8B030D-6E8A-4147-A177-3AD203B41FA5}">
                      <a16:colId xmlns:a16="http://schemas.microsoft.com/office/drawing/2014/main" val="4008123855"/>
                    </a:ext>
                  </a:extLst>
                </a:gridCol>
                <a:gridCol w="338667">
                  <a:extLst>
                    <a:ext uri="{9D8B030D-6E8A-4147-A177-3AD203B41FA5}">
                      <a16:colId xmlns:a16="http://schemas.microsoft.com/office/drawing/2014/main" val="493144575"/>
                    </a:ext>
                  </a:extLst>
                </a:gridCol>
              </a:tblGrid>
              <a:tr h="370840">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3009631"/>
                  </a:ext>
                </a:extLst>
              </a:tr>
              <a:tr h="370840">
                <a:tc gridSpan="3">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a:t>4</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a:t>5</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a:t>empty</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a:t>empty</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a:t>empty</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3164168"/>
                  </a:ext>
                </a:extLst>
              </a:tr>
            </a:tbl>
          </a:graphicData>
        </a:graphic>
      </p:graphicFrame>
      <p:graphicFrame>
        <p:nvGraphicFramePr>
          <p:cNvPr id="8" name="表格 4">
            <a:extLst>
              <a:ext uri="{FF2B5EF4-FFF2-40B4-BE49-F238E27FC236}">
                <a16:creationId xmlns:a16="http://schemas.microsoft.com/office/drawing/2014/main" id="{16360196-E77D-0D71-F14E-FBC8077A63FA}"/>
              </a:ext>
            </a:extLst>
          </p:cNvPr>
          <p:cNvGraphicFramePr>
            <a:graphicFrameLocks noGrp="1"/>
          </p:cNvGraphicFramePr>
          <p:nvPr>
            <p:extLst>
              <p:ext uri="{D42A27DB-BD31-4B8C-83A1-F6EECF244321}">
                <p14:modId xmlns:p14="http://schemas.microsoft.com/office/powerpoint/2010/main" val="1129819457"/>
              </p:ext>
            </p:extLst>
          </p:nvPr>
        </p:nvGraphicFramePr>
        <p:xfrm>
          <a:off x="2824778" y="5375067"/>
          <a:ext cx="8128008" cy="741680"/>
        </p:xfrm>
        <a:graphic>
          <a:graphicData uri="http://schemas.openxmlformats.org/drawingml/2006/table">
            <a:tbl>
              <a:tblPr firstRow="1" bandRow="1">
                <a:tableStyleId>{2D5ABB26-0587-4C30-8999-92F81FD0307C}</a:tableStyleId>
              </a:tblPr>
              <a:tblGrid>
                <a:gridCol w="338667">
                  <a:extLst>
                    <a:ext uri="{9D8B030D-6E8A-4147-A177-3AD203B41FA5}">
                      <a16:colId xmlns:a16="http://schemas.microsoft.com/office/drawing/2014/main" val="1370766537"/>
                    </a:ext>
                  </a:extLst>
                </a:gridCol>
                <a:gridCol w="338667">
                  <a:extLst>
                    <a:ext uri="{9D8B030D-6E8A-4147-A177-3AD203B41FA5}">
                      <a16:colId xmlns:a16="http://schemas.microsoft.com/office/drawing/2014/main" val="3657869417"/>
                    </a:ext>
                  </a:extLst>
                </a:gridCol>
                <a:gridCol w="338667">
                  <a:extLst>
                    <a:ext uri="{9D8B030D-6E8A-4147-A177-3AD203B41FA5}">
                      <a16:colId xmlns:a16="http://schemas.microsoft.com/office/drawing/2014/main" val="2000436006"/>
                    </a:ext>
                  </a:extLst>
                </a:gridCol>
                <a:gridCol w="338667">
                  <a:extLst>
                    <a:ext uri="{9D8B030D-6E8A-4147-A177-3AD203B41FA5}">
                      <a16:colId xmlns:a16="http://schemas.microsoft.com/office/drawing/2014/main" val="3521441786"/>
                    </a:ext>
                  </a:extLst>
                </a:gridCol>
                <a:gridCol w="338667">
                  <a:extLst>
                    <a:ext uri="{9D8B030D-6E8A-4147-A177-3AD203B41FA5}">
                      <a16:colId xmlns:a16="http://schemas.microsoft.com/office/drawing/2014/main" val="3631765744"/>
                    </a:ext>
                  </a:extLst>
                </a:gridCol>
                <a:gridCol w="338667">
                  <a:extLst>
                    <a:ext uri="{9D8B030D-6E8A-4147-A177-3AD203B41FA5}">
                      <a16:colId xmlns:a16="http://schemas.microsoft.com/office/drawing/2014/main" val="957220332"/>
                    </a:ext>
                  </a:extLst>
                </a:gridCol>
                <a:gridCol w="338667">
                  <a:extLst>
                    <a:ext uri="{9D8B030D-6E8A-4147-A177-3AD203B41FA5}">
                      <a16:colId xmlns:a16="http://schemas.microsoft.com/office/drawing/2014/main" val="1654790048"/>
                    </a:ext>
                  </a:extLst>
                </a:gridCol>
                <a:gridCol w="338667">
                  <a:extLst>
                    <a:ext uri="{9D8B030D-6E8A-4147-A177-3AD203B41FA5}">
                      <a16:colId xmlns:a16="http://schemas.microsoft.com/office/drawing/2014/main" val="2434147533"/>
                    </a:ext>
                  </a:extLst>
                </a:gridCol>
                <a:gridCol w="338667">
                  <a:extLst>
                    <a:ext uri="{9D8B030D-6E8A-4147-A177-3AD203B41FA5}">
                      <a16:colId xmlns:a16="http://schemas.microsoft.com/office/drawing/2014/main" val="4160018334"/>
                    </a:ext>
                  </a:extLst>
                </a:gridCol>
                <a:gridCol w="338667">
                  <a:extLst>
                    <a:ext uri="{9D8B030D-6E8A-4147-A177-3AD203B41FA5}">
                      <a16:colId xmlns:a16="http://schemas.microsoft.com/office/drawing/2014/main" val="804271073"/>
                    </a:ext>
                  </a:extLst>
                </a:gridCol>
                <a:gridCol w="338667">
                  <a:extLst>
                    <a:ext uri="{9D8B030D-6E8A-4147-A177-3AD203B41FA5}">
                      <a16:colId xmlns:a16="http://schemas.microsoft.com/office/drawing/2014/main" val="2167748960"/>
                    </a:ext>
                  </a:extLst>
                </a:gridCol>
                <a:gridCol w="338667">
                  <a:extLst>
                    <a:ext uri="{9D8B030D-6E8A-4147-A177-3AD203B41FA5}">
                      <a16:colId xmlns:a16="http://schemas.microsoft.com/office/drawing/2014/main" val="1663277009"/>
                    </a:ext>
                  </a:extLst>
                </a:gridCol>
                <a:gridCol w="338667">
                  <a:extLst>
                    <a:ext uri="{9D8B030D-6E8A-4147-A177-3AD203B41FA5}">
                      <a16:colId xmlns:a16="http://schemas.microsoft.com/office/drawing/2014/main" val="1874864648"/>
                    </a:ext>
                  </a:extLst>
                </a:gridCol>
                <a:gridCol w="338667">
                  <a:extLst>
                    <a:ext uri="{9D8B030D-6E8A-4147-A177-3AD203B41FA5}">
                      <a16:colId xmlns:a16="http://schemas.microsoft.com/office/drawing/2014/main" val="1508295132"/>
                    </a:ext>
                  </a:extLst>
                </a:gridCol>
                <a:gridCol w="338667">
                  <a:extLst>
                    <a:ext uri="{9D8B030D-6E8A-4147-A177-3AD203B41FA5}">
                      <a16:colId xmlns:a16="http://schemas.microsoft.com/office/drawing/2014/main" val="614771285"/>
                    </a:ext>
                  </a:extLst>
                </a:gridCol>
                <a:gridCol w="338667">
                  <a:extLst>
                    <a:ext uri="{9D8B030D-6E8A-4147-A177-3AD203B41FA5}">
                      <a16:colId xmlns:a16="http://schemas.microsoft.com/office/drawing/2014/main" val="4275046237"/>
                    </a:ext>
                  </a:extLst>
                </a:gridCol>
                <a:gridCol w="338667">
                  <a:extLst>
                    <a:ext uri="{9D8B030D-6E8A-4147-A177-3AD203B41FA5}">
                      <a16:colId xmlns:a16="http://schemas.microsoft.com/office/drawing/2014/main" val="2532753617"/>
                    </a:ext>
                  </a:extLst>
                </a:gridCol>
                <a:gridCol w="338667">
                  <a:extLst>
                    <a:ext uri="{9D8B030D-6E8A-4147-A177-3AD203B41FA5}">
                      <a16:colId xmlns:a16="http://schemas.microsoft.com/office/drawing/2014/main" val="4100884436"/>
                    </a:ext>
                  </a:extLst>
                </a:gridCol>
                <a:gridCol w="338667">
                  <a:extLst>
                    <a:ext uri="{9D8B030D-6E8A-4147-A177-3AD203B41FA5}">
                      <a16:colId xmlns:a16="http://schemas.microsoft.com/office/drawing/2014/main" val="2490266242"/>
                    </a:ext>
                  </a:extLst>
                </a:gridCol>
                <a:gridCol w="338667">
                  <a:extLst>
                    <a:ext uri="{9D8B030D-6E8A-4147-A177-3AD203B41FA5}">
                      <a16:colId xmlns:a16="http://schemas.microsoft.com/office/drawing/2014/main" val="2738660075"/>
                    </a:ext>
                  </a:extLst>
                </a:gridCol>
                <a:gridCol w="338667">
                  <a:extLst>
                    <a:ext uri="{9D8B030D-6E8A-4147-A177-3AD203B41FA5}">
                      <a16:colId xmlns:a16="http://schemas.microsoft.com/office/drawing/2014/main" val="2579368131"/>
                    </a:ext>
                  </a:extLst>
                </a:gridCol>
                <a:gridCol w="338667">
                  <a:extLst>
                    <a:ext uri="{9D8B030D-6E8A-4147-A177-3AD203B41FA5}">
                      <a16:colId xmlns:a16="http://schemas.microsoft.com/office/drawing/2014/main" val="1484776499"/>
                    </a:ext>
                  </a:extLst>
                </a:gridCol>
                <a:gridCol w="338667">
                  <a:extLst>
                    <a:ext uri="{9D8B030D-6E8A-4147-A177-3AD203B41FA5}">
                      <a16:colId xmlns:a16="http://schemas.microsoft.com/office/drawing/2014/main" val="4008123855"/>
                    </a:ext>
                  </a:extLst>
                </a:gridCol>
                <a:gridCol w="338667">
                  <a:extLst>
                    <a:ext uri="{9D8B030D-6E8A-4147-A177-3AD203B41FA5}">
                      <a16:colId xmlns:a16="http://schemas.microsoft.com/office/drawing/2014/main" val="493144575"/>
                    </a:ext>
                  </a:extLst>
                </a:gridCol>
              </a:tblGrid>
              <a:tr h="370840">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3009631"/>
                  </a:ext>
                </a:extLst>
              </a:tr>
              <a:tr h="370840">
                <a:tc gridSpan="3">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a:t>4</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a:t>5</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a:t>empty</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altLang="zh-CN" dirty="0"/>
                        <a:t>empty</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3164168"/>
                  </a:ext>
                </a:extLst>
              </a:tr>
            </a:tbl>
          </a:graphicData>
        </a:graphic>
      </p:graphicFrame>
      <p:cxnSp>
        <p:nvCxnSpPr>
          <p:cNvPr id="10" name="直接箭头连接符 9">
            <a:extLst>
              <a:ext uri="{FF2B5EF4-FFF2-40B4-BE49-F238E27FC236}">
                <a16:creationId xmlns:a16="http://schemas.microsoft.com/office/drawing/2014/main" id="{10EEA769-F923-5233-95BC-A24B1FBCD55F}"/>
              </a:ext>
            </a:extLst>
          </p:cNvPr>
          <p:cNvCxnSpPr>
            <a:cxnSpLocks/>
          </p:cNvCxnSpPr>
          <p:nvPr/>
        </p:nvCxnSpPr>
        <p:spPr bwMode="auto">
          <a:xfrm>
            <a:off x="3690066" y="4654108"/>
            <a:ext cx="660097" cy="719300"/>
          </a:xfrm>
          <a:prstGeom prst="straightConnector1">
            <a:avLst/>
          </a:prstGeom>
          <a:solidFill>
            <a:schemeClr val="bg1"/>
          </a:solidFill>
          <a:ln w="25400" cap="flat" cmpd="sng" algn="ctr">
            <a:solidFill>
              <a:schemeClr val="tx1"/>
            </a:solidFill>
            <a:prstDash val="solid"/>
            <a:round/>
            <a:headEnd type="none" w="med" len="med"/>
            <a:tailEnd type="arrow" w="lg" len="lg"/>
          </a:ln>
          <a:effectLst/>
        </p:spPr>
      </p:cxnSp>
      <p:sp>
        <p:nvSpPr>
          <p:cNvPr id="11" name="矩形 10">
            <a:extLst>
              <a:ext uri="{FF2B5EF4-FFF2-40B4-BE49-F238E27FC236}">
                <a16:creationId xmlns:a16="http://schemas.microsoft.com/office/drawing/2014/main" id="{FB87E39F-C420-E538-A0E6-0F849028DE20}"/>
              </a:ext>
            </a:extLst>
          </p:cNvPr>
          <p:cNvSpPr/>
          <p:nvPr/>
        </p:nvSpPr>
        <p:spPr bwMode="auto">
          <a:xfrm>
            <a:off x="189372" y="3457479"/>
            <a:ext cx="2472668" cy="297514"/>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r>
              <a:rPr lang="en-US" altLang="zh-CN" sz="2400" b="1" dirty="0">
                <a:latin typeface="Arial" panose="020B0604020202020204" pitchFamily="34" charset="0"/>
                <a:ea typeface="Times New Roman" panose="02020603050405020304" pitchFamily="18" charset="0"/>
                <a:cs typeface="Arial" panose="020B0604020202020204" pitchFamily="34" charset="0"/>
              </a:rPr>
              <a:t>before insertion:</a:t>
            </a:r>
          </a:p>
        </p:txBody>
      </p:sp>
      <p:sp>
        <p:nvSpPr>
          <p:cNvPr id="12" name="矩形 11">
            <a:extLst>
              <a:ext uri="{FF2B5EF4-FFF2-40B4-BE49-F238E27FC236}">
                <a16:creationId xmlns:a16="http://schemas.microsoft.com/office/drawing/2014/main" id="{C05D4BB5-F9B4-9468-47AA-CD9159F3ADCB}"/>
              </a:ext>
            </a:extLst>
          </p:cNvPr>
          <p:cNvSpPr/>
          <p:nvPr/>
        </p:nvSpPr>
        <p:spPr bwMode="auto">
          <a:xfrm>
            <a:off x="189372" y="5619178"/>
            <a:ext cx="2191313" cy="351772"/>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r>
              <a:rPr lang="en-US" altLang="zh-CN" sz="2400" b="1" dirty="0">
                <a:latin typeface="Arial" panose="020B0604020202020204" pitchFamily="34" charset="0"/>
                <a:ea typeface="Times New Roman" panose="02020603050405020304" pitchFamily="18" charset="0"/>
                <a:cs typeface="Arial" panose="020B0604020202020204" pitchFamily="34" charset="0"/>
              </a:rPr>
              <a:t>after insertion:</a:t>
            </a:r>
          </a:p>
        </p:txBody>
      </p:sp>
      <p:cxnSp>
        <p:nvCxnSpPr>
          <p:cNvPr id="17" name="直接箭头连接符 16">
            <a:extLst>
              <a:ext uri="{FF2B5EF4-FFF2-40B4-BE49-F238E27FC236}">
                <a16:creationId xmlns:a16="http://schemas.microsoft.com/office/drawing/2014/main" id="{ABCFBCFA-B06C-9497-2870-4B4A2F4FE518}"/>
              </a:ext>
            </a:extLst>
          </p:cNvPr>
          <p:cNvCxnSpPr>
            <a:cxnSpLocks/>
          </p:cNvCxnSpPr>
          <p:nvPr/>
        </p:nvCxnSpPr>
        <p:spPr bwMode="auto">
          <a:xfrm>
            <a:off x="4865650" y="5118977"/>
            <a:ext cx="4078727" cy="0"/>
          </a:xfrm>
          <a:prstGeom prst="straightConnector1">
            <a:avLst/>
          </a:prstGeom>
          <a:solidFill>
            <a:schemeClr val="bg1"/>
          </a:solidFill>
          <a:ln w="25400" cap="flat" cmpd="sng" algn="ctr">
            <a:solidFill>
              <a:schemeClr val="tx1"/>
            </a:solidFill>
            <a:prstDash val="solid"/>
            <a:round/>
            <a:headEnd type="none" w="med" len="med"/>
            <a:tailEnd type="arrow" w="lg" len="lg"/>
          </a:ln>
          <a:effectLst/>
        </p:spPr>
      </p:cxnSp>
      <p:cxnSp>
        <p:nvCxnSpPr>
          <p:cNvPr id="20" name="直接连接符 19">
            <a:extLst>
              <a:ext uri="{FF2B5EF4-FFF2-40B4-BE49-F238E27FC236}">
                <a16:creationId xmlns:a16="http://schemas.microsoft.com/office/drawing/2014/main" id="{5C3BFAC7-CD8C-70D6-7469-3454D87B5C49}"/>
              </a:ext>
            </a:extLst>
          </p:cNvPr>
          <p:cNvCxnSpPr/>
          <p:nvPr/>
        </p:nvCxnSpPr>
        <p:spPr bwMode="auto">
          <a:xfrm>
            <a:off x="4865650" y="4891663"/>
            <a:ext cx="0" cy="481745"/>
          </a:xfrm>
          <a:prstGeom prst="line">
            <a:avLst/>
          </a:prstGeom>
          <a:solidFill>
            <a:schemeClr val="bg1"/>
          </a:solidFill>
          <a:ln w="25400" cap="flat" cmpd="sng" algn="ctr">
            <a:solidFill>
              <a:schemeClr val="tx1"/>
            </a:solidFill>
            <a:prstDash val="solid"/>
            <a:round/>
            <a:headEnd type="none" w="med" len="med"/>
            <a:tailEnd type="none" w="med" len="med"/>
          </a:ln>
          <a:effectLst/>
        </p:spPr>
      </p:cxnSp>
      <p:sp>
        <p:nvSpPr>
          <p:cNvPr id="22" name="矩形 21">
            <a:extLst>
              <a:ext uri="{FF2B5EF4-FFF2-40B4-BE49-F238E27FC236}">
                <a16:creationId xmlns:a16="http://schemas.microsoft.com/office/drawing/2014/main" id="{8E7C1E19-C834-46ED-0B2B-0FB668325C9B}"/>
              </a:ext>
            </a:extLst>
          </p:cNvPr>
          <p:cNvSpPr/>
          <p:nvPr/>
        </p:nvSpPr>
        <p:spPr bwMode="auto">
          <a:xfrm>
            <a:off x="5595517" y="4578329"/>
            <a:ext cx="4425011" cy="299503"/>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r>
              <a:rPr lang="en-US" altLang="zh-CN" sz="2400" dirty="0">
                <a:latin typeface="+mj-lt"/>
              </a:rPr>
              <a:t>shift all subsequent elements</a:t>
            </a:r>
            <a:endParaRPr lang="en-US" altLang="zh-CN" sz="2400" b="1" dirty="0">
              <a:latin typeface="Arial" panose="020B0604020202020204" pitchFamily="34" charset="0"/>
              <a:ea typeface="Times New Roman" panose="02020603050405020304" pitchFamily="18" charset="0"/>
              <a:cs typeface="Arial" panose="020B0604020202020204" pitchFamily="34" charset="0"/>
            </a:endParaRPr>
          </a:p>
        </p:txBody>
      </p:sp>
      <p:sp>
        <p:nvSpPr>
          <p:cNvPr id="23" name="矩形 22">
            <a:extLst>
              <a:ext uri="{FF2B5EF4-FFF2-40B4-BE49-F238E27FC236}">
                <a16:creationId xmlns:a16="http://schemas.microsoft.com/office/drawing/2014/main" id="{ED627499-60D7-0C6F-AC9E-94C10621BE82}"/>
              </a:ext>
            </a:extLst>
          </p:cNvPr>
          <p:cNvSpPr/>
          <p:nvPr/>
        </p:nvSpPr>
        <p:spPr bwMode="auto">
          <a:xfrm>
            <a:off x="1867123" y="4295845"/>
            <a:ext cx="2953767" cy="384244"/>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r>
              <a:rPr lang="en-US" altLang="zh-CN" sz="2400" dirty="0">
                <a:latin typeface="+mj-lt"/>
              </a:rPr>
              <a:t>insert a new element</a:t>
            </a:r>
            <a:endParaRPr lang="en-US" altLang="zh-CN" sz="2400" b="1" dirty="0">
              <a:latin typeface="Arial" panose="020B0604020202020204" pitchFamily="34" charset="0"/>
              <a:ea typeface="Times New Roman" panose="02020603050405020304" pitchFamily="18" charset="0"/>
              <a:cs typeface="Arial" panose="020B0604020202020204" pitchFamily="34" charset="0"/>
            </a:endParaRPr>
          </a:p>
        </p:txBody>
      </p:sp>
      <p:sp>
        <p:nvSpPr>
          <p:cNvPr id="24" name="椭圆 23">
            <a:extLst>
              <a:ext uri="{FF2B5EF4-FFF2-40B4-BE49-F238E27FC236}">
                <a16:creationId xmlns:a16="http://schemas.microsoft.com/office/drawing/2014/main" id="{D66CA9D9-2A32-794D-B5A2-1500D62FCF7B}"/>
              </a:ext>
            </a:extLst>
          </p:cNvPr>
          <p:cNvSpPr/>
          <p:nvPr/>
        </p:nvSpPr>
        <p:spPr bwMode="auto">
          <a:xfrm>
            <a:off x="5199218" y="4530080"/>
            <a:ext cx="396000" cy="396000"/>
          </a:xfrm>
          <a:prstGeom prst="ellipse">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rtlCol="0" anchor="ctr"/>
          <a:lstStyle/>
          <a:p>
            <a:pPr algn="ctr"/>
            <a:r>
              <a:rPr lang="en-US" altLang="zh-CN" sz="2400" b="1" dirty="0">
                <a:ln>
                  <a:solidFill>
                    <a:schemeClr val="tx1"/>
                  </a:solidFill>
                </a:ln>
                <a:solidFill>
                  <a:schemeClr val="bg1"/>
                </a:solidFill>
              </a:rPr>
              <a:t>1</a:t>
            </a:r>
            <a:endParaRPr lang="zh-CN" altLang="en-US" sz="2400" b="1" dirty="0">
              <a:ln>
                <a:solidFill>
                  <a:schemeClr val="tx1"/>
                </a:solidFill>
              </a:ln>
              <a:solidFill>
                <a:schemeClr val="bg1"/>
              </a:solidFill>
            </a:endParaRPr>
          </a:p>
        </p:txBody>
      </p:sp>
      <p:sp>
        <p:nvSpPr>
          <p:cNvPr id="25" name="椭圆 24">
            <a:extLst>
              <a:ext uri="{FF2B5EF4-FFF2-40B4-BE49-F238E27FC236}">
                <a16:creationId xmlns:a16="http://schemas.microsoft.com/office/drawing/2014/main" id="{7677D701-9E1D-3500-7735-94E30E3A7F29}"/>
              </a:ext>
            </a:extLst>
          </p:cNvPr>
          <p:cNvSpPr/>
          <p:nvPr/>
        </p:nvSpPr>
        <p:spPr bwMode="auto">
          <a:xfrm>
            <a:off x="1454741" y="4289967"/>
            <a:ext cx="396000" cy="396000"/>
          </a:xfrm>
          <a:prstGeom prst="ellipse">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rtlCol="0" anchor="ctr"/>
          <a:lstStyle/>
          <a:p>
            <a:pPr algn="ctr"/>
            <a:r>
              <a:rPr lang="en-US" altLang="zh-CN" sz="2400" b="1" dirty="0">
                <a:ln>
                  <a:solidFill>
                    <a:schemeClr val="tx1"/>
                  </a:solidFill>
                </a:ln>
                <a:solidFill>
                  <a:schemeClr val="bg1"/>
                </a:solidFill>
              </a:rPr>
              <a:t>2</a:t>
            </a:r>
            <a:endParaRPr lang="zh-CN" altLang="en-US" sz="2400" b="1" dirty="0">
              <a:ln>
                <a:solidFill>
                  <a:schemeClr val="tx1"/>
                </a:solidFill>
              </a:ln>
              <a:solidFill>
                <a:schemeClr val="bg1"/>
              </a:solidFill>
            </a:endParaRPr>
          </a:p>
        </p:txBody>
      </p:sp>
    </p:spTree>
    <p:extLst>
      <p:ext uri="{BB962C8B-B14F-4D97-AF65-F5344CB8AC3E}">
        <p14:creationId xmlns:p14="http://schemas.microsoft.com/office/powerpoint/2010/main" val="3994539881"/>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Porting filters to persistent memory is not trivial</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13</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2147511"/>
          </a:xfrm>
          <a:prstGeom prst="rect">
            <a:avLst/>
          </a:prstGeom>
        </p:spPr>
        <p:txBody>
          <a:bodyPr wrap="square" lIns="0" tIns="0" rIns="0" bIns="0">
            <a:spAutoFit/>
          </a:bodyPr>
          <a:lstStyle/>
          <a:p>
            <a:pPr marL="342900" indent="-342900">
              <a:lnSpc>
                <a:spcPct val="150000"/>
              </a:lnSpc>
              <a:buFont typeface="Arial" panose="020B0604020202020204" pitchFamily="34" charset="0"/>
              <a:buChar char="•"/>
            </a:pPr>
            <a:r>
              <a:rPr lang="en-US" altLang="zh-CN" sz="2400" dirty="0">
                <a:latin typeface="+mj-lt"/>
              </a:rPr>
              <a:t>Previous filter designs incur extensive random accesses and sequential writes.</a:t>
            </a:r>
          </a:p>
          <a:p>
            <a:pPr marL="342900" indent="-342900">
              <a:lnSpc>
                <a:spcPct val="150000"/>
              </a:lnSpc>
              <a:buFont typeface="Arial" panose="020B0604020202020204" pitchFamily="34" charset="0"/>
              <a:buChar char="•"/>
            </a:pPr>
            <a:r>
              <a:rPr lang="en-US" altLang="zh-CN" sz="2400" dirty="0">
                <a:latin typeface="+mj-lt"/>
              </a:rPr>
              <a:t>Persistent memory has low random access and sequential write speeds.</a:t>
            </a:r>
          </a:p>
          <a:p>
            <a:pPr marL="342900" indent="-342900">
              <a:lnSpc>
                <a:spcPct val="150000"/>
              </a:lnSpc>
              <a:buFont typeface="Arial" panose="020B0604020202020204" pitchFamily="34" charset="0"/>
              <a:buChar char="•"/>
            </a:pPr>
            <a:r>
              <a:rPr lang="en-US" altLang="zh-CN" sz="2400" dirty="0">
                <a:latin typeface="+mj-lt"/>
              </a:rPr>
              <a:t>We propose wormhole filters that achieve high performance on persistent memory by </a:t>
            </a:r>
            <a:r>
              <a:rPr lang="en-US" altLang="zh-CN" sz="2400" u="sng" dirty="0">
                <a:latin typeface="+mj-lt"/>
              </a:rPr>
              <a:t>reducing random accesses and sequential writes simultaneously</a:t>
            </a:r>
            <a:r>
              <a:rPr lang="en-US" altLang="zh-CN" sz="2400" dirty="0">
                <a:latin typeface="+mj-lt"/>
              </a:rPr>
              <a:t>.</a:t>
            </a:r>
          </a:p>
        </p:txBody>
      </p:sp>
      <p:pic>
        <p:nvPicPr>
          <p:cNvPr id="5" name="图片 4">
            <a:extLst>
              <a:ext uri="{FF2B5EF4-FFF2-40B4-BE49-F238E27FC236}">
                <a16:creationId xmlns:a16="http://schemas.microsoft.com/office/drawing/2014/main" id="{66D5D71B-DA77-D8FA-55D3-48049A0007F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046" y="4469805"/>
            <a:ext cx="3317215" cy="1375147"/>
          </a:xfrm>
          <a:prstGeom prst="rect">
            <a:avLst/>
          </a:prstGeom>
          <a:noFill/>
          <a:ln>
            <a:noFill/>
          </a:ln>
        </p:spPr>
      </p:pic>
      <p:pic>
        <p:nvPicPr>
          <p:cNvPr id="6" name="图片 5">
            <a:extLst>
              <a:ext uri="{FF2B5EF4-FFF2-40B4-BE49-F238E27FC236}">
                <a16:creationId xmlns:a16="http://schemas.microsoft.com/office/drawing/2014/main" id="{EF0958B1-D638-E125-7D54-4108846EB8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6334" y="4589024"/>
            <a:ext cx="6366202" cy="1136708"/>
          </a:xfrm>
          <a:prstGeom prst="rect">
            <a:avLst/>
          </a:prstGeom>
        </p:spPr>
      </p:pic>
    </p:spTree>
    <p:extLst>
      <p:ext uri="{BB962C8B-B14F-4D97-AF65-F5344CB8AC3E}">
        <p14:creationId xmlns:p14="http://schemas.microsoft.com/office/powerpoint/2010/main" val="2456575506"/>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Data Structure</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14</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1039515"/>
          </a:xfrm>
          <a:prstGeom prst="rect">
            <a:avLst/>
          </a:prstGeom>
        </p:spPr>
        <p:txBody>
          <a:bodyPr wrap="square" lIns="0" tIns="0" rIns="0" bIns="0">
            <a:spAutoFit/>
          </a:bodyPr>
          <a:lstStyle/>
          <a:p>
            <a:pPr>
              <a:lnSpc>
                <a:spcPct val="150000"/>
              </a:lnSpc>
            </a:pPr>
            <a:r>
              <a:rPr lang="en-US" altLang="zh-CN" sz="2400" dirty="0">
                <a:latin typeface="+mj-lt"/>
              </a:rPr>
              <a:t>The figure below shows an example of a wormhole filter with 6 buckets and 3 slots in each bucket. Each element has one corresponding bucket.</a:t>
            </a:r>
          </a:p>
        </p:txBody>
      </p:sp>
      <p:sp>
        <p:nvSpPr>
          <p:cNvPr id="5" name="矩形 4">
            <a:extLst>
              <a:ext uri="{FF2B5EF4-FFF2-40B4-BE49-F238E27FC236}">
                <a16:creationId xmlns:a16="http://schemas.microsoft.com/office/drawing/2014/main" id="{697036CA-839B-EC9D-08F6-FE31FF0895DF}"/>
              </a:ext>
            </a:extLst>
          </p:cNvPr>
          <p:cNvSpPr/>
          <p:nvPr/>
        </p:nvSpPr>
        <p:spPr>
          <a:xfrm>
            <a:off x="3231567" y="2557950"/>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B18E9ED9-6A42-27EE-78EC-381B3AA1E37A}"/>
              </a:ext>
            </a:extLst>
          </p:cNvPr>
          <p:cNvSpPr/>
          <p:nvPr/>
        </p:nvSpPr>
        <p:spPr>
          <a:xfrm>
            <a:off x="4221806"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426159C2-C474-C150-E9BB-A1F23934E453}"/>
              </a:ext>
            </a:extLst>
          </p:cNvPr>
          <p:cNvSpPr/>
          <p:nvPr/>
        </p:nvSpPr>
        <p:spPr>
          <a:xfrm>
            <a:off x="5215638"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AE2C8186-490A-9866-513C-A789FDCBC9E9}"/>
              </a:ext>
            </a:extLst>
          </p:cNvPr>
          <p:cNvSpPr/>
          <p:nvPr/>
        </p:nvSpPr>
        <p:spPr>
          <a:xfrm>
            <a:off x="3231567" y="3112533"/>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9" name="矩形 8">
            <a:extLst>
              <a:ext uri="{FF2B5EF4-FFF2-40B4-BE49-F238E27FC236}">
                <a16:creationId xmlns:a16="http://schemas.microsoft.com/office/drawing/2014/main" id="{C7635A91-9B65-98CB-9040-1E98EB650FD1}"/>
              </a:ext>
            </a:extLst>
          </p:cNvPr>
          <p:cNvSpPr/>
          <p:nvPr/>
        </p:nvSpPr>
        <p:spPr>
          <a:xfrm>
            <a:off x="4221806" y="3112531"/>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0" name="矩形 9">
            <a:extLst>
              <a:ext uri="{FF2B5EF4-FFF2-40B4-BE49-F238E27FC236}">
                <a16:creationId xmlns:a16="http://schemas.microsoft.com/office/drawing/2014/main" id="{846D9FF6-82EB-9F22-7643-C241F2AB9604}"/>
              </a:ext>
            </a:extLst>
          </p:cNvPr>
          <p:cNvSpPr/>
          <p:nvPr/>
        </p:nvSpPr>
        <p:spPr>
          <a:xfrm>
            <a:off x="5215638" y="3113907"/>
            <a:ext cx="993459" cy="55402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1" name="矩形 10">
            <a:extLst>
              <a:ext uri="{FF2B5EF4-FFF2-40B4-BE49-F238E27FC236}">
                <a16:creationId xmlns:a16="http://schemas.microsoft.com/office/drawing/2014/main" id="{0C7D6F5D-C18A-5BFF-F131-0A923F1B107B}"/>
              </a:ext>
            </a:extLst>
          </p:cNvPr>
          <p:cNvSpPr/>
          <p:nvPr/>
        </p:nvSpPr>
        <p:spPr>
          <a:xfrm>
            <a:off x="3231567" y="366707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2" name="矩形 11">
            <a:extLst>
              <a:ext uri="{FF2B5EF4-FFF2-40B4-BE49-F238E27FC236}">
                <a16:creationId xmlns:a16="http://schemas.microsoft.com/office/drawing/2014/main" id="{6CA471C8-DF02-1792-D17B-35EDDB01CD0A}"/>
              </a:ext>
            </a:extLst>
          </p:cNvPr>
          <p:cNvSpPr/>
          <p:nvPr/>
        </p:nvSpPr>
        <p:spPr>
          <a:xfrm>
            <a:off x="4221806" y="3667076"/>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3" name="矩形 12">
            <a:extLst>
              <a:ext uri="{FF2B5EF4-FFF2-40B4-BE49-F238E27FC236}">
                <a16:creationId xmlns:a16="http://schemas.microsoft.com/office/drawing/2014/main" id="{01663F57-ABE6-AD58-EB6D-C93F2F54878C}"/>
              </a:ext>
            </a:extLst>
          </p:cNvPr>
          <p:cNvSpPr/>
          <p:nvPr/>
        </p:nvSpPr>
        <p:spPr>
          <a:xfrm>
            <a:off x="3231567" y="4221400"/>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4" name="矩形 13">
            <a:extLst>
              <a:ext uri="{FF2B5EF4-FFF2-40B4-BE49-F238E27FC236}">
                <a16:creationId xmlns:a16="http://schemas.microsoft.com/office/drawing/2014/main" id="{FBA6D4F5-0A93-9746-0E52-A152A51BA72D}"/>
              </a:ext>
            </a:extLst>
          </p:cNvPr>
          <p:cNvSpPr/>
          <p:nvPr/>
        </p:nvSpPr>
        <p:spPr>
          <a:xfrm>
            <a:off x="4221806" y="422139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5" name="矩形 14">
            <a:extLst>
              <a:ext uri="{FF2B5EF4-FFF2-40B4-BE49-F238E27FC236}">
                <a16:creationId xmlns:a16="http://schemas.microsoft.com/office/drawing/2014/main" id="{4801C04B-1217-377F-7955-5184BBE0990D}"/>
              </a:ext>
            </a:extLst>
          </p:cNvPr>
          <p:cNvSpPr/>
          <p:nvPr/>
        </p:nvSpPr>
        <p:spPr>
          <a:xfrm>
            <a:off x="5215638" y="422139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6" name="矩形 15">
            <a:extLst>
              <a:ext uri="{FF2B5EF4-FFF2-40B4-BE49-F238E27FC236}">
                <a16:creationId xmlns:a16="http://schemas.microsoft.com/office/drawing/2014/main" id="{504D53C0-FB47-3A6B-DD8B-786D3BF1973A}"/>
              </a:ext>
            </a:extLst>
          </p:cNvPr>
          <p:cNvSpPr/>
          <p:nvPr/>
        </p:nvSpPr>
        <p:spPr>
          <a:xfrm>
            <a:off x="3231567" y="4775675"/>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7" name="矩形 16">
            <a:extLst>
              <a:ext uri="{FF2B5EF4-FFF2-40B4-BE49-F238E27FC236}">
                <a16:creationId xmlns:a16="http://schemas.microsoft.com/office/drawing/2014/main" id="{8E297E51-C007-4C57-3E97-E7F5F9CC8681}"/>
              </a:ext>
            </a:extLst>
          </p:cNvPr>
          <p:cNvSpPr/>
          <p:nvPr/>
        </p:nvSpPr>
        <p:spPr>
          <a:xfrm>
            <a:off x="4221806" y="4775673"/>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8" name="矩形 17">
            <a:extLst>
              <a:ext uri="{FF2B5EF4-FFF2-40B4-BE49-F238E27FC236}">
                <a16:creationId xmlns:a16="http://schemas.microsoft.com/office/drawing/2014/main" id="{3E0AE4BB-4D91-2BDE-1C10-CC220E950E63}"/>
              </a:ext>
            </a:extLst>
          </p:cNvPr>
          <p:cNvSpPr/>
          <p:nvPr/>
        </p:nvSpPr>
        <p:spPr>
          <a:xfrm>
            <a:off x="5215638" y="4775673"/>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9" name="矩形 18">
            <a:extLst>
              <a:ext uri="{FF2B5EF4-FFF2-40B4-BE49-F238E27FC236}">
                <a16:creationId xmlns:a16="http://schemas.microsoft.com/office/drawing/2014/main" id="{55C0FFD4-4FC3-DBE7-AE56-E9A16F09A801}"/>
              </a:ext>
            </a:extLst>
          </p:cNvPr>
          <p:cNvSpPr/>
          <p:nvPr/>
        </p:nvSpPr>
        <p:spPr>
          <a:xfrm>
            <a:off x="3231567" y="5329214"/>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20" name="矩形 19">
            <a:extLst>
              <a:ext uri="{FF2B5EF4-FFF2-40B4-BE49-F238E27FC236}">
                <a16:creationId xmlns:a16="http://schemas.microsoft.com/office/drawing/2014/main" id="{CC784218-9DCF-C512-8082-18BBFE35864A}"/>
              </a:ext>
            </a:extLst>
          </p:cNvPr>
          <p:cNvSpPr/>
          <p:nvPr/>
        </p:nvSpPr>
        <p:spPr>
          <a:xfrm>
            <a:off x="4221806" y="5329212"/>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21" name="矩形 20">
            <a:extLst>
              <a:ext uri="{FF2B5EF4-FFF2-40B4-BE49-F238E27FC236}">
                <a16:creationId xmlns:a16="http://schemas.microsoft.com/office/drawing/2014/main" id="{D39E5595-05B5-184E-374E-0CD14061374C}"/>
              </a:ext>
            </a:extLst>
          </p:cNvPr>
          <p:cNvSpPr/>
          <p:nvPr/>
        </p:nvSpPr>
        <p:spPr>
          <a:xfrm>
            <a:off x="2770871" y="262509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0</a:t>
            </a:r>
            <a:endParaRPr lang="zh-CN" altLang="en-US" dirty="0">
              <a:solidFill>
                <a:schemeClr val="tx1"/>
              </a:solidFill>
              <a:latin typeface="Arial" panose="020B0604020202020204" pitchFamily="34" charset="0"/>
              <a:cs typeface="Arial" panose="020B0604020202020204" pitchFamily="34" charset="0"/>
            </a:endParaRPr>
          </a:p>
        </p:txBody>
      </p:sp>
      <p:sp>
        <p:nvSpPr>
          <p:cNvPr id="22" name="矩形 21">
            <a:extLst>
              <a:ext uri="{FF2B5EF4-FFF2-40B4-BE49-F238E27FC236}">
                <a16:creationId xmlns:a16="http://schemas.microsoft.com/office/drawing/2014/main" id="{2BDBD7E7-E387-6028-2C2B-E1653ABD14D0}"/>
              </a:ext>
            </a:extLst>
          </p:cNvPr>
          <p:cNvSpPr/>
          <p:nvPr/>
        </p:nvSpPr>
        <p:spPr>
          <a:xfrm>
            <a:off x="2770871" y="317967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3" name="矩形 22">
            <a:extLst>
              <a:ext uri="{FF2B5EF4-FFF2-40B4-BE49-F238E27FC236}">
                <a16:creationId xmlns:a16="http://schemas.microsoft.com/office/drawing/2014/main" id="{68C0E9F9-D531-5278-073A-83C8795DC0D7}"/>
              </a:ext>
            </a:extLst>
          </p:cNvPr>
          <p:cNvSpPr/>
          <p:nvPr/>
        </p:nvSpPr>
        <p:spPr>
          <a:xfrm>
            <a:off x="2770871" y="373422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4" name="矩形 23">
            <a:extLst>
              <a:ext uri="{FF2B5EF4-FFF2-40B4-BE49-F238E27FC236}">
                <a16:creationId xmlns:a16="http://schemas.microsoft.com/office/drawing/2014/main" id="{33E59EBB-BE68-E606-7247-EDF9519E6A7F}"/>
              </a:ext>
            </a:extLst>
          </p:cNvPr>
          <p:cNvSpPr/>
          <p:nvPr/>
        </p:nvSpPr>
        <p:spPr>
          <a:xfrm>
            <a:off x="2770871" y="428854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5" name="矩形 24">
            <a:extLst>
              <a:ext uri="{FF2B5EF4-FFF2-40B4-BE49-F238E27FC236}">
                <a16:creationId xmlns:a16="http://schemas.microsoft.com/office/drawing/2014/main" id="{5B24C843-9DD2-C3D6-0ED0-6F667439AD50}"/>
              </a:ext>
            </a:extLst>
          </p:cNvPr>
          <p:cNvSpPr/>
          <p:nvPr/>
        </p:nvSpPr>
        <p:spPr>
          <a:xfrm>
            <a:off x="2770871" y="484282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6" name="矩形 25">
            <a:extLst>
              <a:ext uri="{FF2B5EF4-FFF2-40B4-BE49-F238E27FC236}">
                <a16:creationId xmlns:a16="http://schemas.microsoft.com/office/drawing/2014/main" id="{3FEC6F41-7EA3-1F10-48B0-A5EC5001FAB0}"/>
              </a:ext>
            </a:extLst>
          </p:cNvPr>
          <p:cNvSpPr/>
          <p:nvPr/>
        </p:nvSpPr>
        <p:spPr>
          <a:xfrm>
            <a:off x="2770871" y="539636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latin typeface="Arial" panose="020B0604020202020204" pitchFamily="34" charset="0"/>
                <a:cs typeface="Arial" panose="020B0604020202020204" pitchFamily="34" charset="0"/>
              </a:rPr>
              <a:t>5</a:t>
            </a:r>
            <a:endParaRPr lang="zh-CN" altLang="en-US" dirty="0">
              <a:solidFill>
                <a:schemeClr val="tx1"/>
              </a:solidFill>
              <a:latin typeface="Arial" panose="020B0604020202020204" pitchFamily="34" charset="0"/>
              <a:cs typeface="Arial" panose="020B0604020202020204" pitchFamily="34" charset="0"/>
            </a:endParaRPr>
          </a:p>
        </p:txBody>
      </p:sp>
      <p:sp>
        <p:nvSpPr>
          <p:cNvPr id="27" name="矩形 26">
            <a:extLst>
              <a:ext uri="{FF2B5EF4-FFF2-40B4-BE49-F238E27FC236}">
                <a16:creationId xmlns:a16="http://schemas.microsoft.com/office/drawing/2014/main" id="{BC3B1D78-9442-D214-66D1-A166249FFE5A}"/>
              </a:ext>
            </a:extLst>
          </p:cNvPr>
          <p:cNvSpPr/>
          <p:nvPr/>
        </p:nvSpPr>
        <p:spPr>
          <a:xfrm>
            <a:off x="5215638" y="3667076"/>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28" name="矩形 27">
            <a:extLst>
              <a:ext uri="{FF2B5EF4-FFF2-40B4-BE49-F238E27FC236}">
                <a16:creationId xmlns:a16="http://schemas.microsoft.com/office/drawing/2014/main" id="{ECE1E926-2EB6-7AD0-68F2-AE6462003769}"/>
              </a:ext>
            </a:extLst>
          </p:cNvPr>
          <p:cNvSpPr/>
          <p:nvPr/>
        </p:nvSpPr>
        <p:spPr>
          <a:xfrm>
            <a:off x="5215638" y="5325696"/>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7" name="左大括号 56">
            <a:extLst>
              <a:ext uri="{FF2B5EF4-FFF2-40B4-BE49-F238E27FC236}">
                <a16:creationId xmlns:a16="http://schemas.microsoft.com/office/drawing/2014/main" id="{23EFC02E-BF7D-FC89-9521-B48854913DB4}"/>
              </a:ext>
            </a:extLst>
          </p:cNvPr>
          <p:cNvSpPr/>
          <p:nvPr/>
        </p:nvSpPr>
        <p:spPr bwMode="auto">
          <a:xfrm>
            <a:off x="2178927" y="2557948"/>
            <a:ext cx="470926" cy="3321775"/>
          </a:xfrm>
          <a:prstGeom prst="leftBrace">
            <a:avLst>
              <a:gd name="adj1" fmla="val 32265"/>
              <a:gd name="adj2" fmla="val 50000"/>
            </a:avLst>
          </a:prstGeom>
          <a:solidFill>
            <a:schemeClr val="bg1"/>
          </a:solidFill>
          <a:ln w="25400"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58" name="矩形 57">
            <a:extLst>
              <a:ext uri="{FF2B5EF4-FFF2-40B4-BE49-F238E27FC236}">
                <a16:creationId xmlns:a16="http://schemas.microsoft.com/office/drawing/2014/main" id="{19324DC5-7342-D410-6183-3EB5CC67FCE8}"/>
              </a:ext>
            </a:extLst>
          </p:cNvPr>
          <p:cNvSpPr/>
          <p:nvPr/>
        </p:nvSpPr>
        <p:spPr bwMode="auto">
          <a:xfrm>
            <a:off x="687133" y="3949205"/>
            <a:ext cx="1491607" cy="539261"/>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r>
              <a:rPr lang="en-US" altLang="zh-CN" sz="2400" dirty="0">
                <a:latin typeface="+mj-lt"/>
              </a:rPr>
              <a:t>6 buckets</a:t>
            </a:r>
            <a:endParaRPr lang="en-US" altLang="zh-CN" sz="2400" dirty="0">
              <a:latin typeface="Arial" panose="020B0604020202020204" pitchFamily="34" charset="0"/>
              <a:ea typeface="Times New Roman" panose="02020603050405020304" pitchFamily="18" charset="0"/>
              <a:cs typeface="Arial" panose="020B0604020202020204" pitchFamily="34" charset="0"/>
            </a:endParaRPr>
          </a:p>
        </p:txBody>
      </p:sp>
      <p:sp>
        <p:nvSpPr>
          <p:cNvPr id="59" name="矩形 58">
            <a:extLst>
              <a:ext uri="{FF2B5EF4-FFF2-40B4-BE49-F238E27FC236}">
                <a16:creationId xmlns:a16="http://schemas.microsoft.com/office/drawing/2014/main" id="{316B6DE8-6096-12E3-F843-A7F8AC6499CC}"/>
              </a:ext>
            </a:extLst>
          </p:cNvPr>
          <p:cNvSpPr/>
          <p:nvPr/>
        </p:nvSpPr>
        <p:spPr bwMode="auto">
          <a:xfrm>
            <a:off x="4204282" y="6339193"/>
            <a:ext cx="1032102" cy="539261"/>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r>
              <a:rPr lang="en-US" altLang="zh-CN" sz="2400" dirty="0">
                <a:latin typeface="+mj-lt"/>
              </a:rPr>
              <a:t>3 slots</a:t>
            </a:r>
            <a:endParaRPr lang="en-US" altLang="zh-CN" sz="2400" dirty="0">
              <a:latin typeface="Arial" panose="020B0604020202020204" pitchFamily="34" charset="0"/>
              <a:ea typeface="Times New Roman" panose="02020603050405020304" pitchFamily="18" charset="0"/>
              <a:cs typeface="Arial" panose="020B0604020202020204" pitchFamily="34" charset="0"/>
            </a:endParaRPr>
          </a:p>
        </p:txBody>
      </p:sp>
      <p:sp>
        <p:nvSpPr>
          <p:cNvPr id="60" name="左大括号 59">
            <a:extLst>
              <a:ext uri="{FF2B5EF4-FFF2-40B4-BE49-F238E27FC236}">
                <a16:creationId xmlns:a16="http://schemas.microsoft.com/office/drawing/2014/main" id="{80CFBF6A-A102-2D10-013E-ABF63C13DF67}"/>
              </a:ext>
            </a:extLst>
          </p:cNvPr>
          <p:cNvSpPr/>
          <p:nvPr/>
        </p:nvSpPr>
        <p:spPr bwMode="auto">
          <a:xfrm rot="16200000">
            <a:off x="4491680" y="4724069"/>
            <a:ext cx="457306" cy="2977529"/>
          </a:xfrm>
          <a:prstGeom prst="leftBrace">
            <a:avLst>
              <a:gd name="adj1" fmla="val 32265"/>
              <a:gd name="adj2" fmla="val 50000"/>
            </a:avLst>
          </a:prstGeom>
          <a:solidFill>
            <a:schemeClr val="bg1"/>
          </a:solidFill>
          <a:ln w="25400"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3" name="椭圆 2">
            <a:extLst>
              <a:ext uri="{FF2B5EF4-FFF2-40B4-BE49-F238E27FC236}">
                <a16:creationId xmlns:a16="http://schemas.microsoft.com/office/drawing/2014/main" id="{AA04B391-8084-F684-0536-989D12C39DD0}"/>
              </a:ext>
            </a:extLst>
          </p:cNvPr>
          <p:cNvSpPr/>
          <p:nvPr/>
        </p:nvSpPr>
        <p:spPr bwMode="auto">
          <a:xfrm>
            <a:off x="6839709" y="2901852"/>
            <a:ext cx="360000" cy="360000"/>
          </a:xfrm>
          <a:prstGeom prst="ellipse">
            <a:avLst/>
          </a:prstGeom>
          <a:solidFill>
            <a:schemeClr val="bg1"/>
          </a:solidFill>
          <a:ln w="25400">
            <a:solidFill>
              <a:schemeClr val="tx1"/>
            </a:solid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rtlCol="0" anchor="ctr"/>
          <a:lstStyle/>
          <a:p>
            <a:pPr algn="ctr"/>
            <a:r>
              <a:rPr lang="en-US" altLang="zh-CN" sz="2400" i="1" dirty="0">
                <a:latin typeface="Times New Roman" panose="02020603050405020304" pitchFamily="18" charset="0"/>
                <a:cs typeface="Times New Roman" panose="02020603050405020304" pitchFamily="18" charset="0"/>
              </a:rPr>
              <a:t>e</a:t>
            </a:r>
            <a:endParaRPr lang="zh-CN" altLang="en-US" sz="2400" i="1" dirty="0">
              <a:latin typeface="Times New Roman" panose="02020603050405020304" pitchFamily="18" charset="0"/>
              <a:cs typeface="Times New Roman" panose="02020603050405020304" pitchFamily="18" charset="0"/>
            </a:endParaRPr>
          </a:p>
        </p:txBody>
      </p:sp>
      <p:cxnSp>
        <p:nvCxnSpPr>
          <p:cNvPr id="30" name="直接箭头连接符 29">
            <a:extLst>
              <a:ext uri="{FF2B5EF4-FFF2-40B4-BE49-F238E27FC236}">
                <a16:creationId xmlns:a16="http://schemas.microsoft.com/office/drawing/2014/main" id="{6B696E2A-0B96-2752-C1F6-533C16450DB4}"/>
              </a:ext>
            </a:extLst>
          </p:cNvPr>
          <p:cNvCxnSpPr>
            <a:cxnSpLocks/>
            <a:stCxn id="3" idx="2"/>
            <a:endCxn id="10" idx="3"/>
          </p:cNvCxnSpPr>
          <p:nvPr/>
        </p:nvCxnSpPr>
        <p:spPr bwMode="auto">
          <a:xfrm flipH="1">
            <a:off x="6209097" y="3081852"/>
            <a:ext cx="630612" cy="309069"/>
          </a:xfrm>
          <a:prstGeom prst="straightConnector1">
            <a:avLst/>
          </a:prstGeom>
          <a:solidFill>
            <a:schemeClr val="bg1"/>
          </a:solidFill>
          <a:ln w="25400" cap="flat" cmpd="sng" algn="ctr">
            <a:solidFill>
              <a:schemeClr val="tx1"/>
            </a:solidFill>
            <a:prstDash val="dash"/>
            <a:round/>
            <a:headEnd type="none" w="med" len="med"/>
            <a:tailEnd type="arrow" w="lg" len="lg"/>
          </a:ln>
          <a:effectLst/>
        </p:spPr>
      </p:cxnSp>
    </p:spTree>
    <p:extLst>
      <p:ext uri="{BB962C8B-B14F-4D97-AF65-F5344CB8AC3E}">
        <p14:creationId xmlns:p14="http://schemas.microsoft.com/office/powerpoint/2010/main" val="2885612463"/>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Insertion</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15</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647098" cy="1041247"/>
          </a:xfrm>
          <a:prstGeom prst="rect">
            <a:avLst/>
          </a:prstGeom>
        </p:spPr>
        <p:txBody>
          <a:bodyPr wrap="square" lIns="0" tIns="0" rIns="0" bIns="0">
            <a:spAutoFit/>
          </a:bodyPr>
          <a:lstStyle/>
          <a:p>
            <a:pPr>
              <a:lnSpc>
                <a:spcPct val="150000"/>
              </a:lnSpc>
            </a:pPr>
            <a:r>
              <a:rPr lang="en-US" altLang="zh-CN" sz="2400" dirty="0">
                <a:latin typeface="+mj-lt"/>
              </a:rPr>
              <a:t>Next we show how to insert an element </a:t>
            </a:r>
            <a:r>
              <a:rPr lang="en-US" altLang="zh-CN" sz="2400" i="1" dirty="0">
                <a:latin typeface="+mj-lt"/>
              </a:rPr>
              <a:t>A</a:t>
            </a:r>
            <a:r>
              <a:rPr lang="en-US" altLang="zh-CN" sz="2400" dirty="0">
                <a:latin typeface="+mj-lt"/>
              </a:rPr>
              <a:t>. Assuming that the corresponding bucket of element </a:t>
            </a:r>
            <a:r>
              <a:rPr lang="en-US" altLang="zh-CN" sz="2400" i="1" dirty="0">
                <a:latin typeface="+mj-lt"/>
              </a:rPr>
              <a:t>A</a:t>
            </a:r>
            <a:r>
              <a:rPr lang="en-US" altLang="zh-CN" sz="2400" dirty="0">
                <a:latin typeface="+mj-lt"/>
              </a:rPr>
              <a:t> is bucket 1, and the fingerprint of element A is </a:t>
            </a:r>
            <a:r>
              <a:rPr lang="en-US" altLang="zh-CN" sz="2400" i="1" dirty="0" err="1">
                <a:latin typeface="Times New Roman" panose="02020603050405020304" pitchFamily="18" charset="0"/>
                <a:cs typeface="Times New Roman" panose="02020603050405020304" pitchFamily="18" charset="0"/>
              </a:rPr>
              <a:t>f</a:t>
            </a:r>
            <a:r>
              <a:rPr lang="en-US" altLang="zh-CN" sz="1400" i="1" dirty="0" err="1">
                <a:latin typeface="Times New Roman" panose="02020603050405020304" pitchFamily="18" charset="0"/>
                <a:cs typeface="Times New Roman" panose="02020603050405020304" pitchFamily="18" charset="0"/>
              </a:rPr>
              <a:t>A</a:t>
            </a:r>
            <a:r>
              <a:rPr lang="en-US" altLang="zh-CN" sz="2400" dirty="0">
                <a:latin typeface="+mj-lt"/>
              </a:rPr>
              <a:t>. Slots in gray are occupied.</a:t>
            </a:r>
          </a:p>
        </p:txBody>
      </p:sp>
      <p:sp>
        <p:nvSpPr>
          <p:cNvPr id="56" name="矩形 55">
            <a:extLst>
              <a:ext uri="{FF2B5EF4-FFF2-40B4-BE49-F238E27FC236}">
                <a16:creationId xmlns:a16="http://schemas.microsoft.com/office/drawing/2014/main" id="{C56996E7-F969-3D24-68E9-6B0602C78A68}"/>
              </a:ext>
            </a:extLst>
          </p:cNvPr>
          <p:cNvSpPr/>
          <p:nvPr/>
        </p:nvSpPr>
        <p:spPr>
          <a:xfrm>
            <a:off x="4010707" y="2557950"/>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7" name="矩形 56">
            <a:extLst>
              <a:ext uri="{FF2B5EF4-FFF2-40B4-BE49-F238E27FC236}">
                <a16:creationId xmlns:a16="http://schemas.microsoft.com/office/drawing/2014/main" id="{5A436768-F56C-D875-FA16-4D18E467374D}"/>
              </a:ext>
            </a:extLst>
          </p:cNvPr>
          <p:cNvSpPr/>
          <p:nvPr/>
        </p:nvSpPr>
        <p:spPr>
          <a:xfrm>
            <a:off x="5000946"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8" name="矩形 57">
            <a:extLst>
              <a:ext uri="{FF2B5EF4-FFF2-40B4-BE49-F238E27FC236}">
                <a16:creationId xmlns:a16="http://schemas.microsoft.com/office/drawing/2014/main" id="{F1C4D4E9-23EC-6DA7-74F4-9B281E217BAE}"/>
              </a:ext>
            </a:extLst>
          </p:cNvPr>
          <p:cNvSpPr/>
          <p:nvPr/>
        </p:nvSpPr>
        <p:spPr>
          <a:xfrm>
            <a:off x="5994778"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9" name="矩形 58">
            <a:extLst>
              <a:ext uri="{FF2B5EF4-FFF2-40B4-BE49-F238E27FC236}">
                <a16:creationId xmlns:a16="http://schemas.microsoft.com/office/drawing/2014/main" id="{7DAE7E4D-55D2-EBC5-AEF8-8DCCAD682E45}"/>
              </a:ext>
            </a:extLst>
          </p:cNvPr>
          <p:cNvSpPr/>
          <p:nvPr/>
        </p:nvSpPr>
        <p:spPr>
          <a:xfrm>
            <a:off x="4010707" y="311253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0" name="矩形 59">
            <a:extLst>
              <a:ext uri="{FF2B5EF4-FFF2-40B4-BE49-F238E27FC236}">
                <a16:creationId xmlns:a16="http://schemas.microsoft.com/office/drawing/2014/main" id="{0FA661FE-149D-4D3F-9763-6E2C64BBE5D2}"/>
              </a:ext>
            </a:extLst>
          </p:cNvPr>
          <p:cNvSpPr/>
          <p:nvPr/>
        </p:nvSpPr>
        <p:spPr>
          <a:xfrm>
            <a:off x="5000946" y="311253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1" name="矩形 60">
            <a:extLst>
              <a:ext uri="{FF2B5EF4-FFF2-40B4-BE49-F238E27FC236}">
                <a16:creationId xmlns:a16="http://schemas.microsoft.com/office/drawing/2014/main" id="{1B55AB54-7C5C-C757-B34D-B9EB0755CF26}"/>
              </a:ext>
            </a:extLst>
          </p:cNvPr>
          <p:cNvSpPr/>
          <p:nvPr/>
        </p:nvSpPr>
        <p:spPr>
          <a:xfrm>
            <a:off x="5994778" y="3113907"/>
            <a:ext cx="993459" cy="55402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200" dirty="0">
              <a:solidFill>
                <a:schemeClr val="tx1"/>
              </a:solidFill>
              <a:latin typeface="Times New Roman" panose="02020603050405020304" pitchFamily="18" charset="0"/>
              <a:cs typeface="Times New Roman" panose="02020603050405020304" pitchFamily="18" charset="0"/>
            </a:endParaRPr>
          </a:p>
        </p:txBody>
      </p:sp>
      <p:sp>
        <p:nvSpPr>
          <p:cNvPr id="62" name="矩形 61">
            <a:extLst>
              <a:ext uri="{FF2B5EF4-FFF2-40B4-BE49-F238E27FC236}">
                <a16:creationId xmlns:a16="http://schemas.microsoft.com/office/drawing/2014/main" id="{E20B27DE-5128-C356-3E46-106AC9706865}"/>
              </a:ext>
            </a:extLst>
          </p:cNvPr>
          <p:cNvSpPr/>
          <p:nvPr/>
        </p:nvSpPr>
        <p:spPr>
          <a:xfrm>
            <a:off x="4010707" y="366707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3" name="矩形 62">
            <a:extLst>
              <a:ext uri="{FF2B5EF4-FFF2-40B4-BE49-F238E27FC236}">
                <a16:creationId xmlns:a16="http://schemas.microsoft.com/office/drawing/2014/main" id="{0D4351EA-F9E6-BAF9-0472-3D81021B76EC}"/>
              </a:ext>
            </a:extLst>
          </p:cNvPr>
          <p:cNvSpPr/>
          <p:nvPr/>
        </p:nvSpPr>
        <p:spPr>
          <a:xfrm>
            <a:off x="5000946" y="3667076"/>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4" name="矩形 63">
            <a:extLst>
              <a:ext uri="{FF2B5EF4-FFF2-40B4-BE49-F238E27FC236}">
                <a16:creationId xmlns:a16="http://schemas.microsoft.com/office/drawing/2014/main" id="{32A843A2-0485-6F49-9E42-CC8DEF003952}"/>
              </a:ext>
            </a:extLst>
          </p:cNvPr>
          <p:cNvSpPr/>
          <p:nvPr/>
        </p:nvSpPr>
        <p:spPr>
          <a:xfrm>
            <a:off x="4010707" y="4221400"/>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5" name="矩形 64">
            <a:extLst>
              <a:ext uri="{FF2B5EF4-FFF2-40B4-BE49-F238E27FC236}">
                <a16:creationId xmlns:a16="http://schemas.microsoft.com/office/drawing/2014/main" id="{31CC2604-0EC4-E366-1785-5CFE4B31F440}"/>
              </a:ext>
            </a:extLst>
          </p:cNvPr>
          <p:cNvSpPr/>
          <p:nvPr/>
        </p:nvSpPr>
        <p:spPr>
          <a:xfrm>
            <a:off x="5000946" y="422139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6" name="矩形 65">
            <a:extLst>
              <a:ext uri="{FF2B5EF4-FFF2-40B4-BE49-F238E27FC236}">
                <a16:creationId xmlns:a16="http://schemas.microsoft.com/office/drawing/2014/main" id="{23EDCF4E-E09C-4A7E-94FD-9B119B940C94}"/>
              </a:ext>
            </a:extLst>
          </p:cNvPr>
          <p:cNvSpPr/>
          <p:nvPr/>
        </p:nvSpPr>
        <p:spPr>
          <a:xfrm>
            <a:off x="5994778" y="422139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7" name="矩形 66">
            <a:extLst>
              <a:ext uri="{FF2B5EF4-FFF2-40B4-BE49-F238E27FC236}">
                <a16:creationId xmlns:a16="http://schemas.microsoft.com/office/drawing/2014/main" id="{F5BA5F66-8AB2-872A-7E54-8DB584E46E0A}"/>
              </a:ext>
            </a:extLst>
          </p:cNvPr>
          <p:cNvSpPr/>
          <p:nvPr/>
        </p:nvSpPr>
        <p:spPr>
          <a:xfrm>
            <a:off x="4010707" y="4775675"/>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8" name="矩形 67">
            <a:extLst>
              <a:ext uri="{FF2B5EF4-FFF2-40B4-BE49-F238E27FC236}">
                <a16:creationId xmlns:a16="http://schemas.microsoft.com/office/drawing/2014/main" id="{2EB47074-0995-24FB-4E48-206D867B6E47}"/>
              </a:ext>
            </a:extLst>
          </p:cNvPr>
          <p:cNvSpPr/>
          <p:nvPr/>
        </p:nvSpPr>
        <p:spPr>
          <a:xfrm>
            <a:off x="5000946"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9" name="矩形 68">
            <a:extLst>
              <a:ext uri="{FF2B5EF4-FFF2-40B4-BE49-F238E27FC236}">
                <a16:creationId xmlns:a16="http://schemas.microsoft.com/office/drawing/2014/main" id="{9F59A73C-6418-0CAA-977D-3F31483879B7}"/>
              </a:ext>
            </a:extLst>
          </p:cNvPr>
          <p:cNvSpPr/>
          <p:nvPr/>
        </p:nvSpPr>
        <p:spPr>
          <a:xfrm>
            <a:off x="5994778"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70" name="矩形 69">
            <a:extLst>
              <a:ext uri="{FF2B5EF4-FFF2-40B4-BE49-F238E27FC236}">
                <a16:creationId xmlns:a16="http://schemas.microsoft.com/office/drawing/2014/main" id="{00529AA5-5EF0-D6A4-7E3A-90A271C0A9B9}"/>
              </a:ext>
            </a:extLst>
          </p:cNvPr>
          <p:cNvSpPr/>
          <p:nvPr/>
        </p:nvSpPr>
        <p:spPr>
          <a:xfrm>
            <a:off x="4010707" y="5329214"/>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71" name="矩形 70">
            <a:extLst>
              <a:ext uri="{FF2B5EF4-FFF2-40B4-BE49-F238E27FC236}">
                <a16:creationId xmlns:a16="http://schemas.microsoft.com/office/drawing/2014/main" id="{DC6E1985-FAC4-BA4F-28B4-DA396C485E16}"/>
              </a:ext>
            </a:extLst>
          </p:cNvPr>
          <p:cNvSpPr/>
          <p:nvPr/>
        </p:nvSpPr>
        <p:spPr>
          <a:xfrm>
            <a:off x="5000946" y="5329212"/>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72" name="矩形 71">
            <a:extLst>
              <a:ext uri="{FF2B5EF4-FFF2-40B4-BE49-F238E27FC236}">
                <a16:creationId xmlns:a16="http://schemas.microsoft.com/office/drawing/2014/main" id="{DD7BF9A8-04B9-9387-5C8F-4BA71518CF8D}"/>
              </a:ext>
            </a:extLst>
          </p:cNvPr>
          <p:cNvSpPr/>
          <p:nvPr/>
        </p:nvSpPr>
        <p:spPr>
          <a:xfrm>
            <a:off x="3550011" y="262509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0</a:t>
            </a:r>
            <a:endParaRPr lang="zh-CN" altLang="en-US" dirty="0">
              <a:solidFill>
                <a:schemeClr val="tx1"/>
              </a:solidFill>
              <a:latin typeface="Arial" panose="020B0604020202020204" pitchFamily="34" charset="0"/>
              <a:cs typeface="Arial" panose="020B0604020202020204" pitchFamily="34" charset="0"/>
            </a:endParaRPr>
          </a:p>
        </p:txBody>
      </p:sp>
      <p:sp>
        <p:nvSpPr>
          <p:cNvPr id="73" name="矩形 72">
            <a:extLst>
              <a:ext uri="{FF2B5EF4-FFF2-40B4-BE49-F238E27FC236}">
                <a16:creationId xmlns:a16="http://schemas.microsoft.com/office/drawing/2014/main" id="{DA647ACB-7866-4DF0-EE97-89D82032005B}"/>
              </a:ext>
            </a:extLst>
          </p:cNvPr>
          <p:cNvSpPr/>
          <p:nvPr/>
        </p:nvSpPr>
        <p:spPr>
          <a:xfrm>
            <a:off x="3550011" y="317967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74" name="矩形 73">
            <a:extLst>
              <a:ext uri="{FF2B5EF4-FFF2-40B4-BE49-F238E27FC236}">
                <a16:creationId xmlns:a16="http://schemas.microsoft.com/office/drawing/2014/main" id="{5FD20755-84DB-00B5-21EF-FC5D2AD41A56}"/>
              </a:ext>
            </a:extLst>
          </p:cNvPr>
          <p:cNvSpPr/>
          <p:nvPr/>
        </p:nvSpPr>
        <p:spPr>
          <a:xfrm>
            <a:off x="3550011" y="373422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75" name="矩形 74">
            <a:extLst>
              <a:ext uri="{FF2B5EF4-FFF2-40B4-BE49-F238E27FC236}">
                <a16:creationId xmlns:a16="http://schemas.microsoft.com/office/drawing/2014/main" id="{57BFBB7C-6151-C657-670C-ED713907D8D6}"/>
              </a:ext>
            </a:extLst>
          </p:cNvPr>
          <p:cNvSpPr/>
          <p:nvPr/>
        </p:nvSpPr>
        <p:spPr>
          <a:xfrm>
            <a:off x="3550011" y="428854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76" name="矩形 75">
            <a:extLst>
              <a:ext uri="{FF2B5EF4-FFF2-40B4-BE49-F238E27FC236}">
                <a16:creationId xmlns:a16="http://schemas.microsoft.com/office/drawing/2014/main" id="{5EDA9780-6B62-D868-25FE-C243F8EE7E38}"/>
              </a:ext>
            </a:extLst>
          </p:cNvPr>
          <p:cNvSpPr/>
          <p:nvPr/>
        </p:nvSpPr>
        <p:spPr>
          <a:xfrm>
            <a:off x="3550011" y="484282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77" name="矩形 76">
            <a:extLst>
              <a:ext uri="{FF2B5EF4-FFF2-40B4-BE49-F238E27FC236}">
                <a16:creationId xmlns:a16="http://schemas.microsoft.com/office/drawing/2014/main" id="{74757F43-C916-542F-9B1A-006156CDB396}"/>
              </a:ext>
            </a:extLst>
          </p:cNvPr>
          <p:cNvSpPr/>
          <p:nvPr/>
        </p:nvSpPr>
        <p:spPr>
          <a:xfrm>
            <a:off x="3550011" y="539636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latin typeface="Arial" panose="020B0604020202020204" pitchFamily="34" charset="0"/>
                <a:cs typeface="Arial" panose="020B0604020202020204" pitchFamily="34" charset="0"/>
              </a:rPr>
              <a:t>5</a:t>
            </a:r>
            <a:endParaRPr lang="zh-CN" altLang="en-US" dirty="0">
              <a:solidFill>
                <a:schemeClr val="tx1"/>
              </a:solidFill>
              <a:latin typeface="Arial" panose="020B0604020202020204" pitchFamily="34" charset="0"/>
              <a:cs typeface="Arial" panose="020B0604020202020204" pitchFamily="34" charset="0"/>
            </a:endParaRPr>
          </a:p>
        </p:txBody>
      </p:sp>
      <p:sp>
        <p:nvSpPr>
          <p:cNvPr id="78" name="矩形 77">
            <a:extLst>
              <a:ext uri="{FF2B5EF4-FFF2-40B4-BE49-F238E27FC236}">
                <a16:creationId xmlns:a16="http://schemas.microsoft.com/office/drawing/2014/main" id="{AED4F0B8-1291-69BB-C3B7-3A3F975FD218}"/>
              </a:ext>
            </a:extLst>
          </p:cNvPr>
          <p:cNvSpPr/>
          <p:nvPr/>
        </p:nvSpPr>
        <p:spPr>
          <a:xfrm>
            <a:off x="5994778"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79" name="矩形 78">
            <a:extLst>
              <a:ext uri="{FF2B5EF4-FFF2-40B4-BE49-F238E27FC236}">
                <a16:creationId xmlns:a16="http://schemas.microsoft.com/office/drawing/2014/main" id="{834709D6-5504-8487-2589-3A35195E9298}"/>
              </a:ext>
            </a:extLst>
          </p:cNvPr>
          <p:cNvSpPr/>
          <p:nvPr/>
        </p:nvSpPr>
        <p:spPr>
          <a:xfrm>
            <a:off x="5994778" y="5325696"/>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80" name="文本框 79">
            <a:extLst>
              <a:ext uri="{FF2B5EF4-FFF2-40B4-BE49-F238E27FC236}">
                <a16:creationId xmlns:a16="http://schemas.microsoft.com/office/drawing/2014/main" id="{EC22190A-1C3D-8670-A645-44E7470A7FDC}"/>
              </a:ext>
            </a:extLst>
          </p:cNvPr>
          <p:cNvSpPr txBox="1"/>
          <p:nvPr/>
        </p:nvSpPr>
        <p:spPr>
          <a:xfrm>
            <a:off x="1133668" y="3050534"/>
            <a:ext cx="2196845" cy="830996"/>
          </a:xfrm>
          <a:prstGeom prst="rect">
            <a:avLst/>
          </a:prstGeom>
          <a:noFill/>
        </p:spPr>
        <p:txBody>
          <a:bodyPr wrap="square" lIns="0" tIns="0" rIns="0" bIns="0" rtlCol="0">
            <a:spAutoFit/>
          </a:bodyPr>
          <a:lstStyle/>
          <a:p>
            <a:r>
              <a:rPr lang="en-US" altLang="zh-CN" dirty="0">
                <a:latin typeface="Arial" panose="020B0604020202020204" pitchFamily="34" charset="0"/>
                <a:cs typeface="Arial" panose="020B0604020202020204" pitchFamily="34" charset="0"/>
              </a:rPr>
              <a:t>Calculate element </a:t>
            </a:r>
            <a:r>
              <a:rPr lang="en-US" altLang="zh-CN" i="1" dirty="0">
                <a:latin typeface="Arial" panose="020B0604020202020204" pitchFamily="34" charset="0"/>
                <a:cs typeface="Arial" panose="020B0604020202020204" pitchFamily="34" charset="0"/>
              </a:rPr>
              <a:t>A</a:t>
            </a:r>
            <a:r>
              <a:rPr lang="en-US" altLang="zh-CN" dirty="0">
                <a:latin typeface="Arial" panose="020B0604020202020204" pitchFamily="34" charset="0"/>
                <a:cs typeface="Arial" panose="020B0604020202020204" pitchFamily="34" charset="0"/>
              </a:rPr>
              <a:t>’s corresponding bucket.</a:t>
            </a:r>
            <a:endParaRPr lang="zh-CN" altLang="en-US" dirty="0">
              <a:latin typeface="Arial" panose="020B0604020202020204" pitchFamily="34" charset="0"/>
              <a:cs typeface="Arial" panose="020B0604020202020204" pitchFamily="34" charset="0"/>
            </a:endParaRPr>
          </a:p>
        </p:txBody>
      </p:sp>
      <p:sp>
        <p:nvSpPr>
          <p:cNvPr id="81" name="椭圆 80">
            <a:extLst>
              <a:ext uri="{FF2B5EF4-FFF2-40B4-BE49-F238E27FC236}">
                <a16:creationId xmlns:a16="http://schemas.microsoft.com/office/drawing/2014/main" id="{0B44DA88-7D9C-EA01-5AB5-11097E0717E3}"/>
              </a:ext>
            </a:extLst>
          </p:cNvPr>
          <p:cNvSpPr/>
          <p:nvPr/>
        </p:nvSpPr>
        <p:spPr>
          <a:xfrm>
            <a:off x="699931" y="3303560"/>
            <a:ext cx="324944" cy="3249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p:txBody>
      </p:sp>
      <p:cxnSp>
        <p:nvCxnSpPr>
          <p:cNvPr id="82" name="直接箭头连接符 81">
            <a:extLst>
              <a:ext uri="{FF2B5EF4-FFF2-40B4-BE49-F238E27FC236}">
                <a16:creationId xmlns:a16="http://schemas.microsoft.com/office/drawing/2014/main" id="{2BAB2312-A612-17C1-5CDB-238A4A25ADC4}"/>
              </a:ext>
            </a:extLst>
          </p:cNvPr>
          <p:cNvCxnSpPr>
            <a:cxnSpLocks/>
          </p:cNvCxnSpPr>
          <p:nvPr/>
        </p:nvCxnSpPr>
        <p:spPr>
          <a:xfrm>
            <a:off x="3159294" y="3298774"/>
            <a:ext cx="407856" cy="129267"/>
          </a:xfrm>
          <a:prstGeom prst="straightConnector1">
            <a:avLst/>
          </a:prstGeom>
          <a:ln w="1905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856366"/>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Insertion</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16</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609223" cy="1041247"/>
          </a:xfrm>
          <a:prstGeom prst="rect">
            <a:avLst/>
          </a:prstGeom>
        </p:spPr>
        <p:txBody>
          <a:bodyPr wrap="square" lIns="0" tIns="0" rIns="0" bIns="0">
            <a:spAutoFit/>
          </a:bodyPr>
          <a:lstStyle/>
          <a:p>
            <a:pPr>
              <a:lnSpc>
                <a:spcPct val="150000"/>
              </a:lnSpc>
            </a:pPr>
            <a:r>
              <a:rPr lang="en-US" altLang="zh-CN" sz="2400" dirty="0">
                <a:latin typeface="+mj-lt"/>
              </a:rPr>
              <a:t>Next we show how to insert an element </a:t>
            </a:r>
            <a:r>
              <a:rPr lang="en-US" altLang="zh-CN" sz="2400" i="1" dirty="0">
                <a:latin typeface="+mj-lt"/>
              </a:rPr>
              <a:t>A</a:t>
            </a:r>
            <a:r>
              <a:rPr lang="en-US" altLang="zh-CN" sz="2400" dirty="0">
                <a:latin typeface="+mj-lt"/>
              </a:rPr>
              <a:t>. Assuming that the corresponding bucket of element </a:t>
            </a:r>
            <a:r>
              <a:rPr lang="en-US" altLang="zh-CN" sz="2400" i="1" dirty="0">
                <a:latin typeface="+mj-lt"/>
              </a:rPr>
              <a:t>A</a:t>
            </a:r>
            <a:r>
              <a:rPr lang="en-US" altLang="zh-CN" sz="2400" dirty="0">
                <a:latin typeface="+mj-lt"/>
              </a:rPr>
              <a:t> is bucket 1, and the fingerprint of element A is </a:t>
            </a:r>
            <a:r>
              <a:rPr lang="en-US" altLang="zh-CN" sz="2400" i="1" dirty="0" err="1">
                <a:latin typeface="Times New Roman" panose="02020603050405020304" pitchFamily="18" charset="0"/>
                <a:cs typeface="Times New Roman" panose="02020603050405020304" pitchFamily="18" charset="0"/>
              </a:rPr>
              <a:t>f</a:t>
            </a:r>
            <a:r>
              <a:rPr lang="en-US" altLang="zh-CN" sz="1400" i="1" dirty="0" err="1">
                <a:latin typeface="Times New Roman" panose="02020603050405020304" pitchFamily="18" charset="0"/>
                <a:cs typeface="Times New Roman" panose="02020603050405020304" pitchFamily="18" charset="0"/>
              </a:rPr>
              <a:t>A</a:t>
            </a:r>
            <a:r>
              <a:rPr lang="en-US" altLang="zh-CN" sz="2400" dirty="0">
                <a:latin typeface="+mj-lt"/>
              </a:rPr>
              <a:t>. Slots in gray are occupied.</a:t>
            </a:r>
          </a:p>
        </p:txBody>
      </p:sp>
      <p:sp>
        <p:nvSpPr>
          <p:cNvPr id="33" name="文本框 32">
            <a:extLst>
              <a:ext uri="{FF2B5EF4-FFF2-40B4-BE49-F238E27FC236}">
                <a16:creationId xmlns:a16="http://schemas.microsoft.com/office/drawing/2014/main" id="{6572C2B7-E2A1-898E-8CFC-3C0273CBBE6E}"/>
              </a:ext>
            </a:extLst>
          </p:cNvPr>
          <p:cNvSpPr txBox="1"/>
          <p:nvPr/>
        </p:nvSpPr>
        <p:spPr>
          <a:xfrm>
            <a:off x="7751845" y="2777457"/>
            <a:ext cx="2389730" cy="830997"/>
          </a:xfrm>
          <a:prstGeom prst="rect">
            <a:avLst/>
          </a:prstGeom>
          <a:noFill/>
        </p:spPr>
        <p:txBody>
          <a:bodyPr wrap="square" lIns="0" tIns="0" rIns="0" bIns="0" rtlCol="0">
            <a:spAutoFit/>
          </a:bodyPr>
          <a:lstStyle/>
          <a:p>
            <a:r>
              <a:rPr lang="en-US" altLang="zh-CN" dirty="0">
                <a:latin typeface="Arial" panose="020B0604020202020204" pitchFamily="34" charset="0"/>
                <a:cs typeface="Arial" panose="020B0604020202020204" pitchFamily="34" charset="0"/>
              </a:rPr>
              <a:t>Bucket 1 has an empty slot, so element </a:t>
            </a:r>
            <a:r>
              <a:rPr lang="en-US" altLang="zh-CN" i="1" dirty="0">
                <a:latin typeface="Arial" panose="020B0604020202020204" pitchFamily="34" charset="0"/>
                <a:cs typeface="Arial" panose="020B0604020202020204" pitchFamily="34" charset="0"/>
              </a:rPr>
              <a:t>A</a:t>
            </a:r>
            <a:r>
              <a:rPr lang="en-US" altLang="zh-CN" dirty="0">
                <a:latin typeface="Arial" panose="020B0604020202020204" pitchFamily="34" charset="0"/>
                <a:cs typeface="Arial" panose="020B0604020202020204" pitchFamily="34" charset="0"/>
              </a:rPr>
              <a:t> can be stored directly in it.</a:t>
            </a:r>
            <a:endParaRPr lang="zh-CN" altLang="en-US" dirty="0">
              <a:latin typeface="Arial" panose="020B0604020202020204" pitchFamily="34" charset="0"/>
              <a:cs typeface="Arial" panose="020B0604020202020204" pitchFamily="34" charset="0"/>
            </a:endParaRPr>
          </a:p>
        </p:txBody>
      </p:sp>
      <p:sp>
        <p:nvSpPr>
          <p:cNvPr id="34" name="椭圆 33">
            <a:extLst>
              <a:ext uri="{FF2B5EF4-FFF2-40B4-BE49-F238E27FC236}">
                <a16:creationId xmlns:a16="http://schemas.microsoft.com/office/drawing/2014/main" id="{7075C219-FB6A-3EF1-B6D1-251D4B213FAB}"/>
              </a:ext>
            </a:extLst>
          </p:cNvPr>
          <p:cNvSpPr/>
          <p:nvPr/>
        </p:nvSpPr>
        <p:spPr>
          <a:xfrm>
            <a:off x="7273057" y="3030483"/>
            <a:ext cx="324944" cy="3249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zh-CN" altLang="en-US" dirty="0">
              <a:latin typeface="Arial" panose="020B0604020202020204" pitchFamily="34" charset="0"/>
              <a:cs typeface="Arial" panose="020B0604020202020204" pitchFamily="34" charset="0"/>
            </a:endParaRPr>
          </a:p>
        </p:txBody>
      </p:sp>
      <p:cxnSp>
        <p:nvCxnSpPr>
          <p:cNvPr id="35" name="直接箭头连接符 34">
            <a:extLst>
              <a:ext uri="{FF2B5EF4-FFF2-40B4-BE49-F238E27FC236}">
                <a16:creationId xmlns:a16="http://schemas.microsoft.com/office/drawing/2014/main" id="{DD1CC0F1-ECF2-0B80-3DCB-CDA49E09AF4D}"/>
              </a:ext>
            </a:extLst>
          </p:cNvPr>
          <p:cNvCxnSpPr>
            <a:cxnSpLocks/>
          </p:cNvCxnSpPr>
          <p:nvPr/>
        </p:nvCxnSpPr>
        <p:spPr>
          <a:xfrm flipH="1">
            <a:off x="6988237" y="3298774"/>
            <a:ext cx="239394" cy="140089"/>
          </a:xfrm>
          <a:prstGeom prst="straightConnector1">
            <a:avLst/>
          </a:prstGeom>
          <a:ln w="19050">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2A990284-7AF7-8AA5-A5DF-CF1AE1B081E2}"/>
              </a:ext>
            </a:extLst>
          </p:cNvPr>
          <p:cNvSpPr/>
          <p:nvPr/>
        </p:nvSpPr>
        <p:spPr>
          <a:xfrm>
            <a:off x="4010707" y="2557950"/>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64C2F4E1-67FF-7062-9EAA-8F450CAB40ED}"/>
              </a:ext>
            </a:extLst>
          </p:cNvPr>
          <p:cNvSpPr/>
          <p:nvPr/>
        </p:nvSpPr>
        <p:spPr>
          <a:xfrm>
            <a:off x="5000946"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EC010636-4B78-6B79-8AC7-0AFFC292A1E0}"/>
              </a:ext>
            </a:extLst>
          </p:cNvPr>
          <p:cNvSpPr/>
          <p:nvPr/>
        </p:nvSpPr>
        <p:spPr>
          <a:xfrm>
            <a:off x="5994778"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A391D3AC-EA40-A984-BE17-388382E7422B}"/>
              </a:ext>
            </a:extLst>
          </p:cNvPr>
          <p:cNvSpPr/>
          <p:nvPr/>
        </p:nvSpPr>
        <p:spPr>
          <a:xfrm>
            <a:off x="4010707" y="311253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9" name="矩形 8">
            <a:extLst>
              <a:ext uri="{FF2B5EF4-FFF2-40B4-BE49-F238E27FC236}">
                <a16:creationId xmlns:a16="http://schemas.microsoft.com/office/drawing/2014/main" id="{1BC8EAA0-375D-1EC4-967F-3BE0A10D4CA4}"/>
              </a:ext>
            </a:extLst>
          </p:cNvPr>
          <p:cNvSpPr/>
          <p:nvPr/>
        </p:nvSpPr>
        <p:spPr>
          <a:xfrm>
            <a:off x="5000946" y="311253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0" name="矩形 9">
            <a:extLst>
              <a:ext uri="{FF2B5EF4-FFF2-40B4-BE49-F238E27FC236}">
                <a16:creationId xmlns:a16="http://schemas.microsoft.com/office/drawing/2014/main" id="{9EE8D77A-E901-C419-413A-D04577085085}"/>
              </a:ext>
            </a:extLst>
          </p:cNvPr>
          <p:cNvSpPr/>
          <p:nvPr/>
        </p:nvSpPr>
        <p:spPr>
          <a:xfrm>
            <a:off x="5994778" y="3113907"/>
            <a:ext cx="993459" cy="554027"/>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3200" dirty="0">
              <a:solidFill>
                <a:schemeClr val="tx1"/>
              </a:solidFill>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8208F64E-CF36-4178-0401-DB95E7A405B3}"/>
              </a:ext>
            </a:extLst>
          </p:cNvPr>
          <p:cNvSpPr/>
          <p:nvPr/>
        </p:nvSpPr>
        <p:spPr>
          <a:xfrm>
            <a:off x="4010707" y="366707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2" name="矩形 11">
            <a:extLst>
              <a:ext uri="{FF2B5EF4-FFF2-40B4-BE49-F238E27FC236}">
                <a16:creationId xmlns:a16="http://schemas.microsoft.com/office/drawing/2014/main" id="{E32DEFB0-1EEB-F83F-D502-F5DC4E3EED79}"/>
              </a:ext>
            </a:extLst>
          </p:cNvPr>
          <p:cNvSpPr/>
          <p:nvPr/>
        </p:nvSpPr>
        <p:spPr>
          <a:xfrm>
            <a:off x="5000946" y="3667076"/>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3" name="矩形 12">
            <a:extLst>
              <a:ext uri="{FF2B5EF4-FFF2-40B4-BE49-F238E27FC236}">
                <a16:creationId xmlns:a16="http://schemas.microsoft.com/office/drawing/2014/main" id="{015E2F0B-794F-4325-60E6-14258490AB32}"/>
              </a:ext>
            </a:extLst>
          </p:cNvPr>
          <p:cNvSpPr/>
          <p:nvPr/>
        </p:nvSpPr>
        <p:spPr>
          <a:xfrm>
            <a:off x="4010707" y="4221400"/>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4" name="矩形 13">
            <a:extLst>
              <a:ext uri="{FF2B5EF4-FFF2-40B4-BE49-F238E27FC236}">
                <a16:creationId xmlns:a16="http://schemas.microsoft.com/office/drawing/2014/main" id="{B2A9711C-A8D9-2881-32E3-85D66766F067}"/>
              </a:ext>
            </a:extLst>
          </p:cNvPr>
          <p:cNvSpPr/>
          <p:nvPr/>
        </p:nvSpPr>
        <p:spPr>
          <a:xfrm>
            <a:off x="5000946" y="422139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5" name="矩形 14">
            <a:extLst>
              <a:ext uri="{FF2B5EF4-FFF2-40B4-BE49-F238E27FC236}">
                <a16:creationId xmlns:a16="http://schemas.microsoft.com/office/drawing/2014/main" id="{6FD8BBD0-0798-C9D5-E43A-789738F64251}"/>
              </a:ext>
            </a:extLst>
          </p:cNvPr>
          <p:cNvSpPr/>
          <p:nvPr/>
        </p:nvSpPr>
        <p:spPr>
          <a:xfrm>
            <a:off x="5994778" y="422139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6" name="矩形 15">
            <a:extLst>
              <a:ext uri="{FF2B5EF4-FFF2-40B4-BE49-F238E27FC236}">
                <a16:creationId xmlns:a16="http://schemas.microsoft.com/office/drawing/2014/main" id="{B4477C92-05C7-34C0-0F9D-6AB90BD85B49}"/>
              </a:ext>
            </a:extLst>
          </p:cNvPr>
          <p:cNvSpPr/>
          <p:nvPr/>
        </p:nvSpPr>
        <p:spPr>
          <a:xfrm>
            <a:off x="4010707" y="4775675"/>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7" name="矩形 16">
            <a:extLst>
              <a:ext uri="{FF2B5EF4-FFF2-40B4-BE49-F238E27FC236}">
                <a16:creationId xmlns:a16="http://schemas.microsoft.com/office/drawing/2014/main" id="{884E15FE-0CA3-F6E9-3455-18CF365663B3}"/>
              </a:ext>
            </a:extLst>
          </p:cNvPr>
          <p:cNvSpPr/>
          <p:nvPr/>
        </p:nvSpPr>
        <p:spPr>
          <a:xfrm>
            <a:off x="5000946"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8" name="矩形 17">
            <a:extLst>
              <a:ext uri="{FF2B5EF4-FFF2-40B4-BE49-F238E27FC236}">
                <a16:creationId xmlns:a16="http://schemas.microsoft.com/office/drawing/2014/main" id="{D97CD8A6-40FE-25D6-7A84-A5613AD3AF18}"/>
              </a:ext>
            </a:extLst>
          </p:cNvPr>
          <p:cNvSpPr/>
          <p:nvPr/>
        </p:nvSpPr>
        <p:spPr>
          <a:xfrm>
            <a:off x="5994778"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9" name="矩形 18">
            <a:extLst>
              <a:ext uri="{FF2B5EF4-FFF2-40B4-BE49-F238E27FC236}">
                <a16:creationId xmlns:a16="http://schemas.microsoft.com/office/drawing/2014/main" id="{AED05618-EBDF-D407-768C-A84D960D1EF6}"/>
              </a:ext>
            </a:extLst>
          </p:cNvPr>
          <p:cNvSpPr/>
          <p:nvPr/>
        </p:nvSpPr>
        <p:spPr>
          <a:xfrm>
            <a:off x="4010707" y="5329214"/>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20" name="矩形 19">
            <a:extLst>
              <a:ext uri="{FF2B5EF4-FFF2-40B4-BE49-F238E27FC236}">
                <a16:creationId xmlns:a16="http://schemas.microsoft.com/office/drawing/2014/main" id="{D2568C58-C1BE-E13C-5B3A-E02B777B4A60}"/>
              </a:ext>
            </a:extLst>
          </p:cNvPr>
          <p:cNvSpPr/>
          <p:nvPr/>
        </p:nvSpPr>
        <p:spPr>
          <a:xfrm>
            <a:off x="5000946" y="5329212"/>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21" name="矩形 20">
            <a:extLst>
              <a:ext uri="{FF2B5EF4-FFF2-40B4-BE49-F238E27FC236}">
                <a16:creationId xmlns:a16="http://schemas.microsoft.com/office/drawing/2014/main" id="{E663B8CA-31BD-8C35-AA27-E3CA44DB2A6A}"/>
              </a:ext>
            </a:extLst>
          </p:cNvPr>
          <p:cNvSpPr/>
          <p:nvPr/>
        </p:nvSpPr>
        <p:spPr>
          <a:xfrm>
            <a:off x="3550011" y="262509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0</a:t>
            </a:r>
            <a:endParaRPr lang="zh-CN" altLang="en-US" dirty="0">
              <a:solidFill>
                <a:schemeClr val="tx1"/>
              </a:solidFill>
              <a:latin typeface="Arial" panose="020B0604020202020204" pitchFamily="34" charset="0"/>
              <a:cs typeface="Arial" panose="020B0604020202020204" pitchFamily="34" charset="0"/>
            </a:endParaRPr>
          </a:p>
        </p:txBody>
      </p:sp>
      <p:sp>
        <p:nvSpPr>
          <p:cNvPr id="22" name="矩形 21">
            <a:extLst>
              <a:ext uri="{FF2B5EF4-FFF2-40B4-BE49-F238E27FC236}">
                <a16:creationId xmlns:a16="http://schemas.microsoft.com/office/drawing/2014/main" id="{C1EE8DC5-5F66-2058-900B-7FF70929F38F}"/>
              </a:ext>
            </a:extLst>
          </p:cNvPr>
          <p:cNvSpPr/>
          <p:nvPr/>
        </p:nvSpPr>
        <p:spPr>
          <a:xfrm>
            <a:off x="3550011" y="317967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3" name="矩形 22">
            <a:extLst>
              <a:ext uri="{FF2B5EF4-FFF2-40B4-BE49-F238E27FC236}">
                <a16:creationId xmlns:a16="http://schemas.microsoft.com/office/drawing/2014/main" id="{3FE3A8E0-38E8-BB7F-2726-E3F162D42450}"/>
              </a:ext>
            </a:extLst>
          </p:cNvPr>
          <p:cNvSpPr/>
          <p:nvPr/>
        </p:nvSpPr>
        <p:spPr>
          <a:xfrm>
            <a:off x="3550011" y="373422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4" name="矩形 23">
            <a:extLst>
              <a:ext uri="{FF2B5EF4-FFF2-40B4-BE49-F238E27FC236}">
                <a16:creationId xmlns:a16="http://schemas.microsoft.com/office/drawing/2014/main" id="{16E88CB9-C9E7-327A-4B9D-BADAE47C5639}"/>
              </a:ext>
            </a:extLst>
          </p:cNvPr>
          <p:cNvSpPr/>
          <p:nvPr/>
        </p:nvSpPr>
        <p:spPr>
          <a:xfrm>
            <a:off x="3550011" y="428854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5" name="矩形 24">
            <a:extLst>
              <a:ext uri="{FF2B5EF4-FFF2-40B4-BE49-F238E27FC236}">
                <a16:creationId xmlns:a16="http://schemas.microsoft.com/office/drawing/2014/main" id="{6EAE725E-4515-9F47-A968-C008969DB3C9}"/>
              </a:ext>
            </a:extLst>
          </p:cNvPr>
          <p:cNvSpPr/>
          <p:nvPr/>
        </p:nvSpPr>
        <p:spPr>
          <a:xfrm>
            <a:off x="3550011" y="484282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6" name="矩形 25">
            <a:extLst>
              <a:ext uri="{FF2B5EF4-FFF2-40B4-BE49-F238E27FC236}">
                <a16:creationId xmlns:a16="http://schemas.microsoft.com/office/drawing/2014/main" id="{F0AC9BC5-1D3C-5DA6-1EC0-D6D652A6785B}"/>
              </a:ext>
            </a:extLst>
          </p:cNvPr>
          <p:cNvSpPr/>
          <p:nvPr/>
        </p:nvSpPr>
        <p:spPr>
          <a:xfrm>
            <a:off x="3550011" y="539636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latin typeface="Arial" panose="020B0604020202020204" pitchFamily="34" charset="0"/>
                <a:cs typeface="Arial" panose="020B0604020202020204" pitchFamily="34" charset="0"/>
              </a:rPr>
              <a:t>5</a:t>
            </a:r>
            <a:endParaRPr lang="zh-CN" altLang="en-US" dirty="0">
              <a:solidFill>
                <a:schemeClr val="tx1"/>
              </a:solidFill>
              <a:latin typeface="Arial" panose="020B0604020202020204" pitchFamily="34" charset="0"/>
              <a:cs typeface="Arial" panose="020B0604020202020204" pitchFamily="34" charset="0"/>
            </a:endParaRPr>
          </a:p>
        </p:txBody>
      </p:sp>
      <p:sp>
        <p:nvSpPr>
          <p:cNvPr id="27" name="矩形 26">
            <a:extLst>
              <a:ext uri="{FF2B5EF4-FFF2-40B4-BE49-F238E27FC236}">
                <a16:creationId xmlns:a16="http://schemas.microsoft.com/office/drawing/2014/main" id="{0F797F74-70D6-5589-E022-403BF0B36D89}"/>
              </a:ext>
            </a:extLst>
          </p:cNvPr>
          <p:cNvSpPr/>
          <p:nvPr/>
        </p:nvSpPr>
        <p:spPr>
          <a:xfrm>
            <a:off x="5994778"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28" name="矩形 27">
            <a:extLst>
              <a:ext uri="{FF2B5EF4-FFF2-40B4-BE49-F238E27FC236}">
                <a16:creationId xmlns:a16="http://schemas.microsoft.com/office/drawing/2014/main" id="{2AE56970-D68E-045B-92A1-503AE351C52B}"/>
              </a:ext>
            </a:extLst>
          </p:cNvPr>
          <p:cNvSpPr/>
          <p:nvPr/>
        </p:nvSpPr>
        <p:spPr>
          <a:xfrm>
            <a:off x="5994778" y="5325696"/>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1" name="文本框 30">
            <a:extLst>
              <a:ext uri="{FF2B5EF4-FFF2-40B4-BE49-F238E27FC236}">
                <a16:creationId xmlns:a16="http://schemas.microsoft.com/office/drawing/2014/main" id="{7B32AD41-84D2-F095-7A51-84D6996A2C80}"/>
              </a:ext>
            </a:extLst>
          </p:cNvPr>
          <p:cNvSpPr txBox="1"/>
          <p:nvPr/>
        </p:nvSpPr>
        <p:spPr>
          <a:xfrm>
            <a:off x="1133668" y="3050534"/>
            <a:ext cx="2196845" cy="830996"/>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Calculate element </a:t>
            </a:r>
            <a:r>
              <a:rPr lang="en-US" altLang="zh-CN" i="1" dirty="0">
                <a:solidFill>
                  <a:schemeClr val="bg1">
                    <a:lumMod val="75000"/>
                  </a:schemeClr>
                </a:solidFill>
                <a:latin typeface="Arial" panose="020B0604020202020204" pitchFamily="34" charset="0"/>
                <a:cs typeface="Arial" panose="020B0604020202020204" pitchFamily="34" charset="0"/>
              </a:rPr>
              <a:t>A</a:t>
            </a:r>
            <a:r>
              <a:rPr lang="en-US" altLang="zh-CN" dirty="0">
                <a:solidFill>
                  <a:schemeClr val="bg1">
                    <a:lumMod val="75000"/>
                  </a:schemeClr>
                </a:solidFill>
                <a:latin typeface="Arial" panose="020B0604020202020204" pitchFamily="34" charset="0"/>
                <a:cs typeface="Arial" panose="020B0604020202020204" pitchFamily="34" charset="0"/>
              </a:rPr>
              <a:t>’s corresponding bucket.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32" name="椭圆 31">
            <a:extLst>
              <a:ext uri="{FF2B5EF4-FFF2-40B4-BE49-F238E27FC236}">
                <a16:creationId xmlns:a16="http://schemas.microsoft.com/office/drawing/2014/main" id="{A20D9EF3-7545-D3C2-0ADA-EF75BE2D29FE}"/>
              </a:ext>
            </a:extLst>
          </p:cNvPr>
          <p:cNvSpPr/>
          <p:nvPr/>
        </p:nvSpPr>
        <p:spPr>
          <a:xfrm>
            <a:off x="699931" y="3303560"/>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p:txBody>
      </p:sp>
      <p:cxnSp>
        <p:nvCxnSpPr>
          <p:cNvPr id="36" name="直接箭头连接符 35">
            <a:extLst>
              <a:ext uri="{FF2B5EF4-FFF2-40B4-BE49-F238E27FC236}">
                <a16:creationId xmlns:a16="http://schemas.microsoft.com/office/drawing/2014/main" id="{8AF337D2-D499-EABD-CEAA-FF622ADE17E5}"/>
              </a:ext>
            </a:extLst>
          </p:cNvPr>
          <p:cNvCxnSpPr>
            <a:cxnSpLocks/>
          </p:cNvCxnSpPr>
          <p:nvPr/>
        </p:nvCxnSpPr>
        <p:spPr>
          <a:xfrm>
            <a:off x="3159294" y="3298774"/>
            <a:ext cx="407856" cy="129267"/>
          </a:xfrm>
          <a:prstGeom prst="straightConnector1">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6921875"/>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Insertion</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17</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728258" cy="1041247"/>
          </a:xfrm>
          <a:prstGeom prst="rect">
            <a:avLst/>
          </a:prstGeom>
        </p:spPr>
        <p:txBody>
          <a:bodyPr wrap="square" lIns="0" tIns="0" rIns="0" bIns="0">
            <a:spAutoFit/>
          </a:bodyPr>
          <a:lstStyle/>
          <a:p>
            <a:pPr>
              <a:lnSpc>
                <a:spcPct val="150000"/>
              </a:lnSpc>
            </a:pPr>
            <a:r>
              <a:rPr lang="en-US" altLang="zh-CN" sz="2400" dirty="0">
                <a:latin typeface="+mj-lt"/>
              </a:rPr>
              <a:t>Next we show how to insert an element </a:t>
            </a:r>
            <a:r>
              <a:rPr lang="en-US" altLang="zh-CN" sz="2400" i="1" dirty="0">
                <a:latin typeface="+mj-lt"/>
              </a:rPr>
              <a:t>A</a:t>
            </a:r>
            <a:r>
              <a:rPr lang="en-US" altLang="zh-CN" sz="2400" dirty="0">
                <a:latin typeface="+mj-lt"/>
              </a:rPr>
              <a:t>. Assuming that the corresponding bucket of element </a:t>
            </a:r>
            <a:r>
              <a:rPr lang="en-US" altLang="zh-CN" sz="2400" i="1" dirty="0">
                <a:latin typeface="+mj-lt"/>
              </a:rPr>
              <a:t>A</a:t>
            </a:r>
            <a:r>
              <a:rPr lang="en-US" altLang="zh-CN" sz="2400" dirty="0">
                <a:latin typeface="+mj-lt"/>
              </a:rPr>
              <a:t> is bucket 1, and the fingerprint of element A is </a:t>
            </a:r>
            <a:r>
              <a:rPr lang="en-US" altLang="zh-CN" sz="2400" i="1" dirty="0" err="1">
                <a:latin typeface="Times New Roman" panose="02020603050405020304" pitchFamily="18" charset="0"/>
                <a:cs typeface="Times New Roman" panose="02020603050405020304" pitchFamily="18" charset="0"/>
              </a:rPr>
              <a:t>f</a:t>
            </a:r>
            <a:r>
              <a:rPr lang="en-US" altLang="zh-CN" sz="1400" i="1" dirty="0" err="1">
                <a:latin typeface="Times New Roman" panose="02020603050405020304" pitchFamily="18" charset="0"/>
                <a:cs typeface="Times New Roman" panose="02020603050405020304" pitchFamily="18" charset="0"/>
              </a:rPr>
              <a:t>A</a:t>
            </a:r>
            <a:r>
              <a:rPr lang="en-US" altLang="zh-CN" sz="2400" dirty="0">
                <a:latin typeface="+mj-lt"/>
              </a:rPr>
              <a:t>. Slots in gray are occupied.</a:t>
            </a:r>
          </a:p>
        </p:txBody>
      </p:sp>
      <p:sp>
        <p:nvSpPr>
          <p:cNvPr id="3" name="文本框 2">
            <a:extLst>
              <a:ext uri="{FF2B5EF4-FFF2-40B4-BE49-F238E27FC236}">
                <a16:creationId xmlns:a16="http://schemas.microsoft.com/office/drawing/2014/main" id="{A3D30572-B7D3-72AF-77A1-F375D9CF570C}"/>
              </a:ext>
            </a:extLst>
          </p:cNvPr>
          <p:cNvSpPr txBox="1"/>
          <p:nvPr/>
        </p:nvSpPr>
        <p:spPr>
          <a:xfrm>
            <a:off x="1133668" y="3050534"/>
            <a:ext cx="2196845" cy="830996"/>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Calculate element </a:t>
            </a:r>
            <a:r>
              <a:rPr lang="en-US" altLang="zh-CN" i="1" dirty="0">
                <a:solidFill>
                  <a:schemeClr val="bg1">
                    <a:lumMod val="75000"/>
                  </a:schemeClr>
                </a:solidFill>
                <a:latin typeface="Arial" panose="020B0604020202020204" pitchFamily="34" charset="0"/>
                <a:cs typeface="Arial" panose="020B0604020202020204" pitchFamily="34" charset="0"/>
              </a:rPr>
              <a:t>A</a:t>
            </a:r>
            <a:r>
              <a:rPr lang="en-US" altLang="zh-CN" dirty="0">
                <a:solidFill>
                  <a:schemeClr val="bg1">
                    <a:lumMod val="75000"/>
                  </a:schemeClr>
                </a:solidFill>
                <a:latin typeface="Arial" panose="020B0604020202020204" pitchFamily="34" charset="0"/>
                <a:cs typeface="Arial" panose="020B0604020202020204" pitchFamily="34" charset="0"/>
              </a:rPr>
              <a:t>’s corresponding bucket.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29" name="椭圆 28">
            <a:extLst>
              <a:ext uri="{FF2B5EF4-FFF2-40B4-BE49-F238E27FC236}">
                <a16:creationId xmlns:a16="http://schemas.microsoft.com/office/drawing/2014/main" id="{B5711F87-3992-0902-8EE6-87BBE9F447E8}"/>
              </a:ext>
            </a:extLst>
          </p:cNvPr>
          <p:cNvSpPr/>
          <p:nvPr/>
        </p:nvSpPr>
        <p:spPr>
          <a:xfrm>
            <a:off x="699931" y="3303560"/>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p:txBody>
      </p:sp>
      <p:cxnSp>
        <p:nvCxnSpPr>
          <p:cNvPr id="30" name="直接箭头连接符 29">
            <a:extLst>
              <a:ext uri="{FF2B5EF4-FFF2-40B4-BE49-F238E27FC236}">
                <a16:creationId xmlns:a16="http://schemas.microsoft.com/office/drawing/2014/main" id="{4003CAB7-D498-48D8-22DB-DB20E00628C8}"/>
              </a:ext>
            </a:extLst>
          </p:cNvPr>
          <p:cNvCxnSpPr>
            <a:cxnSpLocks/>
          </p:cNvCxnSpPr>
          <p:nvPr/>
        </p:nvCxnSpPr>
        <p:spPr>
          <a:xfrm>
            <a:off x="3159294" y="3298774"/>
            <a:ext cx="407856" cy="129267"/>
          </a:xfrm>
          <a:prstGeom prst="straightConnector1">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FF316C71-26EC-90DE-C711-2842972010C5}"/>
              </a:ext>
            </a:extLst>
          </p:cNvPr>
          <p:cNvSpPr txBox="1"/>
          <p:nvPr/>
        </p:nvSpPr>
        <p:spPr>
          <a:xfrm>
            <a:off x="7187841" y="4064256"/>
            <a:ext cx="4661562" cy="830997"/>
          </a:xfrm>
          <a:prstGeom prst="rect">
            <a:avLst/>
          </a:prstGeom>
          <a:noFill/>
        </p:spPr>
        <p:txBody>
          <a:bodyPr wrap="square" lIns="0" tIns="0" rIns="0" bIns="0" rtlCol="0">
            <a:spAutoFit/>
          </a:bodyPr>
          <a:lstStyle/>
          <a:p>
            <a:pPr marL="285750" indent="-285750">
              <a:buFont typeface="Wingdings" panose="05000000000000000000" pitchFamily="2" charset="2"/>
              <a:buChar char="Ø"/>
            </a:pPr>
            <a:r>
              <a:rPr lang="en-US" altLang="zh-CN" dirty="0">
                <a:solidFill>
                  <a:schemeClr val="tx1"/>
                </a:solidFill>
                <a:latin typeface="Arial" panose="020B0604020202020204" pitchFamily="34" charset="0"/>
                <a:cs typeface="Arial" panose="020B0604020202020204" pitchFamily="34" charset="0"/>
              </a:rPr>
              <a:t>“</a:t>
            </a:r>
            <a:r>
              <a:rPr lang="en-US" altLang="zh-CN" i="1" dirty="0">
                <a:solidFill>
                  <a:schemeClr val="tx1"/>
                </a:solidFill>
                <a:latin typeface="Arial" panose="020B0604020202020204" pitchFamily="34" charset="0"/>
                <a:cs typeface="Arial" panose="020B0604020202020204" pitchFamily="34" charset="0"/>
              </a:rPr>
              <a:t>0</a:t>
            </a:r>
            <a:r>
              <a:rPr lang="en-US" altLang="zh-CN" dirty="0">
                <a:solidFill>
                  <a:schemeClr val="tx1"/>
                </a:solidFill>
                <a:latin typeface="Arial" panose="020B0604020202020204" pitchFamily="34" charset="0"/>
                <a:cs typeface="Arial" panose="020B0604020202020204" pitchFamily="34" charset="0"/>
              </a:rPr>
              <a:t>” denotes the distance between element </a:t>
            </a:r>
            <a:r>
              <a:rPr lang="en-US" altLang="zh-CN" i="1" dirty="0">
                <a:solidFill>
                  <a:schemeClr val="tx1"/>
                </a:solidFill>
                <a:latin typeface="Arial" panose="020B0604020202020204" pitchFamily="34" charset="0"/>
                <a:cs typeface="Arial" panose="020B0604020202020204" pitchFamily="34" charset="0"/>
              </a:rPr>
              <a:t>A</a:t>
            </a:r>
            <a:r>
              <a:rPr lang="en-US" altLang="zh-CN" dirty="0">
                <a:solidFill>
                  <a:schemeClr val="tx1"/>
                </a:solidFill>
                <a:latin typeface="Arial" panose="020B0604020202020204" pitchFamily="34" charset="0"/>
                <a:cs typeface="Arial" panose="020B0604020202020204" pitchFamily="34" charset="0"/>
              </a:rPr>
              <a:t>‘s corresponding bucket and the position where element </a:t>
            </a:r>
            <a:r>
              <a:rPr lang="en-US" altLang="zh-CN" i="1" dirty="0">
                <a:solidFill>
                  <a:schemeClr val="tx1"/>
                </a:solidFill>
                <a:latin typeface="Arial" panose="020B0604020202020204" pitchFamily="34" charset="0"/>
                <a:cs typeface="Arial" panose="020B0604020202020204" pitchFamily="34" charset="0"/>
              </a:rPr>
              <a:t>A</a:t>
            </a:r>
            <a:r>
              <a:rPr lang="en-US" altLang="zh-CN" dirty="0">
                <a:solidFill>
                  <a:schemeClr val="tx1"/>
                </a:solidFill>
                <a:latin typeface="Arial" panose="020B0604020202020204" pitchFamily="34" charset="0"/>
                <a:cs typeface="Arial" panose="020B0604020202020204" pitchFamily="34" charset="0"/>
              </a:rPr>
              <a:t> is actually stored. </a:t>
            </a:r>
            <a:r>
              <a:rPr lang="en-US" altLang="zh-CN" dirty="0">
                <a:solidFill>
                  <a:srgbClr val="C00000"/>
                </a:solidFill>
                <a:latin typeface="Arial" panose="020B0604020202020204" pitchFamily="34" charset="0"/>
                <a:cs typeface="Arial" panose="020B0604020202020204" pitchFamily="34" charset="0"/>
              </a:rPr>
              <a:t>(1-1=0)</a:t>
            </a:r>
          </a:p>
        </p:txBody>
      </p:sp>
      <p:sp>
        <p:nvSpPr>
          <p:cNvPr id="41" name="文本框 40">
            <a:extLst>
              <a:ext uri="{FF2B5EF4-FFF2-40B4-BE49-F238E27FC236}">
                <a16:creationId xmlns:a16="http://schemas.microsoft.com/office/drawing/2014/main" id="{317D46B4-55B4-2635-83BC-2CE3561750F7}"/>
              </a:ext>
            </a:extLst>
          </p:cNvPr>
          <p:cNvSpPr txBox="1"/>
          <p:nvPr/>
        </p:nvSpPr>
        <p:spPr>
          <a:xfrm>
            <a:off x="7187836" y="5203790"/>
            <a:ext cx="4525780" cy="553998"/>
          </a:xfrm>
          <a:prstGeom prst="rect">
            <a:avLst/>
          </a:prstGeom>
          <a:noFill/>
        </p:spPr>
        <p:txBody>
          <a:bodyPr wrap="square" lIns="0" tIns="0" rIns="0" bIns="0" rtlCol="0">
            <a:spAutoFit/>
          </a:bodyPr>
          <a:lstStyle/>
          <a:p>
            <a:pPr marL="285750" indent="-285750">
              <a:buFont typeface="Wingdings" panose="05000000000000000000" pitchFamily="2" charset="2"/>
              <a:buChar char="Ø"/>
            </a:pPr>
            <a:r>
              <a:rPr lang="en-US" altLang="zh-CN" dirty="0">
                <a:solidFill>
                  <a:schemeClr val="tx1"/>
                </a:solidFill>
                <a:latin typeface="Arial" panose="020B0604020202020204" pitchFamily="34" charset="0"/>
                <a:cs typeface="Arial" panose="020B0604020202020204" pitchFamily="34" charset="0"/>
              </a:rPr>
              <a:t>“</a:t>
            </a:r>
            <a:r>
              <a:rPr lang="en-US" altLang="zh-CN" sz="1800" i="1" dirty="0" err="1">
                <a:solidFill>
                  <a:schemeClr val="tx1"/>
                </a:solidFill>
                <a:latin typeface="Times New Roman" panose="02020603050405020304" pitchFamily="18" charset="0"/>
                <a:cs typeface="Times New Roman" panose="02020603050405020304" pitchFamily="18" charset="0"/>
              </a:rPr>
              <a:t>f</a:t>
            </a:r>
            <a:r>
              <a:rPr lang="en-US" altLang="zh-CN" sz="1000" i="1" dirty="0" err="1">
                <a:solidFill>
                  <a:schemeClr val="tx1"/>
                </a:solidFill>
                <a:latin typeface="Times New Roman" panose="02020603050405020304" pitchFamily="18" charset="0"/>
                <a:cs typeface="Times New Roman" panose="02020603050405020304" pitchFamily="18" charset="0"/>
              </a:rPr>
              <a:t>A</a:t>
            </a:r>
            <a:r>
              <a:rPr lang="en-US" altLang="zh-CN" dirty="0">
                <a:solidFill>
                  <a:schemeClr val="tx1"/>
                </a:solidFill>
                <a:latin typeface="Arial" panose="020B0604020202020204" pitchFamily="34" charset="0"/>
                <a:cs typeface="Arial" panose="020B0604020202020204" pitchFamily="34" charset="0"/>
              </a:rPr>
              <a:t>” is the fingerprint of element </a:t>
            </a:r>
            <a:r>
              <a:rPr lang="en-US" altLang="zh-CN" i="1" dirty="0">
                <a:solidFill>
                  <a:schemeClr val="tx1"/>
                </a:solidFill>
                <a:latin typeface="Arial" panose="020B0604020202020204" pitchFamily="34" charset="0"/>
                <a:cs typeface="Arial" panose="020B0604020202020204" pitchFamily="34" charset="0"/>
              </a:rPr>
              <a:t>A</a:t>
            </a:r>
            <a:r>
              <a:rPr lang="en-US" altLang="zh-CN" dirty="0">
                <a:solidFill>
                  <a:schemeClr val="tx1"/>
                </a:solidFill>
                <a:latin typeface="Arial" panose="020B0604020202020204" pitchFamily="34" charset="0"/>
                <a:cs typeface="Arial" panose="020B0604020202020204" pitchFamily="34" charset="0"/>
              </a:rPr>
              <a:t>, that is, a few bits of element </a:t>
            </a:r>
            <a:r>
              <a:rPr lang="en-US" altLang="zh-CN" i="1" dirty="0">
                <a:solidFill>
                  <a:schemeClr val="tx1"/>
                </a:solidFill>
                <a:latin typeface="Arial" panose="020B0604020202020204" pitchFamily="34" charset="0"/>
                <a:cs typeface="Arial" panose="020B0604020202020204" pitchFamily="34" charset="0"/>
              </a:rPr>
              <a:t>A</a:t>
            </a:r>
            <a:r>
              <a:rPr lang="en-US" altLang="zh-CN" dirty="0">
                <a:solidFill>
                  <a:schemeClr val="tx1"/>
                </a:solidFill>
                <a:latin typeface="Arial" panose="020B0604020202020204" pitchFamily="34" charset="0"/>
                <a:cs typeface="Arial" panose="020B0604020202020204" pitchFamily="34" charset="0"/>
              </a:rPr>
              <a:t>’s hash value.</a:t>
            </a:r>
          </a:p>
        </p:txBody>
      </p:sp>
      <p:sp>
        <p:nvSpPr>
          <p:cNvPr id="32" name="矩形 31">
            <a:extLst>
              <a:ext uri="{FF2B5EF4-FFF2-40B4-BE49-F238E27FC236}">
                <a16:creationId xmlns:a16="http://schemas.microsoft.com/office/drawing/2014/main" id="{A9DD3A28-7369-ACD4-A814-9E43D6083423}"/>
              </a:ext>
            </a:extLst>
          </p:cNvPr>
          <p:cNvSpPr/>
          <p:nvPr/>
        </p:nvSpPr>
        <p:spPr>
          <a:xfrm>
            <a:off x="4010707" y="2557950"/>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6" name="矩形 35">
            <a:extLst>
              <a:ext uri="{FF2B5EF4-FFF2-40B4-BE49-F238E27FC236}">
                <a16:creationId xmlns:a16="http://schemas.microsoft.com/office/drawing/2014/main" id="{451BFCF6-EC72-54A6-5C2B-37CC0208AA3A}"/>
              </a:ext>
            </a:extLst>
          </p:cNvPr>
          <p:cNvSpPr/>
          <p:nvPr/>
        </p:nvSpPr>
        <p:spPr>
          <a:xfrm>
            <a:off x="5000946"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7" name="矩形 36">
            <a:extLst>
              <a:ext uri="{FF2B5EF4-FFF2-40B4-BE49-F238E27FC236}">
                <a16:creationId xmlns:a16="http://schemas.microsoft.com/office/drawing/2014/main" id="{1DEBADE7-7EFB-1CFC-D007-B8ADFA8F2A28}"/>
              </a:ext>
            </a:extLst>
          </p:cNvPr>
          <p:cNvSpPr/>
          <p:nvPr/>
        </p:nvSpPr>
        <p:spPr>
          <a:xfrm>
            <a:off x="5994778"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9" name="矩形 38">
            <a:extLst>
              <a:ext uri="{FF2B5EF4-FFF2-40B4-BE49-F238E27FC236}">
                <a16:creationId xmlns:a16="http://schemas.microsoft.com/office/drawing/2014/main" id="{36305F73-0B78-2687-C111-6705FCE437A8}"/>
              </a:ext>
            </a:extLst>
          </p:cNvPr>
          <p:cNvSpPr/>
          <p:nvPr/>
        </p:nvSpPr>
        <p:spPr>
          <a:xfrm>
            <a:off x="4010707" y="311253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2" name="矩形 41">
            <a:extLst>
              <a:ext uri="{FF2B5EF4-FFF2-40B4-BE49-F238E27FC236}">
                <a16:creationId xmlns:a16="http://schemas.microsoft.com/office/drawing/2014/main" id="{7BAD747C-01EB-B13C-7A7F-EDD4F1200B77}"/>
              </a:ext>
            </a:extLst>
          </p:cNvPr>
          <p:cNvSpPr/>
          <p:nvPr/>
        </p:nvSpPr>
        <p:spPr>
          <a:xfrm>
            <a:off x="5000946" y="311253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3" name="矩形 42">
            <a:extLst>
              <a:ext uri="{FF2B5EF4-FFF2-40B4-BE49-F238E27FC236}">
                <a16:creationId xmlns:a16="http://schemas.microsoft.com/office/drawing/2014/main" id="{3061EA23-CF8B-79B2-93B0-DCD77299E3D9}"/>
              </a:ext>
            </a:extLst>
          </p:cNvPr>
          <p:cNvSpPr/>
          <p:nvPr/>
        </p:nvSpPr>
        <p:spPr>
          <a:xfrm>
            <a:off x="5994778" y="3113907"/>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&lt;</a:t>
            </a:r>
            <a:r>
              <a:rPr lang="en-US" altLang="zh-CN" sz="2800" i="1" dirty="0">
                <a:solidFill>
                  <a:schemeClr val="tx1"/>
                </a:solidFill>
                <a:latin typeface="Times New Roman" panose="02020603050405020304" pitchFamily="18" charset="0"/>
                <a:cs typeface="Times New Roman" panose="02020603050405020304" pitchFamily="18" charset="0"/>
              </a:rPr>
              <a:t>0</a:t>
            </a: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i="1" dirty="0" err="1">
                <a:solidFill>
                  <a:schemeClr val="tx1"/>
                </a:solidFill>
                <a:latin typeface="Times New Roman" panose="02020603050405020304" pitchFamily="18" charset="0"/>
                <a:cs typeface="Times New Roman" panose="02020603050405020304" pitchFamily="18" charset="0"/>
              </a:rPr>
              <a:t>f</a:t>
            </a:r>
            <a:r>
              <a:rPr lang="en-US" altLang="zh-CN" sz="1200" i="1" dirty="0" err="1">
                <a:solidFill>
                  <a:schemeClr val="tx1"/>
                </a:solidFill>
                <a:latin typeface="Times New Roman" panose="02020603050405020304" pitchFamily="18" charset="0"/>
                <a:cs typeface="Times New Roman" panose="02020603050405020304" pitchFamily="18" charset="0"/>
              </a:rPr>
              <a:t>A</a:t>
            </a:r>
            <a:r>
              <a:rPr lang="en-US" altLang="zh-CN" sz="2800" dirty="0">
                <a:solidFill>
                  <a:schemeClr val="tx1"/>
                </a:solidFill>
                <a:latin typeface="Times New Roman" panose="02020603050405020304" pitchFamily="18" charset="0"/>
                <a:cs typeface="Times New Roman" panose="02020603050405020304" pitchFamily="18" charset="0"/>
              </a:rPr>
              <a:t>&gt;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44" name="矩形 43">
            <a:extLst>
              <a:ext uri="{FF2B5EF4-FFF2-40B4-BE49-F238E27FC236}">
                <a16:creationId xmlns:a16="http://schemas.microsoft.com/office/drawing/2014/main" id="{CDFE1F41-1E09-7A9F-C0F6-15BDF35AE31B}"/>
              </a:ext>
            </a:extLst>
          </p:cNvPr>
          <p:cNvSpPr/>
          <p:nvPr/>
        </p:nvSpPr>
        <p:spPr>
          <a:xfrm>
            <a:off x="4010707" y="366707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5" name="矩形 44">
            <a:extLst>
              <a:ext uri="{FF2B5EF4-FFF2-40B4-BE49-F238E27FC236}">
                <a16:creationId xmlns:a16="http://schemas.microsoft.com/office/drawing/2014/main" id="{257F57A4-69B5-92C2-DB12-E3FF3D6E80F8}"/>
              </a:ext>
            </a:extLst>
          </p:cNvPr>
          <p:cNvSpPr/>
          <p:nvPr/>
        </p:nvSpPr>
        <p:spPr>
          <a:xfrm>
            <a:off x="5000946" y="3667076"/>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6" name="矩形 45">
            <a:extLst>
              <a:ext uri="{FF2B5EF4-FFF2-40B4-BE49-F238E27FC236}">
                <a16:creationId xmlns:a16="http://schemas.microsoft.com/office/drawing/2014/main" id="{CD9C1C89-1348-0357-2724-36ED1832F4A3}"/>
              </a:ext>
            </a:extLst>
          </p:cNvPr>
          <p:cNvSpPr/>
          <p:nvPr/>
        </p:nvSpPr>
        <p:spPr>
          <a:xfrm>
            <a:off x="4010707" y="4221400"/>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7" name="矩形 46">
            <a:extLst>
              <a:ext uri="{FF2B5EF4-FFF2-40B4-BE49-F238E27FC236}">
                <a16:creationId xmlns:a16="http://schemas.microsoft.com/office/drawing/2014/main" id="{259FA59F-505A-8799-C9D3-57EC69594BD6}"/>
              </a:ext>
            </a:extLst>
          </p:cNvPr>
          <p:cNvSpPr/>
          <p:nvPr/>
        </p:nvSpPr>
        <p:spPr>
          <a:xfrm>
            <a:off x="5000946" y="422139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8" name="矩形 47">
            <a:extLst>
              <a:ext uri="{FF2B5EF4-FFF2-40B4-BE49-F238E27FC236}">
                <a16:creationId xmlns:a16="http://schemas.microsoft.com/office/drawing/2014/main" id="{816D5D1D-7FAA-5F09-3A67-C2726709A200}"/>
              </a:ext>
            </a:extLst>
          </p:cNvPr>
          <p:cNvSpPr/>
          <p:nvPr/>
        </p:nvSpPr>
        <p:spPr>
          <a:xfrm>
            <a:off x="5994778" y="422139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9" name="矩形 48">
            <a:extLst>
              <a:ext uri="{FF2B5EF4-FFF2-40B4-BE49-F238E27FC236}">
                <a16:creationId xmlns:a16="http://schemas.microsoft.com/office/drawing/2014/main" id="{20DEC62C-CE3B-3BD9-F1AF-C8870016C0F7}"/>
              </a:ext>
            </a:extLst>
          </p:cNvPr>
          <p:cNvSpPr/>
          <p:nvPr/>
        </p:nvSpPr>
        <p:spPr>
          <a:xfrm>
            <a:off x="4010707" y="4775675"/>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0" name="矩形 49">
            <a:extLst>
              <a:ext uri="{FF2B5EF4-FFF2-40B4-BE49-F238E27FC236}">
                <a16:creationId xmlns:a16="http://schemas.microsoft.com/office/drawing/2014/main" id="{99484716-34F1-B868-E0FA-122F36CF89D4}"/>
              </a:ext>
            </a:extLst>
          </p:cNvPr>
          <p:cNvSpPr/>
          <p:nvPr/>
        </p:nvSpPr>
        <p:spPr>
          <a:xfrm>
            <a:off x="5000946"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1" name="矩形 50">
            <a:extLst>
              <a:ext uri="{FF2B5EF4-FFF2-40B4-BE49-F238E27FC236}">
                <a16:creationId xmlns:a16="http://schemas.microsoft.com/office/drawing/2014/main" id="{052A61DA-9968-470F-2154-B819D3F1ADCB}"/>
              </a:ext>
            </a:extLst>
          </p:cNvPr>
          <p:cNvSpPr/>
          <p:nvPr/>
        </p:nvSpPr>
        <p:spPr>
          <a:xfrm>
            <a:off x="5994778"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2" name="矩形 51">
            <a:extLst>
              <a:ext uri="{FF2B5EF4-FFF2-40B4-BE49-F238E27FC236}">
                <a16:creationId xmlns:a16="http://schemas.microsoft.com/office/drawing/2014/main" id="{016E43B7-BBD0-04A9-8797-D00B778BB005}"/>
              </a:ext>
            </a:extLst>
          </p:cNvPr>
          <p:cNvSpPr/>
          <p:nvPr/>
        </p:nvSpPr>
        <p:spPr>
          <a:xfrm>
            <a:off x="4010707" y="5329214"/>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3" name="矩形 52">
            <a:extLst>
              <a:ext uri="{FF2B5EF4-FFF2-40B4-BE49-F238E27FC236}">
                <a16:creationId xmlns:a16="http://schemas.microsoft.com/office/drawing/2014/main" id="{FA377BF8-14E7-8F26-6861-A2AED1EA4B11}"/>
              </a:ext>
            </a:extLst>
          </p:cNvPr>
          <p:cNvSpPr/>
          <p:nvPr/>
        </p:nvSpPr>
        <p:spPr>
          <a:xfrm>
            <a:off x="5000946" y="5329212"/>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4" name="矩形 53">
            <a:extLst>
              <a:ext uri="{FF2B5EF4-FFF2-40B4-BE49-F238E27FC236}">
                <a16:creationId xmlns:a16="http://schemas.microsoft.com/office/drawing/2014/main" id="{EE1EA6AC-774A-43E4-6B33-01A8EA8BB246}"/>
              </a:ext>
            </a:extLst>
          </p:cNvPr>
          <p:cNvSpPr/>
          <p:nvPr/>
        </p:nvSpPr>
        <p:spPr>
          <a:xfrm>
            <a:off x="3550011" y="262509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0</a:t>
            </a:r>
            <a:endParaRPr lang="zh-CN" altLang="en-US" dirty="0">
              <a:solidFill>
                <a:schemeClr val="tx1"/>
              </a:solidFill>
              <a:latin typeface="Arial" panose="020B0604020202020204" pitchFamily="34" charset="0"/>
              <a:cs typeface="Arial" panose="020B0604020202020204" pitchFamily="34" charset="0"/>
            </a:endParaRPr>
          </a:p>
        </p:txBody>
      </p:sp>
      <p:sp>
        <p:nvSpPr>
          <p:cNvPr id="55" name="矩形 54">
            <a:extLst>
              <a:ext uri="{FF2B5EF4-FFF2-40B4-BE49-F238E27FC236}">
                <a16:creationId xmlns:a16="http://schemas.microsoft.com/office/drawing/2014/main" id="{74ABC884-4CFF-6506-52BD-F52D4FDF1477}"/>
              </a:ext>
            </a:extLst>
          </p:cNvPr>
          <p:cNvSpPr/>
          <p:nvPr/>
        </p:nvSpPr>
        <p:spPr>
          <a:xfrm>
            <a:off x="3550011" y="317967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6" name="矩形 55">
            <a:extLst>
              <a:ext uri="{FF2B5EF4-FFF2-40B4-BE49-F238E27FC236}">
                <a16:creationId xmlns:a16="http://schemas.microsoft.com/office/drawing/2014/main" id="{257467D5-BCC7-BC71-82AF-4A6ECAC332A1}"/>
              </a:ext>
            </a:extLst>
          </p:cNvPr>
          <p:cNvSpPr/>
          <p:nvPr/>
        </p:nvSpPr>
        <p:spPr>
          <a:xfrm>
            <a:off x="3550011" y="373422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7" name="矩形 56">
            <a:extLst>
              <a:ext uri="{FF2B5EF4-FFF2-40B4-BE49-F238E27FC236}">
                <a16:creationId xmlns:a16="http://schemas.microsoft.com/office/drawing/2014/main" id="{C1BB64D5-81A1-9F3C-3342-8E2C8DD8B3D2}"/>
              </a:ext>
            </a:extLst>
          </p:cNvPr>
          <p:cNvSpPr/>
          <p:nvPr/>
        </p:nvSpPr>
        <p:spPr>
          <a:xfrm>
            <a:off x="3550011" y="428854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8" name="矩形 57">
            <a:extLst>
              <a:ext uri="{FF2B5EF4-FFF2-40B4-BE49-F238E27FC236}">
                <a16:creationId xmlns:a16="http://schemas.microsoft.com/office/drawing/2014/main" id="{BE7416E7-2F1F-83FB-5D0A-21E721E8B77B}"/>
              </a:ext>
            </a:extLst>
          </p:cNvPr>
          <p:cNvSpPr/>
          <p:nvPr/>
        </p:nvSpPr>
        <p:spPr>
          <a:xfrm>
            <a:off x="3550011" y="484282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9" name="矩形 58">
            <a:extLst>
              <a:ext uri="{FF2B5EF4-FFF2-40B4-BE49-F238E27FC236}">
                <a16:creationId xmlns:a16="http://schemas.microsoft.com/office/drawing/2014/main" id="{27EB69EE-41F6-FE49-3290-53AC7B40FBC1}"/>
              </a:ext>
            </a:extLst>
          </p:cNvPr>
          <p:cNvSpPr/>
          <p:nvPr/>
        </p:nvSpPr>
        <p:spPr>
          <a:xfrm>
            <a:off x="3550011" y="539636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latin typeface="Arial" panose="020B0604020202020204" pitchFamily="34" charset="0"/>
                <a:cs typeface="Arial" panose="020B0604020202020204" pitchFamily="34" charset="0"/>
              </a:rPr>
              <a:t>5</a:t>
            </a:r>
            <a:endParaRPr lang="zh-CN" altLang="en-US" dirty="0">
              <a:solidFill>
                <a:schemeClr val="tx1"/>
              </a:solidFill>
              <a:latin typeface="Arial" panose="020B0604020202020204" pitchFamily="34" charset="0"/>
              <a:cs typeface="Arial" panose="020B0604020202020204" pitchFamily="34" charset="0"/>
            </a:endParaRPr>
          </a:p>
        </p:txBody>
      </p:sp>
      <p:sp>
        <p:nvSpPr>
          <p:cNvPr id="60" name="矩形 59">
            <a:extLst>
              <a:ext uri="{FF2B5EF4-FFF2-40B4-BE49-F238E27FC236}">
                <a16:creationId xmlns:a16="http://schemas.microsoft.com/office/drawing/2014/main" id="{F42597CA-D3BF-2C78-0C61-EA68ECB92956}"/>
              </a:ext>
            </a:extLst>
          </p:cNvPr>
          <p:cNvSpPr/>
          <p:nvPr/>
        </p:nvSpPr>
        <p:spPr>
          <a:xfrm>
            <a:off x="5994778"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1" name="矩形 60">
            <a:extLst>
              <a:ext uri="{FF2B5EF4-FFF2-40B4-BE49-F238E27FC236}">
                <a16:creationId xmlns:a16="http://schemas.microsoft.com/office/drawing/2014/main" id="{164BBE2D-B4DA-D7CA-A65E-23CE8231F674}"/>
              </a:ext>
            </a:extLst>
          </p:cNvPr>
          <p:cNvSpPr/>
          <p:nvPr/>
        </p:nvSpPr>
        <p:spPr>
          <a:xfrm>
            <a:off x="5994778" y="5325696"/>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87" name="文本框 86">
            <a:extLst>
              <a:ext uri="{FF2B5EF4-FFF2-40B4-BE49-F238E27FC236}">
                <a16:creationId xmlns:a16="http://schemas.microsoft.com/office/drawing/2014/main" id="{424FE255-1105-8CF4-366D-AE48D175DC5D}"/>
              </a:ext>
            </a:extLst>
          </p:cNvPr>
          <p:cNvSpPr txBox="1"/>
          <p:nvPr/>
        </p:nvSpPr>
        <p:spPr>
          <a:xfrm>
            <a:off x="7751845" y="2777457"/>
            <a:ext cx="2389730" cy="830997"/>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Bucket 1 has an empty slot, so element </a:t>
            </a:r>
            <a:r>
              <a:rPr lang="en-US" altLang="zh-CN" i="1" dirty="0">
                <a:solidFill>
                  <a:schemeClr val="bg1">
                    <a:lumMod val="75000"/>
                  </a:schemeClr>
                </a:solidFill>
                <a:latin typeface="Arial" panose="020B0604020202020204" pitchFamily="34" charset="0"/>
                <a:cs typeface="Arial" panose="020B0604020202020204" pitchFamily="34" charset="0"/>
              </a:rPr>
              <a:t>A</a:t>
            </a:r>
            <a:r>
              <a:rPr lang="en-US" altLang="zh-CN" dirty="0">
                <a:solidFill>
                  <a:schemeClr val="bg1">
                    <a:lumMod val="75000"/>
                  </a:schemeClr>
                </a:solidFill>
                <a:latin typeface="Arial" panose="020B0604020202020204" pitchFamily="34" charset="0"/>
                <a:cs typeface="Arial" panose="020B0604020202020204" pitchFamily="34" charset="0"/>
              </a:rPr>
              <a:t> can be stored directly in it.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88" name="椭圆 87">
            <a:extLst>
              <a:ext uri="{FF2B5EF4-FFF2-40B4-BE49-F238E27FC236}">
                <a16:creationId xmlns:a16="http://schemas.microsoft.com/office/drawing/2014/main" id="{12368880-D047-CCDF-E7BD-0800B98D7B04}"/>
              </a:ext>
            </a:extLst>
          </p:cNvPr>
          <p:cNvSpPr/>
          <p:nvPr/>
        </p:nvSpPr>
        <p:spPr>
          <a:xfrm>
            <a:off x="7273057" y="3030483"/>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zh-CN" altLang="en-US" dirty="0">
              <a:latin typeface="Arial" panose="020B0604020202020204" pitchFamily="34" charset="0"/>
              <a:cs typeface="Arial" panose="020B0604020202020204" pitchFamily="34" charset="0"/>
            </a:endParaRPr>
          </a:p>
        </p:txBody>
      </p:sp>
      <p:cxnSp>
        <p:nvCxnSpPr>
          <p:cNvPr id="89" name="直接箭头连接符 88">
            <a:extLst>
              <a:ext uri="{FF2B5EF4-FFF2-40B4-BE49-F238E27FC236}">
                <a16:creationId xmlns:a16="http://schemas.microsoft.com/office/drawing/2014/main" id="{CD764C15-27B7-5794-3EDE-737BBB48817D}"/>
              </a:ext>
            </a:extLst>
          </p:cNvPr>
          <p:cNvCxnSpPr>
            <a:cxnSpLocks/>
          </p:cNvCxnSpPr>
          <p:nvPr/>
        </p:nvCxnSpPr>
        <p:spPr>
          <a:xfrm flipH="1">
            <a:off x="6988237" y="3298774"/>
            <a:ext cx="239394" cy="140089"/>
          </a:xfrm>
          <a:prstGeom prst="straightConnector1">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9348814"/>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Insertion</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18</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1041247"/>
          </a:xfrm>
          <a:prstGeom prst="rect">
            <a:avLst/>
          </a:prstGeom>
        </p:spPr>
        <p:txBody>
          <a:bodyPr wrap="square" lIns="0" tIns="0" rIns="0" bIns="0">
            <a:spAutoFit/>
          </a:bodyPr>
          <a:lstStyle/>
          <a:p>
            <a:pPr>
              <a:lnSpc>
                <a:spcPct val="150000"/>
              </a:lnSpc>
            </a:pPr>
            <a:r>
              <a:rPr lang="en-US" altLang="zh-CN" sz="2400" dirty="0">
                <a:latin typeface="+mj-lt"/>
              </a:rPr>
              <a:t>Then,</a:t>
            </a:r>
            <a:r>
              <a:rPr lang="zh-CN" altLang="en-US" sz="2400" dirty="0">
                <a:latin typeface="+mj-lt"/>
              </a:rPr>
              <a:t> </a:t>
            </a:r>
            <a:r>
              <a:rPr lang="cs-CZ" altLang="zh-CN" sz="2400" dirty="0">
                <a:latin typeface="+mj-lt"/>
              </a:rPr>
              <a:t>we insert element </a:t>
            </a:r>
            <a:r>
              <a:rPr lang="cs-CZ" altLang="zh-CN" sz="2400" i="1" dirty="0">
                <a:latin typeface="+mj-lt"/>
              </a:rPr>
              <a:t>B</a:t>
            </a:r>
            <a:r>
              <a:rPr lang="cs-CZ" altLang="zh-CN" sz="2400" dirty="0">
                <a:latin typeface="+mj-lt"/>
              </a:rPr>
              <a:t>.</a:t>
            </a:r>
            <a:r>
              <a:rPr lang="en-US" altLang="zh-CN" sz="2400" dirty="0">
                <a:latin typeface="+mj-lt"/>
              </a:rPr>
              <a:t> Assuming that the corresponding bucket of element </a:t>
            </a:r>
            <a:r>
              <a:rPr lang="en-US" altLang="zh-CN" sz="2400" i="1" dirty="0">
                <a:latin typeface="+mj-lt"/>
              </a:rPr>
              <a:t>B</a:t>
            </a:r>
            <a:r>
              <a:rPr lang="en-US" altLang="zh-CN" sz="2400" dirty="0">
                <a:latin typeface="+mj-lt"/>
              </a:rPr>
              <a:t> is also 1, and the fingerprint of element </a:t>
            </a:r>
            <a:r>
              <a:rPr lang="en-US" altLang="zh-CN" sz="2400" i="1" dirty="0">
                <a:latin typeface="+mj-lt"/>
              </a:rPr>
              <a:t>B</a:t>
            </a:r>
            <a:r>
              <a:rPr lang="en-US" altLang="zh-CN" sz="2400" dirty="0">
                <a:latin typeface="+mj-lt"/>
              </a:rPr>
              <a:t> is </a:t>
            </a:r>
            <a:r>
              <a:rPr lang="en-US" altLang="zh-CN" sz="2400" i="1" dirty="0" err="1">
                <a:latin typeface="Times New Roman" panose="02020603050405020304" pitchFamily="18" charset="0"/>
                <a:cs typeface="Times New Roman" panose="02020603050405020304" pitchFamily="18" charset="0"/>
              </a:rPr>
              <a:t>f</a:t>
            </a:r>
            <a:r>
              <a:rPr lang="en-US" altLang="zh-CN" sz="1400" i="1" dirty="0" err="1">
                <a:latin typeface="Times New Roman" panose="02020603050405020304" pitchFamily="18" charset="0"/>
                <a:cs typeface="Times New Roman" panose="02020603050405020304" pitchFamily="18" charset="0"/>
              </a:rPr>
              <a:t>B</a:t>
            </a:r>
            <a:r>
              <a:rPr lang="en-US" altLang="zh-CN" sz="2400" dirty="0">
                <a:latin typeface="+mj-lt"/>
              </a:rPr>
              <a:t>.</a:t>
            </a:r>
          </a:p>
        </p:txBody>
      </p:sp>
      <p:sp>
        <p:nvSpPr>
          <p:cNvPr id="3" name="文本框 2">
            <a:extLst>
              <a:ext uri="{FF2B5EF4-FFF2-40B4-BE49-F238E27FC236}">
                <a16:creationId xmlns:a16="http://schemas.microsoft.com/office/drawing/2014/main" id="{A3D30572-B7D3-72AF-77A1-F375D9CF570C}"/>
              </a:ext>
            </a:extLst>
          </p:cNvPr>
          <p:cNvSpPr txBox="1"/>
          <p:nvPr/>
        </p:nvSpPr>
        <p:spPr>
          <a:xfrm>
            <a:off x="1133668" y="3050534"/>
            <a:ext cx="2196845" cy="830997"/>
          </a:xfrm>
          <a:prstGeom prst="rect">
            <a:avLst/>
          </a:prstGeom>
          <a:noFill/>
        </p:spPr>
        <p:txBody>
          <a:bodyPr wrap="square" lIns="0" tIns="0" rIns="0" bIns="0" rtlCol="0">
            <a:spAutoFit/>
          </a:bodyPr>
          <a:lstStyle/>
          <a:p>
            <a:r>
              <a:rPr lang="en-US" altLang="zh-CN" dirty="0">
                <a:latin typeface="Arial" panose="020B0604020202020204" pitchFamily="34" charset="0"/>
                <a:cs typeface="Arial" panose="020B0604020202020204" pitchFamily="34" charset="0"/>
              </a:rPr>
              <a:t>Calculate element </a:t>
            </a:r>
            <a:r>
              <a:rPr lang="en-US" altLang="zh-CN" i="1" dirty="0">
                <a:latin typeface="Arial" panose="020B0604020202020204" pitchFamily="34" charset="0"/>
                <a:cs typeface="Arial" panose="020B0604020202020204" pitchFamily="34" charset="0"/>
              </a:rPr>
              <a:t>B</a:t>
            </a:r>
            <a:r>
              <a:rPr lang="en-US" altLang="zh-CN" dirty="0">
                <a:latin typeface="Arial" panose="020B0604020202020204" pitchFamily="34" charset="0"/>
                <a:cs typeface="Arial" panose="020B0604020202020204" pitchFamily="34" charset="0"/>
              </a:rPr>
              <a:t>’s corresponding bucket.</a:t>
            </a:r>
            <a:endParaRPr lang="zh-CN" altLang="en-US" dirty="0">
              <a:latin typeface="Arial" panose="020B0604020202020204" pitchFamily="34" charset="0"/>
              <a:cs typeface="Arial" panose="020B0604020202020204" pitchFamily="34" charset="0"/>
            </a:endParaRPr>
          </a:p>
        </p:txBody>
      </p:sp>
      <p:sp>
        <p:nvSpPr>
          <p:cNvPr id="29" name="椭圆 28">
            <a:extLst>
              <a:ext uri="{FF2B5EF4-FFF2-40B4-BE49-F238E27FC236}">
                <a16:creationId xmlns:a16="http://schemas.microsoft.com/office/drawing/2014/main" id="{B5711F87-3992-0902-8EE6-87BBE9F447E8}"/>
              </a:ext>
            </a:extLst>
          </p:cNvPr>
          <p:cNvSpPr/>
          <p:nvPr/>
        </p:nvSpPr>
        <p:spPr>
          <a:xfrm>
            <a:off x="699931" y="3303560"/>
            <a:ext cx="324944" cy="3249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p:txBody>
      </p:sp>
      <p:cxnSp>
        <p:nvCxnSpPr>
          <p:cNvPr id="30" name="直接箭头连接符 29">
            <a:extLst>
              <a:ext uri="{FF2B5EF4-FFF2-40B4-BE49-F238E27FC236}">
                <a16:creationId xmlns:a16="http://schemas.microsoft.com/office/drawing/2014/main" id="{4003CAB7-D498-48D8-22DB-DB20E00628C8}"/>
              </a:ext>
            </a:extLst>
          </p:cNvPr>
          <p:cNvCxnSpPr>
            <a:cxnSpLocks/>
          </p:cNvCxnSpPr>
          <p:nvPr/>
        </p:nvCxnSpPr>
        <p:spPr>
          <a:xfrm>
            <a:off x="3159294" y="3298774"/>
            <a:ext cx="407856" cy="129267"/>
          </a:xfrm>
          <a:prstGeom prst="straightConnector1">
            <a:avLst/>
          </a:prstGeom>
          <a:ln w="19050">
            <a:solidFill>
              <a:srgbClr val="0070C0"/>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4ED9AF88-F9AE-B93B-AB4F-F8451BCE2684}"/>
              </a:ext>
            </a:extLst>
          </p:cNvPr>
          <p:cNvSpPr/>
          <p:nvPr/>
        </p:nvSpPr>
        <p:spPr>
          <a:xfrm>
            <a:off x="4010707" y="2557950"/>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2" name="矩形 31">
            <a:extLst>
              <a:ext uri="{FF2B5EF4-FFF2-40B4-BE49-F238E27FC236}">
                <a16:creationId xmlns:a16="http://schemas.microsoft.com/office/drawing/2014/main" id="{09784BC1-9444-4AD6-E010-40829AE9610B}"/>
              </a:ext>
            </a:extLst>
          </p:cNvPr>
          <p:cNvSpPr/>
          <p:nvPr/>
        </p:nvSpPr>
        <p:spPr>
          <a:xfrm>
            <a:off x="5000946"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3" name="矩形 32">
            <a:extLst>
              <a:ext uri="{FF2B5EF4-FFF2-40B4-BE49-F238E27FC236}">
                <a16:creationId xmlns:a16="http://schemas.microsoft.com/office/drawing/2014/main" id="{D50382E6-383C-92C3-6DCD-F88DA15F3C1E}"/>
              </a:ext>
            </a:extLst>
          </p:cNvPr>
          <p:cNvSpPr/>
          <p:nvPr/>
        </p:nvSpPr>
        <p:spPr>
          <a:xfrm>
            <a:off x="5994778"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4" name="矩形 33">
            <a:extLst>
              <a:ext uri="{FF2B5EF4-FFF2-40B4-BE49-F238E27FC236}">
                <a16:creationId xmlns:a16="http://schemas.microsoft.com/office/drawing/2014/main" id="{419C7C66-ED63-FF83-F0AF-8B4F27B46CA7}"/>
              </a:ext>
            </a:extLst>
          </p:cNvPr>
          <p:cNvSpPr/>
          <p:nvPr/>
        </p:nvSpPr>
        <p:spPr>
          <a:xfrm>
            <a:off x="4010707" y="311253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5" name="矩形 34">
            <a:extLst>
              <a:ext uri="{FF2B5EF4-FFF2-40B4-BE49-F238E27FC236}">
                <a16:creationId xmlns:a16="http://schemas.microsoft.com/office/drawing/2014/main" id="{06ACDBE5-BA07-F621-B295-38B8DE92310D}"/>
              </a:ext>
            </a:extLst>
          </p:cNvPr>
          <p:cNvSpPr/>
          <p:nvPr/>
        </p:nvSpPr>
        <p:spPr>
          <a:xfrm>
            <a:off x="5000946" y="311253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6" name="矩形 35">
            <a:extLst>
              <a:ext uri="{FF2B5EF4-FFF2-40B4-BE49-F238E27FC236}">
                <a16:creationId xmlns:a16="http://schemas.microsoft.com/office/drawing/2014/main" id="{505CB343-3CA0-1983-BB50-4104466FF80A}"/>
              </a:ext>
            </a:extLst>
          </p:cNvPr>
          <p:cNvSpPr/>
          <p:nvPr/>
        </p:nvSpPr>
        <p:spPr>
          <a:xfrm>
            <a:off x="5994778" y="3113907"/>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BF050292-186B-134C-5CD8-961A86BCF3C2}"/>
              </a:ext>
            </a:extLst>
          </p:cNvPr>
          <p:cNvSpPr/>
          <p:nvPr/>
        </p:nvSpPr>
        <p:spPr>
          <a:xfrm>
            <a:off x="4010707" y="366707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9" name="矩形 38">
            <a:extLst>
              <a:ext uri="{FF2B5EF4-FFF2-40B4-BE49-F238E27FC236}">
                <a16:creationId xmlns:a16="http://schemas.microsoft.com/office/drawing/2014/main" id="{A8A9F09F-BEF4-243A-92FE-9AA57FE2D082}"/>
              </a:ext>
            </a:extLst>
          </p:cNvPr>
          <p:cNvSpPr/>
          <p:nvPr/>
        </p:nvSpPr>
        <p:spPr>
          <a:xfrm>
            <a:off x="5000946" y="3667076"/>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0" name="矩形 39">
            <a:extLst>
              <a:ext uri="{FF2B5EF4-FFF2-40B4-BE49-F238E27FC236}">
                <a16:creationId xmlns:a16="http://schemas.microsoft.com/office/drawing/2014/main" id="{3F0646AB-400C-3CD7-3F52-4ABD4104F33F}"/>
              </a:ext>
            </a:extLst>
          </p:cNvPr>
          <p:cNvSpPr/>
          <p:nvPr/>
        </p:nvSpPr>
        <p:spPr>
          <a:xfrm>
            <a:off x="4010707" y="4221400"/>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1" name="矩形 40">
            <a:extLst>
              <a:ext uri="{FF2B5EF4-FFF2-40B4-BE49-F238E27FC236}">
                <a16:creationId xmlns:a16="http://schemas.microsoft.com/office/drawing/2014/main" id="{C14FE1F8-4BAB-F805-667B-E8496A37D47D}"/>
              </a:ext>
            </a:extLst>
          </p:cNvPr>
          <p:cNvSpPr/>
          <p:nvPr/>
        </p:nvSpPr>
        <p:spPr>
          <a:xfrm>
            <a:off x="5000946" y="422139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2" name="矩形 41">
            <a:extLst>
              <a:ext uri="{FF2B5EF4-FFF2-40B4-BE49-F238E27FC236}">
                <a16:creationId xmlns:a16="http://schemas.microsoft.com/office/drawing/2014/main" id="{765C41C8-A6F8-08A2-900E-D1453F0BDF16}"/>
              </a:ext>
            </a:extLst>
          </p:cNvPr>
          <p:cNvSpPr/>
          <p:nvPr/>
        </p:nvSpPr>
        <p:spPr>
          <a:xfrm>
            <a:off x="5994778" y="422139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3" name="矩形 42">
            <a:extLst>
              <a:ext uri="{FF2B5EF4-FFF2-40B4-BE49-F238E27FC236}">
                <a16:creationId xmlns:a16="http://schemas.microsoft.com/office/drawing/2014/main" id="{14B4AA48-AF20-7A2D-95AF-5EA7C56B4B2E}"/>
              </a:ext>
            </a:extLst>
          </p:cNvPr>
          <p:cNvSpPr/>
          <p:nvPr/>
        </p:nvSpPr>
        <p:spPr>
          <a:xfrm>
            <a:off x="4010707" y="4775675"/>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4" name="矩形 43">
            <a:extLst>
              <a:ext uri="{FF2B5EF4-FFF2-40B4-BE49-F238E27FC236}">
                <a16:creationId xmlns:a16="http://schemas.microsoft.com/office/drawing/2014/main" id="{23D29392-AFD7-8010-A7F6-39BDA1EB0643}"/>
              </a:ext>
            </a:extLst>
          </p:cNvPr>
          <p:cNvSpPr/>
          <p:nvPr/>
        </p:nvSpPr>
        <p:spPr>
          <a:xfrm>
            <a:off x="5000946"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5" name="矩形 44">
            <a:extLst>
              <a:ext uri="{FF2B5EF4-FFF2-40B4-BE49-F238E27FC236}">
                <a16:creationId xmlns:a16="http://schemas.microsoft.com/office/drawing/2014/main" id="{7CB1D1DD-EAFF-CB8B-D664-D38A2D7E6BF3}"/>
              </a:ext>
            </a:extLst>
          </p:cNvPr>
          <p:cNvSpPr/>
          <p:nvPr/>
        </p:nvSpPr>
        <p:spPr>
          <a:xfrm>
            <a:off x="5994778"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6" name="矩形 45">
            <a:extLst>
              <a:ext uri="{FF2B5EF4-FFF2-40B4-BE49-F238E27FC236}">
                <a16:creationId xmlns:a16="http://schemas.microsoft.com/office/drawing/2014/main" id="{1F8F06FC-7D67-86B5-11D4-C74D671FC7AB}"/>
              </a:ext>
            </a:extLst>
          </p:cNvPr>
          <p:cNvSpPr/>
          <p:nvPr/>
        </p:nvSpPr>
        <p:spPr>
          <a:xfrm>
            <a:off x="4010707" y="5329214"/>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7" name="矩形 46">
            <a:extLst>
              <a:ext uri="{FF2B5EF4-FFF2-40B4-BE49-F238E27FC236}">
                <a16:creationId xmlns:a16="http://schemas.microsoft.com/office/drawing/2014/main" id="{F2AF6D96-5C7E-470A-9B06-07741A4E348F}"/>
              </a:ext>
            </a:extLst>
          </p:cNvPr>
          <p:cNvSpPr/>
          <p:nvPr/>
        </p:nvSpPr>
        <p:spPr>
          <a:xfrm>
            <a:off x="5000946" y="5329212"/>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8" name="矩形 47">
            <a:extLst>
              <a:ext uri="{FF2B5EF4-FFF2-40B4-BE49-F238E27FC236}">
                <a16:creationId xmlns:a16="http://schemas.microsoft.com/office/drawing/2014/main" id="{9E26E25C-B657-FC15-D967-E813F6F76868}"/>
              </a:ext>
            </a:extLst>
          </p:cNvPr>
          <p:cNvSpPr/>
          <p:nvPr/>
        </p:nvSpPr>
        <p:spPr>
          <a:xfrm>
            <a:off x="3550011" y="262509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0</a:t>
            </a:r>
            <a:endParaRPr lang="zh-CN" altLang="en-US" dirty="0">
              <a:solidFill>
                <a:schemeClr val="tx1"/>
              </a:solidFill>
              <a:latin typeface="Arial" panose="020B0604020202020204" pitchFamily="34" charset="0"/>
              <a:cs typeface="Arial" panose="020B0604020202020204" pitchFamily="34" charset="0"/>
            </a:endParaRPr>
          </a:p>
        </p:txBody>
      </p:sp>
      <p:sp>
        <p:nvSpPr>
          <p:cNvPr id="49" name="矩形 48">
            <a:extLst>
              <a:ext uri="{FF2B5EF4-FFF2-40B4-BE49-F238E27FC236}">
                <a16:creationId xmlns:a16="http://schemas.microsoft.com/office/drawing/2014/main" id="{597F15B0-6335-01F4-9F8B-21454D744C5D}"/>
              </a:ext>
            </a:extLst>
          </p:cNvPr>
          <p:cNvSpPr/>
          <p:nvPr/>
        </p:nvSpPr>
        <p:spPr>
          <a:xfrm>
            <a:off x="3550011" y="317967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0" name="矩形 49">
            <a:extLst>
              <a:ext uri="{FF2B5EF4-FFF2-40B4-BE49-F238E27FC236}">
                <a16:creationId xmlns:a16="http://schemas.microsoft.com/office/drawing/2014/main" id="{FD639EE1-DF78-C97E-FFAF-A6094DB7DD71}"/>
              </a:ext>
            </a:extLst>
          </p:cNvPr>
          <p:cNvSpPr/>
          <p:nvPr/>
        </p:nvSpPr>
        <p:spPr>
          <a:xfrm>
            <a:off x="3550011" y="373422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1" name="矩形 50">
            <a:extLst>
              <a:ext uri="{FF2B5EF4-FFF2-40B4-BE49-F238E27FC236}">
                <a16:creationId xmlns:a16="http://schemas.microsoft.com/office/drawing/2014/main" id="{77D4F18F-C9EA-10EC-C3F2-4086A0A51A69}"/>
              </a:ext>
            </a:extLst>
          </p:cNvPr>
          <p:cNvSpPr/>
          <p:nvPr/>
        </p:nvSpPr>
        <p:spPr>
          <a:xfrm>
            <a:off x="3550011" y="428854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2" name="矩形 51">
            <a:extLst>
              <a:ext uri="{FF2B5EF4-FFF2-40B4-BE49-F238E27FC236}">
                <a16:creationId xmlns:a16="http://schemas.microsoft.com/office/drawing/2014/main" id="{E0C250F2-D77C-3E52-3B9D-DA94EF914228}"/>
              </a:ext>
            </a:extLst>
          </p:cNvPr>
          <p:cNvSpPr/>
          <p:nvPr/>
        </p:nvSpPr>
        <p:spPr>
          <a:xfrm>
            <a:off x="3550011" y="484282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3" name="矩形 52">
            <a:extLst>
              <a:ext uri="{FF2B5EF4-FFF2-40B4-BE49-F238E27FC236}">
                <a16:creationId xmlns:a16="http://schemas.microsoft.com/office/drawing/2014/main" id="{16890572-CFFC-C511-69F8-D3D37227EAEF}"/>
              </a:ext>
            </a:extLst>
          </p:cNvPr>
          <p:cNvSpPr/>
          <p:nvPr/>
        </p:nvSpPr>
        <p:spPr>
          <a:xfrm>
            <a:off x="3550011" y="539636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latin typeface="Arial" panose="020B0604020202020204" pitchFamily="34" charset="0"/>
                <a:cs typeface="Arial" panose="020B0604020202020204" pitchFamily="34" charset="0"/>
              </a:rPr>
              <a:t>5</a:t>
            </a:r>
            <a:endParaRPr lang="zh-CN" altLang="en-US" dirty="0">
              <a:solidFill>
                <a:schemeClr val="tx1"/>
              </a:solidFill>
              <a:latin typeface="Arial" panose="020B0604020202020204" pitchFamily="34" charset="0"/>
              <a:cs typeface="Arial" panose="020B0604020202020204" pitchFamily="34" charset="0"/>
            </a:endParaRPr>
          </a:p>
        </p:txBody>
      </p:sp>
      <p:sp>
        <p:nvSpPr>
          <p:cNvPr id="54" name="矩形 53">
            <a:extLst>
              <a:ext uri="{FF2B5EF4-FFF2-40B4-BE49-F238E27FC236}">
                <a16:creationId xmlns:a16="http://schemas.microsoft.com/office/drawing/2014/main" id="{F2286509-FFB3-4D27-434A-7FD4EA3A7E0C}"/>
              </a:ext>
            </a:extLst>
          </p:cNvPr>
          <p:cNvSpPr/>
          <p:nvPr/>
        </p:nvSpPr>
        <p:spPr>
          <a:xfrm>
            <a:off x="5994778"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5" name="矩形 54">
            <a:extLst>
              <a:ext uri="{FF2B5EF4-FFF2-40B4-BE49-F238E27FC236}">
                <a16:creationId xmlns:a16="http://schemas.microsoft.com/office/drawing/2014/main" id="{642A71BA-E181-C5D8-1EE0-1943E26D5858}"/>
              </a:ext>
            </a:extLst>
          </p:cNvPr>
          <p:cNvSpPr/>
          <p:nvPr/>
        </p:nvSpPr>
        <p:spPr>
          <a:xfrm>
            <a:off x="5994778" y="5325696"/>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16501"/>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Insertion</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19</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1041247"/>
          </a:xfrm>
          <a:prstGeom prst="rect">
            <a:avLst/>
          </a:prstGeom>
        </p:spPr>
        <p:txBody>
          <a:bodyPr wrap="square" lIns="0" tIns="0" rIns="0" bIns="0">
            <a:spAutoFit/>
          </a:bodyPr>
          <a:lstStyle/>
          <a:p>
            <a:pPr>
              <a:lnSpc>
                <a:spcPct val="150000"/>
              </a:lnSpc>
            </a:pPr>
            <a:r>
              <a:rPr lang="en-US" altLang="zh-CN" sz="2400" dirty="0">
                <a:latin typeface="+mj-lt"/>
              </a:rPr>
              <a:t>Then,</a:t>
            </a:r>
            <a:r>
              <a:rPr lang="zh-CN" altLang="en-US" sz="2400" dirty="0">
                <a:latin typeface="+mj-lt"/>
              </a:rPr>
              <a:t> </a:t>
            </a:r>
            <a:r>
              <a:rPr lang="cs-CZ" altLang="zh-CN" sz="2400" dirty="0">
                <a:latin typeface="+mj-lt"/>
              </a:rPr>
              <a:t>we insert element </a:t>
            </a:r>
            <a:r>
              <a:rPr lang="cs-CZ" altLang="zh-CN" sz="2400" i="1" dirty="0">
                <a:latin typeface="+mj-lt"/>
              </a:rPr>
              <a:t>B</a:t>
            </a:r>
            <a:r>
              <a:rPr lang="cs-CZ" altLang="zh-CN" sz="2400" dirty="0">
                <a:latin typeface="+mj-lt"/>
              </a:rPr>
              <a:t>.</a:t>
            </a:r>
            <a:r>
              <a:rPr lang="en-US" altLang="zh-CN" sz="2400" dirty="0">
                <a:latin typeface="+mj-lt"/>
              </a:rPr>
              <a:t> Assuming that the corresponding bucket of element </a:t>
            </a:r>
            <a:r>
              <a:rPr lang="en-US" altLang="zh-CN" sz="2400" i="1" dirty="0">
                <a:latin typeface="+mj-lt"/>
              </a:rPr>
              <a:t>B</a:t>
            </a:r>
            <a:r>
              <a:rPr lang="en-US" altLang="zh-CN" sz="2400" dirty="0">
                <a:latin typeface="+mj-lt"/>
              </a:rPr>
              <a:t> is also 1, and the fingerprint of element </a:t>
            </a:r>
            <a:r>
              <a:rPr lang="en-US" altLang="zh-CN" sz="2400" i="1" dirty="0">
                <a:latin typeface="+mj-lt"/>
              </a:rPr>
              <a:t>B</a:t>
            </a:r>
            <a:r>
              <a:rPr lang="en-US" altLang="zh-CN" sz="2400" dirty="0">
                <a:latin typeface="+mj-lt"/>
              </a:rPr>
              <a:t> is </a:t>
            </a:r>
            <a:r>
              <a:rPr lang="en-US" altLang="zh-CN" sz="2400" i="1" dirty="0" err="1">
                <a:latin typeface="Times New Roman" panose="02020603050405020304" pitchFamily="18" charset="0"/>
                <a:cs typeface="Times New Roman" panose="02020603050405020304" pitchFamily="18" charset="0"/>
              </a:rPr>
              <a:t>f</a:t>
            </a:r>
            <a:r>
              <a:rPr lang="en-US" altLang="zh-CN" sz="1400" i="1" dirty="0" err="1">
                <a:latin typeface="Times New Roman" panose="02020603050405020304" pitchFamily="18" charset="0"/>
                <a:cs typeface="Times New Roman" panose="02020603050405020304" pitchFamily="18" charset="0"/>
              </a:rPr>
              <a:t>B</a:t>
            </a:r>
            <a:r>
              <a:rPr lang="en-US" altLang="zh-CN" sz="2400" dirty="0">
                <a:latin typeface="+mj-lt"/>
              </a:rPr>
              <a:t>.</a:t>
            </a:r>
          </a:p>
        </p:txBody>
      </p:sp>
      <p:sp>
        <p:nvSpPr>
          <p:cNvPr id="3" name="文本框 2">
            <a:extLst>
              <a:ext uri="{FF2B5EF4-FFF2-40B4-BE49-F238E27FC236}">
                <a16:creationId xmlns:a16="http://schemas.microsoft.com/office/drawing/2014/main" id="{A3D30572-B7D3-72AF-77A1-F375D9CF570C}"/>
              </a:ext>
            </a:extLst>
          </p:cNvPr>
          <p:cNvSpPr txBox="1"/>
          <p:nvPr/>
        </p:nvSpPr>
        <p:spPr>
          <a:xfrm>
            <a:off x="1133668" y="3050534"/>
            <a:ext cx="2196845" cy="830997"/>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Calculate element </a:t>
            </a:r>
            <a:r>
              <a:rPr lang="en-US" altLang="zh-CN" i="1" dirty="0">
                <a:solidFill>
                  <a:schemeClr val="bg1">
                    <a:lumMod val="75000"/>
                  </a:schemeClr>
                </a:solidFill>
                <a:latin typeface="Arial" panose="020B0604020202020204" pitchFamily="34" charset="0"/>
                <a:cs typeface="Arial" panose="020B0604020202020204" pitchFamily="34" charset="0"/>
              </a:rPr>
              <a:t>B</a:t>
            </a:r>
            <a:r>
              <a:rPr lang="en-US" altLang="zh-CN" dirty="0">
                <a:solidFill>
                  <a:schemeClr val="bg1">
                    <a:lumMod val="75000"/>
                  </a:schemeClr>
                </a:solidFill>
                <a:latin typeface="Arial" panose="020B0604020202020204" pitchFamily="34" charset="0"/>
                <a:cs typeface="Arial" panose="020B0604020202020204" pitchFamily="34" charset="0"/>
              </a:rPr>
              <a:t>’s corresponding bucket.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29" name="椭圆 28">
            <a:extLst>
              <a:ext uri="{FF2B5EF4-FFF2-40B4-BE49-F238E27FC236}">
                <a16:creationId xmlns:a16="http://schemas.microsoft.com/office/drawing/2014/main" id="{B5711F87-3992-0902-8EE6-87BBE9F447E8}"/>
              </a:ext>
            </a:extLst>
          </p:cNvPr>
          <p:cNvSpPr/>
          <p:nvPr/>
        </p:nvSpPr>
        <p:spPr>
          <a:xfrm>
            <a:off x="699931" y="3303560"/>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p:txBody>
      </p:sp>
      <p:cxnSp>
        <p:nvCxnSpPr>
          <p:cNvPr id="30" name="直接箭头连接符 29">
            <a:extLst>
              <a:ext uri="{FF2B5EF4-FFF2-40B4-BE49-F238E27FC236}">
                <a16:creationId xmlns:a16="http://schemas.microsoft.com/office/drawing/2014/main" id="{4003CAB7-D498-48D8-22DB-DB20E00628C8}"/>
              </a:ext>
            </a:extLst>
          </p:cNvPr>
          <p:cNvCxnSpPr>
            <a:cxnSpLocks/>
          </p:cNvCxnSpPr>
          <p:nvPr/>
        </p:nvCxnSpPr>
        <p:spPr>
          <a:xfrm>
            <a:off x="3159294" y="3298774"/>
            <a:ext cx="407856" cy="129267"/>
          </a:xfrm>
          <a:prstGeom prst="straightConnector1">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AFFF0510-7B63-2A7C-CB1F-50DB54528A30}"/>
              </a:ext>
            </a:extLst>
          </p:cNvPr>
          <p:cNvSpPr txBox="1"/>
          <p:nvPr/>
        </p:nvSpPr>
        <p:spPr>
          <a:xfrm>
            <a:off x="7978849" y="3113107"/>
            <a:ext cx="3110746" cy="1107996"/>
          </a:xfrm>
          <a:prstGeom prst="rect">
            <a:avLst/>
          </a:prstGeom>
          <a:noFill/>
        </p:spPr>
        <p:txBody>
          <a:bodyPr wrap="square" lIns="0" tIns="0" rIns="0" bIns="0" rtlCol="0">
            <a:spAutoFit/>
          </a:bodyPr>
          <a:lstStyle/>
          <a:p>
            <a:r>
              <a:rPr lang="en-US" altLang="zh-CN" dirty="0">
                <a:latin typeface="Arial" panose="020B0604020202020204" pitchFamily="34" charset="0"/>
                <a:cs typeface="Arial" panose="020B0604020202020204" pitchFamily="34" charset="0"/>
              </a:rPr>
              <a:t>Bucket 1 has no empty slots. Find an empty slot by linear probing and borrow this empty slot to store element </a:t>
            </a:r>
            <a:r>
              <a:rPr lang="en-US" altLang="zh-CN" i="1" dirty="0">
                <a:latin typeface="Arial" panose="020B0604020202020204" pitchFamily="34" charset="0"/>
                <a:cs typeface="Arial" panose="020B0604020202020204" pitchFamily="34" charset="0"/>
              </a:rPr>
              <a:t>B</a:t>
            </a:r>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
        <p:nvSpPr>
          <p:cNvPr id="32" name="椭圆 31">
            <a:extLst>
              <a:ext uri="{FF2B5EF4-FFF2-40B4-BE49-F238E27FC236}">
                <a16:creationId xmlns:a16="http://schemas.microsoft.com/office/drawing/2014/main" id="{D5F041C4-71A1-E161-1806-0846947184A4}"/>
              </a:ext>
            </a:extLst>
          </p:cNvPr>
          <p:cNvSpPr/>
          <p:nvPr/>
        </p:nvSpPr>
        <p:spPr>
          <a:xfrm>
            <a:off x="7518308" y="3504633"/>
            <a:ext cx="324944" cy="3249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zh-CN" altLang="en-US" dirty="0">
              <a:latin typeface="Arial" panose="020B0604020202020204" pitchFamily="34" charset="0"/>
              <a:cs typeface="Arial" panose="020B0604020202020204" pitchFamily="34" charset="0"/>
            </a:endParaRPr>
          </a:p>
        </p:txBody>
      </p:sp>
      <p:sp>
        <p:nvSpPr>
          <p:cNvPr id="34" name="矩形 33">
            <a:extLst>
              <a:ext uri="{FF2B5EF4-FFF2-40B4-BE49-F238E27FC236}">
                <a16:creationId xmlns:a16="http://schemas.microsoft.com/office/drawing/2014/main" id="{EED94886-034D-6184-7368-E2746211A122}"/>
              </a:ext>
            </a:extLst>
          </p:cNvPr>
          <p:cNvSpPr/>
          <p:nvPr/>
        </p:nvSpPr>
        <p:spPr>
          <a:xfrm>
            <a:off x="4010707" y="2557950"/>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5" name="矩形 34">
            <a:extLst>
              <a:ext uri="{FF2B5EF4-FFF2-40B4-BE49-F238E27FC236}">
                <a16:creationId xmlns:a16="http://schemas.microsoft.com/office/drawing/2014/main" id="{821684C1-8BA0-5CDC-C621-4E70B2350931}"/>
              </a:ext>
            </a:extLst>
          </p:cNvPr>
          <p:cNvSpPr/>
          <p:nvPr/>
        </p:nvSpPr>
        <p:spPr>
          <a:xfrm>
            <a:off x="5000946"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6" name="矩形 35">
            <a:extLst>
              <a:ext uri="{FF2B5EF4-FFF2-40B4-BE49-F238E27FC236}">
                <a16:creationId xmlns:a16="http://schemas.microsoft.com/office/drawing/2014/main" id="{F677F557-CCBE-6F90-3F7D-D292EBD1CC21}"/>
              </a:ext>
            </a:extLst>
          </p:cNvPr>
          <p:cNvSpPr/>
          <p:nvPr/>
        </p:nvSpPr>
        <p:spPr>
          <a:xfrm>
            <a:off x="5994778"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7" name="矩形 36">
            <a:extLst>
              <a:ext uri="{FF2B5EF4-FFF2-40B4-BE49-F238E27FC236}">
                <a16:creationId xmlns:a16="http://schemas.microsoft.com/office/drawing/2014/main" id="{EAD564BE-9E83-92B9-7AEB-23FC11B931EF}"/>
              </a:ext>
            </a:extLst>
          </p:cNvPr>
          <p:cNvSpPr/>
          <p:nvPr/>
        </p:nvSpPr>
        <p:spPr>
          <a:xfrm>
            <a:off x="4010707" y="311253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9" name="矩形 38">
            <a:extLst>
              <a:ext uri="{FF2B5EF4-FFF2-40B4-BE49-F238E27FC236}">
                <a16:creationId xmlns:a16="http://schemas.microsoft.com/office/drawing/2014/main" id="{FF844A4E-34B6-9D54-33E5-F6FB7F09120E}"/>
              </a:ext>
            </a:extLst>
          </p:cNvPr>
          <p:cNvSpPr/>
          <p:nvPr/>
        </p:nvSpPr>
        <p:spPr>
          <a:xfrm>
            <a:off x="5000946" y="311253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0" name="矩形 39">
            <a:extLst>
              <a:ext uri="{FF2B5EF4-FFF2-40B4-BE49-F238E27FC236}">
                <a16:creationId xmlns:a16="http://schemas.microsoft.com/office/drawing/2014/main" id="{09822742-19B3-9D00-320F-7078A067EE6F}"/>
              </a:ext>
            </a:extLst>
          </p:cNvPr>
          <p:cNvSpPr/>
          <p:nvPr/>
        </p:nvSpPr>
        <p:spPr>
          <a:xfrm>
            <a:off x="5994778" y="3113907"/>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41" name="矩形 40">
            <a:extLst>
              <a:ext uri="{FF2B5EF4-FFF2-40B4-BE49-F238E27FC236}">
                <a16:creationId xmlns:a16="http://schemas.microsoft.com/office/drawing/2014/main" id="{EDD5A62B-31FF-B901-21F1-93B62D9B0C73}"/>
              </a:ext>
            </a:extLst>
          </p:cNvPr>
          <p:cNvSpPr/>
          <p:nvPr/>
        </p:nvSpPr>
        <p:spPr>
          <a:xfrm>
            <a:off x="4010707" y="366707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2" name="矩形 41">
            <a:extLst>
              <a:ext uri="{FF2B5EF4-FFF2-40B4-BE49-F238E27FC236}">
                <a16:creationId xmlns:a16="http://schemas.microsoft.com/office/drawing/2014/main" id="{6140D4C1-39DF-B053-CF5C-0680483956CF}"/>
              </a:ext>
            </a:extLst>
          </p:cNvPr>
          <p:cNvSpPr/>
          <p:nvPr/>
        </p:nvSpPr>
        <p:spPr>
          <a:xfrm>
            <a:off x="5000946" y="3667076"/>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2BB05873-C19B-FDC5-96BA-56F825E57481}"/>
              </a:ext>
            </a:extLst>
          </p:cNvPr>
          <p:cNvSpPr/>
          <p:nvPr/>
        </p:nvSpPr>
        <p:spPr>
          <a:xfrm>
            <a:off x="4010707" y="4221400"/>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4" name="矩形 43">
            <a:extLst>
              <a:ext uri="{FF2B5EF4-FFF2-40B4-BE49-F238E27FC236}">
                <a16:creationId xmlns:a16="http://schemas.microsoft.com/office/drawing/2014/main" id="{FB70FA18-5578-7A27-1B87-C9C00A58793C}"/>
              </a:ext>
            </a:extLst>
          </p:cNvPr>
          <p:cNvSpPr/>
          <p:nvPr/>
        </p:nvSpPr>
        <p:spPr>
          <a:xfrm>
            <a:off x="5000946" y="422139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5" name="矩形 44">
            <a:extLst>
              <a:ext uri="{FF2B5EF4-FFF2-40B4-BE49-F238E27FC236}">
                <a16:creationId xmlns:a16="http://schemas.microsoft.com/office/drawing/2014/main" id="{99D7BC22-02C5-D966-1349-766272FF6280}"/>
              </a:ext>
            </a:extLst>
          </p:cNvPr>
          <p:cNvSpPr/>
          <p:nvPr/>
        </p:nvSpPr>
        <p:spPr>
          <a:xfrm>
            <a:off x="5994778" y="422139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6" name="矩形 45">
            <a:extLst>
              <a:ext uri="{FF2B5EF4-FFF2-40B4-BE49-F238E27FC236}">
                <a16:creationId xmlns:a16="http://schemas.microsoft.com/office/drawing/2014/main" id="{4891827D-CA40-1AB7-FDAC-3621F84EDDA4}"/>
              </a:ext>
            </a:extLst>
          </p:cNvPr>
          <p:cNvSpPr/>
          <p:nvPr/>
        </p:nvSpPr>
        <p:spPr>
          <a:xfrm>
            <a:off x="4010707" y="4775675"/>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7" name="矩形 46">
            <a:extLst>
              <a:ext uri="{FF2B5EF4-FFF2-40B4-BE49-F238E27FC236}">
                <a16:creationId xmlns:a16="http://schemas.microsoft.com/office/drawing/2014/main" id="{C5A86FAA-78C4-302B-EFA2-5ADE4058B323}"/>
              </a:ext>
            </a:extLst>
          </p:cNvPr>
          <p:cNvSpPr/>
          <p:nvPr/>
        </p:nvSpPr>
        <p:spPr>
          <a:xfrm>
            <a:off x="5000946"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8" name="矩形 47">
            <a:extLst>
              <a:ext uri="{FF2B5EF4-FFF2-40B4-BE49-F238E27FC236}">
                <a16:creationId xmlns:a16="http://schemas.microsoft.com/office/drawing/2014/main" id="{7BF30DC7-2888-1110-243F-54A286719D9C}"/>
              </a:ext>
            </a:extLst>
          </p:cNvPr>
          <p:cNvSpPr/>
          <p:nvPr/>
        </p:nvSpPr>
        <p:spPr>
          <a:xfrm>
            <a:off x="5994778"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9" name="矩形 48">
            <a:extLst>
              <a:ext uri="{FF2B5EF4-FFF2-40B4-BE49-F238E27FC236}">
                <a16:creationId xmlns:a16="http://schemas.microsoft.com/office/drawing/2014/main" id="{8641CC46-14DD-E926-7E9B-DA07FC0F1842}"/>
              </a:ext>
            </a:extLst>
          </p:cNvPr>
          <p:cNvSpPr/>
          <p:nvPr/>
        </p:nvSpPr>
        <p:spPr>
          <a:xfrm>
            <a:off x="4010707" y="5329214"/>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0" name="矩形 49">
            <a:extLst>
              <a:ext uri="{FF2B5EF4-FFF2-40B4-BE49-F238E27FC236}">
                <a16:creationId xmlns:a16="http://schemas.microsoft.com/office/drawing/2014/main" id="{1799D779-BF62-A40F-41F5-B7EDEB78AEFC}"/>
              </a:ext>
            </a:extLst>
          </p:cNvPr>
          <p:cNvSpPr/>
          <p:nvPr/>
        </p:nvSpPr>
        <p:spPr>
          <a:xfrm>
            <a:off x="5000946" y="5329212"/>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1" name="矩形 50">
            <a:extLst>
              <a:ext uri="{FF2B5EF4-FFF2-40B4-BE49-F238E27FC236}">
                <a16:creationId xmlns:a16="http://schemas.microsoft.com/office/drawing/2014/main" id="{67790980-08D3-65F2-3ED9-3FED79DD9097}"/>
              </a:ext>
            </a:extLst>
          </p:cNvPr>
          <p:cNvSpPr/>
          <p:nvPr/>
        </p:nvSpPr>
        <p:spPr>
          <a:xfrm>
            <a:off x="3550011" y="262509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0</a:t>
            </a:r>
            <a:endParaRPr lang="zh-CN" altLang="en-US" dirty="0">
              <a:solidFill>
                <a:schemeClr val="tx1"/>
              </a:solidFill>
              <a:latin typeface="Arial" panose="020B0604020202020204" pitchFamily="34" charset="0"/>
              <a:cs typeface="Arial" panose="020B0604020202020204" pitchFamily="34" charset="0"/>
            </a:endParaRPr>
          </a:p>
        </p:txBody>
      </p:sp>
      <p:sp>
        <p:nvSpPr>
          <p:cNvPr id="52" name="矩形 51">
            <a:extLst>
              <a:ext uri="{FF2B5EF4-FFF2-40B4-BE49-F238E27FC236}">
                <a16:creationId xmlns:a16="http://schemas.microsoft.com/office/drawing/2014/main" id="{2D0F05C7-94A3-9D51-A5BD-9B7194CED2D1}"/>
              </a:ext>
            </a:extLst>
          </p:cNvPr>
          <p:cNvSpPr/>
          <p:nvPr/>
        </p:nvSpPr>
        <p:spPr>
          <a:xfrm>
            <a:off x="3550011" y="317967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3" name="矩形 52">
            <a:extLst>
              <a:ext uri="{FF2B5EF4-FFF2-40B4-BE49-F238E27FC236}">
                <a16:creationId xmlns:a16="http://schemas.microsoft.com/office/drawing/2014/main" id="{A5D2C81F-E06C-1013-9F60-27459F1D0D9A}"/>
              </a:ext>
            </a:extLst>
          </p:cNvPr>
          <p:cNvSpPr/>
          <p:nvPr/>
        </p:nvSpPr>
        <p:spPr>
          <a:xfrm>
            <a:off x="3550011" y="373422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4" name="矩形 53">
            <a:extLst>
              <a:ext uri="{FF2B5EF4-FFF2-40B4-BE49-F238E27FC236}">
                <a16:creationId xmlns:a16="http://schemas.microsoft.com/office/drawing/2014/main" id="{4DAFF7C4-FA34-0A90-C195-CFA1A8D9ED8A}"/>
              </a:ext>
            </a:extLst>
          </p:cNvPr>
          <p:cNvSpPr/>
          <p:nvPr/>
        </p:nvSpPr>
        <p:spPr>
          <a:xfrm>
            <a:off x="3550011" y="428854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5" name="矩形 54">
            <a:extLst>
              <a:ext uri="{FF2B5EF4-FFF2-40B4-BE49-F238E27FC236}">
                <a16:creationId xmlns:a16="http://schemas.microsoft.com/office/drawing/2014/main" id="{0A487F3B-A932-E977-7E30-560CAF0F4050}"/>
              </a:ext>
            </a:extLst>
          </p:cNvPr>
          <p:cNvSpPr/>
          <p:nvPr/>
        </p:nvSpPr>
        <p:spPr>
          <a:xfrm>
            <a:off x="3550011" y="484282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6" name="矩形 55">
            <a:extLst>
              <a:ext uri="{FF2B5EF4-FFF2-40B4-BE49-F238E27FC236}">
                <a16:creationId xmlns:a16="http://schemas.microsoft.com/office/drawing/2014/main" id="{40FE62D3-764D-E2B1-5205-C498DAFF7E3C}"/>
              </a:ext>
            </a:extLst>
          </p:cNvPr>
          <p:cNvSpPr/>
          <p:nvPr/>
        </p:nvSpPr>
        <p:spPr>
          <a:xfrm>
            <a:off x="3550011" y="539636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latin typeface="Arial" panose="020B0604020202020204" pitchFamily="34" charset="0"/>
                <a:cs typeface="Arial" panose="020B0604020202020204" pitchFamily="34" charset="0"/>
              </a:rPr>
              <a:t>5</a:t>
            </a:r>
            <a:endParaRPr lang="zh-CN" altLang="en-US" dirty="0">
              <a:solidFill>
                <a:schemeClr val="tx1"/>
              </a:solidFill>
              <a:latin typeface="Arial" panose="020B0604020202020204" pitchFamily="34" charset="0"/>
              <a:cs typeface="Arial" panose="020B0604020202020204" pitchFamily="34" charset="0"/>
            </a:endParaRPr>
          </a:p>
        </p:txBody>
      </p:sp>
      <p:sp>
        <p:nvSpPr>
          <p:cNvPr id="57" name="矩形 56">
            <a:extLst>
              <a:ext uri="{FF2B5EF4-FFF2-40B4-BE49-F238E27FC236}">
                <a16:creationId xmlns:a16="http://schemas.microsoft.com/office/drawing/2014/main" id="{F951E7EA-105B-53B7-627A-DA8E0F6DFFE4}"/>
              </a:ext>
            </a:extLst>
          </p:cNvPr>
          <p:cNvSpPr/>
          <p:nvPr/>
        </p:nvSpPr>
        <p:spPr>
          <a:xfrm>
            <a:off x="5994778"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8" name="矩形 57">
            <a:extLst>
              <a:ext uri="{FF2B5EF4-FFF2-40B4-BE49-F238E27FC236}">
                <a16:creationId xmlns:a16="http://schemas.microsoft.com/office/drawing/2014/main" id="{E508E270-D19A-9C45-08B0-3FC6334EF7FE}"/>
              </a:ext>
            </a:extLst>
          </p:cNvPr>
          <p:cNvSpPr/>
          <p:nvPr/>
        </p:nvSpPr>
        <p:spPr>
          <a:xfrm>
            <a:off x="5994778" y="5325696"/>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cxnSp>
        <p:nvCxnSpPr>
          <p:cNvPr id="59" name="连接符: 曲线 58">
            <a:extLst>
              <a:ext uri="{FF2B5EF4-FFF2-40B4-BE49-F238E27FC236}">
                <a16:creationId xmlns:a16="http://schemas.microsoft.com/office/drawing/2014/main" id="{E40226F0-3C06-656A-CF45-993AF7A0B262}"/>
              </a:ext>
            </a:extLst>
          </p:cNvPr>
          <p:cNvCxnSpPr>
            <a:cxnSpLocks/>
          </p:cNvCxnSpPr>
          <p:nvPr/>
        </p:nvCxnSpPr>
        <p:spPr>
          <a:xfrm>
            <a:off x="7044094" y="3484945"/>
            <a:ext cx="23882" cy="498558"/>
          </a:xfrm>
          <a:prstGeom prst="curvedConnector3">
            <a:avLst>
              <a:gd name="adj1" fmla="val 1528130"/>
            </a:avLst>
          </a:prstGeom>
          <a:ln w="19050">
            <a:solidFill>
              <a:srgbClr val="0070C0"/>
            </a:solidFill>
            <a:prstDash val="dash"/>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912478"/>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Filter </a:t>
            </a:r>
            <a:r>
              <a:rPr lang="en-US" altLang="zh-CN" dirty="0">
                <a:latin typeface="+mj-lt"/>
              </a:rPr>
              <a:t>d</a:t>
            </a:r>
            <a:r>
              <a:rPr lang="en-US" altLang="zh-CN" sz="3600" dirty="0">
                <a:latin typeface="+mj-lt"/>
              </a:rPr>
              <a:t>ata structures</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2</a:t>
            </a:fld>
            <a:r>
              <a:rPr lang="zh-CN" altLang="en-US" dirty="0"/>
              <a:t> </a:t>
            </a:r>
            <a:r>
              <a:rPr lang="en-US" altLang="zh-CN" dirty="0"/>
              <a:t>/ 45</a:t>
            </a:r>
            <a:endParaRPr lang="zh-CN" altLang="en-US" dirty="0"/>
          </a:p>
        </p:txBody>
      </p:sp>
      <p:sp>
        <p:nvSpPr>
          <p:cNvPr id="11" name="矩形 10">
            <a:extLst>
              <a:ext uri="{FF2B5EF4-FFF2-40B4-BE49-F238E27FC236}">
                <a16:creationId xmlns:a16="http://schemas.microsoft.com/office/drawing/2014/main" id="{CFBD015A-B7E4-4A3F-A758-FA5B1046135D}"/>
              </a:ext>
            </a:extLst>
          </p:cNvPr>
          <p:cNvSpPr/>
          <p:nvPr/>
        </p:nvSpPr>
        <p:spPr>
          <a:xfrm>
            <a:off x="342904" y="1164377"/>
            <a:ext cx="10922908" cy="2147511"/>
          </a:xfrm>
          <a:prstGeom prst="rect">
            <a:avLst/>
          </a:prstGeom>
        </p:spPr>
        <p:txBody>
          <a:bodyPr wrap="square" lIns="0" tIns="0" rIns="0" bIns="0">
            <a:spAutoFit/>
          </a:bodyPr>
          <a:lstStyle/>
          <a:p>
            <a:pPr>
              <a:lnSpc>
                <a:spcPct val="150000"/>
              </a:lnSpc>
            </a:pPr>
            <a:r>
              <a:rPr lang="en-US" altLang="zh-CN" sz="2400" dirty="0">
                <a:latin typeface="+mj-lt"/>
              </a:rPr>
              <a:t>Filter data structures (e.g., bloom filter, cuckoo filter) can </a:t>
            </a:r>
            <a:r>
              <a:rPr lang="en-US" altLang="zh-CN" sz="2400" b="1" dirty="0">
                <a:latin typeface="+mj-lt"/>
              </a:rPr>
              <a:t>approximately</a:t>
            </a:r>
            <a:r>
              <a:rPr lang="en-US" altLang="zh-CN" sz="2400" dirty="0">
                <a:latin typeface="+mj-lt"/>
              </a:rPr>
              <a:t> indicate whether an element </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mj-lt"/>
              </a:rPr>
              <a:t> is in a given set </a:t>
            </a:r>
            <a:r>
              <a:rPr lang="en-US" altLang="zh-CN" sz="2400" i="1" dirty="0">
                <a:latin typeface="Times New Roman" panose="02020603050405020304" pitchFamily="18" charset="0"/>
                <a:cs typeface="Times New Roman" panose="02020603050405020304" pitchFamily="18" charset="0"/>
              </a:rPr>
              <a:t>S</a:t>
            </a:r>
            <a:r>
              <a:rPr lang="en-US" altLang="zh-CN" sz="2400" dirty="0">
                <a:latin typeface="+mj-lt"/>
              </a:rPr>
              <a:t>. For example, the cuckoo filter saves fingerprints in a hash table.</a:t>
            </a:r>
          </a:p>
          <a:p>
            <a:pPr>
              <a:lnSpc>
                <a:spcPct val="150000"/>
              </a:lnSpc>
            </a:pPr>
            <a:endParaRPr lang="en-US" altLang="zh-CN" sz="2400" dirty="0">
              <a:latin typeface="+mj-lt"/>
            </a:endParaRPr>
          </a:p>
        </p:txBody>
      </p:sp>
      <p:grpSp>
        <p:nvGrpSpPr>
          <p:cNvPr id="40" name="组合 39">
            <a:extLst>
              <a:ext uri="{FF2B5EF4-FFF2-40B4-BE49-F238E27FC236}">
                <a16:creationId xmlns:a16="http://schemas.microsoft.com/office/drawing/2014/main" id="{7E385A1E-35A0-0B5E-1CC6-4A2336DB4575}"/>
              </a:ext>
            </a:extLst>
          </p:cNvPr>
          <p:cNvGrpSpPr/>
          <p:nvPr/>
        </p:nvGrpSpPr>
        <p:grpSpPr>
          <a:xfrm>
            <a:off x="4290797" y="3243741"/>
            <a:ext cx="3610405" cy="2541938"/>
            <a:chOff x="8294493" y="3317481"/>
            <a:chExt cx="3610405" cy="2541938"/>
          </a:xfrm>
        </p:grpSpPr>
        <p:grpSp>
          <p:nvGrpSpPr>
            <p:cNvPr id="13" name="组合 12">
              <a:extLst>
                <a:ext uri="{FF2B5EF4-FFF2-40B4-BE49-F238E27FC236}">
                  <a16:creationId xmlns:a16="http://schemas.microsoft.com/office/drawing/2014/main" id="{EBCC4B8C-CCAB-D7D0-C9B1-BD3A2904FA38}"/>
                </a:ext>
              </a:extLst>
            </p:cNvPr>
            <p:cNvGrpSpPr/>
            <p:nvPr/>
          </p:nvGrpSpPr>
          <p:grpSpPr>
            <a:xfrm>
              <a:off x="8294493" y="4241636"/>
              <a:ext cx="2076572" cy="539261"/>
              <a:chOff x="8294493" y="4241636"/>
              <a:chExt cx="2076572" cy="539261"/>
            </a:xfrm>
          </p:grpSpPr>
          <p:sp>
            <p:nvSpPr>
              <p:cNvPr id="5" name="矩形 4">
                <a:extLst>
                  <a:ext uri="{FF2B5EF4-FFF2-40B4-BE49-F238E27FC236}">
                    <a16:creationId xmlns:a16="http://schemas.microsoft.com/office/drawing/2014/main" id="{8F904D94-E169-D743-ACD9-CF853E0251B8}"/>
                  </a:ext>
                </a:extLst>
              </p:cNvPr>
              <p:cNvSpPr/>
              <p:nvPr/>
            </p:nvSpPr>
            <p:spPr bwMode="auto">
              <a:xfrm>
                <a:off x="8294493" y="4241636"/>
                <a:ext cx="1038286" cy="539261"/>
              </a:xfrm>
              <a:prstGeom prst="rect">
                <a:avLst/>
              </a:prstGeom>
              <a:noFill/>
              <a:ln w="381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l"/>
                <a:endParaRPr lang="zh-CN" altLang="en-US" sz="2400" dirty="0"/>
              </a:p>
            </p:txBody>
          </p:sp>
          <p:sp>
            <p:nvSpPr>
              <p:cNvPr id="6" name="矩形 5">
                <a:extLst>
                  <a:ext uri="{FF2B5EF4-FFF2-40B4-BE49-F238E27FC236}">
                    <a16:creationId xmlns:a16="http://schemas.microsoft.com/office/drawing/2014/main" id="{9C1D3BD7-0E43-9508-3945-F1D08DC60601}"/>
                  </a:ext>
                </a:extLst>
              </p:cNvPr>
              <p:cNvSpPr/>
              <p:nvPr/>
            </p:nvSpPr>
            <p:spPr bwMode="auto">
              <a:xfrm>
                <a:off x="9332779" y="4241636"/>
                <a:ext cx="1038286" cy="539261"/>
              </a:xfrm>
              <a:prstGeom prst="rect">
                <a:avLst/>
              </a:prstGeom>
              <a:noFill/>
              <a:ln w="381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ctr"/>
                <a:r>
                  <a:rPr lang="en-US" altLang="zh-CN" sz="2400" b="1" dirty="0">
                    <a:solidFill>
                      <a:srgbClr val="FF0000"/>
                    </a:solidFill>
                  </a:rPr>
                  <a:t>101</a:t>
                </a:r>
                <a:endParaRPr lang="zh-CN" altLang="en-US" sz="2400" b="1" dirty="0">
                  <a:solidFill>
                    <a:srgbClr val="FF0000"/>
                  </a:solidFill>
                </a:endParaRPr>
              </a:p>
            </p:txBody>
          </p:sp>
        </p:grpSp>
        <p:grpSp>
          <p:nvGrpSpPr>
            <p:cNvPr id="17" name="组合 16">
              <a:extLst>
                <a:ext uri="{FF2B5EF4-FFF2-40B4-BE49-F238E27FC236}">
                  <a16:creationId xmlns:a16="http://schemas.microsoft.com/office/drawing/2014/main" id="{8CDDF551-C988-5856-F81B-6850DA14009F}"/>
                </a:ext>
              </a:extLst>
            </p:cNvPr>
            <p:cNvGrpSpPr/>
            <p:nvPr/>
          </p:nvGrpSpPr>
          <p:grpSpPr>
            <a:xfrm>
              <a:off x="8294493" y="4780897"/>
              <a:ext cx="2076572" cy="539261"/>
              <a:chOff x="8294493" y="4241636"/>
              <a:chExt cx="2076572" cy="539261"/>
            </a:xfrm>
          </p:grpSpPr>
          <p:sp>
            <p:nvSpPr>
              <p:cNvPr id="18" name="矩形 17">
                <a:extLst>
                  <a:ext uri="{FF2B5EF4-FFF2-40B4-BE49-F238E27FC236}">
                    <a16:creationId xmlns:a16="http://schemas.microsoft.com/office/drawing/2014/main" id="{7C4FC128-FD54-9E18-C69B-5CF8F1E3A0F6}"/>
                  </a:ext>
                </a:extLst>
              </p:cNvPr>
              <p:cNvSpPr/>
              <p:nvPr/>
            </p:nvSpPr>
            <p:spPr bwMode="auto">
              <a:xfrm>
                <a:off x="8294493" y="4241636"/>
                <a:ext cx="1038286" cy="539261"/>
              </a:xfrm>
              <a:prstGeom prst="rect">
                <a:avLst/>
              </a:prstGeom>
              <a:noFill/>
              <a:ln w="381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l"/>
                <a:endParaRPr lang="zh-CN" altLang="en-US" sz="2400" dirty="0"/>
              </a:p>
            </p:txBody>
          </p:sp>
          <p:sp>
            <p:nvSpPr>
              <p:cNvPr id="19" name="矩形 18">
                <a:extLst>
                  <a:ext uri="{FF2B5EF4-FFF2-40B4-BE49-F238E27FC236}">
                    <a16:creationId xmlns:a16="http://schemas.microsoft.com/office/drawing/2014/main" id="{FAAA5151-14B6-AA2E-28D7-7C95D286F7B3}"/>
                  </a:ext>
                </a:extLst>
              </p:cNvPr>
              <p:cNvSpPr/>
              <p:nvPr/>
            </p:nvSpPr>
            <p:spPr bwMode="auto">
              <a:xfrm>
                <a:off x="9332779" y="4241636"/>
                <a:ext cx="1038286" cy="539261"/>
              </a:xfrm>
              <a:prstGeom prst="rect">
                <a:avLst/>
              </a:prstGeom>
              <a:noFill/>
              <a:ln w="381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ctr"/>
                <a:endParaRPr lang="zh-CN" altLang="en-US" sz="2400" b="1" dirty="0">
                  <a:solidFill>
                    <a:srgbClr val="FF0000"/>
                  </a:solidFill>
                </a:endParaRPr>
              </a:p>
            </p:txBody>
          </p:sp>
        </p:grpSp>
        <p:grpSp>
          <p:nvGrpSpPr>
            <p:cNvPr id="20" name="组合 19">
              <a:extLst>
                <a:ext uri="{FF2B5EF4-FFF2-40B4-BE49-F238E27FC236}">
                  <a16:creationId xmlns:a16="http://schemas.microsoft.com/office/drawing/2014/main" id="{FC1AEB0F-BF71-5C37-05B0-78D45B58B626}"/>
                </a:ext>
              </a:extLst>
            </p:cNvPr>
            <p:cNvGrpSpPr/>
            <p:nvPr/>
          </p:nvGrpSpPr>
          <p:grpSpPr>
            <a:xfrm>
              <a:off x="8294493" y="5320158"/>
              <a:ext cx="2076572" cy="539261"/>
              <a:chOff x="8294493" y="4241636"/>
              <a:chExt cx="2076572" cy="539261"/>
            </a:xfrm>
          </p:grpSpPr>
          <p:sp>
            <p:nvSpPr>
              <p:cNvPr id="21" name="矩形 20">
                <a:extLst>
                  <a:ext uri="{FF2B5EF4-FFF2-40B4-BE49-F238E27FC236}">
                    <a16:creationId xmlns:a16="http://schemas.microsoft.com/office/drawing/2014/main" id="{1B4D8401-A29D-2440-516C-0BEB93A9FF1E}"/>
                  </a:ext>
                </a:extLst>
              </p:cNvPr>
              <p:cNvSpPr/>
              <p:nvPr/>
            </p:nvSpPr>
            <p:spPr bwMode="auto">
              <a:xfrm>
                <a:off x="8294493" y="4241636"/>
                <a:ext cx="1038286" cy="539261"/>
              </a:xfrm>
              <a:prstGeom prst="rect">
                <a:avLst/>
              </a:prstGeom>
              <a:noFill/>
              <a:ln w="381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l"/>
                <a:endParaRPr lang="zh-CN" altLang="en-US" sz="2400" dirty="0"/>
              </a:p>
            </p:txBody>
          </p:sp>
          <p:sp>
            <p:nvSpPr>
              <p:cNvPr id="22" name="矩形 21">
                <a:extLst>
                  <a:ext uri="{FF2B5EF4-FFF2-40B4-BE49-F238E27FC236}">
                    <a16:creationId xmlns:a16="http://schemas.microsoft.com/office/drawing/2014/main" id="{4A3BB732-152D-0285-72FC-AD5724BC5591}"/>
                  </a:ext>
                </a:extLst>
              </p:cNvPr>
              <p:cNvSpPr/>
              <p:nvPr/>
            </p:nvSpPr>
            <p:spPr bwMode="auto">
              <a:xfrm>
                <a:off x="9332779" y="4241636"/>
                <a:ext cx="1038286" cy="539261"/>
              </a:xfrm>
              <a:prstGeom prst="rect">
                <a:avLst/>
              </a:prstGeom>
              <a:noFill/>
              <a:ln w="381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l"/>
                <a:endParaRPr lang="zh-CN" altLang="en-US" sz="2400" dirty="0"/>
              </a:p>
            </p:txBody>
          </p:sp>
        </p:grpSp>
        <p:sp>
          <p:nvSpPr>
            <p:cNvPr id="25" name="矩形 24">
              <a:extLst>
                <a:ext uri="{FF2B5EF4-FFF2-40B4-BE49-F238E27FC236}">
                  <a16:creationId xmlns:a16="http://schemas.microsoft.com/office/drawing/2014/main" id="{B272C9CE-2A62-1D77-35D2-6B279F656D73}"/>
                </a:ext>
              </a:extLst>
            </p:cNvPr>
            <p:cNvSpPr/>
            <p:nvPr/>
          </p:nvSpPr>
          <p:spPr bwMode="auto">
            <a:xfrm>
              <a:off x="8524567" y="3317481"/>
              <a:ext cx="3380331" cy="539261"/>
            </a:xfrm>
            <a:prstGeom prst="rect">
              <a:avLst/>
            </a:prstGeom>
            <a:noFill/>
            <a:ln w="38100">
              <a:no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ctr"/>
              <a:r>
                <a:rPr lang="en-US" altLang="zh-CN" sz="2400" b="1" dirty="0"/>
                <a:t>hash(</a:t>
              </a:r>
              <a:r>
                <a:rPr lang="en-US" altLang="zh-CN" sz="2400" b="1" i="1" dirty="0"/>
                <a:t>e</a:t>
              </a:r>
              <a:r>
                <a:rPr lang="en-US" altLang="zh-CN" sz="2400" b="1" dirty="0"/>
                <a:t>) = XXXXX</a:t>
              </a:r>
              <a:r>
                <a:rPr lang="en-US" altLang="zh-CN" sz="2400" b="1" dirty="0">
                  <a:solidFill>
                    <a:srgbClr val="FF0000"/>
                  </a:solidFill>
                </a:rPr>
                <a:t>101</a:t>
              </a:r>
              <a:endParaRPr lang="zh-CN" altLang="en-US" sz="2400" b="1" dirty="0">
                <a:solidFill>
                  <a:srgbClr val="FF0000"/>
                </a:solidFill>
              </a:endParaRPr>
            </a:p>
          </p:txBody>
        </p:sp>
        <p:cxnSp>
          <p:nvCxnSpPr>
            <p:cNvPr id="27" name="直接箭头连接符 26">
              <a:extLst>
                <a:ext uri="{FF2B5EF4-FFF2-40B4-BE49-F238E27FC236}">
                  <a16:creationId xmlns:a16="http://schemas.microsoft.com/office/drawing/2014/main" id="{A2343848-667B-5A36-E3AA-8D25FAFD966B}"/>
                </a:ext>
              </a:extLst>
            </p:cNvPr>
            <p:cNvCxnSpPr>
              <a:cxnSpLocks/>
              <a:stCxn id="25" idx="2"/>
              <a:endCxn id="6" idx="0"/>
            </p:cNvCxnSpPr>
            <p:nvPr/>
          </p:nvCxnSpPr>
          <p:spPr bwMode="auto">
            <a:xfrm flipH="1">
              <a:off x="9851922" y="3856742"/>
              <a:ext cx="362811" cy="384894"/>
            </a:xfrm>
            <a:prstGeom prst="straightConnector1">
              <a:avLst/>
            </a:prstGeom>
            <a:solidFill>
              <a:schemeClr val="bg1"/>
            </a:solidFill>
            <a:ln w="25400" cap="flat" cmpd="sng" algn="ctr">
              <a:solidFill>
                <a:schemeClr val="tx1"/>
              </a:solidFill>
              <a:prstDash val="dash"/>
              <a:round/>
              <a:headEnd type="none" w="med" len="med"/>
              <a:tailEnd type="arrow" w="lg" len="lg"/>
            </a:ln>
            <a:effectLst/>
          </p:spPr>
        </p:cxnSp>
      </p:grpSp>
      <p:sp>
        <p:nvSpPr>
          <p:cNvPr id="44" name="矩形 43">
            <a:extLst>
              <a:ext uri="{FF2B5EF4-FFF2-40B4-BE49-F238E27FC236}">
                <a16:creationId xmlns:a16="http://schemas.microsoft.com/office/drawing/2014/main" id="{1FEFEBBD-0CA9-39EE-C730-04F7553930D2}"/>
              </a:ext>
            </a:extLst>
          </p:cNvPr>
          <p:cNvSpPr/>
          <p:nvPr/>
        </p:nvSpPr>
        <p:spPr bwMode="auto">
          <a:xfrm>
            <a:off x="709338" y="5285636"/>
            <a:ext cx="5260809" cy="1106275"/>
          </a:xfrm>
          <a:prstGeom prst="rect">
            <a:avLst/>
          </a:prstGeom>
          <a:noFill/>
          <a:ln w="38100">
            <a:no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l"/>
            <a:endParaRPr lang="zh-CN" altLang="en-US" sz="2400" dirty="0"/>
          </a:p>
        </p:txBody>
      </p:sp>
    </p:spTree>
    <p:extLst>
      <p:ext uri="{BB962C8B-B14F-4D97-AF65-F5344CB8AC3E}">
        <p14:creationId xmlns:p14="http://schemas.microsoft.com/office/powerpoint/2010/main" val="3857403399"/>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Insertion</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20</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1041247"/>
          </a:xfrm>
          <a:prstGeom prst="rect">
            <a:avLst/>
          </a:prstGeom>
        </p:spPr>
        <p:txBody>
          <a:bodyPr wrap="square" lIns="0" tIns="0" rIns="0" bIns="0">
            <a:spAutoFit/>
          </a:bodyPr>
          <a:lstStyle/>
          <a:p>
            <a:pPr>
              <a:lnSpc>
                <a:spcPct val="150000"/>
              </a:lnSpc>
            </a:pPr>
            <a:r>
              <a:rPr lang="en-US" altLang="zh-CN" sz="2400" dirty="0">
                <a:latin typeface="+mj-lt"/>
              </a:rPr>
              <a:t>Then,</a:t>
            </a:r>
            <a:r>
              <a:rPr lang="zh-CN" altLang="en-US" sz="2400" dirty="0">
                <a:latin typeface="+mj-lt"/>
              </a:rPr>
              <a:t> </a:t>
            </a:r>
            <a:r>
              <a:rPr lang="cs-CZ" altLang="zh-CN" sz="2400" dirty="0">
                <a:latin typeface="+mj-lt"/>
              </a:rPr>
              <a:t>we insert element </a:t>
            </a:r>
            <a:r>
              <a:rPr lang="cs-CZ" altLang="zh-CN" sz="2400" i="1" dirty="0">
                <a:latin typeface="+mj-lt"/>
              </a:rPr>
              <a:t>B</a:t>
            </a:r>
            <a:r>
              <a:rPr lang="cs-CZ" altLang="zh-CN" sz="2400" dirty="0">
                <a:latin typeface="+mj-lt"/>
              </a:rPr>
              <a:t>.</a:t>
            </a:r>
            <a:r>
              <a:rPr lang="en-US" altLang="zh-CN" sz="2400" dirty="0">
                <a:latin typeface="+mj-lt"/>
              </a:rPr>
              <a:t> Assuming that the corresponding bucket of element </a:t>
            </a:r>
            <a:r>
              <a:rPr lang="en-US" altLang="zh-CN" sz="2400" i="1" dirty="0">
                <a:latin typeface="+mj-lt"/>
              </a:rPr>
              <a:t>B</a:t>
            </a:r>
            <a:r>
              <a:rPr lang="en-US" altLang="zh-CN" sz="2400" dirty="0">
                <a:latin typeface="+mj-lt"/>
              </a:rPr>
              <a:t> is also 1, and the fingerprint of element </a:t>
            </a:r>
            <a:r>
              <a:rPr lang="en-US" altLang="zh-CN" sz="2400" i="1" dirty="0">
                <a:latin typeface="+mj-lt"/>
              </a:rPr>
              <a:t>B</a:t>
            </a:r>
            <a:r>
              <a:rPr lang="en-US" altLang="zh-CN" sz="2400" dirty="0">
                <a:latin typeface="+mj-lt"/>
              </a:rPr>
              <a:t> is </a:t>
            </a:r>
            <a:r>
              <a:rPr lang="en-US" altLang="zh-CN" sz="2400" i="1" dirty="0" err="1">
                <a:latin typeface="Times New Roman" panose="02020603050405020304" pitchFamily="18" charset="0"/>
                <a:cs typeface="Times New Roman" panose="02020603050405020304" pitchFamily="18" charset="0"/>
              </a:rPr>
              <a:t>f</a:t>
            </a:r>
            <a:r>
              <a:rPr lang="en-US" altLang="zh-CN" sz="1400" i="1" dirty="0" err="1">
                <a:latin typeface="Times New Roman" panose="02020603050405020304" pitchFamily="18" charset="0"/>
                <a:cs typeface="Times New Roman" panose="02020603050405020304" pitchFamily="18" charset="0"/>
              </a:rPr>
              <a:t>B</a:t>
            </a:r>
            <a:r>
              <a:rPr lang="en-US" altLang="zh-CN" sz="2400" dirty="0">
                <a:latin typeface="+mj-lt"/>
              </a:rPr>
              <a:t>.</a:t>
            </a:r>
          </a:p>
        </p:txBody>
      </p:sp>
      <p:sp>
        <p:nvSpPr>
          <p:cNvPr id="3" name="文本框 2">
            <a:extLst>
              <a:ext uri="{FF2B5EF4-FFF2-40B4-BE49-F238E27FC236}">
                <a16:creationId xmlns:a16="http://schemas.microsoft.com/office/drawing/2014/main" id="{A3D30572-B7D3-72AF-77A1-F375D9CF570C}"/>
              </a:ext>
            </a:extLst>
          </p:cNvPr>
          <p:cNvSpPr txBox="1"/>
          <p:nvPr/>
        </p:nvSpPr>
        <p:spPr>
          <a:xfrm>
            <a:off x="1133668" y="3050534"/>
            <a:ext cx="2196845" cy="830997"/>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Calculate element </a:t>
            </a:r>
            <a:r>
              <a:rPr lang="en-US" altLang="zh-CN" i="1" dirty="0">
                <a:solidFill>
                  <a:schemeClr val="bg1">
                    <a:lumMod val="75000"/>
                  </a:schemeClr>
                </a:solidFill>
                <a:latin typeface="Arial" panose="020B0604020202020204" pitchFamily="34" charset="0"/>
                <a:cs typeface="Arial" panose="020B0604020202020204" pitchFamily="34" charset="0"/>
              </a:rPr>
              <a:t>B</a:t>
            </a:r>
            <a:r>
              <a:rPr lang="en-US" altLang="zh-CN" dirty="0">
                <a:solidFill>
                  <a:schemeClr val="bg1">
                    <a:lumMod val="75000"/>
                  </a:schemeClr>
                </a:solidFill>
                <a:latin typeface="Arial" panose="020B0604020202020204" pitchFamily="34" charset="0"/>
                <a:cs typeface="Arial" panose="020B0604020202020204" pitchFamily="34" charset="0"/>
              </a:rPr>
              <a:t>’s corresponding bucket.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29" name="椭圆 28">
            <a:extLst>
              <a:ext uri="{FF2B5EF4-FFF2-40B4-BE49-F238E27FC236}">
                <a16:creationId xmlns:a16="http://schemas.microsoft.com/office/drawing/2014/main" id="{B5711F87-3992-0902-8EE6-87BBE9F447E8}"/>
              </a:ext>
            </a:extLst>
          </p:cNvPr>
          <p:cNvSpPr/>
          <p:nvPr/>
        </p:nvSpPr>
        <p:spPr>
          <a:xfrm>
            <a:off x="699931" y="3303560"/>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cs typeface="Arial" panose="020B0604020202020204" pitchFamily="34" charset="0"/>
              </a:rPr>
              <a:t>1</a:t>
            </a:r>
            <a:endParaRPr lang="zh-CN" altLang="en-US" dirty="0">
              <a:solidFill>
                <a:schemeClr val="bg1"/>
              </a:solidFill>
              <a:latin typeface="Arial" panose="020B0604020202020204" pitchFamily="34" charset="0"/>
              <a:cs typeface="Arial" panose="020B0604020202020204" pitchFamily="34" charset="0"/>
            </a:endParaRPr>
          </a:p>
        </p:txBody>
      </p:sp>
      <p:cxnSp>
        <p:nvCxnSpPr>
          <p:cNvPr id="30" name="直接箭头连接符 29">
            <a:extLst>
              <a:ext uri="{FF2B5EF4-FFF2-40B4-BE49-F238E27FC236}">
                <a16:creationId xmlns:a16="http://schemas.microsoft.com/office/drawing/2014/main" id="{4003CAB7-D498-48D8-22DB-DB20E00628C8}"/>
              </a:ext>
            </a:extLst>
          </p:cNvPr>
          <p:cNvCxnSpPr>
            <a:cxnSpLocks/>
          </p:cNvCxnSpPr>
          <p:nvPr/>
        </p:nvCxnSpPr>
        <p:spPr>
          <a:xfrm>
            <a:off x="3159294" y="3298774"/>
            <a:ext cx="407856" cy="129267"/>
          </a:xfrm>
          <a:prstGeom prst="straightConnector1">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B497C39F-82AF-E34A-F000-CF1AE7499563}"/>
              </a:ext>
            </a:extLst>
          </p:cNvPr>
          <p:cNvSpPr txBox="1"/>
          <p:nvPr/>
        </p:nvSpPr>
        <p:spPr>
          <a:xfrm>
            <a:off x="7187841" y="4443005"/>
            <a:ext cx="4661562" cy="830997"/>
          </a:xfrm>
          <a:prstGeom prst="rect">
            <a:avLst/>
          </a:prstGeom>
          <a:noFill/>
        </p:spPr>
        <p:txBody>
          <a:bodyPr wrap="square" lIns="0" tIns="0" rIns="0" bIns="0" rtlCol="0">
            <a:spAutoFit/>
          </a:bodyPr>
          <a:lstStyle/>
          <a:p>
            <a:pPr marL="285750" indent="-285750">
              <a:buFont typeface="Wingdings" panose="05000000000000000000" pitchFamily="2" charset="2"/>
              <a:buChar char="Ø"/>
            </a:pPr>
            <a:r>
              <a:rPr lang="en-US" altLang="zh-CN" dirty="0">
                <a:solidFill>
                  <a:schemeClr val="tx1"/>
                </a:solidFill>
                <a:latin typeface="Arial" panose="020B0604020202020204" pitchFamily="34" charset="0"/>
                <a:cs typeface="Arial" panose="020B0604020202020204" pitchFamily="34" charset="0"/>
              </a:rPr>
              <a:t>“</a:t>
            </a:r>
            <a:r>
              <a:rPr lang="en-US" altLang="zh-CN" i="1" dirty="0">
                <a:latin typeface="Arial" panose="020B0604020202020204" pitchFamily="34" charset="0"/>
                <a:cs typeface="Arial" panose="020B0604020202020204" pitchFamily="34" charset="0"/>
              </a:rPr>
              <a:t>1</a:t>
            </a:r>
            <a:r>
              <a:rPr lang="en-US" altLang="zh-CN" dirty="0">
                <a:solidFill>
                  <a:schemeClr val="tx1"/>
                </a:solidFill>
                <a:latin typeface="Arial" panose="020B0604020202020204" pitchFamily="34" charset="0"/>
                <a:cs typeface="Arial" panose="020B0604020202020204" pitchFamily="34" charset="0"/>
              </a:rPr>
              <a:t>” denotes the distance between element </a:t>
            </a:r>
            <a:r>
              <a:rPr lang="en-US" altLang="zh-CN" i="1" dirty="0">
                <a:latin typeface="Arial" panose="020B0604020202020204" pitchFamily="34" charset="0"/>
                <a:cs typeface="Arial" panose="020B0604020202020204" pitchFamily="34" charset="0"/>
              </a:rPr>
              <a:t>B</a:t>
            </a:r>
            <a:r>
              <a:rPr lang="en-US" altLang="zh-CN" dirty="0">
                <a:solidFill>
                  <a:schemeClr val="tx1"/>
                </a:solidFill>
                <a:latin typeface="Arial" panose="020B0604020202020204" pitchFamily="34" charset="0"/>
                <a:cs typeface="Arial" panose="020B0604020202020204" pitchFamily="34" charset="0"/>
              </a:rPr>
              <a:t>'s corresponding bucket and the position where element </a:t>
            </a:r>
            <a:r>
              <a:rPr lang="en-US" altLang="zh-CN" i="1" dirty="0">
                <a:latin typeface="Arial" panose="020B0604020202020204" pitchFamily="34" charset="0"/>
                <a:cs typeface="Arial" panose="020B0604020202020204" pitchFamily="34" charset="0"/>
              </a:rPr>
              <a:t>B</a:t>
            </a:r>
            <a:r>
              <a:rPr lang="en-US" altLang="zh-CN" dirty="0">
                <a:solidFill>
                  <a:schemeClr val="tx1"/>
                </a:solidFill>
                <a:latin typeface="Arial" panose="020B0604020202020204" pitchFamily="34" charset="0"/>
                <a:cs typeface="Arial" panose="020B0604020202020204" pitchFamily="34" charset="0"/>
              </a:rPr>
              <a:t> is actually stored. </a:t>
            </a:r>
            <a:r>
              <a:rPr lang="en-US" altLang="zh-CN" dirty="0">
                <a:solidFill>
                  <a:srgbClr val="C00000"/>
                </a:solidFill>
                <a:latin typeface="Arial" panose="020B0604020202020204" pitchFamily="34" charset="0"/>
                <a:cs typeface="Arial" panose="020B0604020202020204" pitchFamily="34" charset="0"/>
              </a:rPr>
              <a:t>(2-1=1)</a:t>
            </a:r>
          </a:p>
        </p:txBody>
      </p:sp>
      <p:sp>
        <p:nvSpPr>
          <p:cNvPr id="35" name="文本框 34">
            <a:extLst>
              <a:ext uri="{FF2B5EF4-FFF2-40B4-BE49-F238E27FC236}">
                <a16:creationId xmlns:a16="http://schemas.microsoft.com/office/drawing/2014/main" id="{D74B3C70-842B-D694-69DC-DD4DD227F71A}"/>
              </a:ext>
            </a:extLst>
          </p:cNvPr>
          <p:cNvSpPr txBox="1"/>
          <p:nvPr/>
        </p:nvSpPr>
        <p:spPr>
          <a:xfrm>
            <a:off x="7187836" y="5582539"/>
            <a:ext cx="4525780" cy="553998"/>
          </a:xfrm>
          <a:prstGeom prst="rect">
            <a:avLst/>
          </a:prstGeom>
          <a:noFill/>
        </p:spPr>
        <p:txBody>
          <a:bodyPr wrap="square" lIns="0" tIns="0" rIns="0" bIns="0" rtlCol="0">
            <a:spAutoFit/>
          </a:bodyPr>
          <a:lstStyle/>
          <a:p>
            <a:pPr marL="285750" indent="-285750">
              <a:buFont typeface="Wingdings" panose="05000000000000000000" pitchFamily="2" charset="2"/>
              <a:buChar char="Ø"/>
            </a:pPr>
            <a:r>
              <a:rPr lang="en-US" altLang="zh-CN" dirty="0">
                <a:solidFill>
                  <a:schemeClr val="tx1"/>
                </a:solidFill>
                <a:latin typeface="Arial" panose="020B0604020202020204" pitchFamily="34" charset="0"/>
                <a:cs typeface="Arial" panose="020B0604020202020204" pitchFamily="34" charset="0"/>
              </a:rPr>
              <a:t>“</a:t>
            </a:r>
            <a:r>
              <a:rPr lang="en-US" altLang="zh-CN" sz="1800" i="1" dirty="0" err="1">
                <a:solidFill>
                  <a:schemeClr val="tx1"/>
                </a:solidFill>
                <a:latin typeface="Times New Roman" panose="02020603050405020304" pitchFamily="18" charset="0"/>
                <a:cs typeface="Times New Roman" panose="02020603050405020304" pitchFamily="18" charset="0"/>
              </a:rPr>
              <a:t>f</a:t>
            </a:r>
            <a:r>
              <a:rPr lang="en-US" altLang="zh-CN" sz="1000" i="1" dirty="0" err="1">
                <a:latin typeface="Times New Roman" panose="02020603050405020304" pitchFamily="18" charset="0"/>
                <a:cs typeface="Times New Roman" panose="02020603050405020304" pitchFamily="18" charset="0"/>
              </a:rPr>
              <a:t>B</a:t>
            </a:r>
            <a:r>
              <a:rPr lang="en-US" altLang="zh-CN" dirty="0">
                <a:solidFill>
                  <a:schemeClr val="tx1"/>
                </a:solidFill>
                <a:latin typeface="Arial" panose="020B0604020202020204" pitchFamily="34" charset="0"/>
                <a:cs typeface="Arial" panose="020B0604020202020204" pitchFamily="34" charset="0"/>
              </a:rPr>
              <a:t>” is the fingerprint of element </a:t>
            </a:r>
            <a:r>
              <a:rPr lang="en-US" altLang="zh-CN" i="1" dirty="0">
                <a:latin typeface="Arial" panose="020B0604020202020204" pitchFamily="34" charset="0"/>
                <a:cs typeface="Arial" panose="020B0604020202020204" pitchFamily="34" charset="0"/>
              </a:rPr>
              <a:t>B</a:t>
            </a:r>
            <a:r>
              <a:rPr lang="en-US" altLang="zh-CN" dirty="0">
                <a:solidFill>
                  <a:schemeClr val="tx1"/>
                </a:solidFill>
                <a:latin typeface="Arial" panose="020B0604020202020204" pitchFamily="34" charset="0"/>
                <a:cs typeface="Arial" panose="020B0604020202020204" pitchFamily="34" charset="0"/>
              </a:rPr>
              <a:t>, that is, a few bits of element </a:t>
            </a:r>
            <a:r>
              <a:rPr lang="en-US" altLang="zh-CN" i="1" dirty="0">
                <a:latin typeface="Arial" panose="020B0604020202020204" pitchFamily="34" charset="0"/>
                <a:cs typeface="Arial" panose="020B0604020202020204" pitchFamily="34" charset="0"/>
              </a:rPr>
              <a:t>B</a:t>
            </a:r>
            <a:r>
              <a:rPr lang="en-US" altLang="zh-CN" dirty="0">
                <a:solidFill>
                  <a:schemeClr val="tx1"/>
                </a:solidFill>
                <a:latin typeface="Arial" panose="020B0604020202020204" pitchFamily="34" charset="0"/>
                <a:cs typeface="Arial" panose="020B0604020202020204" pitchFamily="34" charset="0"/>
              </a:rPr>
              <a:t>’s hash value.</a:t>
            </a:r>
          </a:p>
        </p:txBody>
      </p:sp>
      <p:sp>
        <p:nvSpPr>
          <p:cNvPr id="36" name="文本框 35">
            <a:extLst>
              <a:ext uri="{FF2B5EF4-FFF2-40B4-BE49-F238E27FC236}">
                <a16:creationId xmlns:a16="http://schemas.microsoft.com/office/drawing/2014/main" id="{748705A4-6416-0A7C-0697-B4543B09A53A}"/>
              </a:ext>
            </a:extLst>
          </p:cNvPr>
          <p:cNvSpPr txBox="1"/>
          <p:nvPr/>
        </p:nvSpPr>
        <p:spPr>
          <a:xfrm>
            <a:off x="7978849" y="3113107"/>
            <a:ext cx="3110746" cy="1107996"/>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Bucket 1 has no empty slots. Find an empty slot by linear probing and borrow this empty slot to store element </a:t>
            </a:r>
            <a:r>
              <a:rPr lang="en-US" altLang="zh-CN" i="1" dirty="0">
                <a:solidFill>
                  <a:schemeClr val="bg1">
                    <a:lumMod val="75000"/>
                  </a:schemeClr>
                </a:solidFill>
                <a:latin typeface="Arial" panose="020B0604020202020204" pitchFamily="34" charset="0"/>
                <a:cs typeface="Arial" panose="020B0604020202020204" pitchFamily="34" charset="0"/>
              </a:rPr>
              <a:t>B</a:t>
            </a:r>
            <a:r>
              <a:rPr lang="en-US" altLang="zh-CN" dirty="0">
                <a:solidFill>
                  <a:schemeClr val="bg1">
                    <a:lumMod val="75000"/>
                  </a:schemeClr>
                </a:solidFill>
                <a:latin typeface="Arial" panose="020B0604020202020204" pitchFamily="34" charset="0"/>
                <a:cs typeface="Arial" panose="020B0604020202020204" pitchFamily="34" charset="0"/>
              </a:rPr>
              <a: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37" name="椭圆 36">
            <a:extLst>
              <a:ext uri="{FF2B5EF4-FFF2-40B4-BE49-F238E27FC236}">
                <a16:creationId xmlns:a16="http://schemas.microsoft.com/office/drawing/2014/main" id="{0E967562-6CEE-51EA-80AE-06FD2ADF0369}"/>
              </a:ext>
            </a:extLst>
          </p:cNvPr>
          <p:cNvSpPr/>
          <p:nvPr/>
        </p:nvSpPr>
        <p:spPr>
          <a:xfrm>
            <a:off x="7518308" y="3504633"/>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zh-CN" altLang="en-US" dirty="0">
              <a:latin typeface="Arial" panose="020B0604020202020204" pitchFamily="34" charset="0"/>
              <a:cs typeface="Arial" panose="020B0604020202020204" pitchFamily="34" charset="0"/>
            </a:endParaRPr>
          </a:p>
        </p:txBody>
      </p:sp>
      <p:sp>
        <p:nvSpPr>
          <p:cNvPr id="62" name="矩形 61">
            <a:extLst>
              <a:ext uri="{FF2B5EF4-FFF2-40B4-BE49-F238E27FC236}">
                <a16:creationId xmlns:a16="http://schemas.microsoft.com/office/drawing/2014/main" id="{3C4BC4FC-079D-51E7-B61F-8283AACA052C}"/>
              </a:ext>
            </a:extLst>
          </p:cNvPr>
          <p:cNvSpPr/>
          <p:nvPr/>
        </p:nvSpPr>
        <p:spPr>
          <a:xfrm>
            <a:off x="4010707" y="2557950"/>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3" name="矩形 62">
            <a:extLst>
              <a:ext uri="{FF2B5EF4-FFF2-40B4-BE49-F238E27FC236}">
                <a16:creationId xmlns:a16="http://schemas.microsoft.com/office/drawing/2014/main" id="{244A9EF3-39E6-AD5E-EFDF-F677A8ABF3E3}"/>
              </a:ext>
            </a:extLst>
          </p:cNvPr>
          <p:cNvSpPr/>
          <p:nvPr/>
        </p:nvSpPr>
        <p:spPr>
          <a:xfrm>
            <a:off x="5000946"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4" name="矩形 63">
            <a:extLst>
              <a:ext uri="{FF2B5EF4-FFF2-40B4-BE49-F238E27FC236}">
                <a16:creationId xmlns:a16="http://schemas.microsoft.com/office/drawing/2014/main" id="{85BBEB9C-C593-CAD2-DB1A-918DDD1B3499}"/>
              </a:ext>
            </a:extLst>
          </p:cNvPr>
          <p:cNvSpPr/>
          <p:nvPr/>
        </p:nvSpPr>
        <p:spPr>
          <a:xfrm>
            <a:off x="5994778"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5" name="矩形 64">
            <a:extLst>
              <a:ext uri="{FF2B5EF4-FFF2-40B4-BE49-F238E27FC236}">
                <a16:creationId xmlns:a16="http://schemas.microsoft.com/office/drawing/2014/main" id="{4020C8CD-5EAB-582E-CC1D-68506B2EAA60}"/>
              </a:ext>
            </a:extLst>
          </p:cNvPr>
          <p:cNvSpPr/>
          <p:nvPr/>
        </p:nvSpPr>
        <p:spPr>
          <a:xfrm>
            <a:off x="4010707" y="311253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6" name="矩形 65">
            <a:extLst>
              <a:ext uri="{FF2B5EF4-FFF2-40B4-BE49-F238E27FC236}">
                <a16:creationId xmlns:a16="http://schemas.microsoft.com/office/drawing/2014/main" id="{EBD42D27-DEA1-787B-44D9-D19726AFA73A}"/>
              </a:ext>
            </a:extLst>
          </p:cNvPr>
          <p:cNvSpPr/>
          <p:nvPr/>
        </p:nvSpPr>
        <p:spPr>
          <a:xfrm>
            <a:off x="5000946" y="311253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7" name="矩形 66">
            <a:extLst>
              <a:ext uri="{FF2B5EF4-FFF2-40B4-BE49-F238E27FC236}">
                <a16:creationId xmlns:a16="http://schemas.microsoft.com/office/drawing/2014/main" id="{2429900B-60F0-4926-C01D-AF64B98096DF}"/>
              </a:ext>
            </a:extLst>
          </p:cNvPr>
          <p:cNvSpPr/>
          <p:nvPr/>
        </p:nvSpPr>
        <p:spPr>
          <a:xfrm>
            <a:off x="5994778" y="3113907"/>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68" name="矩形 67">
            <a:extLst>
              <a:ext uri="{FF2B5EF4-FFF2-40B4-BE49-F238E27FC236}">
                <a16:creationId xmlns:a16="http://schemas.microsoft.com/office/drawing/2014/main" id="{3809F01A-422D-B5C9-7D27-465B7007242F}"/>
              </a:ext>
            </a:extLst>
          </p:cNvPr>
          <p:cNvSpPr/>
          <p:nvPr/>
        </p:nvSpPr>
        <p:spPr>
          <a:xfrm>
            <a:off x="4010707" y="366707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9" name="矩形 68">
            <a:extLst>
              <a:ext uri="{FF2B5EF4-FFF2-40B4-BE49-F238E27FC236}">
                <a16:creationId xmlns:a16="http://schemas.microsoft.com/office/drawing/2014/main" id="{541A548B-5054-5645-603A-2BB86EC327DB}"/>
              </a:ext>
            </a:extLst>
          </p:cNvPr>
          <p:cNvSpPr/>
          <p:nvPr/>
        </p:nvSpPr>
        <p:spPr>
          <a:xfrm>
            <a:off x="5000946"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&lt;</a:t>
            </a:r>
            <a:r>
              <a:rPr lang="en-US" altLang="zh-CN" sz="2800" i="1" dirty="0">
                <a:solidFill>
                  <a:schemeClr val="tx1"/>
                </a:solidFill>
                <a:latin typeface="Times New Roman" panose="02020603050405020304" pitchFamily="18" charset="0"/>
                <a:cs typeface="Times New Roman" panose="02020603050405020304" pitchFamily="18" charset="0"/>
              </a:rPr>
              <a:t>1</a:t>
            </a: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i="1" dirty="0" err="1">
                <a:solidFill>
                  <a:schemeClr val="tx1"/>
                </a:solidFill>
                <a:latin typeface="Times New Roman" panose="02020603050405020304" pitchFamily="18" charset="0"/>
                <a:cs typeface="Times New Roman" panose="02020603050405020304" pitchFamily="18" charset="0"/>
              </a:rPr>
              <a:t>f</a:t>
            </a:r>
            <a:r>
              <a:rPr lang="en-US" altLang="zh-CN" sz="1200" i="1" dirty="0" err="1">
                <a:solidFill>
                  <a:schemeClr val="tx1"/>
                </a:solidFill>
                <a:latin typeface="Times New Roman" panose="02020603050405020304" pitchFamily="18" charset="0"/>
                <a:cs typeface="Times New Roman" panose="02020603050405020304" pitchFamily="18" charset="0"/>
              </a:rPr>
              <a:t>B</a:t>
            </a:r>
            <a:r>
              <a:rPr lang="en-US" altLang="zh-CN" sz="2800" dirty="0">
                <a:solidFill>
                  <a:schemeClr val="tx1"/>
                </a:solidFill>
                <a:latin typeface="Times New Roman" panose="02020603050405020304" pitchFamily="18" charset="0"/>
                <a:cs typeface="Times New Roman" panose="02020603050405020304" pitchFamily="18" charset="0"/>
              </a:rPr>
              <a:t>&gt;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70" name="矩形 69">
            <a:extLst>
              <a:ext uri="{FF2B5EF4-FFF2-40B4-BE49-F238E27FC236}">
                <a16:creationId xmlns:a16="http://schemas.microsoft.com/office/drawing/2014/main" id="{6DA3C1F7-25FD-57F8-BD3F-E440901BEA35}"/>
              </a:ext>
            </a:extLst>
          </p:cNvPr>
          <p:cNvSpPr/>
          <p:nvPr/>
        </p:nvSpPr>
        <p:spPr>
          <a:xfrm>
            <a:off x="4010707" y="4221400"/>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71" name="矩形 70">
            <a:extLst>
              <a:ext uri="{FF2B5EF4-FFF2-40B4-BE49-F238E27FC236}">
                <a16:creationId xmlns:a16="http://schemas.microsoft.com/office/drawing/2014/main" id="{F06ACD21-6E28-04A5-6FDF-215A27896752}"/>
              </a:ext>
            </a:extLst>
          </p:cNvPr>
          <p:cNvSpPr/>
          <p:nvPr/>
        </p:nvSpPr>
        <p:spPr>
          <a:xfrm>
            <a:off x="5000946" y="422139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72" name="矩形 71">
            <a:extLst>
              <a:ext uri="{FF2B5EF4-FFF2-40B4-BE49-F238E27FC236}">
                <a16:creationId xmlns:a16="http://schemas.microsoft.com/office/drawing/2014/main" id="{9E227646-4BBE-6B22-1CF2-386BFDC6EABB}"/>
              </a:ext>
            </a:extLst>
          </p:cNvPr>
          <p:cNvSpPr/>
          <p:nvPr/>
        </p:nvSpPr>
        <p:spPr>
          <a:xfrm>
            <a:off x="5994778" y="422139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73" name="矩形 72">
            <a:extLst>
              <a:ext uri="{FF2B5EF4-FFF2-40B4-BE49-F238E27FC236}">
                <a16:creationId xmlns:a16="http://schemas.microsoft.com/office/drawing/2014/main" id="{A3477C59-8F3E-49C8-53E4-70CADA44748A}"/>
              </a:ext>
            </a:extLst>
          </p:cNvPr>
          <p:cNvSpPr/>
          <p:nvPr/>
        </p:nvSpPr>
        <p:spPr>
          <a:xfrm>
            <a:off x="4010707" y="4775675"/>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74" name="矩形 73">
            <a:extLst>
              <a:ext uri="{FF2B5EF4-FFF2-40B4-BE49-F238E27FC236}">
                <a16:creationId xmlns:a16="http://schemas.microsoft.com/office/drawing/2014/main" id="{CF51A236-1F4D-47EF-596B-25D6EA839BB1}"/>
              </a:ext>
            </a:extLst>
          </p:cNvPr>
          <p:cNvSpPr/>
          <p:nvPr/>
        </p:nvSpPr>
        <p:spPr>
          <a:xfrm>
            <a:off x="5000946"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75" name="矩形 74">
            <a:extLst>
              <a:ext uri="{FF2B5EF4-FFF2-40B4-BE49-F238E27FC236}">
                <a16:creationId xmlns:a16="http://schemas.microsoft.com/office/drawing/2014/main" id="{A72DF3D0-B01E-10EA-B107-8C9EA59C65CF}"/>
              </a:ext>
            </a:extLst>
          </p:cNvPr>
          <p:cNvSpPr/>
          <p:nvPr/>
        </p:nvSpPr>
        <p:spPr>
          <a:xfrm>
            <a:off x="5994778"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76" name="矩形 75">
            <a:extLst>
              <a:ext uri="{FF2B5EF4-FFF2-40B4-BE49-F238E27FC236}">
                <a16:creationId xmlns:a16="http://schemas.microsoft.com/office/drawing/2014/main" id="{6626653D-6BA2-D57C-2C8A-02CB99478E57}"/>
              </a:ext>
            </a:extLst>
          </p:cNvPr>
          <p:cNvSpPr/>
          <p:nvPr/>
        </p:nvSpPr>
        <p:spPr>
          <a:xfrm>
            <a:off x="4010707" y="5329214"/>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77" name="矩形 76">
            <a:extLst>
              <a:ext uri="{FF2B5EF4-FFF2-40B4-BE49-F238E27FC236}">
                <a16:creationId xmlns:a16="http://schemas.microsoft.com/office/drawing/2014/main" id="{65B616BE-82F6-A2E9-7204-5225288A0D36}"/>
              </a:ext>
            </a:extLst>
          </p:cNvPr>
          <p:cNvSpPr/>
          <p:nvPr/>
        </p:nvSpPr>
        <p:spPr>
          <a:xfrm>
            <a:off x="5000946" y="5329212"/>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78" name="矩形 77">
            <a:extLst>
              <a:ext uri="{FF2B5EF4-FFF2-40B4-BE49-F238E27FC236}">
                <a16:creationId xmlns:a16="http://schemas.microsoft.com/office/drawing/2014/main" id="{4D6AF8F6-D894-0D2F-CC72-B95EE0E1A05D}"/>
              </a:ext>
            </a:extLst>
          </p:cNvPr>
          <p:cNvSpPr/>
          <p:nvPr/>
        </p:nvSpPr>
        <p:spPr>
          <a:xfrm>
            <a:off x="3550011" y="262509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0</a:t>
            </a:r>
            <a:endParaRPr lang="zh-CN" altLang="en-US" dirty="0">
              <a:solidFill>
                <a:schemeClr val="tx1"/>
              </a:solidFill>
              <a:latin typeface="Arial" panose="020B0604020202020204" pitchFamily="34" charset="0"/>
              <a:cs typeface="Arial" panose="020B0604020202020204" pitchFamily="34" charset="0"/>
            </a:endParaRPr>
          </a:p>
        </p:txBody>
      </p:sp>
      <p:sp>
        <p:nvSpPr>
          <p:cNvPr id="79" name="矩形 78">
            <a:extLst>
              <a:ext uri="{FF2B5EF4-FFF2-40B4-BE49-F238E27FC236}">
                <a16:creationId xmlns:a16="http://schemas.microsoft.com/office/drawing/2014/main" id="{0A5F8806-5739-FCD8-C67A-70666D2658D4}"/>
              </a:ext>
            </a:extLst>
          </p:cNvPr>
          <p:cNvSpPr/>
          <p:nvPr/>
        </p:nvSpPr>
        <p:spPr>
          <a:xfrm>
            <a:off x="3550011" y="317967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80" name="矩形 79">
            <a:extLst>
              <a:ext uri="{FF2B5EF4-FFF2-40B4-BE49-F238E27FC236}">
                <a16:creationId xmlns:a16="http://schemas.microsoft.com/office/drawing/2014/main" id="{B6D9F76E-D641-8FBD-F29A-041979CDCC82}"/>
              </a:ext>
            </a:extLst>
          </p:cNvPr>
          <p:cNvSpPr/>
          <p:nvPr/>
        </p:nvSpPr>
        <p:spPr>
          <a:xfrm>
            <a:off x="3550011" y="373422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81" name="矩形 80">
            <a:extLst>
              <a:ext uri="{FF2B5EF4-FFF2-40B4-BE49-F238E27FC236}">
                <a16:creationId xmlns:a16="http://schemas.microsoft.com/office/drawing/2014/main" id="{AD058CBF-712E-A983-8B66-99527E5A201C}"/>
              </a:ext>
            </a:extLst>
          </p:cNvPr>
          <p:cNvSpPr/>
          <p:nvPr/>
        </p:nvSpPr>
        <p:spPr>
          <a:xfrm>
            <a:off x="3550011" y="428854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82" name="矩形 81">
            <a:extLst>
              <a:ext uri="{FF2B5EF4-FFF2-40B4-BE49-F238E27FC236}">
                <a16:creationId xmlns:a16="http://schemas.microsoft.com/office/drawing/2014/main" id="{EA41F278-F7CC-C73A-867A-50D2D841E63A}"/>
              </a:ext>
            </a:extLst>
          </p:cNvPr>
          <p:cNvSpPr/>
          <p:nvPr/>
        </p:nvSpPr>
        <p:spPr>
          <a:xfrm>
            <a:off x="3550011" y="484282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83" name="矩形 82">
            <a:extLst>
              <a:ext uri="{FF2B5EF4-FFF2-40B4-BE49-F238E27FC236}">
                <a16:creationId xmlns:a16="http://schemas.microsoft.com/office/drawing/2014/main" id="{09A8731D-AFC8-A6DC-7641-85DA868604D8}"/>
              </a:ext>
            </a:extLst>
          </p:cNvPr>
          <p:cNvSpPr/>
          <p:nvPr/>
        </p:nvSpPr>
        <p:spPr>
          <a:xfrm>
            <a:off x="3550011" y="539636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latin typeface="Arial" panose="020B0604020202020204" pitchFamily="34" charset="0"/>
                <a:cs typeface="Arial" panose="020B0604020202020204" pitchFamily="34" charset="0"/>
              </a:rPr>
              <a:t>5</a:t>
            </a:r>
            <a:endParaRPr lang="zh-CN" altLang="en-US" dirty="0">
              <a:solidFill>
                <a:schemeClr val="tx1"/>
              </a:solidFill>
              <a:latin typeface="Arial" panose="020B0604020202020204" pitchFamily="34" charset="0"/>
              <a:cs typeface="Arial" panose="020B0604020202020204" pitchFamily="34" charset="0"/>
            </a:endParaRPr>
          </a:p>
        </p:txBody>
      </p:sp>
      <p:sp>
        <p:nvSpPr>
          <p:cNvPr id="84" name="矩形 83">
            <a:extLst>
              <a:ext uri="{FF2B5EF4-FFF2-40B4-BE49-F238E27FC236}">
                <a16:creationId xmlns:a16="http://schemas.microsoft.com/office/drawing/2014/main" id="{7E0F2B03-034C-EA57-3BDB-720C83836B2B}"/>
              </a:ext>
            </a:extLst>
          </p:cNvPr>
          <p:cNvSpPr/>
          <p:nvPr/>
        </p:nvSpPr>
        <p:spPr>
          <a:xfrm>
            <a:off x="5994778"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85" name="矩形 84">
            <a:extLst>
              <a:ext uri="{FF2B5EF4-FFF2-40B4-BE49-F238E27FC236}">
                <a16:creationId xmlns:a16="http://schemas.microsoft.com/office/drawing/2014/main" id="{1AF5FB02-DA2B-27D0-109A-59E80B21C731}"/>
              </a:ext>
            </a:extLst>
          </p:cNvPr>
          <p:cNvSpPr/>
          <p:nvPr/>
        </p:nvSpPr>
        <p:spPr>
          <a:xfrm>
            <a:off x="5994778" y="5325696"/>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cxnSp>
        <p:nvCxnSpPr>
          <p:cNvPr id="86" name="连接符: 曲线 85">
            <a:extLst>
              <a:ext uri="{FF2B5EF4-FFF2-40B4-BE49-F238E27FC236}">
                <a16:creationId xmlns:a16="http://schemas.microsoft.com/office/drawing/2014/main" id="{3C19A6A5-F570-2019-410A-505B5ED9B813}"/>
              </a:ext>
            </a:extLst>
          </p:cNvPr>
          <p:cNvCxnSpPr>
            <a:cxnSpLocks/>
          </p:cNvCxnSpPr>
          <p:nvPr/>
        </p:nvCxnSpPr>
        <p:spPr>
          <a:xfrm>
            <a:off x="7044094" y="3484945"/>
            <a:ext cx="23882" cy="498558"/>
          </a:xfrm>
          <a:prstGeom prst="curvedConnector3">
            <a:avLst>
              <a:gd name="adj1" fmla="val 152813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08519"/>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Insertion</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21</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1041247"/>
          </a:xfrm>
          <a:prstGeom prst="rect">
            <a:avLst/>
          </a:prstGeom>
        </p:spPr>
        <p:txBody>
          <a:bodyPr wrap="square" lIns="0" tIns="0" rIns="0" bIns="0">
            <a:spAutoFit/>
          </a:bodyPr>
          <a:lstStyle/>
          <a:p>
            <a:pPr>
              <a:lnSpc>
                <a:spcPct val="150000"/>
              </a:lnSpc>
            </a:pPr>
            <a:r>
              <a:rPr lang="en-US" altLang="zh-CN" sz="2400" dirty="0">
                <a:latin typeface="+mj-lt"/>
              </a:rPr>
              <a:t>Then,</a:t>
            </a:r>
            <a:r>
              <a:rPr lang="zh-CN" altLang="en-US" sz="2400" dirty="0">
                <a:latin typeface="+mj-lt"/>
              </a:rPr>
              <a:t> </a:t>
            </a:r>
            <a:r>
              <a:rPr lang="cs-CZ" altLang="zh-CN" sz="2400" dirty="0">
                <a:latin typeface="+mj-lt"/>
              </a:rPr>
              <a:t>we insert element </a:t>
            </a:r>
            <a:r>
              <a:rPr lang="en-US" altLang="zh-CN" sz="2400" i="1" dirty="0">
                <a:latin typeface="+mj-lt"/>
              </a:rPr>
              <a:t>C</a:t>
            </a:r>
            <a:r>
              <a:rPr lang="cs-CZ" altLang="zh-CN" sz="2400" dirty="0">
                <a:latin typeface="+mj-lt"/>
              </a:rPr>
              <a:t>.</a:t>
            </a:r>
            <a:r>
              <a:rPr lang="en-US" altLang="zh-CN" sz="2400" dirty="0">
                <a:latin typeface="+mj-lt"/>
              </a:rPr>
              <a:t> Assuming that the corresponding bucket of element </a:t>
            </a:r>
            <a:r>
              <a:rPr lang="en-US" altLang="zh-CN" sz="2400" i="1" dirty="0">
                <a:latin typeface="+mj-lt"/>
              </a:rPr>
              <a:t>C</a:t>
            </a:r>
            <a:r>
              <a:rPr lang="en-US" altLang="zh-CN" sz="2400" dirty="0">
                <a:latin typeface="+mj-lt"/>
              </a:rPr>
              <a:t> is also 1, and the fingerprint of element </a:t>
            </a:r>
            <a:r>
              <a:rPr lang="en-US" altLang="zh-CN" sz="2400" i="1" dirty="0">
                <a:latin typeface="+mj-lt"/>
              </a:rPr>
              <a:t>C</a:t>
            </a:r>
            <a:r>
              <a:rPr lang="en-US" altLang="zh-CN" sz="2400" dirty="0">
                <a:latin typeface="+mj-lt"/>
              </a:rPr>
              <a:t> is </a:t>
            </a:r>
            <a:r>
              <a:rPr lang="en-US" altLang="zh-CN" sz="2400" i="1" dirty="0" err="1">
                <a:latin typeface="Times New Roman" panose="02020603050405020304" pitchFamily="18" charset="0"/>
                <a:cs typeface="Times New Roman" panose="02020603050405020304" pitchFamily="18" charset="0"/>
              </a:rPr>
              <a:t>f</a:t>
            </a:r>
            <a:r>
              <a:rPr lang="en-US" altLang="zh-CN" sz="1400" i="1" dirty="0" err="1">
                <a:latin typeface="Times New Roman" panose="02020603050405020304" pitchFamily="18" charset="0"/>
                <a:cs typeface="Times New Roman" panose="02020603050405020304" pitchFamily="18" charset="0"/>
              </a:rPr>
              <a:t>C</a:t>
            </a:r>
            <a:r>
              <a:rPr lang="en-US" altLang="zh-CN" sz="2400" dirty="0">
                <a:latin typeface="+mj-lt"/>
              </a:rPr>
              <a:t>.</a:t>
            </a:r>
          </a:p>
        </p:txBody>
      </p:sp>
      <p:sp>
        <p:nvSpPr>
          <p:cNvPr id="3" name="文本框 2">
            <a:extLst>
              <a:ext uri="{FF2B5EF4-FFF2-40B4-BE49-F238E27FC236}">
                <a16:creationId xmlns:a16="http://schemas.microsoft.com/office/drawing/2014/main" id="{A3D30572-B7D3-72AF-77A1-F375D9CF570C}"/>
              </a:ext>
            </a:extLst>
          </p:cNvPr>
          <p:cNvSpPr txBox="1"/>
          <p:nvPr/>
        </p:nvSpPr>
        <p:spPr>
          <a:xfrm>
            <a:off x="1133668" y="3050534"/>
            <a:ext cx="2196845" cy="830997"/>
          </a:xfrm>
          <a:prstGeom prst="rect">
            <a:avLst/>
          </a:prstGeom>
          <a:noFill/>
        </p:spPr>
        <p:txBody>
          <a:bodyPr wrap="square" lIns="0" tIns="0" rIns="0" bIns="0" rtlCol="0">
            <a:spAutoFit/>
          </a:bodyPr>
          <a:lstStyle/>
          <a:p>
            <a:r>
              <a:rPr lang="en-US" altLang="zh-CN" dirty="0">
                <a:latin typeface="Arial" panose="020B0604020202020204" pitchFamily="34" charset="0"/>
                <a:cs typeface="Arial" panose="020B0604020202020204" pitchFamily="34" charset="0"/>
              </a:rPr>
              <a:t>Calculate element </a:t>
            </a:r>
            <a:r>
              <a:rPr lang="en-US" altLang="zh-CN" i="1" dirty="0">
                <a:latin typeface="Arial" panose="020B0604020202020204" pitchFamily="34" charset="0"/>
                <a:cs typeface="Arial" panose="020B0604020202020204" pitchFamily="34" charset="0"/>
              </a:rPr>
              <a:t>C</a:t>
            </a:r>
            <a:r>
              <a:rPr lang="en-US" altLang="zh-CN" dirty="0">
                <a:latin typeface="Arial" panose="020B0604020202020204" pitchFamily="34" charset="0"/>
                <a:cs typeface="Arial" panose="020B0604020202020204" pitchFamily="34" charset="0"/>
              </a:rPr>
              <a:t>’s corresponding bucket.</a:t>
            </a:r>
            <a:endParaRPr lang="zh-CN" altLang="en-US" dirty="0">
              <a:latin typeface="Arial" panose="020B0604020202020204" pitchFamily="34" charset="0"/>
              <a:cs typeface="Arial" panose="020B0604020202020204" pitchFamily="34" charset="0"/>
            </a:endParaRPr>
          </a:p>
        </p:txBody>
      </p:sp>
      <p:sp>
        <p:nvSpPr>
          <p:cNvPr id="29" name="椭圆 28">
            <a:extLst>
              <a:ext uri="{FF2B5EF4-FFF2-40B4-BE49-F238E27FC236}">
                <a16:creationId xmlns:a16="http://schemas.microsoft.com/office/drawing/2014/main" id="{B5711F87-3992-0902-8EE6-87BBE9F447E8}"/>
              </a:ext>
            </a:extLst>
          </p:cNvPr>
          <p:cNvSpPr/>
          <p:nvPr/>
        </p:nvSpPr>
        <p:spPr>
          <a:xfrm>
            <a:off x="699931" y="3303560"/>
            <a:ext cx="324944" cy="3249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p:txBody>
      </p:sp>
      <p:cxnSp>
        <p:nvCxnSpPr>
          <p:cNvPr id="30" name="直接箭头连接符 29">
            <a:extLst>
              <a:ext uri="{FF2B5EF4-FFF2-40B4-BE49-F238E27FC236}">
                <a16:creationId xmlns:a16="http://schemas.microsoft.com/office/drawing/2014/main" id="{4003CAB7-D498-48D8-22DB-DB20E00628C8}"/>
              </a:ext>
            </a:extLst>
          </p:cNvPr>
          <p:cNvCxnSpPr>
            <a:cxnSpLocks/>
          </p:cNvCxnSpPr>
          <p:nvPr/>
        </p:nvCxnSpPr>
        <p:spPr>
          <a:xfrm>
            <a:off x="3159294" y="3298774"/>
            <a:ext cx="407856" cy="129267"/>
          </a:xfrm>
          <a:prstGeom prst="straightConnector1">
            <a:avLst/>
          </a:prstGeom>
          <a:ln w="1905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4910B56B-0A98-3724-A6CA-F33365580939}"/>
              </a:ext>
            </a:extLst>
          </p:cNvPr>
          <p:cNvSpPr/>
          <p:nvPr/>
        </p:nvSpPr>
        <p:spPr>
          <a:xfrm>
            <a:off x="4010707" y="2557950"/>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2" name="矩形 31">
            <a:extLst>
              <a:ext uri="{FF2B5EF4-FFF2-40B4-BE49-F238E27FC236}">
                <a16:creationId xmlns:a16="http://schemas.microsoft.com/office/drawing/2014/main" id="{8576ADEF-F118-CD3E-BAAF-72A9555B59B5}"/>
              </a:ext>
            </a:extLst>
          </p:cNvPr>
          <p:cNvSpPr/>
          <p:nvPr/>
        </p:nvSpPr>
        <p:spPr>
          <a:xfrm>
            <a:off x="5000946"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3" name="矩形 32">
            <a:extLst>
              <a:ext uri="{FF2B5EF4-FFF2-40B4-BE49-F238E27FC236}">
                <a16:creationId xmlns:a16="http://schemas.microsoft.com/office/drawing/2014/main" id="{46F062BB-E7C1-A214-B3C7-ACBC3E33D302}"/>
              </a:ext>
            </a:extLst>
          </p:cNvPr>
          <p:cNvSpPr/>
          <p:nvPr/>
        </p:nvSpPr>
        <p:spPr>
          <a:xfrm>
            <a:off x="5994778"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4" name="矩形 33">
            <a:extLst>
              <a:ext uri="{FF2B5EF4-FFF2-40B4-BE49-F238E27FC236}">
                <a16:creationId xmlns:a16="http://schemas.microsoft.com/office/drawing/2014/main" id="{B31741FC-D1F5-4524-224C-35BF8F18D9B7}"/>
              </a:ext>
            </a:extLst>
          </p:cNvPr>
          <p:cNvSpPr/>
          <p:nvPr/>
        </p:nvSpPr>
        <p:spPr>
          <a:xfrm>
            <a:off x="4010707" y="311253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5" name="矩形 34">
            <a:extLst>
              <a:ext uri="{FF2B5EF4-FFF2-40B4-BE49-F238E27FC236}">
                <a16:creationId xmlns:a16="http://schemas.microsoft.com/office/drawing/2014/main" id="{2A7576DE-DFAA-3EF8-53FF-5490E874C096}"/>
              </a:ext>
            </a:extLst>
          </p:cNvPr>
          <p:cNvSpPr/>
          <p:nvPr/>
        </p:nvSpPr>
        <p:spPr>
          <a:xfrm>
            <a:off x="5000946" y="311253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6" name="矩形 35">
            <a:extLst>
              <a:ext uri="{FF2B5EF4-FFF2-40B4-BE49-F238E27FC236}">
                <a16:creationId xmlns:a16="http://schemas.microsoft.com/office/drawing/2014/main" id="{CD99BDE6-FBC3-35C9-BFA0-979E71B02DDB}"/>
              </a:ext>
            </a:extLst>
          </p:cNvPr>
          <p:cNvSpPr/>
          <p:nvPr/>
        </p:nvSpPr>
        <p:spPr>
          <a:xfrm>
            <a:off x="5994778" y="3113907"/>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9E55B046-C930-85A6-A187-C709FB046811}"/>
              </a:ext>
            </a:extLst>
          </p:cNvPr>
          <p:cNvSpPr/>
          <p:nvPr/>
        </p:nvSpPr>
        <p:spPr>
          <a:xfrm>
            <a:off x="4010707" y="366707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9" name="矩形 38">
            <a:extLst>
              <a:ext uri="{FF2B5EF4-FFF2-40B4-BE49-F238E27FC236}">
                <a16:creationId xmlns:a16="http://schemas.microsoft.com/office/drawing/2014/main" id="{512ECC74-E116-5F49-64FB-55361ED92F50}"/>
              </a:ext>
            </a:extLst>
          </p:cNvPr>
          <p:cNvSpPr/>
          <p:nvPr/>
        </p:nvSpPr>
        <p:spPr>
          <a:xfrm>
            <a:off x="5000946"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40" name="矩形 39">
            <a:extLst>
              <a:ext uri="{FF2B5EF4-FFF2-40B4-BE49-F238E27FC236}">
                <a16:creationId xmlns:a16="http://schemas.microsoft.com/office/drawing/2014/main" id="{5A3DC3B7-9FFC-3DAE-98F8-B26E04E808E4}"/>
              </a:ext>
            </a:extLst>
          </p:cNvPr>
          <p:cNvSpPr/>
          <p:nvPr/>
        </p:nvSpPr>
        <p:spPr>
          <a:xfrm>
            <a:off x="4010707" y="4221400"/>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1" name="矩形 40">
            <a:extLst>
              <a:ext uri="{FF2B5EF4-FFF2-40B4-BE49-F238E27FC236}">
                <a16:creationId xmlns:a16="http://schemas.microsoft.com/office/drawing/2014/main" id="{4BB87654-78A1-0DCF-8723-8E9C12E7DBAB}"/>
              </a:ext>
            </a:extLst>
          </p:cNvPr>
          <p:cNvSpPr/>
          <p:nvPr/>
        </p:nvSpPr>
        <p:spPr>
          <a:xfrm>
            <a:off x="5000946" y="422139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2" name="矩形 41">
            <a:extLst>
              <a:ext uri="{FF2B5EF4-FFF2-40B4-BE49-F238E27FC236}">
                <a16:creationId xmlns:a16="http://schemas.microsoft.com/office/drawing/2014/main" id="{32694C3A-3366-CB3A-C2D5-5C171BFBFF42}"/>
              </a:ext>
            </a:extLst>
          </p:cNvPr>
          <p:cNvSpPr/>
          <p:nvPr/>
        </p:nvSpPr>
        <p:spPr>
          <a:xfrm>
            <a:off x="5994778" y="422139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3" name="矩形 42">
            <a:extLst>
              <a:ext uri="{FF2B5EF4-FFF2-40B4-BE49-F238E27FC236}">
                <a16:creationId xmlns:a16="http://schemas.microsoft.com/office/drawing/2014/main" id="{248C1E00-918C-F10F-9BA7-74C11CE35BFA}"/>
              </a:ext>
            </a:extLst>
          </p:cNvPr>
          <p:cNvSpPr/>
          <p:nvPr/>
        </p:nvSpPr>
        <p:spPr>
          <a:xfrm>
            <a:off x="4010707" y="4775675"/>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4" name="矩形 43">
            <a:extLst>
              <a:ext uri="{FF2B5EF4-FFF2-40B4-BE49-F238E27FC236}">
                <a16:creationId xmlns:a16="http://schemas.microsoft.com/office/drawing/2014/main" id="{34296DEF-BD2F-E7F9-A598-89F87950062C}"/>
              </a:ext>
            </a:extLst>
          </p:cNvPr>
          <p:cNvSpPr/>
          <p:nvPr/>
        </p:nvSpPr>
        <p:spPr>
          <a:xfrm>
            <a:off x="5000946"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5" name="矩形 44">
            <a:extLst>
              <a:ext uri="{FF2B5EF4-FFF2-40B4-BE49-F238E27FC236}">
                <a16:creationId xmlns:a16="http://schemas.microsoft.com/office/drawing/2014/main" id="{C658882D-7215-41E0-1911-615A33B4C394}"/>
              </a:ext>
            </a:extLst>
          </p:cNvPr>
          <p:cNvSpPr/>
          <p:nvPr/>
        </p:nvSpPr>
        <p:spPr>
          <a:xfrm>
            <a:off x="5994778"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6" name="矩形 45">
            <a:extLst>
              <a:ext uri="{FF2B5EF4-FFF2-40B4-BE49-F238E27FC236}">
                <a16:creationId xmlns:a16="http://schemas.microsoft.com/office/drawing/2014/main" id="{70ED2A19-1FCD-E7D8-FDFF-03A5125E6A9C}"/>
              </a:ext>
            </a:extLst>
          </p:cNvPr>
          <p:cNvSpPr/>
          <p:nvPr/>
        </p:nvSpPr>
        <p:spPr>
          <a:xfrm>
            <a:off x="4010707" y="5329214"/>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7" name="矩形 46">
            <a:extLst>
              <a:ext uri="{FF2B5EF4-FFF2-40B4-BE49-F238E27FC236}">
                <a16:creationId xmlns:a16="http://schemas.microsoft.com/office/drawing/2014/main" id="{90F0477B-260F-0278-4364-AE96D9BA886A}"/>
              </a:ext>
            </a:extLst>
          </p:cNvPr>
          <p:cNvSpPr/>
          <p:nvPr/>
        </p:nvSpPr>
        <p:spPr>
          <a:xfrm>
            <a:off x="5000946" y="5329212"/>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8" name="矩形 47">
            <a:extLst>
              <a:ext uri="{FF2B5EF4-FFF2-40B4-BE49-F238E27FC236}">
                <a16:creationId xmlns:a16="http://schemas.microsoft.com/office/drawing/2014/main" id="{14355CE6-5E56-A556-1D01-52BDEAB0A999}"/>
              </a:ext>
            </a:extLst>
          </p:cNvPr>
          <p:cNvSpPr/>
          <p:nvPr/>
        </p:nvSpPr>
        <p:spPr>
          <a:xfrm>
            <a:off x="3550011" y="262509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0</a:t>
            </a:r>
            <a:endParaRPr lang="zh-CN" altLang="en-US" dirty="0">
              <a:solidFill>
                <a:schemeClr val="tx1"/>
              </a:solidFill>
              <a:latin typeface="Arial" panose="020B0604020202020204" pitchFamily="34" charset="0"/>
              <a:cs typeface="Arial" panose="020B0604020202020204" pitchFamily="34" charset="0"/>
            </a:endParaRPr>
          </a:p>
        </p:txBody>
      </p:sp>
      <p:sp>
        <p:nvSpPr>
          <p:cNvPr id="49" name="矩形 48">
            <a:extLst>
              <a:ext uri="{FF2B5EF4-FFF2-40B4-BE49-F238E27FC236}">
                <a16:creationId xmlns:a16="http://schemas.microsoft.com/office/drawing/2014/main" id="{8646086F-C724-1C4E-FDB5-55CAE7EC435D}"/>
              </a:ext>
            </a:extLst>
          </p:cNvPr>
          <p:cNvSpPr/>
          <p:nvPr/>
        </p:nvSpPr>
        <p:spPr>
          <a:xfrm>
            <a:off x="3550011" y="317967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0" name="矩形 49">
            <a:extLst>
              <a:ext uri="{FF2B5EF4-FFF2-40B4-BE49-F238E27FC236}">
                <a16:creationId xmlns:a16="http://schemas.microsoft.com/office/drawing/2014/main" id="{1C7388EA-F303-DDBD-833B-4C93D477C275}"/>
              </a:ext>
            </a:extLst>
          </p:cNvPr>
          <p:cNvSpPr/>
          <p:nvPr/>
        </p:nvSpPr>
        <p:spPr>
          <a:xfrm>
            <a:off x="3550011" y="373422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1" name="矩形 50">
            <a:extLst>
              <a:ext uri="{FF2B5EF4-FFF2-40B4-BE49-F238E27FC236}">
                <a16:creationId xmlns:a16="http://schemas.microsoft.com/office/drawing/2014/main" id="{923BEE17-7CB8-A952-6137-462F1598AE31}"/>
              </a:ext>
            </a:extLst>
          </p:cNvPr>
          <p:cNvSpPr/>
          <p:nvPr/>
        </p:nvSpPr>
        <p:spPr>
          <a:xfrm>
            <a:off x="3550011" y="428854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2" name="矩形 51">
            <a:extLst>
              <a:ext uri="{FF2B5EF4-FFF2-40B4-BE49-F238E27FC236}">
                <a16:creationId xmlns:a16="http://schemas.microsoft.com/office/drawing/2014/main" id="{E7F72D04-8802-EA50-7FC9-4BE4D4E7005E}"/>
              </a:ext>
            </a:extLst>
          </p:cNvPr>
          <p:cNvSpPr/>
          <p:nvPr/>
        </p:nvSpPr>
        <p:spPr>
          <a:xfrm>
            <a:off x="3550011" y="484282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3" name="矩形 52">
            <a:extLst>
              <a:ext uri="{FF2B5EF4-FFF2-40B4-BE49-F238E27FC236}">
                <a16:creationId xmlns:a16="http://schemas.microsoft.com/office/drawing/2014/main" id="{52113AF1-B206-BFB7-BD52-F4C16738A2CA}"/>
              </a:ext>
            </a:extLst>
          </p:cNvPr>
          <p:cNvSpPr/>
          <p:nvPr/>
        </p:nvSpPr>
        <p:spPr>
          <a:xfrm>
            <a:off x="3550011" y="539636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latin typeface="Arial" panose="020B0604020202020204" pitchFamily="34" charset="0"/>
                <a:cs typeface="Arial" panose="020B0604020202020204" pitchFamily="34" charset="0"/>
              </a:rPr>
              <a:t>5</a:t>
            </a:r>
            <a:endParaRPr lang="zh-CN" altLang="en-US" dirty="0">
              <a:solidFill>
                <a:schemeClr val="tx1"/>
              </a:solidFill>
              <a:latin typeface="Arial" panose="020B0604020202020204" pitchFamily="34" charset="0"/>
              <a:cs typeface="Arial" panose="020B0604020202020204" pitchFamily="34" charset="0"/>
            </a:endParaRPr>
          </a:p>
        </p:txBody>
      </p:sp>
      <p:sp>
        <p:nvSpPr>
          <p:cNvPr id="54" name="矩形 53">
            <a:extLst>
              <a:ext uri="{FF2B5EF4-FFF2-40B4-BE49-F238E27FC236}">
                <a16:creationId xmlns:a16="http://schemas.microsoft.com/office/drawing/2014/main" id="{C8060899-5D03-F850-C663-6921254A7498}"/>
              </a:ext>
            </a:extLst>
          </p:cNvPr>
          <p:cNvSpPr/>
          <p:nvPr/>
        </p:nvSpPr>
        <p:spPr>
          <a:xfrm>
            <a:off x="5994778"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5" name="矩形 54">
            <a:extLst>
              <a:ext uri="{FF2B5EF4-FFF2-40B4-BE49-F238E27FC236}">
                <a16:creationId xmlns:a16="http://schemas.microsoft.com/office/drawing/2014/main" id="{1D9CFC64-9178-7F47-F36D-54FB08DCDBA0}"/>
              </a:ext>
            </a:extLst>
          </p:cNvPr>
          <p:cNvSpPr/>
          <p:nvPr/>
        </p:nvSpPr>
        <p:spPr>
          <a:xfrm>
            <a:off x="5994778" y="5325696"/>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7472604"/>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Insertion</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22</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1041247"/>
          </a:xfrm>
          <a:prstGeom prst="rect">
            <a:avLst/>
          </a:prstGeom>
        </p:spPr>
        <p:txBody>
          <a:bodyPr wrap="square" lIns="0" tIns="0" rIns="0" bIns="0">
            <a:spAutoFit/>
          </a:bodyPr>
          <a:lstStyle/>
          <a:p>
            <a:pPr>
              <a:lnSpc>
                <a:spcPct val="150000"/>
              </a:lnSpc>
            </a:pPr>
            <a:r>
              <a:rPr lang="en-US" altLang="zh-CN" sz="2400" dirty="0">
                <a:latin typeface="+mj-lt"/>
              </a:rPr>
              <a:t>Then,</a:t>
            </a:r>
            <a:r>
              <a:rPr lang="zh-CN" altLang="en-US" sz="2400" dirty="0">
                <a:latin typeface="+mj-lt"/>
              </a:rPr>
              <a:t> </a:t>
            </a:r>
            <a:r>
              <a:rPr lang="cs-CZ" altLang="zh-CN" sz="2400" dirty="0">
                <a:latin typeface="+mj-lt"/>
              </a:rPr>
              <a:t>we insert element </a:t>
            </a:r>
            <a:r>
              <a:rPr lang="en-US" altLang="zh-CN" sz="2400" i="1" dirty="0">
                <a:latin typeface="+mj-lt"/>
              </a:rPr>
              <a:t>C</a:t>
            </a:r>
            <a:r>
              <a:rPr lang="cs-CZ" altLang="zh-CN" sz="2400" dirty="0">
                <a:latin typeface="+mj-lt"/>
              </a:rPr>
              <a:t>.</a:t>
            </a:r>
            <a:r>
              <a:rPr lang="en-US" altLang="zh-CN" sz="2400" dirty="0">
                <a:latin typeface="+mj-lt"/>
              </a:rPr>
              <a:t> Assuming that the corresponding bucket of element </a:t>
            </a:r>
            <a:r>
              <a:rPr lang="en-US" altLang="zh-CN" sz="2400" i="1" dirty="0">
                <a:latin typeface="+mj-lt"/>
              </a:rPr>
              <a:t>C</a:t>
            </a:r>
            <a:r>
              <a:rPr lang="en-US" altLang="zh-CN" sz="2400" dirty="0">
                <a:latin typeface="+mj-lt"/>
              </a:rPr>
              <a:t> is also 1, and the fingerprint of element </a:t>
            </a:r>
            <a:r>
              <a:rPr lang="en-US" altLang="zh-CN" sz="2400" i="1" dirty="0">
                <a:latin typeface="+mj-lt"/>
              </a:rPr>
              <a:t>C</a:t>
            </a:r>
            <a:r>
              <a:rPr lang="en-US" altLang="zh-CN" sz="2400" dirty="0">
                <a:latin typeface="+mj-lt"/>
              </a:rPr>
              <a:t> is </a:t>
            </a:r>
            <a:r>
              <a:rPr lang="en-US" altLang="zh-CN" sz="2400" i="1" dirty="0" err="1">
                <a:latin typeface="Times New Roman" panose="02020603050405020304" pitchFamily="18" charset="0"/>
                <a:cs typeface="Times New Roman" panose="02020603050405020304" pitchFamily="18" charset="0"/>
              </a:rPr>
              <a:t>f</a:t>
            </a:r>
            <a:r>
              <a:rPr lang="en-US" altLang="zh-CN" sz="1400" i="1" dirty="0" err="1">
                <a:latin typeface="Times New Roman" panose="02020603050405020304" pitchFamily="18" charset="0"/>
                <a:cs typeface="Times New Roman" panose="02020603050405020304" pitchFamily="18" charset="0"/>
              </a:rPr>
              <a:t>C</a:t>
            </a:r>
            <a:r>
              <a:rPr lang="en-US" altLang="zh-CN" sz="2400" dirty="0">
                <a:latin typeface="+mj-lt"/>
              </a:rPr>
              <a:t>.</a:t>
            </a:r>
          </a:p>
        </p:txBody>
      </p:sp>
      <p:sp>
        <p:nvSpPr>
          <p:cNvPr id="3" name="文本框 2">
            <a:extLst>
              <a:ext uri="{FF2B5EF4-FFF2-40B4-BE49-F238E27FC236}">
                <a16:creationId xmlns:a16="http://schemas.microsoft.com/office/drawing/2014/main" id="{A3D30572-B7D3-72AF-77A1-F375D9CF570C}"/>
              </a:ext>
            </a:extLst>
          </p:cNvPr>
          <p:cNvSpPr txBox="1"/>
          <p:nvPr/>
        </p:nvSpPr>
        <p:spPr>
          <a:xfrm>
            <a:off x="1133668" y="3050534"/>
            <a:ext cx="2196845" cy="830997"/>
          </a:xfrm>
          <a:prstGeom prst="rect">
            <a:avLst/>
          </a:prstGeom>
          <a:solidFill>
            <a:schemeClr val="bg1"/>
          </a:solidFill>
          <a:ln>
            <a:solidFill>
              <a:schemeClr val="bg1"/>
            </a:solidFill>
          </a:ln>
        </p:spPr>
        <p:txBody>
          <a:bodyPr wrap="square" lIns="0" tIns="0" rIns="0" bIns="0" rtlCol="0">
            <a:spAutoFit/>
          </a:bodyPr>
          <a:lstStyle/>
          <a:p>
            <a:r>
              <a:rPr lang="en-US" altLang="zh-CN" dirty="0">
                <a:solidFill>
                  <a:schemeClr val="bg1">
                    <a:lumMod val="65000"/>
                  </a:schemeClr>
                </a:solidFill>
                <a:latin typeface="Arial" panose="020B0604020202020204" pitchFamily="34" charset="0"/>
                <a:cs typeface="Arial" panose="020B0604020202020204" pitchFamily="34" charset="0"/>
              </a:rPr>
              <a:t>Calculate element </a:t>
            </a:r>
            <a:r>
              <a:rPr lang="en-US" altLang="zh-CN" i="1" dirty="0">
                <a:solidFill>
                  <a:schemeClr val="bg1">
                    <a:lumMod val="65000"/>
                  </a:schemeClr>
                </a:solidFill>
                <a:latin typeface="Arial" panose="020B0604020202020204" pitchFamily="34" charset="0"/>
                <a:cs typeface="Arial" panose="020B0604020202020204" pitchFamily="34" charset="0"/>
              </a:rPr>
              <a:t>C</a:t>
            </a:r>
            <a:r>
              <a:rPr lang="en-US" altLang="zh-CN" dirty="0">
                <a:solidFill>
                  <a:schemeClr val="bg1">
                    <a:lumMod val="65000"/>
                  </a:schemeClr>
                </a:solidFill>
                <a:latin typeface="Arial" panose="020B0604020202020204" pitchFamily="34" charset="0"/>
                <a:cs typeface="Arial" panose="020B0604020202020204" pitchFamily="34" charset="0"/>
              </a:rPr>
              <a:t>’s corresponding bucket.</a:t>
            </a:r>
            <a:endParaRPr lang="zh-CN" altLang="en-US" dirty="0">
              <a:solidFill>
                <a:schemeClr val="bg1">
                  <a:lumMod val="65000"/>
                </a:schemeClr>
              </a:solidFill>
              <a:latin typeface="Arial" panose="020B0604020202020204" pitchFamily="34" charset="0"/>
              <a:cs typeface="Arial" panose="020B0604020202020204" pitchFamily="34" charset="0"/>
            </a:endParaRPr>
          </a:p>
        </p:txBody>
      </p:sp>
      <p:sp>
        <p:nvSpPr>
          <p:cNvPr id="29" name="椭圆 28">
            <a:extLst>
              <a:ext uri="{FF2B5EF4-FFF2-40B4-BE49-F238E27FC236}">
                <a16:creationId xmlns:a16="http://schemas.microsoft.com/office/drawing/2014/main" id="{B5711F87-3992-0902-8EE6-87BBE9F447E8}"/>
              </a:ext>
            </a:extLst>
          </p:cNvPr>
          <p:cNvSpPr/>
          <p:nvPr/>
        </p:nvSpPr>
        <p:spPr>
          <a:xfrm>
            <a:off x="699931" y="3303560"/>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p:txBody>
      </p:sp>
      <p:cxnSp>
        <p:nvCxnSpPr>
          <p:cNvPr id="30" name="直接箭头连接符 29">
            <a:extLst>
              <a:ext uri="{FF2B5EF4-FFF2-40B4-BE49-F238E27FC236}">
                <a16:creationId xmlns:a16="http://schemas.microsoft.com/office/drawing/2014/main" id="{4003CAB7-D498-48D8-22DB-DB20E00628C8}"/>
              </a:ext>
            </a:extLst>
          </p:cNvPr>
          <p:cNvCxnSpPr>
            <a:cxnSpLocks/>
          </p:cNvCxnSpPr>
          <p:nvPr/>
        </p:nvCxnSpPr>
        <p:spPr>
          <a:xfrm>
            <a:off x="3159294" y="3298774"/>
            <a:ext cx="407856" cy="129267"/>
          </a:xfrm>
          <a:prstGeom prst="straightConnector1">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AFFF0510-7B63-2A7C-CB1F-50DB54528A30}"/>
              </a:ext>
            </a:extLst>
          </p:cNvPr>
          <p:cNvSpPr txBox="1"/>
          <p:nvPr/>
        </p:nvSpPr>
        <p:spPr>
          <a:xfrm>
            <a:off x="7978849" y="3437748"/>
            <a:ext cx="3110746" cy="1107996"/>
          </a:xfrm>
          <a:prstGeom prst="rect">
            <a:avLst/>
          </a:prstGeom>
          <a:noFill/>
        </p:spPr>
        <p:txBody>
          <a:bodyPr wrap="square" lIns="0" tIns="0" rIns="0" bIns="0" rtlCol="0">
            <a:spAutoFit/>
          </a:bodyPr>
          <a:lstStyle/>
          <a:p>
            <a:r>
              <a:rPr lang="en-US" altLang="zh-CN" dirty="0">
                <a:latin typeface="Arial" panose="020B0604020202020204" pitchFamily="34" charset="0"/>
                <a:cs typeface="Arial" panose="020B0604020202020204" pitchFamily="34" charset="0"/>
              </a:rPr>
              <a:t>Bucket 1 has no empty slots. Find an empty slot by linear probing and borrow this empty slot to store element </a:t>
            </a:r>
            <a:r>
              <a:rPr lang="en-US" altLang="zh-CN" i="1" dirty="0">
                <a:latin typeface="Arial" panose="020B0604020202020204" pitchFamily="34" charset="0"/>
                <a:cs typeface="Arial" panose="020B0604020202020204" pitchFamily="34" charset="0"/>
              </a:rPr>
              <a:t>C</a:t>
            </a:r>
            <a:r>
              <a:rPr lang="en-US" altLang="zh-CN" dirty="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
        <p:nvSpPr>
          <p:cNvPr id="32" name="椭圆 31">
            <a:extLst>
              <a:ext uri="{FF2B5EF4-FFF2-40B4-BE49-F238E27FC236}">
                <a16:creationId xmlns:a16="http://schemas.microsoft.com/office/drawing/2014/main" id="{D5F041C4-71A1-E161-1806-0846947184A4}"/>
              </a:ext>
            </a:extLst>
          </p:cNvPr>
          <p:cNvSpPr/>
          <p:nvPr/>
        </p:nvSpPr>
        <p:spPr>
          <a:xfrm>
            <a:off x="7518308" y="3829274"/>
            <a:ext cx="324944" cy="3249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zh-CN" altLang="en-US" dirty="0">
              <a:latin typeface="Arial" panose="020B0604020202020204" pitchFamily="34" charset="0"/>
              <a:cs typeface="Arial" panose="020B0604020202020204" pitchFamily="34" charset="0"/>
            </a:endParaRPr>
          </a:p>
        </p:txBody>
      </p:sp>
      <p:sp>
        <p:nvSpPr>
          <p:cNvPr id="34" name="矩形 33">
            <a:extLst>
              <a:ext uri="{FF2B5EF4-FFF2-40B4-BE49-F238E27FC236}">
                <a16:creationId xmlns:a16="http://schemas.microsoft.com/office/drawing/2014/main" id="{783C3C4C-A562-5505-D73A-2075CE0B3CDB}"/>
              </a:ext>
            </a:extLst>
          </p:cNvPr>
          <p:cNvSpPr/>
          <p:nvPr/>
        </p:nvSpPr>
        <p:spPr>
          <a:xfrm>
            <a:off x="4010707" y="2557950"/>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5" name="矩形 34">
            <a:extLst>
              <a:ext uri="{FF2B5EF4-FFF2-40B4-BE49-F238E27FC236}">
                <a16:creationId xmlns:a16="http://schemas.microsoft.com/office/drawing/2014/main" id="{B9671623-CD42-55D6-AADD-0D82FAB4B700}"/>
              </a:ext>
            </a:extLst>
          </p:cNvPr>
          <p:cNvSpPr/>
          <p:nvPr/>
        </p:nvSpPr>
        <p:spPr>
          <a:xfrm>
            <a:off x="5000946"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6" name="矩形 35">
            <a:extLst>
              <a:ext uri="{FF2B5EF4-FFF2-40B4-BE49-F238E27FC236}">
                <a16:creationId xmlns:a16="http://schemas.microsoft.com/office/drawing/2014/main" id="{3042AFCE-3682-43A7-6025-EF56D3D9F78D}"/>
              </a:ext>
            </a:extLst>
          </p:cNvPr>
          <p:cNvSpPr/>
          <p:nvPr/>
        </p:nvSpPr>
        <p:spPr>
          <a:xfrm>
            <a:off x="5994778"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7" name="矩形 36">
            <a:extLst>
              <a:ext uri="{FF2B5EF4-FFF2-40B4-BE49-F238E27FC236}">
                <a16:creationId xmlns:a16="http://schemas.microsoft.com/office/drawing/2014/main" id="{E5BDA551-7DF1-50B9-7A2C-ABF389246138}"/>
              </a:ext>
            </a:extLst>
          </p:cNvPr>
          <p:cNvSpPr/>
          <p:nvPr/>
        </p:nvSpPr>
        <p:spPr>
          <a:xfrm>
            <a:off x="4010707" y="311253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9" name="矩形 38">
            <a:extLst>
              <a:ext uri="{FF2B5EF4-FFF2-40B4-BE49-F238E27FC236}">
                <a16:creationId xmlns:a16="http://schemas.microsoft.com/office/drawing/2014/main" id="{5AB949E0-71DB-EAAD-B5C6-4393E6883823}"/>
              </a:ext>
            </a:extLst>
          </p:cNvPr>
          <p:cNvSpPr/>
          <p:nvPr/>
        </p:nvSpPr>
        <p:spPr>
          <a:xfrm>
            <a:off x="5000946" y="311253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0" name="矩形 39">
            <a:extLst>
              <a:ext uri="{FF2B5EF4-FFF2-40B4-BE49-F238E27FC236}">
                <a16:creationId xmlns:a16="http://schemas.microsoft.com/office/drawing/2014/main" id="{29B28A7C-BD5C-21CB-2823-0C2A63B18EF4}"/>
              </a:ext>
            </a:extLst>
          </p:cNvPr>
          <p:cNvSpPr/>
          <p:nvPr/>
        </p:nvSpPr>
        <p:spPr>
          <a:xfrm>
            <a:off x="5994778" y="3113907"/>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41" name="矩形 40">
            <a:extLst>
              <a:ext uri="{FF2B5EF4-FFF2-40B4-BE49-F238E27FC236}">
                <a16:creationId xmlns:a16="http://schemas.microsoft.com/office/drawing/2014/main" id="{14ACED83-4683-3E25-5145-5743963F0F6E}"/>
              </a:ext>
            </a:extLst>
          </p:cNvPr>
          <p:cNvSpPr/>
          <p:nvPr/>
        </p:nvSpPr>
        <p:spPr>
          <a:xfrm>
            <a:off x="4010707" y="366707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2" name="矩形 41">
            <a:extLst>
              <a:ext uri="{FF2B5EF4-FFF2-40B4-BE49-F238E27FC236}">
                <a16:creationId xmlns:a16="http://schemas.microsoft.com/office/drawing/2014/main" id="{E766FFB6-37F9-9FE6-DF1F-06C46F16291B}"/>
              </a:ext>
            </a:extLst>
          </p:cNvPr>
          <p:cNvSpPr/>
          <p:nvPr/>
        </p:nvSpPr>
        <p:spPr>
          <a:xfrm>
            <a:off x="5000946"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53488737-E6C7-76F5-E2E3-FC14F58C5D0D}"/>
              </a:ext>
            </a:extLst>
          </p:cNvPr>
          <p:cNvSpPr/>
          <p:nvPr/>
        </p:nvSpPr>
        <p:spPr>
          <a:xfrm>
            <a:off x="4010707" y="4221400"/>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4" name="矩形 43">
            <a:extLst>
              <a:ext uri="{FF2B5EF4-FFF2-40B4-BE49-F238E27FC236}">
                <a16:creationId xmlns:a16="http://schemas.microsoft.com/office/drawing/2014/main" id="{9B444D97-D594-7B26-A95F-6938FF86540E}"/>
              </a:ext>
            </a:extLst>
          </p:cNvPr>
          <p:cNvSpPr/>
          <p:nvPr/>
        </p:nvSpPr>
        <p:spPr>
          <a:xfrm>
            <a:off x="5000946" y="422139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5" name="矩形 44">
            <a:extLst>
              <a:ext uri="{FF2B5EF4-FFF2-40B4-BE49-F238E27FC236}">
                <a16:creationId xmlns:a16="http://schemas.microsoft.com/office/drawing/2014/main" id="{1C630899-A594-D9FD-36D3-5503D84E1A2B}"/>
              </a:ext>
            </a:extLst>
          </p:cNvPr>
          <p:cNvSpPr/>
          <p:nvPr/>
        </p:nvSpPr>
        <p:spPr>
          <a:xfrm>
            <a:off x="5994778" y="422139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6" name="矩形 45">
            <a:extLst>
              <a:ext uri="{FF2B5EF4-FFF2-40B4-BE49-F238E27FC236}">
                <a16:creationId xmlns:a16="http://schemas.microsoft.com/office/drawing/2014/main" id="{C58F9101-DD69-7846-D5B6-39F8DCE82C2E}"/>
              </a:ext>
            </a:extLst>
          </p:cNvPr>
          <p:cNvSpPr/>
          <p:nvPr/>
        </p:nvSpPr>
        <p:spPr>
          <a:xfrm>
            <a:off x="4010707" y="4775675"/>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7" name="矩形 46">
            <a:extLst>
              <a:ext uri="{FF2B5EF4-FFF2-40B4-BE49-F238E27FC236}">
                <a16:creationId xmlns:a16="http://schemas.microsoft.com/office/drawing/2014/main" id="{29876BB7-9536-DB3F-D682-F4576E30CEF0}"/>
              </a:ext>
            </a:extLst>
          </p:cNvPr>
          <p:cNvSpPr/>
          <p:nvPr/>
        </p:nvSpPr>
        <p:spPr>
          <a:xfrm>
            <a:off x="5000946"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8" name="矩形 47">
            <a:extLst>
              <a:ext uri="{FF2B5EF4-FFF2-40B4-BE49-F238E27FC236}">
                <a16:creationId xmlns:a16="http://schemas.microsoft.com/office/drawing/2014/main" id="{CF842F62-39E5-A561-98BC-2A905BEEB614}"/>
              </a:ext>
            </a:extLst>
          </p:cNvPr>
          <p:cNvSpPr/>
          <p:nvPr/>
        </p:nvSpPr>
        <p:spPr>
          <a:xfrm>
            <a:off x="5994778"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9" name="矩形 48">
            <a:extLst>
              <a:ext uri="{FF2B5EF4-FFF2-40B4-BE49-F238E27FC236}">
                <a16:creationId xmlns:a16="http://schemas.microsoft.com/office/drawing/2014/main" id="{A1D826EF-480C-29FF-F85F-C51D8603A87D}"/>
              </a:ext>
            </a:extLst>
          </p:cNvPr>
          <p:cNvSpPr/>
          <p:nvPr/>
        </p:nvSpPr>
        <p:spPr>
          <a:xfrm>
            <a:off x="4010707" y="5329214"/>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0" name="矩形 49">
            <a:extLst>
              <a:ext uri="{FF2B5EF4-FFF2-40B4-BE49-F238E27FC236}">
                <a16:creationId xmlns:a16="http://schemas.microsoft.com/office/drawing/2014/main" id="{C25B2492-4009-9B71-A3CF-0B269A0855AE}"/>
              </a:ext>
            </a:extLst>
          </p:cNvPr>
          <p:cNvSpPr/>
          <p:nvPr/>
        </p:nvSpPr>
        <p:spPr>
          <a:xfrm>
            <a:off x="5000946" y="5329212"/>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1" name="矩形 50">
            <a:extLst>
              <a:ext uri="{FF2B5EF4-FFF2-40B4-BE49-F238E27FC236}">
                <a16:creationId xmlns:a16="http://schemas.microsoft.com/office/drawing/2014/main" id="{29168366-DCF8-A5C3-E3A3-EB6AA2F9CCF5}"/>
              </a:ext>
            </a:extLst>
          </p:cNvPr>
          <p:cNvSpPr/>
          <p:nvPr/>
        </p:nvSpPr>
        <p:spPr>
          <a:xfrm>
            <a:off x="3550011" y="262509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0</a:t>
            </a:r>
            <a:endParaRPr lang="zh-CN" altLang="en-US" dirty="0">
              <a:solidFill>
                <a:schemeClr val="tx1"/>
              </a:solidFill>
              <a:latin typeface="Arial" panose="020B0604020202020204" pitchFamily="34" charset="0"/>
              <a:cs typeface="Arial" panose="020B0604020202020204" pitchFamily="34" charset="0"/>
            </a:endParaRPr>
          </a:p>
        </p:txBody>
      </p:sp>
      <p:sp>
        <p:nvSpPr>
          <p:cNvPr id="52" name="矩形 51">
            <a:extLst>
              <a:ext uri="{FF2B5EF4-FFF2-40B4-BE49-F238E27FC236}">
                <a16:creationId xmlns:a16="http://schemas.microsoft.com/office/drawing/2014/main" id="{64223D44-3B29-7833-80D5-759D75629FC6}"/>
              </a:ext>
            </a:extLst>
          </p:cNvPr>
          <p:cNvSpPr/>
          <p:nvPr/>
        </p:nvSpPr>
        <p:spPr>
          <a:xfrm>
            <a:off x="3550011" y="317967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3" name="矩形 52">
            <a:extLst>
              <a:ext uri="{FF2B5EF4-FFF2-40B4-BE49-F238E27FC236}">
                <a16:creationId xmlns:a16="http://schemas.microsoft.com/office/drawing/2014/main" id="{5A034E3F-5C75-9B76-CF67-5DFC8A1C9EB3}"/>
              </a:ext>
            </a:extLst>
          </p:cNvPr>
          <p:cNvSpPr/>
          <p:nvPr/>
        </p:nvSpPr>
        <p:spPr>
          <a:xfrm>
            <a:off x="3550011" y="373422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4" name="矩形 53">
            <a:extLst>
              <a:ext uri="{FF2B5EF4-FFF2-40B4-BE49-F238E27FC236}">
                <a16:creationId xmlns:a16="http://schemas.microsoft.com/office/drawing/2014/main" id="{8D8F86BC-0FB5-3EE6-7B2C-73F6B53E8095}"/>
              </a:ext>
            </a:extLst>
          </p:cNvPr>
          <p:cNvSpPr/>
          <p:nvPr/>
        </p:nvSpPr>
        <p:spPr>
          <a:xfrm>
            <a:off x="3550011" y="428854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5" name="矩形 54">
            <a:extLst>
              <a:ext uri="{FF2B5EF4-FFF2-40B4-BE49-F238E27FC236}">
                <a16:creationId xmlns:a16="http://schemas.microsoft.com/office/drawing/2014/main" id="{F4AF2661-66E7-4EEC-0ABF-51373385ACEF}"/>
              </a:ext>
            </a:extLst>
          </p:cNvPr>
          <p:cNvSpPr/>
          <p:nvPr/>
        </p:nvSpPr>
        <p:spPr>
          <a:xfrm>
            <a:off x="3550011" y="484282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6" name="矩形 55">
            <a:extLst>
              <a:ext uri="{FF2B5EF4-FFF2-40B4-BE49-F238E27FC236}">
                <a16:creationId xmlns:a16="http://schemas.microsoft.com/office/drawing/2014/main" id="{46DB2A27-351E-FED6-36D2-DAC301B32BD1}"/>
              </a:ext>
            </a:extLst>
          </p:cNvPr>
          <p:cNvSpPr/>
          <p:nvPr/>
        </p:nvSpPr>
        <p:spPr>
          <a:xfrm>
            <a:off x="3550011" y="539636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latin typeface="Arial" panose="020B0604020202020204" pitchFamily="34" charset="0"/>
                <a:cs typeface="Arial" panose="020B0604020202020204" pitchFamily="34" charset="0"/>
              </a:rPr>
              <a:t>5</a:t>
            </a:r>
            <a:endParaRPr lang="zh-CN" altLang="en-US" dirty="0">
              <a:solidFill>
                <a:schemeClr val="tx1"/>
              </a:solidFill>
              <a:latin typeface="Arial" panose="020B0604020202020204" pitchFamily="34" charset="0"/>
              <a:cs typeface="Arial" panose="020B0604020202020204" pitchFamily="34" charset="0"/>
            </a:endParaRPr>
          </a:p>
        </p:txBody>
      </p:sp>
      <p:sp>
        <p:nvSpPr>
          <p:cNvPr id="57" name="矩形 56">
            <a:extLst>
              <a:ext uri="{FF2B5EF4-FFF2-40B4-BE49-F238E27FC236}">
                <a16:creationId xmlns:a16="http://schemas.microsoft.com/office/drawing/2014/main" id="{82A9958F-EA95-75E9-0AE3-8CB60BFC2FDC}"/>
              </a:ext>
            </a:extLst>
          </p:cNvPr>
          <p:cNvSpPr/>
          <p:nvPr/>
        </p:nvSpPr>
        <p:spPr>
          <a:xfrm>
            <a:off x="5994778"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8" name="矩形 57">
            <a:extLst>
              <a:ext uri="{FF2B5EF4-FFF2-40B4-BE49-F238E27FC236}">
                <a16:creationId xmlns:a16="http://schemas.microsoft.com/office/drawing/2014/main" id="{2BE150CD-FEB1-0F5B-7DBF-BF38A6A4DDDB}"/>
              </a:ext>
            </a:extLst>
          </p:cNvPr>
          <p:cNvSpPr/>
          <p:nvPr/>
        </p:nvSpPr>
        <p:spPr>
          <a:xfrm>
            <a:off x="5994778" y="5325696"/>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cxnSp>
        <p:nvCxnSpPr>
          <p:cNvPr id="59" name="连接符: 曲线 58">
            <a:extLst>
              <a:ext uri="{FF2B5EF4-FFF2-40B4-BE49-F238E27FC236}">
                <a16:creationId xmlns:a16="http://schemas.microsoft.com/office/drawing/2014/main" id="{77DE4874-8579-1BD0-9EA4-223C082B9406}"/>
              </a:ext>
            </a:extLst>
          </p:cNvPr>
          <p:cNvCxnSpPr>
            <a:cxnSpLocks/>
          </p:cNvCxnSpPr>
          <p:nvPr/>
        </p:nvCxnSpPr>
        <p:spPr>
          <a:xfrm>
            <a:off x="7020212" y="3493205"/>
            <a:ext cx="23882" cy="498558"/>
          </a:xfrm>
          <a:prstGeom prst="curvedConnector3">
            <a:avLst>
              <a:gd name="adj1" fmla="val 1800000"/>
            </a:avLst>
          </a:prstGeom>
          <a:ln w="19050">
            <a:solidFill>
              <a:srgbClr val="0070C0"/>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60" name="连接符: 曲线 59">
            <a:extLst>
              <a:ext uri="{FF2B5EF4-FFF2-40B4-BE49-F238E27FC236}">
                <a16:creationId xmlns:a16="http://schemas.microsoft.com/office/drawing/2014/main" id="{D652302E-D7C8-BF53-46BD-53C5B11C9A03}"/>
              </a:ext>
            </a:extLst>
          </p:cNvPr>
          <p:cNvCxnSpPr>
            <a:cxnSpLocks/>
          </p:cNvCxnSpPr>
          <p:nvPr/>
        </p:nvCxnSpPr>
        <p:spPr>
          <a:xfrm>
            <a:off x="7020212" y="3991763"/>
            <a:ext cx="23882" cy="498524"/>
          </a:xfrm>
          <a:prstGeom prst="curvedConnector3">
            <a:avLst>
              <a:gd name="adj1" fmla="val 1800000"/>
            </a:avLst>
          </a:prstGeom>
          <a:ln w="19050">
            <a:solidFill>
              <a:srgbClr val="0070C0"/>
            </a:solidFill>
            <a:prstDash val="dash"/>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474259"/>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Insertion</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23</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1041247"/>
          </a:xfrm>
          <a:prstGeom prst="rect">
            <a:avLst/>
          </a:prstGeom>
        </p:spPr>
        <p:txBody>
          <a:bodyPr wrap="square" lIns="0" tIns="0" rIns="0" bIns="0">
            <a:spAutoFit/>
          </a:bodyPr>
          <a:lstStyle/>
          <a:p>
            <a:pPr>
              <a:lnSpc>
                <a:spcPct val="150000"/>
              </a:lnSpc>
            </a:pPr>
            <a:r>
              <a:rPr lang="en-US" altLang="zh-CN" sz="2400" dirty="0">
                <a:latin typeface="+mj-lt"/>
              </a:rPr>
              <a:t>Then,</a:t>
            </a:r>
            <a:r>
              <a:rPr lang="zh-CN" altLang="en-US" sz="2400" dirty="0">
                <a:latin typeface="+mj-lt"/>
              </a:rPr>
              <a:t> </a:t>
            </a:r>
            <a:r>
              <a:rPr lang="cs-CZ" altLang="zh-CN" sz="2400" dirty="0">
                <a:latin typeface="+mj-lt"/>
              </a:rPr>
              <a:t>we insert element </a:t>
            </a:r>
            <a:r>
              <a:rPr lang="en-US" altLang="zh-CN" sz="2400" i="1" dirty="0">
                <a:latin typeface="+mj-lt"/>
              </a:rPr>
              <a:t>C</a:t>
            </a:r>
            <a:r>
              <a:rPr lang="cs-CZ" altLang="zh-CN" sz="2400" dirty="0">
                <a:latin typeface="+mj-lt"/>
              </a:rPr>
              <a:t>.</a:t>
            </a:r>
            <a:r>
              <a:rPr lang="en-US" altLang="zh-CN" sz="2400" dirty="0">
                <a:latin typeface="+mj-lt"/>
              </a:rPr>
              <a:t> Assuming that the corresponding bucket of element </a:t>
            </a:r>
            <a:r>
              <a:rPr lang="en-US" altLang="zh-CN" sz="2400" i="1" dirty="0">
                <a:latin typeface="+mj-lt"/>
              </a:rPr>
              <a:t>C</a:t>
            </a:r>
            <a:r>
              <a:rPr lang="en-US" altLang="zh-CN" sz="2400" dirty="0">
                <a:latin typeface="+mj-lt"/>
              </a:rPr>
              <a:t> is also 1, and the fingerprint of element </a:t>
            </a:r>
            <a:r>
              <a:rPr lang="en-US" altLang="zh-CN" sz="2400" i="1" dirty="0">
                <a:latin typeface="+mj-lt"/>
              </a:rPr>
              <a:t>C</a:t>
            </a:r>
            <a:r>
              <a:rPr lang="en-US" altLang="zh-CN" sz="2400" dirty="0">
                <a:latin typeface="+mj-lt"/>
              </a:rPr>
              <a:t> is </a:t>
            </a:r>
            <a:r>
              <a:rPr lang="en-US" altLang="zh-CN" sz="2400" i="1" dirty="0" err="1">
                <a:latin typeface="Times New Roman" panose="02020603050405020304" pitchFamily="18" charset="0"/>
                <a:cs typeface="Times New Roman" panose="02020603050405020304" pitchFamily="18" charset="0"/>
              </a:rPr>
              <a:t>f</a:t>
            </a:r>
            <a:r>
              <a:rPr lang="en-US" altLang="zh-CN" sz="1400" i="1" dirty="0" err="1">
                <a:latin typeface="Times New Roman" panose="02020603050405020304" pitchFamily="18" charset="0"/>
                <a:cs typeface="Times New Roman" panose="02020603050405020304" pitchFamily="18" charset="0"/>
              </a:rPr>
              <a:t>C</a:t>
            </a:r>
            <a:r>
              <a:rPr lang="en-US" altLang="zh-CN" sz="2400" dirty="0">
                <a:latin typeface="+mj-lt"/>
              </a:rPr>
              <a:t>.</a:t>
            </a:r>
          </a:p>
        </p:txBody>
      </p:sp>
      <p:sp>
        <p:nvSpPr>
          <p:cNvPr id="31" name="文本框 30">
            <a:extLst>
              <a:ext uri="{FF2B5EF4-FFF2-40B4-BE49-F238E27FC236}">
                <a16:creationId xmlns:a16="http://schemas.microsoft.com/office/drawing/2014/main" id="{A19162A4-10FF-39C3-3F48-8BC72F9C11D2}"/>
              </a:ext>
            </a:extLst>
          </p:cNvPr>
          <p:cNvSpPr txBox="1"/>
          <p:nvPr/>
        </p:nvSpPr>
        <p:spPr>
          <a:xfrm>
            <a:off x="1133668" y="3050534"/>
            <a:ext cx="2196845" cy="830997"/>
          </a:xfrm>
          <a:prstGeom prst="rect">
            <a:avLst/>
          </a:prstGeom>
          <a:solidFill>
            <a:schemeClr val="bg1"/>
          </a:solidFill>
          <a:ln>
            <a:solidFill>
              <a:schemeClr val="bg1"/>
            </a:solidFill>
          </a:ln>
        </p:spPr>
        <p:txBody>
          <a:bodyPr wrap="square" lIns="0" tIns="0" rIns="0" bIns="0" rtlCol="0">
            <a:spAutoFit/>
          </a:bodyPr>
          <a:lstStyle/>
          <a:p>
            <a:r>
              <a:rPr lang="en-US" altLang="zh-CN" dirty="0">
                <a:solidFill>
                  <a:schemeClr val="bg1">
                    <a:lumMod val="65000"/>
                  </a:schemeClr>
                </a:solidFill>
                <a:latin typeface="Arial" panose="020B0604020202020204" pitchFamily="34" charset="0"/>
                <a:cs typeface="Arial" panose="020B0604020202020204" pitchFamily="34" charset="0"/>
              </a:rPr>
              <a:t>Calculate element </a:t>
            </a:r>
            <a:r>
              <a:rPr lang="en-US" altLang="zh-CN" i="1" dirty="0">
                <a:solidFill>
                  <a:schemeClr val="bg1">
                    <a:lumMod val="65000"/>
                  </a:schemeClr>
                </a:solidFill>
                <a:latin typeface="Arial" panose="020B0604020202020204" pitchFamily="34" charset="0"/>
                <a:cs typeface="Arial" panose="020B0604020202020204" pitchFamily="34" charset="0"/>
              </a:rPr>
              <a:t>C</a:t>
            </a:r>
            <a:r>
              <a:rPr lang="en-US" altLang="zh-CN" dirty="0">
                <a:solidFill>
                  <a:schemeClr val="bg1">
                    <a:lumMod val="65000"/>
                  </a:schemeClr>
                </a:solidFill>
                <a:latin typeface="Arial" panose="020B0604020202020204" pitchFamily="34" charset="0"/>
                <a:cs typeface="Arial" panose="020B0604020202020204" pitchFamily="34" charset="0"/>
              </a:rPr>
              <a:t>’s corresponding bucket.</a:t>
            </a:r>
            <a:endParaRPr lang="zh-CN" altLang="en-US" dirty="0">
              <a:solidFill>
                <a:schemeClr val="bg1">
                  <a:lumMod val="65000"/>
                </a:schemeClr>
              </a:solidFill>
              <a:latin typeface="Arial" panose="020B0604020202020204" pitchFamily="34" charset="0"/>
              <a:cs typeface="Arial" panose="020B0604020202020204" pitchFamily="34" charset="0"/>
            </a:endParaRPr>
          </a:p>
        </p:txBody>
      </p:sp>
      <p:sp>
        <p:nvSpPr>
          <p:cNvPr id="32" name="椭圆 31">
            <a:extLst>
              <a:ext uri="{FF2B5EF4-FFF2-40B4-BE49-F238E27FC236}">
                <a16:creationId xmlns:a16="http://schemas.microsoft.com/office/drawing/2014/main" id="{18E273DD-A873-2C3A-9118-BEA981B5C6CA}"/>
              </a:ext>
            </a:extLst>
          </p:cNvPr>
          <p:cNvSpPr/>
          <p:nvPr/>
        </p:nvSpPr>
        <p:spPr>
          <a:xfrm>
            <a:off x="699931" y="3303560"/>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p:txBody>
      </p:sp>
      <p:cxnSp>
        <p:nvCxnSpPr>
          <p:cNvPr id="39" name="直接箭头连接符 38">
            <a:extLst>
              <a:ext uri="{FF2B5EF4-FFF2-40B4-BE49-F238E27FC236}">
                <a16:creationId xmlns:a16="http://schemas.microsoft.com/office/drawing/2014/main" id="{4780143B-14D9-E1D2-ACD6-5805571C3D4C}"/>
              </a:ext>
            </a:extLst>
          </p:cNvPr>
          <p:cNvCxnSpPr>
            <a:cxnSpLocks/>
          </p:cNvCxnSpPr>
          <p:nvPr/>
        </p:nvCxnSpPr>
        <p:spPr>
          <a:xfrm>
            <a:off x="3159294" y="3298774"/>
            <a:ext cx="407856" cy="129267"/>
          </a:xfrm>
          <a:prstGeom prst="straightConnector1">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314DE7CC-4439-9DF7-4C2A-DD5EC1CE5D6B}"/>
              </a:ext>
            </a:extLst>
          </p:cNvPr>
          <p:cNvSpPr txBox="1"/>
          <p:nvPr/>
        </p:nvSpPr>
        <p:spPr>
          <a:xfrm>
            <a:off x="7978849" y="3437748"/>
            <a:ext cx="3110746" cy="1107996"/>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Bucket 1 has no empty slots. Find an empty slot by linear probing and borrow this empty slot to store element </a:t>
            </a:r>
            <a:r>
              <a:rPr lang="en-US" altLang="zh-CN" i="1" dirty="0">
                <a:solidFill>
                  <a:schemeClr val="bg1">
                    <a:lumMod val="75000"/>
                  </a:schemeClr>
                </a:solidFill>
                <a:latin typeface="Arial" panose="020B0604020202020204" pitchFamily="34" charset="0"/>
                <a:cs typeface="Arial" panose="020B0604020202020204" pitchFamily="34" charset="0"/>
              </a:rPr>
              <a:t>C</a:t>
            </a:r>
            <a:r>
              <a:rPr lang="en-US" altLang="zh-CN" dirty="0">
                <a:solidFill>
                  <a:schemeClr val="bg1">
                    <a:lumMod val="75000"/>
                  </a:schemeClr>
                </a:solidFill>
                <a:latin typeface="Arial" panose="020B0604020202020204" pitchFamily="34" charset="0"/>
                <a:cs typeface="Arial" panose="020B0604020202020204" pitchFamily="34" charset="0"/>
              </a:rPr>
              <a: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41" name="椭圆 40">
            <a:extLst>
              <a:ext uri="{FF2B5EF4-FFF2-40B4-BE49-F238E27FC236}">
                <a16:creationId xmlns:a16="http://schemas.microsoft.com/office/drawing/2014/main" id="{D5E089CF-CC95-D6A5-8B23-09195D956C94}"/>
              </a:ext>
            </a:extLst>
          </p:cNvPr>
          <p:cNvSpPr/>
          <p:nvPr/>
        </p:nvSpPr>
        <p:spPr>
          <a:xfrm>
            <a:off x="7518308" y="3829274"/>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zh-CN" altLang="en-US" dirty="0">
              <a:latin typeface="Arial" panose="020B0604020202020204" pitchFamily="34" charset="0"/>
              <a:cs typeface="Arial" panose="020B0604020202020204" pitchFamily="34" charset="0"/>
            </a:endParaRPr>
          </a:p>
        </p:txBody>
      </p:sp>
      <p:sp>
        <p:nvSpPr>
          <p:cNvPr id="42" name="矩形 41">
            <a:extLst>
              <a:ext uri="{FF2B5EF4-FFF2-40B4-BE49-F238E27FC236}">
                <a16:creationId xmlns:a16="http://schemas.microsoft.com/office/drawing/2014/main" id="{563FF8B6-C5E5-F2D5-E660-00BEB235ECEA}"/>
              </a:ext>
            </a:extLst>
          </p:cNvPr>
          <p:cNvSpPr/>
          <p:nvPr/>
        </p:nvSpPr>
        <p:spPr>
          <a:xfrm>
            <a:off x="4010707" y="2557950"/>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3" name="矩形 42">
            <a:extLst>
              <a:ext uri="{FF2B5EF4-FFF2-40B4-BE49-F238E27FC236}">
                <a16:creationId xmlns:a16="http://schemas.microsoft.com/office/drawing/2014/main" id="{1DF6191B-CC73-0364-CA64-96AD4BC90713}"/>
              </a:ext>
            </a:extLst>
          </p:cNvPr>
          <p:cNvSpPr/>
          <p:nvPr/>
        </p:nvSpPr>
        <p:spPr>
          <a:xfrm>
            <a:off x="5000946"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4" name="矩形 43">
            <a:extLst>
              <a:ext uri="{FF2B5EF4-FFF2-40B4-BE49-F238E27FC236}">
                <a16:creationId xmlns:a16="http://schemas.microsoft.com/office/drawing/2014/main" id="{58E49D91-BB7E-618F-985B-4E44252DCD47}"/>
              </a:ext>
            </a:extLst>
          </p:cNvPr>
          <p:cNvSpPr/>
          <p:nvPr/>
        </p:nvSpPr>
        <p:spPr>
          <a:xfrm>
            <a:off x="5994778"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5" name="矩形 44">
            <a:extLst>
              <a:ext uri="{FF2B5EF4-FFF2-40B4-BE49-F238E27FC236}">
                <a16:creationId xmlns:a16="http://schemas.microsoft.com/office/drawing/2014/main" id="{1588C8DA-3D05-554A-5306-8D620D7F16A8}"/>
              </a:ext>
            </a:extLst>
          </p:cNvPr>
          <p:cNvSpPr/>
          <p:nvPr/>
        </p:nvSpPr>
        <p:spPr>
          <a:xfrm>
            <a:off x="4010707" y="311253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6" name="矩形 45">
            <a:extLst>
              <a:ext uri="{FF2B5EF4-FFF2-40B4-BE49-F238E27FC236}">
                <a16:creationId xmlns:a16="http://schemas.microsoft.com/office/drawing/2014/main" id="{AC7E2C38-9907-D1C2-D110-CB8651BF336C}"/>
              </a:ext>
            </a:extLst>
          </p:cNvPr>
          <p:cNvSpPr/>
          <p:nvPr/>
        </p:nvSpPr>
        <p:spPr>
          <a:xfrm>
            <a:off x="5000946" y="311253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7" name="矩形 46">
            <a:extLst>
              <a:ext uri="{FF2B5EF4-FFF2-40B4-BE49-F238E27FC236}">
                <a16:creationId xmlns:a16="http://schemas.microsoft.com/office/drawing/2014/main" id="{B21AE16D-9065-B1EF-6AE6-4ACB2BF900E2}"/>
              </a:ext>
            </a:extLst>
          </p:cNvPr>
          <p:cNvSpPr/>
          <p:nvPr/>
        </p:nvSpPr>
        <p:spPr>
          <a:xfrm>
            <a:off x="5994778" y="3113907"/>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48" name="矩形 47">
            <a:extLst>
              <a:ext uri="{FF2B5EF4-FFF2-40B4-BE49-F238E27FC236}">
                <a16:creationId xmlns:a16="http://schemas.microsoft.com/office/drawing/2014/main" id="{1F373C8D-7169-3F57-3F7F-36E9106C63CE}"/>
              </a:ext>
            </a:extLst>
          </p:cNvPr>
          <p:cNvSpPr/>
          <p:nvPr/>
        </p:nvSpPr>
        <p:spPr>
          <a:xfrm>
            <a:off x="4010707" y="366707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9" name="矩形 48">
            <a:extLst>
              <a:ext uri="{FF2B5EF4-FFF2-40B4-BE49-F238E27FC236}">
                <a16:creationId xmlns:a16="http://schemas.microsoft.com/office/drawing/2014/main" id="{7FC1F394-12DD-E54A-75F0-FFFA80C749D6}"/>
              </a:ext>
            </a:extLst>
          </p:cNvPr>
          <p:cNvSpPr/>
          <p:nvPr/>
        </p:nvSpPr>
        <p:spPr>
          <a:xfrm>
            <a:off x="5000946"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AAB2FCD8-F887-385E-FE3C-020C4DC77A43}"/>
              </a:ext>
            </a:extLst>
          </p:cNvPr>
          <p:cNvSpPr/>
          <p:nvPr/>
        </p:nvSpPr>
        <p:spPr>
          <a:xfrm>
            <a:off x="4010707" y="4221400"/>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1" name="矩形 50">
            <a:extLst>
              <a:ext uri="{FF2B5EF4-FFF2-40B4-BE49-F238E27FC236}">
                <a16:creationId xmlns:a16="http://schemas.microsoft.com/office/drawing/2014/main" id="{9E6F43D4-9C91-C3DE-CAE3-A5D6B543E5D9}"/>
              </a:ext>
            </a:extLst>
          </p:cNvPr>
          <p:cNvSpPr/>
          <p:nvPr/>
        </p:nvSpPr>
        <p:spPr>
          <a:xfrm>
            <a:off x="5000946" y="422139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2" name="矩形 51">
            <a:extLst>
              <a:ext uri="{FF2B5EF4-FFF2-40B4-BE49-F238E27FC236}">
                <a16:creationId xmlns:a16="http://schemas.microsoft.com/office/drawing/2014/main" id="{93F08ECF-CFC1-102A-881D-AA16606D3EFC}"/>
              </a:ext>
            </a:extLst>
          </p:cNvPr>
          <p:cNvSpPr/>
          <p:nvPr/>
        </p:nvSpPr>
        <p:spPr>
          <a:xfrm>
            <a:off x="5994778" y="422139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&lt;</a:t>
            </a:r>
            <a:r>
              <a:rPr lang="en-US" altLang="zh-CN" sz="2800" i="1" dirty="0">
                <a:solidFill>
                  <a:schemeClr val="tx1"/>
                </a:solidFill>
                <a:latin typeface="Times New Roman" panose="02020603050405020304" pitchFamily="18" charset="0"/>
                <a:cs typeface="Times New Roman" panose="02020603050405020304" pitchFamily="18" charset="0"/>
              </a:rPr>
              <a:t>2</a:t>
            </a: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i="1" dirty="0" err="1">
                <a:solidFill>
                  <a:schemeClr val="tx1"/>
                </a:solidFill>
                <a:latin typeface="Times New Roman" panose="02020603050405020304" pitchFamily="18" charset="0"/>
                <a:cs typeface="Times New Roman" panose="02020603050405020304" pitchFamily="18" charset="0"/>
              </a:rPr>
              <a:t>f</a:t>
            </a:r>
            <a:r>
              <a:rPr lang="en-US" altLang="zh-CN" sz="1200" i="1" dirty="0" err="1">
                <a:solidFill>
                  <a:schemeClr val="tx1"/>
                </a:solidFill>
                <a:latin typeface="Times New Roman" panose="02020603050405020304" pitchFamily="18" charset="0"/>
                <a:cs typeface="Times New Roman" panose="02020603050405020304" pitchFamily="18" charset="0"/>
              </a:rPr>
              <a:t>C</a:t>
            </a:r>
            <a:r>
              <a:rPr lang="en-US" altLang="zh-CN" sz="2800" dirty="0">
                <a:solidFill>
                  <a:schemeClr val="tx1"/>
                </a:solidFill>
                <a:latin typeface="Times New Roman" panose="02020603050405020304" pitchFamily="18" charset="0"/>
                <a:cs typeface="Times New Roman" panose="02020603050405020304" pitchFamily="18" charset="0"/>
              </a:rPr>
              <a:t>&gt;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3" name="矩形 52">
            <a:extLst>
              <a:ext uri="{FF2B5EF4-FFF2-40B4-BE49-F238E27FC236}">
                <a16:creationId xmlns:a16="http://schemas.microsoft.com/office/drawing/2014/main" id="{4E073D84-B139-311C-B162-8ADCBF5382F0}"/>
              </a:ext>
            </a:extLst>
          </p:cNvPr>
          <p:cNvSpPr/>
          <p:nvPr/>
        </p:nvSpPr>
        <p:spPr>
          <a:xfrm>
            <a:off x="4010707" y="4775675"/>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4" name="矩形 53">
            <a:extLst>
              <a:ext uri="{FF2B5EF4-FFF2-40B4-BE49-F238E27FC236}">
                <a16:creationId xmlns:a16="http://schemas.microsoft.com/office/drawing/2014/main" id="{660E8D7E-CCF7-DA54-21B5-71DA874F96ED}"/>
              </a:ext>
            </a:extLst>
          </p:cNvPr>
          <p:cNvSpPr/>
          <p:nvPr/>
        </p:nvSpPr>
        <p:spPr>
          <a:xfrm>
            <a:off x="5000946"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5" name="矩形 54">
            <a:extLst>
              <a:ext uri="{FF2B5EF4-FFF2-40B4-BE49-F238E27FC236}">
                <a16:creationId xmlns:a16="http://schemas.microsoft.com/office/drawing/2014/main" id="{F6F90498-4E68-A0C6-EFE5-B8C614C18E55}"/>
              </a:ext>
            </a:extLst>
          </p:cNvPr>
          <p:cNvSpPr/>
          <p:nvPr/>
        </p:nvSpPr>
        <p:spPr>
          <a:xfrm>
            <a:off x="5994778"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6" name="矩形 55">
            <a:extLst>
              <a:ext uri="{FF2B5EF4-FFF2-40B4-BE49-F238E27FC236}">
                <a16:creationId xmlns:a16="http://schemas.microsoft.com/office/drawing/2014/main" id="{941F91B9-0066-78A4-C759-F3A09C1F3C46}"/>
              </a:ext>
            </a:extLst>
          </p:cNvPr>
          <p:cNvSpPr/>
          <p:nvPr/>
        </p:nvSpPr>
        <p:spPr>
          <a:xfrm>
            <a:off x="4010707" y="5329214"/>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7" name="矩形 56">
            <a:extLst>
              <a:ext uri="{FF2B5EF4-FFF2-40B4-BE49-F238E27FC236}">
                <a16:creationId xmlns:a16="http://schemas.microsoft.com/office/drawing/2014/main" id="{1649230B-408B-91FC-34C7-50D3506AB3F5}"/>
              </a:ext>
            </a:extLst>
          </p:cNvPr>
          <p:cNvSpPr/>
          <p:nvPr/>
        </p:nvSpPr>
        <p:spPr>
          <a:xfrm>
            <a:off x="5000946" y="5329212"/>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8" name="矩形 57">
            <a:extLst>
              <a:ext uri="{FF2B5EF4-FFF2-40B4-BE49-F238E27FC236}">
                <a16:creationId xmlns:a16="http://schemas.microsoft.com/office/drawing/2014/main" id="{5F27E819-B47B-B79B-7B6D-10BF045B2119}"/>
              </a:ext>
            </a:extLst>
          </p:cNvPr>
          <p:cNvSpPr/>
          <p:nvPr/>
        </p:nvSpPr>
        <p:spPr>
          <a:xfrm>
            <a:off x="3550011" y="262509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0</a:t>
            </a:r>
            <a:endParaRPr lang="zh-CN" altLang="en-US" dirty="0">
              <a:solidFill>
                <a:schemeClr val="tx1"/>
              </a:solidFill>
              <a:latin typeface="Arial" panose="020B0604020202020204" pitchFamily="34" charset="0"/>
              <a:cs typeface="Arial" panose="020B0604020202020204" pitchFamily="34" charset="0"/>
            </a:endParaRPr>
          </a:p>
        </p:txBody>
      </p:sp>
      <p:sp>
        <p:nvSpPr>
          <p:cNvPr id="59" name="矩形 58">
            <a:extLst>
              <a:ext uri="{FF2B5EF4-FFF2-40B4-BE49-F238E27FC236}">
                <a16:creationId xmlns:a16="http://schemas.microsoft.com/office/drawing/2014/main" id="{915713EE-CFBA-2B98-73C1-DE762B03926A}"/>
              </a:ext>
            </a:extLst>
          </p:cNvPr>
          <p:cNvSpPr/>
          <p:nvPr/>
        </p:nvSpPr>
        <p:spPr>
          <a:xfrm>
            <a:off x="3550011" y="317967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0" name="矩形 59">
            <a:extLst>
              <a:ext uri="{FF2B5EF4-FFF2-40B4-BE49-F238E27FC236}">
                <a16:creationId xmlns:a16="http://schemas.microsoft.com/office/drawing/2014/main" id="{054FD68B-B742-0373-22DD-FD25ECA173F9}"/>
              </a:ext>
            </a:extLst>
          </p:cNvPr>
          <p:cNvSpPr/>
          <p:nvPr/>
        </p:nvSpPr>
        <p:spPr>
          <a:xfrm>
            <a:off x="3550011" y="373422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1" name="矩形 60">
            <a:extLst>
              <a:ext uri="{FF2B5EF4-FFF2-40B4-BE49-F238E27FC236}">
                <a16:creationId xmlns:a16="http://schemas.microsoft.com/office/drawing/2014/main" id="{0DC6C396-9B6B-9909-514D-CACB1AB37C78}"/>
              </a:ext>
            </a:extLst>
          </p:cNvPr>
          <p:cNvSpPr/>
          <p:nvPr/>
        </p:nvSpPr>
        <p:spPr>
          <a:xfrm>
            <a:off x="3550011" y="428854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2" name="矩形 61">
            <a:extLst>
              <a:ext uri="{FF2B5EF4-FFF2-40B4-BE49-F238E27FC236}">
                <a16:creationId xmlns:a16="http://schemas.microsoft.com/office/drawing/2014/main" id="{A888703F-B540-99C1-23FE-BA0D6587079A}"/>
              </a:ext>
            </a:extLst>
          </p:cNvPr>
          <p:cNvSpPr/>
          <p:nvPr/>
        </p:nvSpPr>
        <p:spPr>
          <a:xfrm>
            <a:off x="3550011" y="484282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3" name="矩形 62">
            <a:extLst>
              <a:ext uri="{FF2B5EF4-FFF2-40B4-BE49-F238E27FC236}">
                <a16:creationId xmlns:a16="http://schemas.microsoft.com/office/drawing/2014/main" id="{67931B29-CCA4-9AA3-5E61-CE56CD546D68}"/>
              </a:ext>
            </a:extLst>
          </p:cNvPr>
          <p:cNvSpPr/>
          <p:nvPr/>
        </p:nvSpPr>
        <p:spPr>
          <a:xfrm>
            <a:off x="3550011" y="539636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latin typeface="Arial" panose="020B0604020202020204" pitchFamily="34" charset="0"/>
                <a:cs typeface="Arial" panose="020B0604020202020204" pitchFamily="34" charset="0"/>
              </a:rPr>
              <a:t>5</a:t>
            </a:r>
            <a:endParaRPr lang="zh-CN" altLang="en-US" dirty="0">
              <a:solidFill>
                <a:schemeClr val="tx1"/>
              </a:solidFill>
              <a:latin typeface="Arial" panose="020B0604020202020204" pitchFamily="34" charset="0"/>
              <a:cs typeface="Arial" panose="020B0604020202020204" pitchFamily="34" charset="0"/>
            </a:endParaRPr>
          </a:p>
        </p:txBody>
      </p:sp>
      <p:sp>
        <p:nvSpPr>
          <p:cNvPr id="64" name="矩形 63">
            <a:extLst>
              <a:ext uri="{FF2B5EF4-FFF2-40B4-BE49-F238E27FC236}">
                <a16:creationId xmlns:a16="http://schemas.microsoft.com/office/drawing/2014/main" id="{82FE100E-BD0C-0C24-B228-0CE307A1DC44}"/>
              </a:ext>
            </a:extLst>
          </p:cNvPr>
          <p:cNvSpPr/>
          <p:nvPr/>
        </p:nvSpPr>
        <p:spPr>
          <a:xfrm>
            <a:off x="5994778"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5" name="矩形 64">
            <a:extLst>
              <a:ext uri="{FF2B5EF4-FFF2-40B4-BE49-F238E27FC236}">
                <a16:creationId xmlns:a16="http://schemas.microsoft.com/office/drawing/2014/main" id="{F0BBB687-B623-1D77-51F9-B572B523B4C2}"/>
              </a:ext>
            </a:extLst>
          </p:cNvPr>
          <p:cNvSpPr/>
          <p:nvPr/>
        </p:nvSpPr>
        <p:spPr>
          <a:xfrm>
            <a:off x="5994778" y="5325696"/>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grpSp>
        <p:nvGrpSpPr>
          <p:cNvPr id="66" name="组合 65">
            <a:extLst>
              <a:ext uri="{FF2B5EF4-FFF2-40B4-BE49-F238E27FC236}">
                <a16:creationId xmlns:a16="http://schemas.microsoft.com/office/drawing/2014/main" id="{1C421BBC-4AA1-8F17-47C9-F59B0A9FD6BA}"/>
              </a:ext>
            </a:extLst>
          </p:cNvPr>
          <p:cNvGrpSpPr/>
          <p:nvPr/>
        </p:nvGrpSpPr>
        <p:grpSpPr>
          <a:xfrm>
            <a:off x="7020212" y="3493205"/>
            <a:ext cx="23882" cy="997082"/>
            <a:chOff x="7020212" y="3484945"/>
            <a:chExt cx="23882" cy="997082"/>
          </a:xfrm>
        </p:grpSpPr>
        <p:cxnSp>
          <p:nvCxnSpPr>
            <p:cNvPr id="67" name="连接符: 曲线 66">
              <a:extLst>
                <a:ext uri="{FF2B5EF4-FFF2-40B4-BE49-F238E27FC236}">
                  <a16:creationId xmlns:a16="http://schemas.microsoft.com/office/drawing/2014/main" id="{2ACD1648-7B58-F3A3-144E-0F466686EC5D}"/>
                </a:ext>
              </a:extLst>
            </p:cNvPr>
            <p:cNvCxnSpPr>
              <a:cxnSpLocks/>
            </p:cNvCxnSpPr>
            <p:nvPr/>
          </p:nvCxnSpPr>
          <p:spPr>
            <a:xfrm>
              <a:off x="7020212" y="3484945"/>
              <a:ext cx="23882" cy="498558"/>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68" name="连接符: 曲线 67">
              <a:extLst>
                <a:ext uri="{FF2B5EF4-FFF2-40B4-BE49-F238E27FC236}">
                  <a16:creationId xmlns:a16="http://schemas.microsoft.com/office/drawing/2014/main" id="{D947713D-6874-2242-729E-6394A051E9D8}"/>
                </a:ext>
              </a:extLst>
            </p:cNvPr>
            <p:cNvCxnSpPr>
              <a:cxnSpLocks/>
            </p:cNvCxnSpPr>
            <p:nvPr/>
          </p:nvCxnSpPr>
          <p:spPr>
            <a:xfrm>
              <a:off x="7020212" y="3983503"/>
              <a:ext cx="23882" cy="498524"/>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grpSp>
      <p:sp>
        <p:nvSpPr>
          <p:cNvPr id="69" name="文本框 68">
            <a:extLst>
              <a:ext uri="{FF2B5EF4-FFF2-40B4-BE49-F238E27FC236}">
                <a16:creationId xmlns:a16="http://schemas.microsoft.com/office/drawing/2014/main" id="{B4FB9EE7-B9E7-114A-EDB5-B5BD51766341}"/>
              </a:ext>
            </a:extLst>
          </p:cNvPr>
          <p:cNvSpPr txBox="1"/>
          <p:nvPr/>
        </p:nvSpPr>
        <p:spPr>
          <a:xfrm>
            <a:off x="7187841" y="4756822"/>
            <a:ext cx="4661562" cy="830997"/>
          </a:xfrm>
          <a:prstGeom prst="rect">
            <a:avLst/>
          </a:prstGeom>
          <a:noFill/>
        </p:spPr>
        <p:txBody>
          <a:bodyPr wrap="square" lIns="0" tIns="0" rIns="0" bIns="0" rtlCol="0">
            <a:spAutoFit/>
          </a:bodyPr>
          <a:lstStyle/>
          <a:p>
            <a:pPr marL="285750" indent="-285750">
              <a:buFont typeface="Wingdings" panose="05000000000000000000" pitchFamily="2" charset="2"/>
              <a:buChar char="Ø"/>
            </a:pPr>
            <a:r>
              <a:rPr lang="en-US" altLang="zh-CN" dirty="0">
                <a:solidFill>
                  <a:schemeClr val="tx1"/>
                </a:solidFill>
                <a:latin typeface="Arial" panose="020B0604020202020204" pitchFamily="34" charset="0"/>
                <a:cs typeface="Arial" panose="020B0604020202020204" pitchFamily="34" charset="0"/>
              </a:rPr>
              <a:t>“</a:t>
            </a:r>
            <a:r>
              <a:rPr lang="en-US" altLang="zh-CN" i="1" dirty="0">
                <a:solidFill>
                  <a:schemeClr val="tx1"/>
                </a:solidFill>
                <a:latin typeface="Arial" panose="020B0604020202020204" pitchFamily="34" charset="0"/>
                <a:cs typeface="Arial" panose="020B0604020202020204" pitchFamily="34" charset="0"/>
              </a:rPr>
              <a:t>2</a:t>
            </a:r>
            <a:r>
              <a:rPr lang="en-US" altLang="zh-CN" dirty="0">
                <a:solidFill>
                  <a:schemeClr val="tx1"/>
                </a:solidFill>
                <a:latin typeface="Arial" panose="020B0604020202020204" pitchFamily="34" charset="0"/>
                <a:cs typeface="Arial" panose="020B0604020202020204" pitchFamily="34" charset="0"/>
              </a:rPr>
              <a:t>” denotes the distance between element </a:t>
            </a:r>
            <a:r>
              <a:rPr lang="en-US" altLang="zh-CN" i="1" dirty="0">
                <a:solidFill>
                  <a:schemeClr val="tx1"/>
                </a:solidFill>
                <a:latin typeface="Arial" panose="020B0604020202020204" pitchFamily="34" charset="0"/>
                <a:cs typeface="Arial" panose="020B0604020202020204" pitchFamily="34" charset="0"/>
              </a:rPr>
              <a:t>C</a:t>
            </a:r>
            <a:r>
              <a:rPr lang="en-US" altLang="zh-CN" dirty="0">
                <a:solidFill>
                  <a:schemeClr val="tx1"/>
                </a:solidFill>
                <a:latin typeface="Arial" panose="020B0604020202020204" pitchFamily="34" charset="0"/>
                <a:cs typeface="Arial" panose="020B0604020202020204" pitchFamily="34" charset="0"/>
              </a:rPr>
              <a:t>'s corresponding bucket and the position where element </a:t>
            </a:r>
            <a:r>
              <a:rPr lang="en-US" altLang="zh-CN" i="1" dirty="0">
                <a:solidFill>
                  <a:schemeClr val="tx1"/>
                </a:solidFill>
                <a:latin typeface="Arial" panose="020B0604020202020204" pitchFamily="34" charset="0"/>
                <a:cs typeface="Arial" panose="020B0604020202020204" pitchFamily="34" charset="0"/>
              </a:rPr>
              <a:t>C</a:t>
            </a:r>
            <a:r>
              <a:rPr lang="en-US" altLang="zh-CN" dirty="0">
                <a:solidFill>
                  <a:schemeClr val="tx1"/>
                </a:solidFill>
                <a:latin typeface="Arial" panose="020B0604020202020204" pitchFamily="34" charset="0"/>
                <a:cs typeface="Arial" panose="020B0604020202020204" pitchFamily="34" charset="0"/>
              </a:rPr>
              <a:t> is actually stored. </a:t>
            </a:r>
            <a:r>
              <a:rPr lang="en-US" altLang="zh-CN" dirty="0">
                <a:solidFill>
                  <a:srgbClr val="C00000"/>
                </a:solidFill>
                <a:latin typeface="Arial" panose="020B0604020202020204" pitchFamily="34" charset="0"/>
                <a:cs typeface="Arial" panose="020B0604020202020204" pitchFamily="34" charset="0"/>
              </a:rPr>
              <a:t>(3-1=2)</a:t>
            </a:r>
          </a:p>
        </p:txBody>
      </p:sp>
      <p:sp>
        <p:nvSpPr>
          <p:cNvPr id="70" name="文本框 69">
            <a:extLst>
              <a:ext uri="{FF2B5EF4-FFF2-40B4-BE49-F238E27FC236}">
                <a16:creationId xmlns:a16="http://schemas.microsoft.com/office/drawing/2014/main" id="{028D3E29-3976-27B9-7311-481DDFCF2650}"/>
              </a:ext>
            </a:extLst>
          </p:cNvPr>
          <p:cNvSpPr txBox="1"/>
          <p:nvPr/>
        </p:nvSpPr>
        <p:spPr>
          <a:xfrm>
            <a:off x="7187836" y="5896356"/>
            <a:ext cx="4525780" cy="553998"/>
          </a:xfrm>
          <a:prstGeom prst="rect">
            <a:avLst/>
          </a:prstGeom>
          <a:noFill/>
        </p:spPr>
        <p:txBody>
          <a:bodyPr wrap="square" lIns="0" tIns="0" rIns="0" bIns="0" rtlCol="0">
            <a:spAutoFit/>
          </a:bodyPr>
          <a:lstStyle/>
          <a:p>
            <a:pPr marL="285750" indent="-285750">
              <a:buFont typeface="Wingdings" panose="05000000000000000000" pitchFamily="2" charset="2"/>
              <a:buChar char="Ø"/>
            </a:pPr>
            <a:r>
              <a:rPr lang="en-US" altLang="zh-CN" dirty="0">
                <a:solidFill>
                  <a:schemeClr val="tx1"/>
                </a:solidFill>
                <a:latin typeface="Arial" panose="020B0604020202020204" pitchFamily="34" charset="0"/>
                <a:cs typeface="Arial" panose="020B0604020202020204" pitchFamily="34" charset="0"/>
              </a:rPr>
              <a:t>“</a:t>
            </a:r>
            <a:r>
              <a:rPr lang="en-US" altLang="zh-CN" sz="1800" i="1" dirty="0" err="1">
                <a:solidFill>
                  <a:schemeClr val="tx1"/>
                </a:solidFill>
                <a:latin typeface="Times New Roman" panose="02020603050405020304" pitchFamily="18" charset="0"/>
                <a:cs typeface="Times New Roman" panose="02020603050405020304" pitchFamily="18" charset="0"/>
              </a:rPr>
              <a:t>f</a:t>
            </a:r>
            <a:r>
              <a:rPr lang="en-US" altLang="zh-CN" sz="1000" i="1" dirty="0" err="1">
                <a:solidFill>
                  <a:schemeClr val="tx1"/>
                </a:solidFill>
                <a:latin typeface="Times New Roman" panose="02020603050405020304" pitchFamily="18" charset="0"/>
                <a:cs typeface="Times New Roman" panose="02020603050405020304" pitchFamily="18" charset="0"/>
              </a:rPr>
              <a:t>C</a:t>
            </a:r>
            <a:r>
              <a:rPr lang="en-US" altLang="zh-CN" dirty="0">
                <a:solidFill>
                  <a:schemeClr val="tx1"/>
                </a:solidFill>
                <a:latin typeface="Arial" panose="020B0604020202020204" pitchFamily="34" charset="0"/>
                <a:cs typeface="Arial" panose="020B0604020202020204" pitchFamily="34" charset="0"/>
              </a:rPr>
              <a:t>” is the fingerprint of element </a:t>
            </a:r>
            <a:r>
              <a:rPr lang="en-US" altLang="zh-CN" i="1" dirty="0">
                <a:solidFill>
                  <a:schemeClr val="tx1"/>
                </a:solidFill>
                <a:latin typeface="Arial" panose="020B0604020202020204" pitchFamily="34" charset="0"/>
                <a:cs typeface="Arial" panose="020B0604020202020204" pitchFamily="34" charset="0"/>
              </a:rPr>
              <a:t>C</a:t>
            </a:r>
            <a:r>
              <a:rPr lang="en-US" altLang="zh-CN" dirty="0">
                <a:solidFill>
                  <a:schemeClr val="tx1"/>
                </a:solidFill>
                <a:latin typeface="Arial" panose="020B0604020202020204" pitchFamily="34" charset="0"/>
                <a:cs typeface="Arial" panose="020B0604020202020204" pitchFamily="34" charset="0"/>
              </a:rPr>
              <a:t>, that is, a few bits of element </a:t>
            </a:r>
            <a:r>
              <a:rPr lang="en-US" altLang="zh-CN" i="1" dirty="0">
                <a:solidFill>
                  <a:schemeClr val="tx1"/>
                </a:solidFill>
                <a:latin typeface="Arial" panose="020B0604020202020204" pitchFamily="34" charset="0"/>
                <a:cs typeface="Arial" panose="020B0604020202020204" pitchFamily="34" charset="0"/>
              </a:rPr>
              <a:t>C</a:t>
            </a:r>
            <a:r>
              <a:rPr lang="en-US" altLang="zh-CN" dirty="0">
                <a:solidFill>
                  <a:schemeClr val="tx1"/>
                </a:solidFill>
                <a:latin typeface="Arial" panose="020B0604020202020204" pitchFamily="34" charset="0"/>
                <a:cs typeface="Arial" panose="020B0604020202020204" pitchFamily="34" charset="0"/>
              </a:rPr>
              <a:t>’s hash value.</a:t>
            </a:r>
          </a:p>
        </p:txBody>
      </p:sp>
    </p:spTree>
    <p:extLst>
      <p:ext uri="{BB962C8B-B14F-4D97-AF65-F5344CB8AC3E}">
        <p14:creationId xmlns:p14="http://schemas.microsoft.com/office/powerpoint/2010/main" val="4221224354"/>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Insertion</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24</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1041247"/>
          </a:xfrm>
          <a:prstGeom prst="rect">
            <a:avLst/>
          </a:prstGeom>
        </p:spPr>
        <p:txBody>
          <a:bodyPr wrap="square" lIns="0" tIns="0" rIns="0" bIns="0">
            <a:spAutoFit/>
          </a:bodyPr>
          <a:lstStyle/>
          <a:p>
            <a:pPr>
              <a:lnSpc>
                <a:spcPct val="150000"/>
              </a:lnSpc>
            </a:pPr>
            <a:r>
              <a:rPr lang="en-US" altLang="zh-CN" sz="2400" dirty="0">
                <a:latin typeface="+mj-lt"/>
              </a:rPr>
              <a:t>Then,</a:t>
            </a:r>
            <a:r>
              <a:rPr lang="zh-CN" altLang="en-US" sz="2400" dirty="0">
                <a:latin typeface="+mj-lt"/>
              </a:rPr>
              <a:t> </a:t>
            </a:r>
            <a:r>
              <a:rPr lang="cs-CZ" altLang="zh-CN" sz="2400" dirty="0">
                <a:latin typeface="+mj-lt"/>
              </a:rPr>
              <a:t>we insert element </a:t>
            </a:r>
            <a:r>
              <a:rPr lang="en-US" altLang="zh-CN" sz="2400" i="1" dirty="0">
                <a:latin typeface="+mj-lt"/>
              </a:rPr>
              <a:t>D</a:t>
            </a:r>
            <a:r>
              <a:rPr lang="cs-CZ" altLang="zh-CN" sz="2400" dirty="0">
                <a:latin typeface="+mj-lt"/>
              </a:rPr>
              <a:t>.</a:t>
            </a:r>
            <a:r>
              <a:rPr lang="en-US" altLang="zh-CN" sz="2400" dirty="0">
                <a:latin typeface="+mj-lt"/>
              </a:rPr>
              <a:t> Assuming that the corresponding bucket of element </a:t>
            </a:r>
            <a:r>
              <a:rPr lang="en-US" altLang="zh-CN" sz="2400" i="1" dirty="0">
                <a:latin typeface="+mj-lt"/>
              </a:rPr>
              <a:t>D</a:t>
            </a:r>
            <a:r>
              <a:rPr lang="en-US" altLang="zh-CN" sz="2400" dirty="0">
                <a:latin typeface="+mj-lt"/>
              </a:rPr>
              <a:t> is also 1, and the fingerprint of element </a:t>
            </a:r>
            <a:r>
              <a:rPr lang="en-US" altLang="zh-CN" sz="2400" i="1" dirty="0">
                <a:latin typeface="+mj-lt"/>
              </a:rPr>
              <a:t>D</a:t>
            </a:r>
            <a:r>
              <a:rPr lang="en-US" altLang="zh-CN" sz="2400" dirty="0">
                <a:latin typeface="+mj-lt"/>
              </a:rPr>
              <a:t> is </a:t>
            </a:r>
            <a:r>
              <a:rPr lang="en-US" altLang="zh-CN" sz="2400" i="1" dirty="0" err="1">
                <a:latin typeface="Times New Roman" panose="02020603050405020304" pitchFamily="18" charset="0"/>
                <a:cs typeface="Times New Roman" panose="02020603050405020304" pitchFamily="18" charset="0"/>
              </a:rPr>
              <a:t>f</a:t>
            </a:r>
            <a:r>
              <a:rPr lang="en-US" altLang="zh-CN" sz="1400" i="1" dirty="0" err="1">
                <a:latin typeface="Times New Roman" panose="02020603050405020304" pitchFamily="18" charset="0"/>
                <a:cs typeface="Times New Roman" panose="02020603050405020304" pitchFamily="18" charset="0"/>
              </a:rPr>
              <a:t>D</a:t>
            </a:r>
            <a:r>
              <a:rPr lang="en-US" altLang="zh-CN" sz="2400" dirty="0">
                <a:latin typeface="+mj-lt"/>
              </a:rPr>
              <a:t>.</a:t>
            </a:r>
          </a:p>
        </p:txBody>
      </p:sp>
      <p:sp>
        <p:nvSpPr>
          <p:cNvPr id="31" name="矩形 30">
            <a:extLst>
              <a:ext uri="{FF2B5EF4-FFF2-40B4-BE49-F238E27FC236}">
                <a16:creationId xmlns:a16="http://schemas.microsoft.com/office/drawing/2014/main" id="{E07FA224-7A93-97C9-035F-F27E43AE429B}"/>
              </a:ext>
            </a:extLst>
          </p:cNvPr>
          <p:cNvSpPr/>
          <p:nvPr/>
        </p:nvSpPr>
        <p:spPr>
          <a:xfrm>
            <a:off x="4010707" y="2557950"/>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2" name="矩形 31">
            <a:extLst>
              <a:ext uri="{FF2B5EF4-FFF2-40B4-BE49-F238E27FC236}">
                <a16:creationId xmlns:a16="http://schemas.microsoft.com/office/drawing/2014/main" id="{517E8338-F77A-5343-D8C2-D51C5EF3DF78}"/>
              </a:ext>
            </a:extLst>
          </p:cNvPr>
          <p:cNvSpPr/>
          <p:nvPr/>
        </p:nvSpPr>
        <p:spPr>
          <a:xfrm>
            <a:off x="5000946"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3" name="矩形 32">
            <a:extLst>
              <a:ext uri="{FF2B5EF4-FFF2-40B4-BE49-F238E27FC236}">
                <a16:creationId xmlns:a16="http://schemas.microsoft.com/office/drawing/2014/main" id="{6EE074A5-DCD4-80DA-AF88-C1DF1687E797}"/>
              </a:ext>
            </a:extLst>
          </p:cNvPr>
          <p:cNvSpPr/>
          <p:nvPr/>
        </p:nvSpPr>
        <p:spPr>
          <a:xfrm>
            <a:off x="5994778"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4" name="矩形 33">
            <a:extLst>
              <a:ext uri="{FF2B5EF4-FFF2-40B4-BE49-F238E27FC236}">
                <a16:creationId xmlns:a16="http://schemas.microsoft.com/office/drawing/2014/main" id="{04D6AC4F-0057-9E36-2C2F-995CD32EF4C4}"/>
              </a:ext>
            </a:extLst>
          </p:cNvPr>
          <p:cNvSpPr/>
          <p:nvPr/>
        </p:nvSpPr>
        <p:spPr>
          <a:xfrm>
            <a:off x="4010707" y="311253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5" name="矩形 34">
            <a:extLst>
              <a:ext uri="{FF2B5EF4-FFF2-40B4-BE49-F238E27FC236}">
                <a16:creationId xmlns:a16="http://schemas.microsoft.com/office/drawing/2014/main" id="{FE3320DD-4FFC-B0AA-728D-F88605F7E323}"/>
              </a:ext>
            </a:extLst>
          </p:cNvPr>
          <p:cNvSpPr/>
          <p:nvPr/>
        </p:nvSpPr>
        <p:spPr>
          <a:xfrm>
            <a:off x="5000946" y="311253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6" name="矩形 35">
            <a:extLst>
              <a:ext uri="{FF2B5EF4-FFF2-40B4-BE49-F238E27FC236}">
                <a16:creationId xmlns:a16="http://schemas.microsoft.com/office/drawing/2014/main" id="{5BF46D66-FB56-1C3C-E734-14880B2C1B41}"/>
              </a:ext>
            </a:extLst>
          </p:cNvPr>
          <p:cNvSpPr/>
          <p:nvPr/>
        </p:nvSpPr>
        <p:spPr>
          <a:xfrm>
            <a:off x="5994778" y="3113907"/>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5550D253-4915-873D-FE1B-B929A79B5288}"/>
              </a:ext>
            </a:extLst>
          </p:cNvPr>
          <p:cNvSpPr/>
          <p:nvPr/>
        </p:nvSpPr>
        <p:spPr>
          <a:xfrm>
            <a:off x="4010707" y="366707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39" name="矩形 38">
            <a:extLst>
              <a:ext uri="{FF2B5EF4-FFF2-40B4-BE49-F238E27FC236}">
                <a16:creationId xmlns:a16="http://schemas.microsoft.com/office/drawing/2014/main" id="{2C9ABD43-ACD6-8F5E-4940-068AE986E275}"/>
              </a:ext>
            </a:extLst>
          </p:cNvPr>
          <p:cNvSpPr/>
          <p:nvPr/>
        </p:nvSpPr>
        <p:spPr>
          <a:xfrm>
            <a:off x="5000946"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40" name="矩形 39">
            <a:extLst>
              <a:ext uri="{FF2B5EF4-FFF2-40B4-BE49-F238E27FC236}">
                <a16:creationId xmlns:a16="http://schemas.microsoft.com/office/drawing/2014/main" id="{5974B4A3-8EEA-A5F2-C35A-6933F60F0A16}"/>
              </a:ext>
            </a:extLst>
          </p:cNvPr>
          <p:cNvSpPr/>
          <p:nvPr/>
        </p:nvSpPr>
        <p:spPr>
          <a:xfrm>
            <a:off x="4010707" y="4221400"/>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1" name="矩形 40">
            <a:extLst>
              <a:ext uri="{FF2B5EF4-FFF2-40B4-BE49-F238E27FC236}">
                <a16:creationId xmlns:a16="http://schemas.microsoft.com/office/drawing/2014/main" id="{D9518741-AD62-FCE2-D6A3-302DFE15D51C}"/>
              </a:ext>
            </a:extLst>
          </p:cNvPr>
          <p:cNvSpPr/>
          <p:nvPr/>
        </p:nvSpPr>
        <p:spPr>
          <a:xfrm>
            <a:off x="5000946" y="422139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2" name="矩形 41">
            <a:extLst>
              <a:ext uri="{FF2B5EF4-FFF2-40B4-BE49-F238E27FC236}">
                <a16:creationId xmlns:a16="http://schemas.microsoft.com/office/drawing/2014/main" id="{C1B116A6-CD9B-0F48-933E-2859EE597140}"/>
              </a:ext>
            </a:extLst>
          </p:cNvPr>
          <p:cNvSpPr/>
          <p:nvPr/>
        </p:nvSpPr>
        <p:spPr>
          <a:xfrm>
            <a:off x="5994778" y="422139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43" name="矩形 42">
            <a:extLst>
              <a:ext uri="{FF2B5EF4-FFF2-40B4-BE49-F238E27FC236}">
                <a16:creationId xmlns:a16="http://schemas.microsoft.com/office/drawing/2014/main" id="{A0B63475-A783-0C9D-2FBD-976D634FCB2E}"/>
              </a:ext>
            </a:extLst>
          </p:cNvPr>
          <p:cNvSpPr/>
          <p:nvPr/>
        </p:nvSpPr>
        <p:spPr>
          <a:xfrm>
            <a:off x="4010707" y="4775675"/>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4" name="矩形 43">
            <a:extLst>
              <a:ext uri="{FF2B5EF4-FFF2-40B4-BE49-F238E27FC236}">
                <a16:creationId xmlns:a16="http://schemas.microsoft.com/office/drawing/2014/main" id="{794B81B1-BE4A-E06F-CB0F-E3F9361D5FBE}"/>
              </a:ext>
            </a:extLst>
          </p:cNvPr>
          <p:cNvSpPr/>
          <p:nvPr/>
        </p:nvSpPr>
        <p:spPr>
          <a:xfrm>
            <a:off x="5000946"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5" name="矩形 44">
            <a:extLst>
              <a:ext uri="{FF2B5EF4-FFF2-40B4-BE49-F238E27FC236}">
                <a16:creationId xmlns:a16="http://schemas.microsoft.com/office/drawing/2014/main" id="{0EB5AD64-AFC9-0ED8-6F07-2087482D59CE}"/>
              </a:ext>
            </a:extLst>
          </p:cNvPr>
          <p:cNvSpPr/>
          <p:nvPr/>
        </p:nvSpPr>
        <p:spPr>
          <a:xfrm>
            <a:off x="5994778"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6" name="矩形 45">
            <a:extLst>
              <a:ext uri="{FF2B5EF4-FFF2-40B4-BE49-F238E27FC236}">
                <a16:creationId xmlns:a16="http://schemas.microsoft.com/office/drawing/2014/main" id="{D0CB30D1-6C38-E097-AC64-88B711AB00D9}"/>
              </a:ext>
            </a:extLst>
          </p:cNvPr>
          <p:cNvSpPr/>
          <p:nvPr/>
        </p:nvSpPr>
        <p:spPr>
          <a:xfrm>
            <a:off x="4010707" y="5329214"/>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7" name="矩形 46">
            <a:extLst>
              <a:ext uri="{FF2B5EF4-FFF2-40B4-BE49-F238E27FC236}">
                <a16:creationId xmlns:a16="http://schemas.microsoft.com/office/drawing/2014/main" id="{82FACB36-CB03-A188-65DB-93A4B9431405}"/>
              </a:ext>
            </a:extLst>
          </p:cNvPr>
          <p:cNvSpPr/>
          <p:nvPr/>
        </p:nvSpPr>
        <p:spPr>
          <a:xfrm>
            <a:off x="5000946" y="5329212"/>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8" name="矩形 47">
            <a:extLst>
              <a:ext uri="{FF2B5EF4-FFF2-40B4-BE49-F238E27FC236}">
                <a16:creationId xmlns:a16="http://schemas.microsoft.com/office/drawing/2014/main" id="{E5ED877C-749A-04EC-7762-F4F91BF641D9}"/>
              </a:ext>
            </a:extLst>
          </p:cNvPr>
          <p:cNvSpPr/>
          <p:nvPr/>
        </p:nvSpPr>
        <p:spPr>
          <a:xfrm>
            <a:off x="3550011" y="262509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0</a:t>
            </a:r>
            <a:endParaRPr lang="zh-CN" altLang="en-US" dirty="0">
              <a:solidFill>
                <a:schemeClr val="tx1"/>
              </a:solidFill>
              <a:latin typeface="Arial" panose="020B0604020202020204" pitchFamily="34" charset="0"/>
              <a:cs typeface="Arial" panose="020B0604020202020204" pitchFamily="34" charset="0"/>
            </a:endParaRPr>
          </a:p>
        </p:txBody>
      </p:sp>
      <p:sp>
        <p:nvSpPr>
          <p:cNvPr id="49" name="矩形 48">
            <a:extLst>
              <a:ext uri="{FF2B5EF4-FFF2-40B4-BE49-F238E27FC236}">
                <a16:creationId xmlns:a16="http://schemas.microsoft.com/office/drawing/2014/main" id="{8319EAB7-58C6-81EC-6668-47B15566E30E}"/>
              </a:ext>
            </a:extLst>
          </p:cNvPr>
          <p:cNvSpPr/>
          <p:nvPr/>
        </p:nvSpPr>
        <p:spPr>
          <a:xfrm>
            <a:off x="3550011" y="317967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0" name="矩形 49">
            <a:extLst>
              <a:ext uri="{FF2B5EF4-FFF2-40B4-BE49-F238E27FC236}">
                <a16:creationId xmlns:a16="http://schemas.microsoft.com/office/drawing/2014/main" id="{A301166F-206A-D19C-D3C1-B823B01B1DCB}"/>
              </a:ext>
            </a:extLst>
          </p:cNvPr>
          <p:cNvSpPr/>
          <p:nvPr/>
        </p:nvSpPr>
        <p:spPr>
          <a:xfrm>
            <a:off x="3550011" y="373422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1" name="矩形 50">
            <a:extLst>
              <a:ext uri="{FF2B5EF4-FFF2-40B4-BE49-F238E27FC236}">
                <a16:creationId xmlns:a16="http://schemas.microsoft.com/office/drawing/2014/main" id="{942CE624-8D41-403B-8F41-429E7A867AC1}"/>
              </a:ext>
            </a:extLst>
          </p:cNvPr>
          <p:cNvSpPr/>
          <p:nvPr/>
        </p:nvSpPr>
        <p:spPr>
          <a:xfrm>
            <a:off x="3550011" y="428854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2" name="矩形 51">
            <a:extLst>
              <a:ext uri="{FF2B5EF4-FFF2-40B4-BE49-F238E27FC236}">
                <a16:creationId xmlns:a16="http://schemas.microsoft.com/office/drawing/2014/main" id="{57F978A9-FEE6-EADC-8F88-1528A3E6D8C5}"/>
              </a:ext>
            </a:extLst>
          </p:cNvPr>
          <p:cNvSpPr/>
          <p:nvPr/>
        </p:nvSpPr>
        <p:spPr>
          <a:xfrm>
            <a:off x="3550011" y="484282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3" name="矩形 52">
            <a:extLst>
              <a:ext uri="{FF2B5EF4-FFF2-40B4-BE49-F238E27FC236}">
                <a16:creationId xmlns:a16="http://schemas.microsoft.com/office/drawing/2014/main" id="{7D255E06-45E5-D4B3-C909-808F238769FF}"/>
              </a:ext>
            </a:extLst>
          </p:cNvPr>
          <p:cNvSpPr/>
          <p:nvPr/>
        </p:nvSpPr>
        <p:spPr>
          <a:xfrm>
            <a:off x="3550011" y="539636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latin typeface="Arial" panose="020B0604020202020204" pitchFamily="34" charset="0"/>
                <a:cs typeface="Arial" panose="020B0604020202020204" pitchFamily="34" charset="0"/>
              </a:rPr>
              <a:t>5</a:t>
            </a:r>
            <a:endParaRPr lang="zh-CN" altLang="en-US" dirty="0">
              <a:solidFill>
                <a:schemeClr val="tx1"/>
              </a:solidFill>
              <a:latin typeface="Arial" panose="020B0604020202020204" pitchFamily="34" charset="0"/>
              <a:cs typeface="Arial" panose="020B0604020202020204" pitchFamily="34" charset="0"/>
            </a:endParaRPr>
          </a:p>
        </p:txBody>
      </p:sp>
      <p:sp>
        <p:nvSpPr>
          <p:cNvPr id="54" name="矩形 53">
            <a:extLst>
              <a:ext uri="{FF2B5EF4-FFF2-40B4-BE49-F238E27FC236}">
                <a16:creationId xmlns:a16="http://schemas.microsoft.com/office/drawing/2014/main" id="{D25A9ED9-2B69-ECBC-1CEC-B566135C0688}"/>
              </a:ext>
            </a:extLst>
          </p:cNvPr>
          <p:cNvSpPr/>
          <p:nvPr/>
        </p:nvSpPr>
        <p:spPr>
          <a:xfrm>
            <a:off x="5994778"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5" name="矩形 54">
            <a:extLst>
              <a:ext uri="{FF2B5EF4-FFF2-40B4-BE49-F238E27FC236}">
                <a16:creationId xmlns:a16="http://schemas.microsoft.com/office/drawing/2014/main" id="{01FC59B0-146D-8CC0-0A55-9575E81DA481}"/>
              </a:ext>
            </a:extLst>
          </p:cNvPr>
          <p:cNvSpPr/>
          <p:nvPr/>
        </p:nvSpPr>
        <p:spPr>
          <a:xfrm>
            <a:off x="5994778" y="5325696"/>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9" name="文本框 58">
            <a:extLst>
              <a:ext uri="{FF2B5EF4-FFF2-40B4-BE49-F238E27FC236}">
                <a16:creationId xmlns:a16="http://schemas.microsoft.com/office/drawing/2014/main" id="{F905E7A7-DA0E-8B7F-FEAE-AF098B9154E0}"/>
              </a:ext>
            </a:extLst>
          </p:cNvPr>
          <p:cNvSpPr txBox="1"/>
          <p:nvPr/>
        </p:nvSpPr>
        <p:spPr>
          <a:xfrm>
            <a:off x="1133668" y="3050534"/>
            <a:ext cx="2196845" cy="830997"/>
          </a:xfrm>
          <a:prstGeom prst="rect">
            <a:avLst/>
          </a:prstGeom>
          <a:noFill/>
        </p:spPr>
        <p:txBody>
          <a:bodyPr wrap="square" lIns="0" tIns="0" rIns="0" bIns="0" rtlCol="0">
            <a:spAutoFit/>
          </a:bodyPr>
          <a:lstStyle/>
          <a:p>
            <a:r>
              <a:rPr lang="en-US" altLang="zh-CN" dirty="0">
                <a:latin typeface="Arial" panose="020B0604020202020204" pitchFamily="34" charset="0"/>
                <a:cs typeface="Arial" panose="020B0604020202020204" pitchFamily="34" charset="0"/>
              </a:rPr>
              <a:t>Calculate element D’s corresponding bucket.</a:t>
            </a:r>
            <a:endParaRPr lang="zh-CN" altLang="en-US" dirty="0">
              <a:latin typeface="Arial" panose="020B0604020202020204" pitchFamily="34" charset="0"/>
              <a:cs typeface="Arial" panose="020B0604020202020204" pitchFamily="34" charset="0"/>
            </a:endParaRPr>
          </a:p>
        </p:txBody>
      </p:sp>
      <p:sp>
        <p:nvSpPr>
          <p:cNvPr id="60" name="椭圆 59">
            <a:extLst>
              <a:ext uri="{FF2B5EF4-FFF2-40B4-BE49-F238E27FC236}">
                <a16:creationId xmlns:a16="http://schemas.microsoft.com/office/drawing/2014/main" id="{9C81F967-4BAA-956B-A2A1-B6C0BA888C93}"/>
              </a:ext>
            </a:extLst>
          </p:cNvPr>
          <p:cNvSpPr/>
          <p:nvPr/>
        </p:nvSpPr>
        <p:spPr>
          <a:xfrm>
            <a:off x="699931" y="3303560"/>
            <a:ext cx="324944" cy="3249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p:txBody>
      </p:sp>
      <p:cxnSp>
        <p:nvCxnSpPr>
          <p:cNvPr id="61" name="直接箭头连接符 60">
            <a:extLst>
              <a:ext uri="{FF2B5EF4-FFF2-40B4-BE49-F238E27FC236}">
                <a16:creationId xmlns:a16="http://schemas.microsoft.com/office/drawing/2014/main" id="{8E66048D-920C-E3CC-E257-A355A978F81E}"/>
              </a:ext>
            </a:extLst>
          </p:cNvPr>
          <p:cNvCxnSpPr>
            <a:cxnSpLocks/>
          </p:cNvCxnSpPr>
          <p:nvPr/>
        </p:nvCxnSpPr>
        <p:spPr>
          <a:xfrm>
            <a:off x="3159294" y="3298774"/>
            <a:ext cx="407856" cy="129267"/>
          </a:xfrm>
          <a:prstGeom prst="straightConnector1">
            <a:avLst/>
          </a:prstGeom>
          <a:ln w="1905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538658"/>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Insertion</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25</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1041247"/>
          </a:xfrm>
          <a:prstGeom prst="rect">
            <a:avLst/>
          </a:prstGeom>
        </p:spPr>
        <p:txBody>
          <a:bodyPr wrap="square" lIns="0" tIns="0" rIns="0" bIns="0">
            <a:spAutoFit/>
          </a:bodyPr>
          <a:lstStyle/>
          <a:p>
            <a:pPr>
              <a:lnSpc>
                <a:spcPct val="150000"/>
              </a:lnSpc>
            </a:pPr>
            <a:r>
              <a:rPr lang="en-US" altLang="zh-CN" sz="2400" dirty="0">
                <a:latin typeface="+mj-lt"/>
              </a:rPr>
              <a:t>Then,</a:t>
            </a:r>
            <a:r>
              <a:rPr lang="zh-CN" altLang="en-US" sz="2400" dirty="0">
                <a:latin typeface="+mj-lt"/>
              </a:rPr>
              <a:t> </a:t>
            </a:r>
            <a:r>
              <a:rPr lang="cs-CZ" altLang="zh-CN" sz="2400" dirty="0">
                <a:latin typeface="+mj-lt"/>
              </a:rPr>
              <a:t>we insert element </a:t>
            </a:r>
            <a:r>
              <a:rPr lang="en-US" altLang="zh-CN" sz="2400" i="1" dirty="0">
                <a:latin typeface="+mj-lt"/>
              </a:rPr>
              <a:t>D</a:t>
            </a:r>
            <a:r>
              <a:rPr lang="cs-CZ" altLang="zh-CN" sz="2400" dirty="0">
                <a:latin typeface="+mj-lt"/>
              </a:rPr>
              <a:t>.</a:t>
            </a:r>
            <a:r>
              <a:rPr lang="en-US" altLang="zh-CN" sz="2400" dirty="0">
                <a:latin typeface="+mj-lt"/>
              </a:rPr>
              <a:t> Assuming that the corresponding bucket of element </a:t>
            </a:r>
            <a:r>
              <a:rPr lang="en-US" altLang="zh-CN" sz="2400" i="1" dirty="0">
                <a:latin typeface="+mj-lt"/>
              </a:rPr>
              <a:t>D</a:t>
            </a:r>
            <a:r>
              <a:rPr lang="en-US" altLang="zh-CN" sz="2400" dirty="0">
                <a:latin typeface="+mj-lt"/>
              </a:rPr>
              <a:t> is also 1, and the fingerprint of element </a:t>
            </a:r>
            <a:r>
              <a:rPr lang="en-US" altLang="zh-CN" sz="2400" i="1" dirty="0">
                <a:latin typeface="+mj-lt"/>
              </a:rPr>
              <a:t>D</a:t>
            </a:r>
            <a:r>
              <a:rPr lang="en-US" altLang="zh-CN" sz="2400" dirty="0">
                <a:latin typeface="+mj-lt"/>
              </a:rPr>
              <a:t> is </a:t>
            </a:r>
            <a:r>
              <a:rPr lang="en-US" altLang="zh-CN" sz="2400" i="1" dirty="0" err="1">
                <a:latin typeface="Times New Roman" panose="02020603050405020304" pitchFamily="18" charset="0"/>
                <a:cs typeface="Times New Roman" panose="02020603050405020304" pitchFamily="18" charset="0"/>
              </a:rPr>
              <a:t>f</a:t>
            </a:r>
            <a:r>
              <a:rPr lang="en-US" altLang="zh-CN" sz="1400" i="1" dirty="0" err="1">
                <a:latin typeface="Times New Roman" panose="02020603050405020304" pitchFamily="18" charset="0"/>
                <a:cs typeface="Times New Roman" panose="02020603050405020304" pitchFamily="18" charset="0"/>
              </a:rPr>
              <a:t>D</a:t>
            </a:r>
            <a:r>
              <a:rPr lang="en-US" altLang="zh-CN" sz="2400" dirty="0">
                <a:latin typeface="+mj-lt"/>
              </a:rPr>
              <a:t>.</a:t>
            </a:r>
          </a:p>
        </p:txBody>
      </p:sp>
      <p:sp>
        <p:nvSpPr>
          <p:cNvPr id="3" name="矩形 2">
            <a:extLst>
              <a:ext uri="{FF2B5EF4-FFF2-40B4-BE49-F238E27FC236}">
                <a16:creationId xmlns:a16="http://schemas.microsoft.com/office/drawing/2014/main" id="{D4B8A9D0-7BAC-BF27-25E3-C9BAF04FC514}"/>
              </a:ext>
            </a:extLst>
          </p:cNvPr>
          <p:cNvSpPr/>
          <p:nvPr/>
        </p:nvSpPr>
        <p:spPr>
          <a:xfrm>
            <a:off x="4010707" y="2557950"/>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30BD4BE3-CDDB-14BC-32B7-F26795328493}"/>
              </a:ext>
            </a:extLst>
          </p:cNvPr>
          <p:cNvSpPr/>
          <p:nvPr/>
        </p:nvSpPr>
        <p:spPr>
          <a:xfrm>
            <a:off x="5000946"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BFE22A7F-EA12-CA42-3051-D11C735FABBA}"/>
              </a:ext>
            </a:extLst>
          </p:cNvPr>
          <p:cNvSpPr/>
          <p:nvPr/>
        </p:nvSpPr>
        <p:spPr>
          <a:xfrm>
            <a:off x="5994778"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0098FC60-5CA5-66FC-FAFD-5ED1DB80F9FF}"/>
              </a:ext>
            </a:extLst>
          </p:cNvPr>
          <p:cNvSpPr/>
          <p:nvPr/>
        </p:nvSpPr>
        <p:spPr>
          <a:xfrm>
            <a:off x="4010707" y="311253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0CED5583-3634-2D95-4FD3-4DC8EBFE5E66}"/>
              </a:ext>
            </a:extLst>
          </p:cNvPr>
          <p:cNvSpPr/>
          <p:nvPr/>
        </p:nvSpPr>
        <p:spPr>
          <a:xfrm>
            <a:off x="5000946" y="311253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9" name="矩形 8">
            <a:extLst>
              <a:ext uri="{FF2B5EF4-FFF2-40B4-BE49-F238E27FC236}">
                <a16:creationId xmlns:a16="http://schemas.microsoft.com/office/drawing/2014/main" id="{17A3F222-F141-03B5-5D51-07C54BCE5CB2}"/>
              </a:ext>
            </a:extLst>
          </p:cNvPr>
          <p:cNvSpPr/>
          <p:nvPr/>
        </p:nvSpPr>
        <p:spPr>
          <a:xfrm>
            <a:off x="5994778" y="3113907"/>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D0322E95-2468-AD90-97D6-1B72D52D49EF}"/>
              </a:ext>
            </a:extLst>
          </p:cNvPr>
          <p:cNvSpPr/>
          <p:nvPr/>
        </p:nvSpPr>
        <p:spPr>
          <a:xfrm>
            <a:off x="4010707" y="366707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1" name="矩形 10">
            <a:extLst>
              <a:ext uri="{FF2B5EF4-FFF2-40B4-BE49-F238E27FC236}">
                <a16:creationId xmlns:a16="http://schemas.microsoft.com/office/drawing/2014/main" id="{7BA9EC4B-F3E6-C092-A0BE-7C1D48B00A00}"/>
              </a:ext>
            </a:extLst>
          </p:cNvPr>
          <p:cNvSpPr/>
          <p:nvPr/>
        </p:nvSpPr>
        <p:spPr>
          <a:xfrm>
            <a:off x="5000946"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AE7FC4FF-AC47-F897-14BB-B18BFA3C0CA5}"/>
              </a:ext>
            </a:extLst>
          </p:cNvPr>
          <p:cNvSpPr/>
          <p:nvPr/>
        </p:nvSpPr>
        <p:spPr>
          <a:xfrm>
            <a:off x="4010707" y="4221400"/>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3" name="矩形 12">
            <a:extLst>
              <a:ext uri="{FF2B5EF4-FFF2-40B4-BE49-F238E27FC236}">
                <a16:creationId xmlns:a16="http://schemas.microsoft.com/office/drawing/2014/main" id="{5B4A46EA-6194-FF94-B682-6BBE628A122C}"/>
              </a:ext>
            </a:extLst>
          </p:cNvPr>
          <p:cNvSpPr/>
          <p:nvPr/>
        </p:nvSpPr>
        <p:spPr>
          <a:xfrm>
            <a:off x="5000946" y="422139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4" name="矩形 13">
            <a:extLst>
              <a:ext uri="{FF2B5EF4-FFF2-40B4-BE49-F238E27FC236}">
                <a16:creationId xmlns:a16="http://schemas.microsoft.com/office/drawing/2014/main" id="{FDF69C80-AA17-8032-1B9A-7ABC0082246E}"/>
              </a:ext>
            </a:extLst>
          </p:cNvPr>
          <p:cNvSpPr/>
          <p:nvPr/>
        </p:nvSpPr>
        <p:spPr>
          <a:xfrm>
            <a:off x="5994778" y="422139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50057C67-6DDE-75AE-8EE2-913933F1E44C}"/>
              </a:ext>
            </a:extLst>
          </p:cNvPr>
          <p:cNvSpPr/>
          <p:nvPr/>
        </p:nvSpPr>
        <p:spPr>
          <a:xfrm>
            <a:off x="4010707" y="4775675"/>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6" name="矩形 15">
            <a:extLst>
              <a:ext uri="{FF2B5EF4-FFF2-40B4-BE49-F238E27FC236}">
                <a16:creationId xmlns:a16="http://schemas.microsoft.com/office/drawing/2014/main" id="{8F15EE38-91CD-F301-B007-7F1FACB68442}"/>
              </a:ext>
            </a:extLst>
          </p:cNvPr>
          <p:cNvSpPr/>
          <p:nvPr/>
        </p:nvSpPr>
        <p:spPr>
          <a:xfrm>
            <a:off x="5000946"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7" name="矩形 16">
            <a:extLst>
              <a:ext uri="{FF2B5EF4-FFF2-40B4-BE49-F238E27FC236}">
                <a16:creationId xmlns:a16="http://schemas.microsoft.com/office/drawing/2014/main" id="{3ECFC787-BFD8-D186-D088-A03CADCB1AD4}"/>
              </a:ext>
            </a:extLst>
          </p:cNvPr>
          <p:cNvSpPr/>
          <p:nvPr/>
        </p:nvSpPr>
        <p:spPr>
          <a:xfrm>
            <a:off x="5994778"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8" name="矩形 17">
            <a:extLst>
              <a:ext uri="{FF2B5EF4-FFF2-40B4-BE49-F238E27FC236}">
                <a16:creationId xmlns:a16="http://schemas.microsoft.com/office/drawing/2014/main" id="{900512E4-C49C-376C-F54F-F7464D697056}"/>
              </a:ext>
            </a:extLst>
          </p:cNvPr>
          <p:cNvSpPr/>
          <p:nvPr/>
        </p:nvSpPr>
        <p:spPr>
          <a:xfrm>
            <a:off x="4010707" y="5329214"/>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9" name="矩形 18">
            <a:extLst>
              <a:ext uri="{FF2B5EF4-FFF2-40B4-BE49-F238E27FC236}">
                <a16:creationId xmlns:a16="http://schemas.microsoft.com/office/drawing/2014/main" id="{CB318332-A0BE-F3B1-D13A-120E705474B4}"/>
              </a:ext>
            </a:extLst>
          </p:cNvPr>
          <p:cNvSpPr/>
          <p:nvPr/>
        </p:nvSpPr>
        <p:spPr>
          <a:xfrm>
            <a:off x="5000946" y="5329212"/>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20" name="矩形 19">
            <a:extLst>
              <a:ext uri="{FF2B5EF4-FFF2-40B4-BE49-F238E27FC236}">
                <a16:creationId xmlns:a16="http://schemas.microsoft.com/office/drawing/2014/main" id="{B882B3CF-EEFC-3AB4-F4F4-C6FAA914D00C}"/>
              </a:ext>
            </a:extLst>
          </p:cNvPr>
          <p:cNvSpPr/>
          <p:nvPr/>
        </p:nvSpPr>
        <p:spPr>
          <a:xfrm>
            <a:off x="3550011" y="262509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0</a:t>
            </a:r>
            <a:endParaRPr lang="zh-CN" altLang="en-US" dirty="0">
              <a:solidFill>
                <a:schemeClr val="tx1"/>
              </a:solidFill>
              <a:latin typeface="Arial" panose="020B0604020202020204" pitchFamily="34" charset="0"/>
              <a:cs typeface="Arial" panose="020B0604020202020204" pitchFamily="34" charset="0"/>
            </a:endParaRPr>
          </a:p>
        </p:txBody>
      </p:sp>
      <p:sp>
        <p:nvSpPr>
          <p:cNvPr id="21" name="矩形 20">
            <a:extLst>
              <a:ext uri="{FF2B5EF4-FFF2-40B4-BE49-F238E27FC236}">
                <a16:creationId xmlns:a16="http://schemas.microsoft.com/office/drawing/2014/main" id="{6EC5E2F9-F41E-2DDC-BFBB-8FEA611FC8D1}"/>
              </a:ext>
            </a:extLst>
          </p:cNvPr>
          <p:cNvSpPr/>
          <p:nvPr/>
        </p:nvSpPr>
        <p:spPr>
          <a:xfrm>
            <a:off x="3550011" y="317967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2" name="矩形 21">
            <a:extLst>
              <a:ext uri="{FF2B5EF4-FFF2-40B4-BE49-F238E27FC236}">
                <a16:creationId xmlns:a16="http://schemas.microsoft.com/office/drawing/2014/main" id="{06029F06-E75A-A9D8-FAB7-7CDBB620391B}"/>
              </a:ext>
            </a:extLst>
          </p:cNvPr>
          <p:cNvSpPr/>
          <p:nvPr/>
        </p:nvSpPr>
        <p:spPr>
          <a:xfrm>
            <a:off x="3550011" y="373422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3" name="矩形 22">
            <a:extLst>
              <a:ext uri="{FF2B5EF4-FFF2-40B4-BE49-F238E27FC236}">
                <a16:creationId xmlns:a16="http://schemas.microsoft.com/office/drawing/2014/main" id="{658CF8A3-9583-1FED-12A6-C4A2A67B2243}"/>
              </a:ext>
            </a:extLst>
          </p:cNvPr>
          <p:cNvSpPr/>
          <p:nvPr/>
        </p:nvSpPr>
        <p:spPr>
          <a:xfrm>
            <a:off x="3550011" y="428854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4" name="矩形 23">
            <a:extLst>
              <a:ext uri="{FF2B5EF4-FFF2-40B4-BE49-F238E27FC236}">
                <a16:creationId xmlns:a16="http://schemas.microsoft.com/office/drawing/2014/main" id="{86A40F19-E7CD-CE43-A4C1-DB373AD7CAC1}"/>
              </a:ext>
            </a:extLst>
          </p:cNvPr>
          <p:cNvSpPr/>
          <p:nvPr/>
        </p:nvSpPr>
        <p:spPr>
          <a:xfrm>
            <a:off x="3550011" y="484282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5" name="矩形 24">
            <a:extLst>
              <a:ext uri="{FF2B5EF4-FFF2-40B4-BE49-F238E27FC236}">
                <a16:creationId xmlns:a16="http://schemas.microsoft.com/office/drawing/2014/main" id="{BFA2AC10-884D-0885-8164-CE98AF4DBD39}"/>
              </a:ext>
            </a:extLst>
          </p:cNvPr>
          <p:cNvSpPr/>
          <p:nvPr/>
        </p:nvSpPr>
        <p:spPr>
          <a:xfrm>
            <a:off x="3550011" y="539636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latin typeface="Arial" panose="020B0604020202020204" pitchFamily="34" charset="0"/>
                <a:cs typeface="Arial" panose="020B0604020202020204" pitchFamily="34" charset="0"/>
              </a:rPr>
              <a:t>5</a:t>
            </a:r>
            <a:endParaRPr lang="zh-CN" altLang="en-US" dirty="0">
              <a:solidFill>
                <a:schemeClr val="tx1"/>
              </a:solidFill>
              <a:latin typeface="Arial" panose="020B0604020202020204" pitchFamily="34" charset="0"/>
              <a:cs typeface="Arial" panose="020B0604020202020204" pitchFamily="34" charset="0"/>
            </a:endParaRPr>
          </a:p>
        </p:txBody>
      </p:sp>
      <p:sp>
        <p:nvSpPr>
          <p:cNvPr id="26" name="矩形 25">
            <a:extLst>
              <a:ext uri="{FF2B5EF4-FFF2-40B4-BE49-F238E27FC236}">
                <a16:creationId xmlns:a16="http://schemas.microsoft.com/office/drawing/2014/main" id="{1AD17C9A-0A50-C05A-9A02-0FB5565276BB}"/>
              </a:ext>
            </a:extLst>
          </p:cNvPr>
          <p:cNvSpPr/>
          <p:nvPr/>
        </p:nvSpPr>
        <p:spPr>
          <a:xfrm>
            <a:off x="5994778"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27" name="矩形 26">
            <a:extLst>
              <a:ext uri="{FF2B5EF4-FFF2-40B4-BE49-F238E27FC236}">
                <a16:creationId xmlns:a16="http://schemas.microsoft.com/office/drawing/2014/main" id="{1A1A4845-B56D-42CF-3A30-0D61BA6F2E5B}"/>
              </a:ext>
            </a:extLst>
          </p:cNvPr>
          <p:cNvSpPr/>
          <p:nvPr/>
        </p:nvSpPr>
        <p:spPr>
          <a:xfrm>
            <a:off x="5994778" y="5325696"/>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28" name="文本框 27">
            <a:extLst>
              <a:ext uri="{FF2B5EF4-FFF2-40B4-BE49-F238E27FC236}">
                <a16:creationId xmlns:a16="http://schemas.microsoft.com/office/drawing/2014/main" id="{AAF914D2-935B-55AF-BC07-BC9CF2B1E639}"/>
              </a:ext>
            </a:extLst>
          </p:cNvPr>
          <p:cNvSpPr txBox="1"/>
          <p:nvPr/>
        </p:nvSpPr>
        <p:spPr>
          <a:xfrm>
            <a:off x="1133668" y="3050534"/>
            <a:ext cx="2196845" cy="830997"/>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Calculate element D’s corresponding bucket.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29" name="椭圆 28">
            <a:extLst>
              <a:ext uri="{FF2B5EF4-FFF2-40B4-BE49-F238E27FC236}">
                <a16:creationId xmlns:a16="http://schemas.microsoft.com/office/drawing/2014/main" id="{FDDC2157-C5E9-2D3B-7870-7480CFEDC48D}"/>
              </a:ext>
            </a:extLst>
          </p:cNvPr>
          <p:cNvSpPr/>
          <p:nvPr/>
        </p:nvSpPr>
        <p:spPr>
          <a:xfrm>
            <a:off x="699931" y="3303560"/>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p:txBody>
      </p:sp>
      <p:cxnSp>
        <p:nvCxnSpPr>
          <p:cNvPr id="30" name="直接箭头连接符 29">
            <a:extLst>
              <a:ext uri="{FF2B5EF4-FFF2-40B4-BE49-F238E27FC236}">
                <a16:creationId xmlns:a16="http://schemas.microsoft.com/office/drawing/2014/main" id="{28207568-835D-293E-4089-B323400BB0D8}"/>
              </a:ext>
            </a:extLst>
          </p:cNvPr>
          <p:cNvCxnSpPr>
            <a:cxnSpLocks/>
          </p:cNvCxnSpPr>
          <p:nvPr/>
        </p:nvCxnSpPr>
        <p:spPr>
          <a:xfrm>
            <a:off x="3159294" y="3298774"/>
            <a:ext cx="407856" cy="129267"/>
          </a:xfrm>
          <a:prstGeom prst="straightConnector1">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CE19EB2F-83AE-FB22-BCCF-08D636705DCD}"/>
              </a:ext>
            </a:extLst>
          </p:cNvPr>
          <p:cNvSpPr txBox="1"/>
          <p:nvPr/>
        </p:nvSpPr>
        <p:spPr>
          <a:xfrm>
            <a:off x="1131698" y="4420683"/>
            <a:ext cx="2198815" cy="553998"/>
          </a:xfrm>
          <a:prstGeom prst="rect">
            <a:avLst/>
          </a:prstGeom>
          <a:noFill/>
        </p:spPr>
        <p:txBody>
          <a:bodyPr wrap="square" lIns="0" tIns="0" rIns="0" bIns="0" rtlCol="0">
            <a:spAutoFit/>
          </a:bodyPr>
          <a:lstStyle/>
          <a:p>
            <a:r>
              <a:rPr lang="en-US" altLang="zh-CN" dirty="0">
                <a:latin typeface="Arial" panose="020B0604020202020204" pitchFamily="34" charset="0"/>
                <a:cs typeface="Arial" panose="020B0604020202020204" pitchFamily="34" charset="0"/>
              </a:rPr>
              <a:t>Find an empty slot </a:t>
            </a:r>
          </a:p>
          <a:p>
            <a:r>
              <a:rPr lang="en-US" altLang="zh-CN" dirty="0">
                <a:latin typeface="Arial" panose="020B0604020202020204" pitchFamily="34" charset="0"/>
                <a:cs typeface="Arial" panose="020B0604020202020204" pitchFamily="34" charset="0"/>
              </a:rPr>
              <a:t>by linear probing.</a:t>
            </a:r>
            <a:endParaRPr lang="zh-CN" altLang="en-US" dirty="0">
              <a:latin typeface="Arial" panose="020B0604020202020204" pitchFamily="34" charset="0"/>
              <a:cs typeface="Arial" panose="020B0604020202020204" pitchFamily="34" charset="0"/>
            </a:endParaRPr>
          </a:p>
        </p:txBody>
      </p:sp>
      <p:sp>
        <p:nvSpPr>
          <p:cNvPr id="31" name="椭圆 30">
            <a:extLst>
              <a:ext uri="{FF2B5EF4-FFF2-40B4-BE49-F238E27FC236}">
                <a16:creationId xmlns:a16="http://schemas.microsoft.com/office/drawing/2014/main" id="{ECBA9493-7BBD-1071-19A0-57624D184031}"/>
              </a:ext>
            </a:extLst>
          </p:cNvPr>
          <p:cNvSpPr/>
          <p:nvPr/>
        </p:nvSpPr>
        <p:spPr>
          <a:xfrm>
            <a:off x="699931" y="4535210"/>
            <a:ext cx="324944" cy="3249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zh-CN" altLang="en-US" dirty="0">
              <a:latin typeface="Arial" panose="020B0604020202020204" pitchFamily="34" charset="0"/>
              <a:cs typeface="Arial" panose="020B0604020202020204" pitchFamily="34" charset="0"/>
            </a:endParaRPr>
          </a:p>
        </p:txBody>
      </p:sp>
      <p:grpSp>
        <p:nvGrpSpPr>
          <p:cNvPr id="33" name="组合 32">
            <a:extLst>
              <a:ext uri="{FF2B5EF4-FFF2-40B4-BE49-F238E27FC236}">
                <a16:creationId xmlns:a16="http://schemas.microsoft.com/office/drawing/2014/main" id="{FD48C925-67C4-BABE-5C79-A9BBB4D89D48}"/>
              </a:ext>
            </a:extLst>
          </p:cNvPr>
          <p:cNvGrpSpPr/>
          <p:nvPr/>
        </p:nvGrpSpPr>
        <p:grpSpPr>
          <a:xfrm>
            <a:off x="3549638" y="3561849"/>
            <a:ext cx="23882" cy="1991577"/>
            <a:chOff x="5118541" y="1801560"/>
            <a:chExt cx="12700" cy="1059088"/>
          </a:xfrm>
        </p:grpSpPr>
        <p:cxnSp>
          <p:nvCxnSpPr>
            <p:cNvPr id="34" name="连接符: 曲线 33">
              <a:extLst>
                <a:ext uri="{FF2B5EF4-FFF2-40B4-BE49-F238E27FC236}">
                  <a16:creationId xmlns:a16="http://schemas.microsoft.com/office/drawing/2014/main" id="{620DD36A-EBC5-0184-6E54-F9D396BA7AF4}"/>
                </a:ext>
              </a:extLst>
            </p:cNvPr>
            <p:cNvCxnSpPr>
              <a:cxnSpLocks/>
            </p:cNvCxnSpPr>
            <p:nvPr/>
          </p:nvCxnSpPr>
          <p:spPr>
            <a:xfrm rot="10800000" flipV="1">
              <a:off x="5118541" y="1801560"/>
              <a:ext cx="12700" cy="264978"/>
            </a:xfrm>
            <a:prstGeom prst="curvedConnector3">
              <a:avLst>
                <a:gd name="adj1" fmla="val 1800000"/>
              </a:avLst>
            </a:prstGeom>
            <a:ln w="19050">
              <a:solidFill>
                <a:srgbClr val="0070C0"/>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35" name="连接符: 曲线 34">
              <a:extLst>
                <a:ext uri="{FF2B5EF4-FFF2-40B4-BE49-F238E27FC236}">
                  <a16:creationId xmlns:a16="http://schemas.microsoft.com/office/drawing/2014/main" id="{62B28F43-4BCD-78A6-908E-521CF6420D3F}"/>
                </a:ext>
              </a:extLst>
            </p:cNvPr>
            <p:cNvCxnSpPr>
              <a:cxnSpLocks/>
            </p:cNvCxnSpPr>
            <p:nvPr/>
          </p:nvCxnSpPr>
          <p:spPr>
            <a:xfrm rot="10800000" flipV="1">
              <a:off x="5118541" y="2066538"/>
              <a:ext cx="12700" cy="264626"/>
            </a:xfrm>
            <a:prstGeom prst="curvedConnector3">
              <a:avLst>
                <a:gd name="adj1" fmla="val 1800000"/>
              </a:avLst>
            </a:prstGeom>
            <a:ln w="19050">
              <a:solidFill>
                <a:srgbClr val="0070C0"/>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DEE571C7-18B2-3ECF-8FA6-05392695142D}"/>
                </a:ext>
              </a:extLst>
            </p:cNvPr>
            <p:cNvCxnSpPr>
              <a:cxnSpLocks/>
            </p:cNvCxnSpPr>
            <p:nvPr/>
          </p:nvCxnSpPr>
          <p:spPr>
            <a:xfrm rot="10800000" flipV="1">
              <a:off x="5118541" y="2331164"/>
              <a:ext cx="12700" cy="264858"/>
            </a:xfrm>
            <a:prstGeom prst="curvedConnector3">
              <a:avLst>
                <a:gd name="adj1" fmla="val 1800000"/>
              </a:avLst>
            </a:prstGeom>
            <a:ln w="19050">
              <a:solidFill>
                <a:srgbClr val="0070C0"/>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37" name="连接符: 曲线 36">
              <a:extLst>
                <a:ext uri="{FF2B5EF4-FFF2-40B4-BE49-F238E27FC236}">
                  <a16:creationId xmlns:a16="http://schemas.microsoft.com/office/drawing/2014/main" id="{3CDEDC9A-8F73-BDB7-DA59-826E417B3AB8}"/>
                </a:ext>
              </a:extLst>
            </p:cNvPr>
            <p:cNvCxnSpPr>
              <a:cxnSpLocks/>
            </p:cNvCxnSpPr>
            <p:nvPr/>
          </p:nvCxnSpPr>
          <p:spPr>
            <a:xfrm rot="10800000" flipV="1">
              <a:off x="5118541" y="2596022"/>
              <a:ext cx="12700" cy="264626"/>
            </a:xfrm>
            <a:prstGeom prst="curvedConnector3">
              <a:avLst>
                <a:gd name="adj1" fmla="val 1800000"/>
              </a:avLst>
            </a:prstGeom>
            <a:ln w="19050">
              <a:solidFill>
                <a:srgbClr val="0070C0"/>
              </a:solidFill>
              <a:prstDash val="dash"/>
              <a:tailEnd type="arrow" w="lg" len="lg"/>
            </a:ln>
          </p:spPr>
          <p:style>
            <a:lnRef idx="1">
              <a:schemeClr val="accent1"/>
            </a:lnRef>
            <a:fillRef idx="0">
              <a:schemeClr val="accent1"/>
            </a:fillRef>
            <a:effectRef idx="0">
              <a:schemeClr val="accent1"/>
            </a:effectRef>
            <a:fontRef idx="minor">
              <a:schemeClr val="tx1"/>
            </a:fontRef>
          </p:style>
        </p:cxnSp>
      </p:grpSp>
      <p:sp>
        <p:nvSpPr>
          <p:cNvPr id="39" name="文本框 38">
            <a:extLst>
              <a:ext uri="{FF2B5EF4-FFF2-40B4-BE49-F238E27FC236}">
                <a16:creationId xmlns:a16="http://schemas.microsoft.com/office/drawing/2014/main" id="{A43B52CE-33DA-8616-F708-83CD67D5C94E}"/>
              </a:ext>
            </a:extLst>
          </p:cNvPr>
          <p:cNvSpPr txBox="1"/>
          <p:nvPr/>
        </p:nvSpPr>
        <p:spPr>
          <a:xfrm>
            <a:off x="7479293" y="4775425"/>
            <a:ext cx="4012775" cy="830997"/>
          </a:xfrm>
          <a:prstGeom prst="rect">
            <a:avLst/>
          </a:prstGeom>
          <a:noFill/>
        </p:spPr>
        <p:txBody>
          <a:bodyPr wrap="square" lIns="0" tIns="0" rIns="0" bIns="0" rtlCol="0">
            <a:spAutoFit/>
          </a:bodyPr>
          <a:lstStyle/>
          <a:p>
            <a:r>
              <a:rPr lang="en-US" altLang="zh-CN" dirty="0">
                <a:latin typeface="Arial" panose="020B0604020202020204" pitchFamily="34" charset="0"/>
                <a:cs typeface="Arial" panose="020B0604020202020204" pitchFamily="34" charset="0"/>
              </a:rPr>
              <a:t>The distance between this empty slot and the corresponding bucket exceeds the predefined threshold 3. </a:t>
            </a:r>
            <a:r>
              <a:rPr lang="en-US" altLang="zh-CN" dirty="0">
                <a:solidFill>
                  <a:srgbClr val="C00000"/>
                </a:solidFill>
                <a:latin typeface="Arial" panose="020B0604020202020204" pitchFamily="34" charset="0"/>
                <a:cs typeface="Arial" panose="020B0604020202020204" pitchFamily="34" charset="0"/>
              </a:rPr>
              <a:t>(5-1=4&gt;3)</a:t>
            </a:r>
            <a:endParaRPr lang="zh-CN" altLang="en-US" dirty="0">
              <a:solidFill>
                <a:srgbClr val="C00000"/>
              </a:solidFill>
              <a:latin typeface="Arial" panose="020B0604020202020204" pitchFamily="34" charset="0"/>
              <a:cs typeface="Arial" panose="020B0604020202020204" pitchFamily="34" charset="0"/>
            </a:endParaRPr>
          </a:p>
        </p:txBody>
      </p:sp>
      <p:cxnSp>
        <p:nvCxnSpPr>
          <p:cNvPr id="40" name="直接箭头连接符 39">
            <a:extLst>
              <a:ext uri="{FF2B5EF4-FFF2-40B4-BE49-F238E27FC236}">
                <a16:creationId xmlns:a16="http://schemas.microsoft.com/office/drawing/2014/main" id="{0AC9DA72-82A4-9328-9FC5-6A0BB1A36A7A}"/>
              </a:ext>
            </a:extLst>
          </p:cNvPr>
          <p:cNvCxnSpPr>
            <a:cxnSpLocks/>
            <a:stCxn id="39" idx="1"/>
            <a:endCxn id="27" idx="3"/>
          </p:cNvCxnSpPr>
          <p:nvPr/>
        </p:nvCxnSpPr>
        <p:spPr>
          <a:xfrm flipH="1">
            <a:off x="6988237" y="5190924"/>
            <a:ext cx="491056" cy="411786"/>
          </a:xfrm>
          <a:prstGeom prst="straightConnector1">
            <a:avLst/>
          </a:prstGeom>
          <a:ln w="19050">
            <a:solidFill>
              <a:srgbClr val="0070C0"/>
            </a:solidFill>
            <a:prstDash val="dash"/>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957344"/>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Insertion</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26</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1041247"/>
          </a:xfrm>
          <a:prstGeom prst="rect">
            <a:avLst/>
          </a:prstGeom>
        </p:spPr>
        <p:txBody>
          <a:bodyPr wrap="square" lIns="0" tIns="0" rIns="0" bIns="0">
            <a:spAutoFit/>
          </a:bodyPr>
          <a:lstStyle/>
          <a:p>
            <a:pPr>
              <a:lnSpc>
                <a:spcPct val="150000"/>
              </a:lnSpc>
            </a:pPr>
            <a:r>
              <a:rPr lang="en-US" altLang="zh-CN" sz="2400" dirty="0">
                <a:latin typeface="+mj-lt"/>
              </a:rPr>
              <a:t>Then,</a:t>
            </a:r>
            <a:r>
              <a:rPr lang="zh-CN" altLang="en-US" sz="2400" dirty="0">
                <a:latin typeface="+mj-lt"/>
              </a:rPr>
              <a:t> </a:t>
            </a:r>
            <a:r>
              <a:rPr lang="cs-CZ" altLang="zh-CN" sz="2400" dirty="0">
                <a:latin typeface="+mj-lt"/>
              </a:rPr>
              <a:t>we insert element </a:t>
            </a:r>
            <a:r>
              <a:rPr lang="en-US" altLang="zh-CN" sz="2400" i="1" dirty="0">
                <a:latin typeface="+mj-lt"/>
              </a:rPr>
              <a:t>D</a:t>
            </a:r>
            <a:r>
              <a:rPr lang="cs-CZ" altLang="zh-CN" sz="2400" dirty="0">
                <a:latin typeface="+mj-lt"/>
              </a:rPr>
              <a:t>.</a:t>
            </a:r>
            <a:r>
              <a:rPr lang="en-US" altLang="zh-CN" sz="2400" dirty="0">
                <a:latin typeface="+mj-lt"/>
              </a:rPr>
              <a:t> Assuming that the corresponding bucket of element </a:t>
            </a:r>
            <a:r>
              <a:rPr lang="en-US" altLang="zh-CN" sz="2400" i="1" dirty="0">
                <a:latin typeface="+mj-lt"/>
              </a:rPr>
              <a:t>D</a:t>
            </a:r>
            <a:r>
              <a:rPr lang="en-US" altLang="zh-CN" sz="2400" dirty="0">
                <a:latin typeface="+mj-lt"/>
              </a:rPr>
              <a:t> is also 1, and the fingerprint of element </a:t>
            </a:r>
            <a:r>
              <a:rPr lang="en-US" altLang="zh-CN" sz="2400" i="1" dirty="0">
                <a:latin typeface="+mj-lt"/>
              </a:rPr>
              <a:t>D</a:t>
            </a:r>
            <a:r>
              <a:rPr lang="en-US" altLang="zh-CN" sz="2400" dirty="0">
                <a:latin typeface="+mj-lt"/>
              </a:rPr>
              <a:t> is </a:t>
            </a:r>
            <a:r>
              <a:rPr lang="en-US" altLang="zh-CN" sz="2400" i="1" dirty="0" err="1">
                <a:latin typeface="Times New Roman" panose="02020603050405020304" pitchFamily="18" charset="0"/>
                <a:cs typeface="Times New Roman" panose="02020603050405020304" pitchFamily="18" charset="0"/>
              </a:rPr>
              <a:t>f</a:t>
            </a:r>
            <a:r>
              <a:rPr lang="en-US" altLang="zh-CN" sz="1400" i="1" dirty="0" err="1">
                <a:latin typeface="Times New Roman" panose="02020603050405020304" pitchFamily="18" charset="0"/>
                <a:cs typeface="Times New Roman" panose="02020603050405020304" pitchFamily="18" charset="0"/>
              </a:rPr>
              <a:t>D</a:t>
            </a:r>
            <a:r>
              <a:rPr lang="en-US" altLang="zh-CN" sz="2400" dirty="0">
                <a:latin typeface="+mj-lt"/>
              </a:rPr>
              <a:t>.</a:t>
            </a:r>
          </a:p>
        </p:txBody>
      </p:sp>
      <p:sp>
        <p:nvSpPr>
          <p:cNvPr id="3" name="矩形 2">
            <a:extLst>
              <a:ext uri="{FF2B5EF4-FFF2-40B4-BE49-F238E27FC236}">
                <a16:creationId xmlns:a16="http://schemas.microsoft.com/office/drawing/2014/main" id="{D4B8A9D0-7BAC-BF27-25E3-C9BAF04FC514}"/>
              </a:ext>
            </a:extLst>
          </p:cNvPr>
          <p:cNvSpPr/>
          <p:nvPr/>
        </p:nvSpPr>
        <p:spPr>
          <a:xfrm>
            <a:off x="4010707" y="2557950"/>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30BD4BE3-CDDB-14BC-32B7-F26795328493}"/>
              </a:ext>
            </a:extLst>
          </p:cNvPr>
          <p:cNvSpPr/>
          <p:nvPr/>
        </p:nvSpPr>
        <p:spPr>
          <a:xfrm>
            <a:off x="5000946"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BFE22A7F-EA12-CA42-3051-D11C735FABBA}"/>
              </a:ext>
            </a:extLst>
          </p:cNvPr>
          <p:cNvSpPr/>
          <p:nvPr/>
        </p:nvSpPr>
        <p:spPr>
          <a:xfrm>
            <a:off x="5994778"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0098FC60-5CA5-66FC-FAFD-5ED1DB80F9FF}"/>
              </a:ext>
            </a:extLst>
          </p:cNvPr>
          <p:cNvSpPr/>
          <p:nvPr/>
        </p:nvSpPr>
        <p:spPr>
          <a:xfrm>
            <a:off x="4010707" y="311253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0CED5583-3634-2D95-4FD3-4DC8EBFE5E66}"/>
              </a:ext>
            </a:extLst>
          </p:cNvPr>
          <p:cNvSpPr/>
          <p:nvPr/>
        </p:nvSpPr>
        <p:spPr>
          <a:xfrm>
            <a:off x="5000946" y="311253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9" name="矩形 8">
            <a:extLst>
              <a:ext uri="{FF2B5EF4-FFF2-40B4-BE49-F238E27FC236}">
                <a16:creationId xmlns:a16="http://schemas.microsoft.com/office/drawing/2014/main" id="{17A3F222-F141-03B5-5D51-07C54BCE5CB2}"/>
              </a:ext>
            </a:extLst>
          </p:cNvPr>
          <p:cNvSpPr/>
          <p:nvPr/>
        </p:nvSpPr>
        <p:spPr>
          <a:xfrm>
            <a:off x="5994778" y="3113907"/>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D0322E95-2468-AD90-97D6-1B72D52D49EF}"/>
              </a:ext>
            </a:extLst>
          </p:cNvPr>
          <p:cNvSpPr/>
          <p:nvPr/>
        </p:nvSpPr>
        <p:spPr>
          <a:xfrm>
            <a:off x="4010707" y="366707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1" name="矩形 10">
            <a:extLst>
              <a:ext uri="{FF2B5EF4-FFF2-40B4-BE49-F238E27FC236}">
                <a16:creationId xmlns:a16="http://schemas.microsoft.com/office/drawing/2014/main" id="{7BA9EC4B-F3E6-C092-A0BE-7C1D48B00A00}"/>
              </a:ext>
            </a:extLst>
          </p:cNvPr>
          <p:cNvSpPr/>
          <p:nvPr/>
        </p:nvSpPr>
        <p:spPr>
          <a:xfrm>
            <a:off x="5000946"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AE7FC4FF-AC47-F897-14BB-B18BFA3C0CA5}"/>
              </a:ext>
            </a:extLst>
          </p:cNvPr>
          <p:cNvSpPr/>
          <p:nvPr/>
        </p:nvSpPr>
        <p:spPr>
          <a:xfrm>
            <a:off x="4010707" y="4221400"/>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4" name="矩形 13">
            <a:extLst>
              <a:ext uri="{FF2B5EF4-FFF2-40B4-BE49-F238E27FC236}">
                <a16:creationId xmlns:a16="http://schemas.microsoft.com/office/drawing/2014/main" id="{FDF69C80-AA17-8032-1B9A-7ABC0082246E}"/>
              </a:ext>
            </a:extLst>
          </p:cNvPr>
          <p:cNvSpPr/>
          <p:nvPr/>
        </p:nvSpPr>
        <p:spPr>
          <a:xfrm>
            <a:off x="5994778" y="422139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50057C67-6DDE-75AE-8EE2-913933F1E44C}"/>
              </a:ext>
            </a:extLst>
          </p:cNvPr>
          <p:cNvSpPr/>
          <p:nvPr/>
        </p:nvSpPr>
        <p:spPr>
          <a:xfrm>
            <a:off x="4010707" y="4775675"/>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6" name="矩形 15">
            <a:extLst>
              <a:ext uri="{FF2B5EF4-FFF2-40B4-BE49-F238E27FC236}">
                <a16:creationId xmlns:a16="http://schemas.microsoft.com/office/drawing/2014/main" id="{8F15EE38-91CD-F301-B007-7F1FACB68442}"/>
              </a:ext>
            </a:extLst>
          </p:cNvPr>
          <p:cNvSpPr/>
          <p:nvPr/>
        </p:nvSpPr>
        <p:spPr>
          <a:xfrm>
            <a:off x="5000946"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7" name="矩形 16">
            <a:extLst>
              <a:ext uri="{FF2B5EF4-FFF2-40B4-BE49-F238E27FC236}">
                <a16:creationId xmlns:a16="http://schemas.microsoft.com/office/drawing/2014/main" id="{3ECFC787-BFD8-D186-D088-A03CADCB1AD4}"/>
              </a:ext>
            </a:extLst>
          </p:cNvPr>
          <p:cNvSpPr/>
          <p:nvPr/>
        </p:nvSpPr>
        <p:spPr>
          <a:xfrm>
            <a:off x="5994778"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8" name="矩形 17">
            <a:extLst>
              <a:ext uri="{FF2B5EF4-FFF2-40B4-BE49-F238E27FC236}">
                <a16:creationId xmlns:a16="http://schemas.microsoft.com/office/drawing/2014/main" id="{900512E4-C49C-376C-F54F-F7464D697056}"/>
              </a:ext>
            </a:extLst>
          </p:cNvPr>
          <p:cNvSpPr/>
          <p:nvPr/>
        </p:nvSpPr>
        <p:spPr>
          <a:xfrm>
            <a:off x="4010707" y="5329214"/>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9" name="矩形 18">
            <a:extLst>
              <a:ext uri="{FF2B5EF4-FFF2-40B4-BE49-F238E27FC236}">
                <a16:creationId xmlns:a16="http://schemas.microsoft.com/office/drawing/2014/main" id="{CB318332-A0BE-F3B1-D13A-120E705474B4}"/>
              </a:ext>
            </a:extLst>
          </p:cNvPr>
          <p:cNvSpPr/>
          <p:nvPr/>
        </p:nvSpPr>
        <p:spPr>
          <a:xfrm>
            <a:off x="5000946" y="5329212"/>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20" name="矩形 19">
            <a:extLst>
              <a:ext uri="{FF2B5EF4-FFF2-40B4-BE49-F238E27FC236}">
                <a16:creationId xmlns:a16="http://schemas.microsoft.com/office/drawing/2014/main" id="{B882B3CF-EEFC-3AB4-F4F4-C6FAA914D00C}"/>
              </a:ext>
            </a:extLst>
          </p:cNvPr>
          <p:cNvSpPr/>
          <p:nvPr/>
        </p:nvSpPr>
        <p:spPr>
          <a:xfrm>
            <a:off x="3550011" y="262509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0</a:t>
            </a:r>
            <a:endParaRPr lang="zh-CN" altLang="en-US" dirty="0">
              <a:solidFill>
                <a:schemeClr val="tx1"/>
              </a:solidFill>
              <a:latin typeface="Arial" panose="020B0604020202020204" pitchFamily="34" charset="0"/>
              <a:cs typeface="Arial" panose="020B0604020202020204" pitchFamily="34" charset="0"/>
            </a:endParaRPr>
          </a:p>
        </p:txBody>
      </p:sp>
      <p:sp>
        <p:nvSpPr>
          <p:cNvPr id="21" name="矩形 20">
            <a:extLst>
              <a:ext uri="{FF2B5EF4-FFF2-40B4-BE49-F238E27FC236}">
                <a16:creationId xmlns:a16="http://schemas.microsoft.com/office/drawing/2014/main" id="{6EC5E2F9-F41E-2DDC-BFBB-8FEA611FC8D1}"/>
              </a:ext>
            </a:extLst>
          </p:cNvPr>
          <p:cNvSpPr/>
          <p:nvPr/>
        </p:nvSpPr>
        <p:spPr>
          <a:xfrm>
            <a:off x="3550011" y="317967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2" name="矩形 21">
            <a:extLst>
              <a:ext uri="{FF2B5EF4-FFF2-40B4-BE49-F238E27FC236}">
                <a16:creationId xmlns:a16="http://schemas.microsoft.com/office/drawing/2014/main" id="{06029F06-E75A-A9D8-FAB7-7CDBB620391B}"/>
              </a:ext>
            </a:extLst>
          </p:cNvPr>
          <p:cNvSpPr/>
          <p:nvPr/>
        </p:nvSpPr>
        <p:spPr>
          <a:xfrm>
            <a:off x="3550011" y="373422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3" name="矩形 22">
            <a:extLst>
              <a:ext uri="{FF2B5EF4-FFF2-40B4-BE49-F238E27FC236}">
                <a16:creationId xmlns:a16="http://schemas.microsoft.com/office/drawing/2014/main" id="{658CF8A3-9583-1FED-12A6-C4A2A67B2243}"/>
              </a:ext>
            </a:extLst>
          </p:cNvPr>
          <p:cNvSpPr/>
          <p:nvPr/>
        </p:nvSpPr>
        <p:spPr>
          <a:xfrm>
            <a:off x="3550011" y="428854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4" name="矩形 23">
            <a:extLst>
              <a:ext uri="{FF2B5EF4-FFF2-40B4-BE49-F238E27FC236}">
                <a16:creationId xmlns:a16="http://schemas.microsoft.com/office/drawing/2014/main" id="{86A40F19-E7CD-CE43-A4C1-DB373AD7CAC1}"/>
              </a:ext>
            </a:extLst>
          </p:cNvPr>
          <p:cNvSpPr/>
          <p:nvPr/>
        </p:nvSpPr>
        <p:spPr>
          <a:xfrm>
            <a:off x="3550011" y="484282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5" name="矩形 24">
            <a:extLst>
              <a:ext uri="{FF2B5EF4-FFF2-40B4-BE49-F238E27FC236}">
                <a16:creationId xmlns:a16="http://schemas.microsoft.com/office/drawing/2014/main" id="{BFA2AC10-884D-0885-8164-CE98AF4DBD39}"/>
              </a:ext>
            </a:extLst>
          </p:cNvPr>
          <p:cNvSpPr/>
          <p:nvPr/>
        </p:nvSpPr>
        <p:spPr>
          <a:xfrm>
            <a:off x="3550011" y="539636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latin typeface="Arial" panose="020B0604020202020204" pitchFamily="34" charset="0"/>
                <a:cs typeface="Arial" panose="020B0604020202020204" pitchFamily="34" charset="0"/>
              </a:rPr>
              <a:t>5</a:t>
            </a:r>
            <a:endParaRPr lang="zh-CN" altLang="en-US" dirty="0">
              <a:solidFill>
                <a:schemeClr val="tx1"/>
              </a:solidFill>
              <a:latin typeface="Arial" panose="020B0604020202020204" pitchFamily="34" charset="0"/>
              <a:cs typeface="Arial" panose="020B0604020202020204" pitchFamily="34" charset="0"/>
            </a:endParaRPr>
          </a:p>
        </p:txBody>
      </p:sp>
      <p:sp>
        <p:nvSpPr>
          <p:cNvPr id="26" name="矩形 25">
            <a:extLst>
              <a:ext uri="{FF2B5EF4-FFF2-40B4-BE49-F238E27FC236}">
                <a16:creationId xmlns:a16="http://schemas.microsoft.com/office/drawing/2014/main" id="{1AD17C9A-0A50-C05A-9A02-0FB5565276BB}"/>
              </a:ext>
            </a:extLst>
          </p:cNvPr>
          <p:cNvSpPr/>
          <p:nvPr/>
        </p:nvSpPr>
        <p:spPr>
          <a:xfrm>
            <a:off x="5994778"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27" name="矩形 26">
            <a:extLst>
              <a:ext uri="{FF2B5EF4-FFF2-40B4-BE49-F238E27FC236}">
                <a16:creationId xmlns:a16="http://schemas.microsoft.com/office/drawing/2014/main" id="{1A1A4845-B56D-42CF-3A30-0D61BA6F2E5B}"/>
              </a:ext>
            </a:extLst>
          </p:cNvPr>
          <p:cNvSpPr/>
          <p:nvPr/>
        </p:nvSpPr>
        <p:spPr>
          <a:xfrm>
            <a:off x="5994778" y="5325696"/>
            <a:ext cx="993459" cy="55402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28" name="文本框 27">
            <a:extLst>
              <a:ext uri="{FF2B5EF4-FFF2-40B4-BE49-F238E27FC236}">
                <a16:creationId xmlns:a16="http://schemas.microsoft.com/office/drawing/2014/main" id="{AAF914D2-935B-55AF-BC07-BC9CF2B1E639}"/>
              </a:ext>
            </a:extLst>
          </p:cNvPr>
          <p:cNvSpPr txBox="1"/>
          <p:nvPr/>
        </p:nvSpPr>
        <p:spPr>
          <a:xfrm>
            <a:off x="1133668" y="3050534"/>
            <a:ext cx="2196845" cy="830997"/>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Calculate element D’s corresponding bucket.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29" name="椭圆 28">
            <a:extLst>
              <a:ext uri="{FF2B5EF4-FFF2-40B4-BE49-F238E27FC236}">
                <a16:creationId xmlns:a16="http://schemas.microsoft.com/office/drawing/2014/main" id="{FDDC2157-C5E9-2D3B-7870-7480CFEDC48D}"/>
              </a:ext>
            </a:extLst>
          </p:cNvPr>
          <p:cNvSpPr/>
          <p:nvPr/>
        </p:nvSpPr>
        <p:spPr>
          <a:xfrm>
            <a:off x="699931" y="3303560"/>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p:txBody>
      </p:sp>
      <p:cxnSp>
        <p:nvCxnSpPr>
          <p:cNvPr id="30" name="直接箭头连接符 29">
            <a:extLst>
              <a:ext uri="{FF2B5EF4-FFF2-40B4-BE49-F238E27FC236}">
                <a16:creationId xmlns:a16="http://schemas.microsoft.com/office/drawing/2014/main" id="{28207568-835D-293E-4089-B323400BB0D8}"/>
              </a:ext>
            </a:extLst>
          </p:cNvPr>
          <p:cNvCxnSpPr>
            <a:cxnSpLocks/>
          </p:cNvCxnSpPr>
          <p:nvPr/>
        </p:nvCxnSpPr>
        <p:spPr>
          <a:xfrm>
            <a:off x="3159294" y="3298774"/>
            <a:ext cx="407856" cy="129267"/>
          </a:xfrm>
          <a:prstGeom prst="straightConnector1">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CE19EB2F-83AE-FB22-BCCF-08D636705DCD}"/>
              </a:ext>
            </a:extLst>
          </p:cNvPr>
          <p:cNvSpPr txBox="1"/>
          <p:nvPr/>
        </p:nvSpPr>
        <p:spPr>
          <a:xfrm>
            <a:off x="1131698" y="4420683"/>
            <a:ext cx="2198815" cy="553998"/>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Find an empty slot </a:t>
            </a:r>
          </a:p>
          <a:p>
            <a:r>
              <a:rPr lang="en-US" altLang="zh-CN" dirty="0">
                <a:solidFill>
                  <a:schemeClr val="bg1">
                    <a:lumMod val="75000"/>
                  </a:schemeClr>
                </a:solidFill>
                <a:latin typeface="Arial" panose="020B0604020202020204" pitchFamily="34" charset="0"/>
                <a:cs typeface="Arial" panose="020B0604020202020204" pitchFamily="34" charset="0"/>
              </a:rPr>
              <a:t>by linear probing.</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31" name="椭圆 30">
            <a:extLst>
              <a:ext uri="{FF2B5EF4-FFF2-40B4-BE49-F238E27FC236}">
                <a16:creationId xmlns:a16="http://schemas.microsoft.com/office/drawing/2014/main" id="{ECBA9493-7BBD-1071-19A0-57624D184031}"/>
              </a:ext>
            </a:extLst>
          </p:cNvPr>
          <p:cNvSpPr/>
          <p:nvPr/>
        </p:nvSpPr>
        <p:spPr>
          <a:xfrm>
            <a:off x="699931" y="4535210"/>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zh-CN" altLang="en-US" dirty="0">
              <a:latin typeface="Arial" panose="020B0604020202020204" pitchFamily="34" charset="0"/>
              <a:cs typeface="Arial" panose="020B0604020202020204" pitchFamily="34" charset="0"/>
            </a:endParaRPr>
          </a:p>
        </p:txBody>
      </p:sp>
      <p:grpSp>
        <p:nvGrpSpPr>
          <p:cNvPr id="33" name="组合 32">
            <a:extLst>
              <a:ext uri="{FF2B5EF4-FFF2-40B4-BE49-F238E27FC236}">
                <a16:creationId xmlns:a16="http://schemas.microsoft.com/office/drawing/2014/main" id="{FD48C925-67C4-BABE-5C79-A9BBB4D89D48}"/>
              </a:ext>
            </a:extLst>
          </p:cNvPr>
          <p:cNvGrpSpPr/>
          <p:nvPr/>
        </p:nvGrpSpPr>
        <p:grpSpPr>
          <a:xfrm>
            <a:off x="3549638" y="3561849"/>
            <a:ext cx="23882" cy="1991577"/>
            <a:chOff x="5118541" y="1801560"/>
            <a:chExt cx="12700" cy="1059088"/>
          </a:xfrm>
        </p:grpSpPr>
        <p:cxnSp>
          <p:nvCxnSpPr>
            <p:cNvPr id="34" name="连接符: 曲线 33">
              <a:extLst>
                <a:ext uri="{FF2B5EF4-FFF2-40B4-BE49-F238E27FC236}">
                  <a16:creationId xmlns:a16="http://schemas.microsoft.com/office/drawing/2014/main" id="{620DD36A-EBC5-0184-6E54-F9D396BA7AF4}"/>
                </a:ext>
              </a:extLst>
            </p:cNvPr>
            <p:cNvCxnSpPr>
              <a:cxnSpLocks/>
            </p:cNvCxnSpPr>
            <p:nvPr/>
          </p:nvCxnSpPr>
          <p:spPr>
            <a:xfrm rot="10800000" flipV="1">
              <a:off x="5118541" y="1801560"/>
              <a:ext cx="12700" cy="264978"/>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35" name="连接符: 曲线 34">
              <a:extLst>
                <a:ext uri="{FF2B5EF4-FFF2-40B4-BE49-F238E27FC236}">
                  <a16:creationId xmlns:a16="http://schemas.microsoft.com/office/drawing/2014/main" id="{62B28F43-4BCD-78A6-908E-521CF6420D3F}"/>
                </a:ext>
              </a:extLst>
            </p:cNvPr>
            <p:cNvCxnSpPr>
              <a:cxnSpLocks/>
            </p:cNvCxnSpPr>
            <p:nvPr/>
          </p:nvCxnSpPr>
          <p:spPr>
            <a:xfrm rot="10800000" flipV="1">
              <a:off x="5118541" y="2066538"/>
              <a:ext cx="12700" cy="264626"/>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DEE571C7-18B2-3ECF-8FA6-05392695142D}"/>
                </a:ext>
              </a:extLst>
            </p:cNvPr>
            <p:cNvCxnSpPr>
              <a:cxnSpLocks/>
            </p:cNvCxnSpPr>
            <p:nvPr/>
          </p:nvCxnSpPr>
          <p:spPr>
            <a:xfrm rot="10800000" flipV="1">
              <a:off x="5118541" y="2331164"/>
              <a:ext cx="12700" cy="264858"/>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37" name="连接符: 曲线 36">
              <a:extLst>
                <a:ext uri="{FF2B5EF4-FFF2-40B4-BE49-F238E27FC236}">
                  <a16:creationId xmlns:a16="http://schemas.microsoft.com/office/drawing/2014/main" id="{3CDEDC9A-8F73-BDB7-DA59-826E417B3AB8}"/>
                </a:ext>
              </a:extLst>
            </p:cNvPr>
            <p:cNvCxnSpPr>
              <a:cxnSpLocks/>
            </p:cNvCxnSpPr>
            <p:nvPr/>
          </p:nvCxnSpPr>
          <p:spPr>
            <a:xfrm rot="10800000" flipV="1">
              <a:off x="5118541" y="2596022"/>
              <a:ext cx="12700" cy="264626"/>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grpSp>
      <p:sp>
        <p:nvSpPr>
          <p:cNvPr id="32" name="文本框 31">
            <a:extLst>
              <a:ext uri="{FF2B5EF4-FFF2-40B4-BE49-F238E27FC236}">
                <a16:creationId xmlns:a16="http://schemas.microsoft.com/office/drawing/2014/main" id="{54496F37-A53F-B905-40C0-97BCA16299DD}"/>
              </a:ext>
            </a:extLst>
          </p:cNvPr>
          <p:cNvSpPr txBox="1"/>
          <p:nvPr/>
        </p:nvSpPr>
        <p:spPr>
          <a:xfrm>
            <a:off x="7629882" y="3944104"/>
            <a:ext cx="2930418" cy="553998"/>
          </a:xfrm>
          <a:prstGeom prst="rect">
            <a:avLst/>
          </a:prstGeom>
          <a:noFill/>
        </p:spPr>
        <p:txBody>
          <a:bodyPr wrap="square" lIns="0" tIns="0" rIns="0" bIns="0" rtlCol="0">
            <a:spAutoFit/>
          </a:bodyPr>
          <a:lstStyle/>
          <a:p>
            <a:r>
              <a:rPr lang="en-US" altLang="zh-CN" dirty="0">
                <a:latin typeface="Arial" panose="020B0604020202020204" pitchFamily="34" charset="0"/>
                <a:cs typeface="Arial" panose="020B0604020202020204" pitchFamily="34" charset="0"/>
              </a:rPr>
              <a:t>Move one inserted element to obtain a closer empty slot.</a:t>
            </a:r>
            <a:endParaRPr lang="zh-CN" altLang="en-US" dirty="0">
              <a:latin typeface="Arial" panose="020B0604020202020204" pitchFamily="34" charset="0"/>
              <a:cs typeface="Arial" panose="020B0604020202020204" pitchFamily="34" charset="0"/>
            </a:endParaRPr>
          </a:p>
        </p:txBody>
      </p:sp>
      <p:sp>
        <p:nvSpPr>
          <p:cNvPr id="13" name="矩形 12">
            <a:extLst>
              <a:ext uri="{FF2B5EF4-FFF2-40B4-BE49-F238E27FC236}">
                <a16:creationId xmlns:a16="http://schemas.microsoft.com/office/drawing/2014/main" id="{5B4A46EA-6194-FF94-B682-6BBE628A122C}"/>
              </a:ext>
            </a:extLst>
          </p:cNvPr>
          <p:cNvSpPr/>
          <p:nvPr/>
        </p:nvSpPr>
        <p:spPr>
          <a:xfrm>
            <a:off x="5000946" y="4221398"/>
            <a:ext cx="993459" cy="554027"/>
          </a:xfrm>
          <a:prstGeom prst="rect">
            <a:avLst/>
          </a:prstGeom>
          <a:solidFill>
            <a:schemeClr val="bg1">
              <a:lumMod val="8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&lt;</a:t>
            </a:r>
            <a:r>
              <a:rPr lang="en-US" altLang="zh-CN" sz="2400" i="1" dirty="0">
                <a:solidFill>
                  <a:schemeClr val="tx1"/>
                </a:solidFill>
                <a:latin typeface="Times New Roman" panose="02020603050405020304" pitchFamily="18" charset="0"/>
                <a:cs typeface="Times New Roman" panose="02020603050405020304" pitchFamily="18" charset="0"/>
              </a:rPr>
              <a:t>0</a:t>
            </a: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i="1" dirty="0" err="1">
                <a:solidFill>
                  <a:schemeClr val="tx1"/>
                </a:solidFill>
                <a:latin typeface="Times New Roman" panose="02020603050405020304" pitchFamily="18" charset="0"/>
                <a:cs typeface="Times New Roman" panose="02020603050405020304" pitchFamily="18" charset="0"/>
              </a:rPr>
              <a:t>f</a:t>
            </a:r>
            <a:r>
              <a:rPr lang="en-US" altLang="zh-CN" sz="1100" i="1" dirty="0" err="1">
                <a:solidFill>
                  <a:schemeClr val="tx1"/>
                </a:solidFill>
                <a:latin typeface="Times New Roman" panose="02020603050405020304" pitchFamily="18" charset="0"/>
                <a:cs typeface="Times New Roman" panose="02020603050405020304" pitchFamily="18" charset="0"/>
              </a:rPr>
              <a:t>E</a:t>
            </a:r>
            <a:r>
              <a:rPr lang="en-US" altLang="zh-CN" sz="2400" dirty="0">
                <a:solidFill>
                  <a:schemeClr val="tx1"/>
                </a:solidFill>
                <a:latin typeface="Times New Roman" panose="02020603050405020304" pitchFamily="18" charset="0"/>
                <a:cs typeface="Times New Roman" panose="02020603050405020304" pitchFamily="18" charset="0"/>
              </a:rPr>
              <a:t>&gt;</a:t>
            </a:r>
            <a:endParaRPr lang="zh-CN" altLang="en-US" sz="1800" dirty="0">
              <a:solidFill>
                <a:schemeClr val="tx1"/>
              </a:solidFill>
              <a:latin typeface="Times New Roman" panose="02020603050405020304" pitchFamily="18" charset="0"/>
              <a:cs typeface="Times New Roman" panose="02020603050405020304" pitchFamily="18" charset="0"/>
            </a:endParaRPr>
          </a:p>
        </p:txBody>
      </p:sp>
      <p:sp>
        <p:nvSpPr>
          <p:cNvPr id="41" name="椭圆 40">
            <a:extLst>
              <a:ext uri="{FF2B5EF4-FFF2-40B4-BE49-F238E27FC236}">
                <a16:creationId xmlns:a16="http://schemas.microsoft.com/office/drawing/2014/main" id="{F2A9A3B9-0294-360E-F20E-06B8CCAECFAB}"/>
              </a:ext>
            </a:extLst>
          </p:cNvPr>
          <p:cNvSpPr/>
          <p:nvPr/>
        </p:nvSpPr>
        <p:spPr>
          <a:xfrm>
            <a:off x="7187836" y="4058631"/>
            <a:ext cx="324944" cy="3249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7104356"/>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Insertion</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27</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1041247"/>
          </a:xfrm>
          <a:prstGeom prst="rect">
            <a:avLst/>
          </a:prstGeom>
        </p:spPr>
        <p:txBody>
          <a:bodyPr wrap="square" lIns="0" tIns="0" rIns="0" bIns="0">
            <a:spAutoFit/>
          </a:bodyPr>
          <a:lstStyle/>
          <a:p>
            <a:pPr>
              <a:lnSpc>
                <a:spcPct val="150000"/>
              </a:lnSpc>
            </a:pPr>
            <a:r>
              <a:rPr lang="en-US" altLang="zh-CN" sz="2400" dirty="0">
                <a:latin typeface="+mj-lt"/>
              </a:rPr>
              <a:t>Then,</a:t>
            </a:r>
            <a:r>
              <a:rPr lang="zh-CN" altLang="en-US" sz="2400" dirty="0">
                <a:latin typeface="+mj-lt"/>
              </a:rPr>
              <a:t> </a:t>
            </a:r>
            <a:r>
              <a:rPr lang="cs-CZ" altLang="zh-CN" sz="2400" dirty="0">
                <a:latin typeface="+mj-lt"/>
              </a:rPr>
              <a:t>we insert element </a:t>
            </a:r>
            <a:r>
              <a:rPr lang="en-US" altLang="zh-CN" sz="2400" i="1" dirty="0">
                <a:latin typeface="+mj-lt"/>
              </a:rPr>
              <a:t>D</a:t>
            </a:r>
            <a:r>
              <a:rPr lang="cs-CZ" altLang="zh-CN" sz="2400" dirty="0">
                <a:latin typeface="+mj-lt"/>
              </a:rPr>
              <a:t>.</a:t>
            </a:r>
            <a:r>
              <a:rPr lang="en-US" altLang="zh-CN" sz="2400" dirty="0">
                <a:latin typeface="+mj-lt"/>
              </a:rPr>
              <a:t> Assuming that the corresponding bucket of element </a:t>
            </a:r>
            <a:r>
              <a:rPr lang="en-US" altLang="zh-CN" sz="2400" i="1" dirty="0">
                <a:latin typeface="+mj-lt"/>
              </a:rPr>
              <a:t>D</a:t>
            </a:r>
            <a:r>
              <a:rPr lang="en-US" altLang="zh-CN" sz="2400" dirty="0">
                <a:latin typeface="+mj-lt"/>
              </a:rPr>
              <a:t> is also 1, and the fingerprint of element </a:t>
            </a:r>
            <a:r>
              <a:rPr lang="en-US" altLang="zh-CN" sz="2400" i="1" dirty="0">
                <a:latin typeface="+mj-lt"/>
              </a:rPr>
              <a:t>D</a:t>
            </a:r>
            <a:r>
              <a:rPr lang="en-US" altLang="zh-CN" sz="2400" dirty="0">
                <a:latin typeface="+mj-lt"/>
              </a:rPr>
              <a:t> is </a:t>
            </a:r>
            <a:r>
              <a:rPr lang="en-US" altLang="zh-CN" sz="2400" i="1" dirty="0" err="1">
                <a:latin typeface="Times New Roman" panose="02020603050405020304" pitchFamily="18" charset="0"/>
                <a:cs typeface="Times New Roman" panose="02020603050405020304" pitchFamily="18" charset="0"/>
              </a:rPr>
              <a:t>f</a:t>
            </a:r>
            <a:r>
              <a:rPr lang="en-US" altLang="zh-CN" sz="1400" i="1" dirty="0" err="1">
                <a:latin typeface="Times New Roman" panose="02020603050405020304" pitchFamily="18" charset="0"/>
                <a:cs typeface="Times New Roman" panose="02020603050405020304" pitchFamily="18" charset="0"/>
              </a:rPr>
              <a:t>D</a:t>
            </a:r>
            <a:r>
              <a:rPr lang="en-US" altLang="zh-CN" sz="2400" dirty="0">
                <a:latin typeface="+mj-lt"/>
              </a:rPr>
              <a:t>.</a:t>
            </a:r>
          </a:p>
        </p:txBody>
      </p:sp>
      <p:sp>
        <p:nvSpPr>
          <p:cNvPr id="3" name="矩形 2">
            <a:extLst>
              <a:ext uri="{FF2B5EF4-FFF2-40B4-BE49-F238E27FC236}">
                <a16:creationId xmlns:a16="http://schemas.microsoft.com/office/drawing/2014/main" id="{D4B8A9D0-7BAC-BF27-25E3-C9BAF04FC514}"/>
              </a:ext>
            </a:extLst>
          </p:cNvPr>
          <p:cNvSpPr/>
          <p:nvPr/>
        </p:nvSpPr>
        <p:spPr>
          <a:xfrm>
            <a:off x="4010707" y="2557950"/>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30BD4BE3-CDDB-14BC-32B7-F26795328493}"/>
              </a:ext>
            </a:extLst>
          </p:cNvPr>
          <p:cNvSpPr/>
          <p:nvPr/>
        </p:nvSpPr>
        <p:spPr>
          <a:xfrm>
            <a:off x="5000946"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BFE22A7F-EA12-CA42-3051-D11C735FABBA}"/>
              </a:ext>
            </a:extLst>
          </p:cNvPr>
          <p:cNvSpPr/>
          <p:nvPr/>
        </p:nvSpPr>
        <p:spPr>
          <a:xfrm>
            <a:off x="5994778"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0098FC60-5CA5-66FC-FAFD-5ED1DB80F9FF}"/>
              </a:ext>
            </a:extLst>
          </p:cNvPr>
          <p:cNvSpPr/>
          <p:nvPr/>
        </p:nvSpPr>
        <p:spPr>
          <a:xfrm>
            <a:off x="4010707" y="311253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0CED5583-3634-2D95-4FD3-4DC8EBFE5E66}"/>
              </a:ext>
            </a:extLst>
          </p:cNvPr>
          <p:cNvSpPr/>
          <p:nvPr/>
        </p:nvSpPr>
        <p:spPr>
          <a:xfrm>
            <a:off x="5000946" y="311253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9" name="矩形 8">
            <a:extLst>
              <a:ext uri="{FF2B5EF4-FFF2-40B4-BE49-F238E27FC236}">
                <a16:creationId xmlns:a16="http://schemas.microsoft.com/office/drawing/2014/main" id="{17A3F222-F141-03B5-5D51-07C54BCE5CB2}"/>
              </a:ext>
            </a:extLst>
          </p:cNvPr>
          <p:cNvSpPr/>
          <p:nvPr/>
        </p:nvSpPr>
        <p:spPr>
          <a:xfrm>
            <a:off x="5994778" y="3113907"/>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D0322E95-2468-AD90-97D6-1B72D52D49EF}"/>
              </a:ext>
            </a:extLst>
          </p:cNvPr>
          <p:cNvSpPr/>
          <p:nvPr/>
        </p:nvSpPr>
        <p:spPr>
          <a:xfrm>
            <a:off x="4010707" y="366707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1" name="矩形 10">
            <a:extLst>
              <a:ext uri="{FF2B5EF4-FFF2-40B4-BE49-F238E27FC236}">
                <a16:creationId xmlns:a16="http://schemas.microsoft.com/office/drawing/2014/main" id="{7BA9EC4B-F3E6-C092-A0BE-7C1D48B00A00}"/>
              </a:ext>
            </a:extLst>
          </p:cNvPr>
          <p:cNvSpPr/>
          <p:nvPr/>
        </p:nvSpPr>
        <p:spPr>
          <a:xfrm>
            <a:off x="5000946"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AE7FC4FF-AC47-F897-14BB-B18BFA3C0CA5}"/>
              </a:ext>
            </a:extLst>
          </p:cNvPr>
          <p:cNvSpPr/>
          <p:nvPr/>
        </p:nvSpPr>
        <p:spPr>
          <a:xfrm>
            <a:off x="4010707" y="4221400"/>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4" name="矩形 13">
            <a:extLst>
              <a:ext uri="{FF2B5EF4-FFF2-40B4-BE49-F238E27FC236}">
                <a16:creationId xmlns:a16="http://schemas.microsoft.com/office/drawing/2014/main" id="{FDF69C80-AA17-8032-1B9A-7ABC0082246E}"/>
              </a:ext>
            </a:extLst>
          </p:cNvPr>
          <p:cNvSpPr/>
          <p:nvPr/>
        </p:nvSpPr>
        <p:spPr>
          <a:xfrm>
            <a:off x="5994778" y="422139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50057C67-6DDE-75AE-8EE2-913933F1E44C}"/>
              </a:ext>
            </a:extLst>
          </p:cNvPr>
          <p:cNvSpPr/>
          <p:nvPr/>
        </p:nvSpPr>
        <p:spPr>
          <a:xfrm>
            <a:off x="4010707" y="4775675"/>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6" name="矩形 15">
            <a:extLst>
              <a:ext uri="{FF2B5EF4-FFF2-40B4-BE49-F238E27FC236}">
                <a16:creationId xmlns:a16="http://schemas.microsoft.com/office/drawing/2014/main" id="{8F15EE38-91CD-F301-B007-7F1FACB68442}"/>
              </a:ext>
            </a:extLst>
          </p:cNvPr>
          <p:cNvSpPr/>
          <p:nvPr/>
        </p:nvSpPr>
        <p:spPr>
          <a:xfrm>
            <a:off x="5000946"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7" name="矩形 16">
            <a:extLst>
              <a:ext uri="{FF2B5EF4-FFF2-40B4-BE49-F238E27FC236}">
                <a16:creationId xmlns:a16="http://schemas.microsoft.com/office/drawing/2014/main" id="{3ECFC787-BFD8-D186-D088-A03CADCB1AD4}"/>
              </a:ext>
            </a:extLst>
          </p:cNvPr>
          <p:cNvSpPr/>
          <p:nvPr/>
        </p:nvSpPr>
        <p:spPr>
          <a:xfrm>
            <a:off x="5994778"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8" name="矩形 17">
            <a:extLst>
              <a:ext uri="{FF2B5EF4-FFF2-40B4-BE49-F238E27FC236}">
                <a16:creationId xmlns:a16="http://schemas.microsoft.com/office/drawing/2014/main" id="{900512E4-C49C-376C-F54F-F7464D697056}"/>
              </a:ext>
            </a:extLst>
          </p:cNvPr>
          <p:cNvSpPr/>
          <p:nvPr/>
        </p:nvSpPr>
        <p:spPr>
          <a:xfrm>
            <a:off x="4010707" y="5329214"/>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9" name="矩形 18">
            <a:extLst>
              <a:ext uri="{FF2B5EF4-FFF2-40B4-BE49-F238E27FC236}">
                <a16:creationId xmlns:a16="http://schemas.microsoft.com/office/drawing/2014/main" id="{CB318332-A0BE-F3B1-D13A-120E705474B4}"/>
              </a:ext>
            </a:extLst>
          </p:cNvPr>
          <p:cNvSpPr/>
          <p:nvPr/>
        </p:nvSpPr>
        <p:spPr>
          <a:xfrm>
            <a:off x="5000946" y="5329212"/>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20" name="矩形 19">
            <a:extLst>
              <a:ext uri="{FF2B5EF4-FFF2-40B4-BE49-F238E27FC236}">
                <a16:creationId xmlns:a16="http://schemas.microsoft.com/office/drawing/2014/main" id="{B882B3CF-EEFC-3AB4-F4F4-C6FAA914D00C}"/>
              </a:ext>
            </a:extLst>
          </p:cNvPr>
          <p:cNvSpPr/>
          <p:nvPr/>
        </p:nvSpPr>
        <p:spPr>
          <a:xfrm>
            <a:off x="3550011" y="262509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0</a:t>
            </a:r>
            <a:endParaRPr lang="zh-CN" altLang="en-US" dirty="0">
              <a:solidFill>
                <a:schemeClr val="tx1"/>
              </a:solidFill>
              <a:latin typeface="Arial" panose="020B0604020202020204" pitchFamily="34" charset="0"/>
              <a:cs typeface="Arial" panose="020B0604020202020204" pitchFamily="34" charset="0"/>
            </a:endParaRPr>
          </a:p>
        </p:txBody>
      </p:sp>
      <p:sp>
        <p:nvSpPr>
          <p:cNvPr id="21" name="矩形 20">
            <a:extLst>
              <a:ext uri="{FF2B5EF4-FFF2-40B4-BE49-F238E27FC236}">
                <a16:creationId xmlns:a16="http://schemas.microsoft.com/office/drawing/2014/main" id="{6EC5E2F9-F41E-2DDC-BFBB-8FEA611FC8D1}"/>
              </a:ext>
            </a:extLst>
          </p:cNvPr>
          <p:cNvSpPr/>
          <p:nvPr/>
        </p:nvSpPr>
        <p:spPr>
          <a:xfrm>
            <a:off x="3550011" y="317967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2" name="矩形 21">
            <a:extLst>
              <a:ext uri="{FF2B5EF4-FFF2-40B4-BE49-F238E27FC236}">
                <a16:creationId xmlns:a16="http://schemas.microsoft.com/office/drawing/2014/main" id="{06029F06-E75A-A9D8-FAB7-7CDBB620391B}"/>
              </a:ext>
            </a:extLst>
          </p:cNvPr>
          <p:cNvSpPr/>
          <p:nvPr/>
        </p:nvSpPr>
        <p:spPr>
          <a:xfrm>
            <a:off x="3550011" y="373422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3" name="矩形 22">
            <a:extLst>
              <a:ext uri="{FF2B5EF4-FFF2-40B4-BE49-F238E27FC236}">
                <a16:creationId xmlns:a16="http://schemas.microsoft.com/office/drawing/2014/main" id="{658CF8A3-9583-1FED-12A6-C4A2A67B2243}"/>
              </a:ext>
            </a:extLst>
          </p:cNvPr>
          <p:cNvSpPr/>
          <p:nvPr/>
        </p:nvSpPr>
        <p:spPr>
          <a:xfrm>
            <a:off x="3550011" y="428854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4" name="矩形 23">
            <a:extLst>
              <a:ext uri="{FF2B5EF4-FFF2-40B4-BE49-F238E27FC236}">
                <a16:creationId xmlns:a16="http://schemas.microsoft.com/office/drawing/2014/main" id="{86A40F19-E7CD-CE43-A4C1-DB373AD7CAC1}"/>
              </a:ext>
            </a:extLst>
          </p:cNvPr>
          <p:cNvSpPr/>
          <p:nvPr/>
        </p:nvSpPr>
        <p:spPr>
          <a:xfrm>
            <a:off x="3550011" y="484282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5" name="矩形 24">
            <a:extLst>
              <a:ext uri="{FF2B5EF4-FFF2-40B4-BE49-F238E27FC236}">
                <a16:creationId xmlns:a16="http://schemas.microsoft.com/office/drawing/2014/main" id="{BFA2AC10-884D-0885-8164-CE98AF4DBD39}"/>
              </a:ext>
            </a:extLst>
          </p:cNvPr>
          <p:cNvSpPr/>
          <p:nvPr/>
        </p:nvSpPr>
        <p:spPr>
          <a:xfrm>
            <a:off x="3550011" y="539636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latin typeface="Arial" panose="020B0604020202020204" pitchFamily="34" charset="0"/>
                <a:cs typeface="Arial" panose="020B0604020202020204" pitchFamily="34" charset="0"/>
              </a:rPr>
              <a:t>5</a:t>
            </a:r>
            <a:endParaRPr lang="zh-CN" altLang="en-US" dirty="0">
              <a:solidFill>
                <a:schemeClr val="tx1"/>
              </a:solidFill>
              <a:latin typeface="Arial" panose="020B0604020202020204" pitchFamily="34" charset="0"/>
              <a:cs typeface="Arial" panose="020B0604020202020204" pitchFamily="34" charset="0"/>
            </a:endParaRPr>
          </a:p>
        </p:txBody>
      </p:sp>
      <p:sp>
        <p:nvSpPr>
          <p:cNvPr id="26" name="矩形 25">
            <a:extLst>
              <a:ext uri="{FF2B5EF4-FFF2-40B4-BE49-F238E27FC236}">
                <a16:creationId xmlns:a16="http://schemas.microsoft.com/office/drawing/2014/main" id="{1AD17C9A-0A50-C05A-9A02-0FB5565276BB}"/>
              </a:ext>
            </a:extLst>
          </p:cNvPr>
          <p:cNvSpPr/>
          <p:nvPr/>
        </p:nvSpPr>
        <p:spPr>
          <a:xfrm>
            <a:off x="5994778"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27" name="矩形 26">
            <a:extLst>
              <a:ext uri="{FF2B5EF4-FFF2-40B4-BE49-F238E27FC236}">
                <a16:creationId xmlns:a16="http://schemas.microsoft.com/office/drawing/2014/main" id="{1A1A4845-B56D-42CF-3A30-0D61BA6F2E5B}"/>
              </a:ext>
            </a:extLst>
          </p:cNvPr>
          <p:cNvSpPr/>
          <p:nvPr/>
        </p:nvSpPr>
        <p:spPr>
          <a:xfrm>
            <a:off x="5994778" y="5325696"/>
            <a:ext cx="993459" cy="554027"/>
          </a:xfrm>
          <a:prstGeom prst="rect">
            <a:avLst/>
          </a:prstGeom>
          <a:solidFill>
            <a:schemeClr val="bg1">
              <a:lumMod val="8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&lt;</a:t>
            </a:r>
            <a:r>
              <a:rPr lang="en-US" altLang="zh-CN" sz="2400" i="1" dirty="0">
                <a:solidFill>
                  <a:schemeClr val="tx1"/>
                </a:solidFill>
                <a:latin typeface="Times New Roman" panose="02020603050405020304" pitchFamily="18" charset="0"/>
                <a:cs typeface="Times New Roman" panose="02020603050405020304" pitchFamily="18" charset="0"/>
              </a:rPr>
              <a:t>2</a:t>
            </a: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i="1" dirty="0" err="1">
                <a:solidFill>
                  <a:schemeClr val="tx1"/>
                </a:solidFill>
                <a:latin typeface="Times New Roman" panose="02020603050405020304" pitchFamily="18" charset="0"/>
                <a:cs typeface="Times New Roman" panose="02020603050405020304" pitchFamily="18" charset="0"/>
              </a:rPr>
              <a:t>f</a:t>
            </a:r>
            <a:r>
              <a:rPr lang="en-US" altLang="zh-CN" sz="1100" i="1" dirty="0" err="1">
                <a:solidFill>
                  <a:schemeClr val="tx1"/>
                </a:solidFill>
                <a:latin typeface="Times New Roman" panose="02020603050405020304" pitchFamily="18" charset="0"/>
                <a:cs typeface="Times New Roman" panose="02020603050405020304" pitchFamily="18" charset="0"/>
              </a:rPr>
              <a:t>E</a:t>
            </a:r>
            <a:r>
              <a:rPr lang="en-US" altLang="zh-CN" sz="2400" dirty="0">
                <a:solidFill>
                  <a:schemeClr val="tx1"/>
                </a:solidFill>
                <a:latin typeface="Times New Roman" panose="02020603050405020304" pitchFamily="18" charset="0"/>
                <a:cs typeface="Times New Roman" panose="02020603050405020304" pitchFamily="18" charset="0"/>
              </a:rPr>
              <a:t>&gt;</a:t>
            </a:r>
            <a:endParaRPr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AAF914D2-935B-55AF-BC07-BC9CF2B1E639}"/>
              </a:ext>
            </a:extLst>
          </p:cNvPr>
          <p:cNvSpPr txBox="1"/>
          <p:nvPr/>
        </p:nvSpPr>
        <p:spPr>
          <a:xfrm>
            <a:off x="1133668" y="3050534"/>
            <a:ext cx="2196845" cy="830997"/>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Calculate element D’s corresponding bucket.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29" name="椭圆 28">
            <a:extLst>
              <a:ext uri="{FF2B5EF4-FFF2-40B4-BE49-F238E27FC236}">
                <a16:creationId xmlns:a16="http://schemas.microsoft.com/office/drawing/2014/main" id="{FDDC2157-C5E9-2D3B-7870-7480CFEDC48D}"/>
              </a:ext>
            </a:extLst>
          </p:cNvPr>
          <p:cNvSpPr/>
          <p:nvPr/>
        </p:nvSpPr>
        <p:spPr>
          <a:xfrm>
            <a:off x="699931" y="3303560"/>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p:txBody>
      </p:sp>
      <p:cxnSp>
        <p:nvCxnSpPr>
          <p:cNvPr id="30" name="直接箭头连接符 29">
            <a:extLst>
              <a:ext uri="{FF2B5EF4-FFF2-40B4-BE49-F238E27FC236}">
                <a16:creationId xmlns:a16="http://schemas.microsoft.com/office/drawing/2014/main" id="{28207568-835D-293E-4089-B323400BB0D8}"/>
              </a:ext>
            </a:extLst>
          </p:cNvPr>
          <p:cNvCxnSpPr>
            <a:cxnSpLocks/>
          </p:cNvCxnSpPr>
          <p:nvPr/>
        </p:nvCxnSpPr>
        <p:spPr>
          <a:xfrm>
            <a:off x="3159294" y="3298774"/>
            <a:ext cx="407856" cy="129267"/>
          </a:xfrm>
          <a:prstGeom prst="straightConnector1">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CE19EB2F-83AE-FB22-BCCF-08D636705DCD}"/>
              </a:ext>
            </a:extLst>
          </p:cNvPr>
          <p:cNvSpPr txBox="1"/>
          <p:nvPr/>
        </p:nvSpPr>
        <p:spPr>
          <a:xfrm>
            <a:off x="1131698" y="4420683"/>
            <a:ext cx="2198815" cy="553998"/>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Find an empty slot </a:t>
            </a:r>
          </a:p>
          <a:p>
            <a:r>
              <a:rPr lang="en-US" altLang="zh-CN" dirty="0">
                <a:solidFill>
                  <a:schemeClr val="bg1">
                    <a:lumMod val="75000"/>
                  </a:schemeClr>
                </a:solidFill>
                <a:latin typeface="Arial" panose="020B0604020202020204" pitchFamily="34" charset="0"/>
                <a:cs typeface="Arial" panose="020B0604020202020204" pitchFamily="34" charset="0"/>
              </a:rPr>
              <a:t>by linear probing.</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31" name="椭圆 30">
            <a:extLst>
              <a:ext uri="{FF2B5EF4-FFF2-40B4-BE49-F238E27FC236}">
                <a16:creationId xmlns:a16="http://schemas.microsoft.com/office/drawing/2014/main" id="{ECBA9493-7BBD-1071-19A0-57624D184031}"/>
              </a:ext>
            </a:extLst>
          </p:cNvPr>
          <p:cNvSpPr/>
          <p:nvPr/>
        </p:nvSpPr>
        <p:spPr>
          <a:xfrm>
            <a:off x="699931" y="4535210"/>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zh-CN" altLang="en-US" dirty="0">
              <a:latin typeface="Arial" panose="020B0604020202020204" pitchFamily="34" charset="0"/>
              <a:cs typeface="Arial" panose="020B0604020202020204" pitchFamily="34" charset="0"/>
            </a:endParaRPr>
          </a:p>
        </p:txBody>
      </p:sp>
      <p:grpSp>
        <p:nvGrpSpPr>
          <p:cNvPr id="33" name="组合 32">
            <a:extLst>
              <a:ext uri="{FF2B5EF4-FFF2-40B4-BE49-F238E27FC236}">
                <a16:creationId xmlns:a16="http://schemas.microsoft.com/office/drawing/2014/main" id="{FD48C925-67C4-BABE-5C79-A9BBB4D89D48}"/>
              </a:ext>
            </a:extLst>
          </p:cNvPr>
          <p:cNvGrpSpPr/>
          <p:nvPr/>
        </p:nvGrpSpPr>
        <p:grpSpPr>
          <a:xfrm>
            <a:off x="3549638" y="3561849"/>
            <a:ext cx="23882" cy="1991577"/>
            <a:chOff x="5118541" y="1801560"/>
            <a:chExt cx="12700" cy="1059088"/>
          </a:xfrm>
        </p:grpSpPr>
        <p:cxnSp>
          <p:nvCxnSpPr>
            <p:cNvPr id="34" name="连接符: 曲线 33">
              <a:extLst>
                <a:ext uri="{FF2B5EF4-FFF2-40B4-BE49-F238E27FC236}">
                  <a16:creationId xmlns:a16="http://schemas.microsoft.com/office/drawing/2014/main" id="{620DD36A-EBC5-0184-6E54-F9D396BA7AF4}"/>
                </a:ext>
              </a:extLst>
            </p:cNvPr>
            <p:cNvCxnSpPr>
              <a:cxnSpLocks/>
            </p:cNvCxnSpPr>
            <p:nvPr/>
          </p:nvCxnSpPr>
          <p:spPr>
            <a:xfrm rot="10800000" flipV="1">
              <a:off x="5118541" y="1801560"/>
              <a:ext cx="12700" cy="264978"/>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35" name="连接符: 曲线 34">
              <a:extLst>
                <a:ext uri="{FF2B5EF4-FFF2-40B4-BE49-F238E27FC236}">
                  <a16:creationId xmlns:a16="http://schemas.microsoft.com/office/drawing/2014/main" id="{62B28F43-4BCD-78A6-908E-521CF6420D3F}"/>
                </a:ext>
              </a:extLst>
            </p:cNvPr>
            <p:cNvCxnSpPr>
              <a:cxnSpLocks/>
            </p:cNvCxnSpPr>
            <p:nvPr/>
          </p:nvCxnSpPr>
          <p:spPr>
            <a:xfrm rot="10800000" flipV="1">
              <a:off x="5118541" y="2066538"/>
              <a:ext cx="12700" cy="264626"/>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DEE571C7-18B2-3ECF-8FA6-05392695142D}"/>
                </a:ext>
              </a:extLst>
            </p:cNvPr>
            <p:cNvCxnSpPr>
              <a:cxnSpLocks/>
            </p:cNvCxnSpPr>
            <p:nvPr/>
          </p:nvCxnSpPr>
          <p:spPr>
            <a:xfrm rot="10800000" flipV="1">
              <a:off x="5118541" y="2331164"/>
              <a:ext cx="12700" cy="264858"/>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37" name="连接符: 曲线 36">
              <a:extLst>
                <a:ext uri="{FF2B5EF4-FFF2-40B4-BE49-F238E27FC236}">
                  <a16:creationId xmlns:a16="http://schemas.microsoft.com/office/drawing/2014/main" id="{3CDEDC9A-8F73-BDB7-DA59-826E417B3AB8}"/>
                </a:ext>
              </a:extLst>
            </p:cNvPr>
            <p:cNvCxnSpPr>
              <a:cxnSpLocks/>
            </p:cNvCxnSpPr>
            <p:nvPr/>
          </p:nvCxnSpPr>
          <p:spPr>
            <a:xfrm rot="10800000" flipV="1">
              <a:off x="5118541" y="2596022"/>
              <a:ext cx="12700" cy="264626"/>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grpSp>
      <p:sp>
        <p:nvSpPr>
          <p:cNvPr id="13" name="矩形 12">
            <a:extLst>
              <a:ext uri="{FF2B5EF4-FFF2-40B4-BE49-F238E27FC236}">
                <a16:creationId xmlns:a16="http://schemas.microsoft.com/office/drawing/2014/main" id="{5B4A46EA-6194-FF94-B682-6BBE628A122C}"/>
              </a:ext>
            </a:extLst>
          </p:cNvPr>
          <p:cNvSpPr/>
          <p:nvPr/>
        </p:nvSpPr>
        <p:spPr>
          <a:xfrm>
            <a:off x="5000946" y="4221398"/>
            <a:ext cx="993459" cy="554027"/>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800" dirty="0">
              <a:solidFill>
                <a:schemeClr val="tx1"/>
              </a:solidFill>
              <a:latin typeface="Times New Roman" panose="02020603050405020304" pitchFamily="18" charset="0"/>
              <a:cs typeface="Times New Roman" panose="02020603050405020304" pitchFamily="18" charset="0"/>
            </a:endParaRPr>
          </a:p>
        </p:txBody>
      </p:sp>
      <p:sp>
        <p:nvSpPr>
          <p:cNvPr id="43" name="文本框 42">
            <a:extLst>
              <a:ext uri="{FF2B5EF4-FFF2-40B4-BE49-F238E27FC236}">
                <a16:creationId xmlns:a16="http://schemas.microsoft.com/office/drawing/2014/main" id="{BD5F27B3-C7B0-65F3-FA56-0B483AC234AA}"/>
              </a:ext>
            </a:extLst>
          </p:cNvPr>
          <p:cNvSpPr txBox="1"/>
          <p:nvPr/>
        </p:nvSpPr>
        <p:spPr>
          <a:xfrm>
            <a:off x="7629882" y="3944104"/>
            <a:ext cx="2930418" cy="553998"/>
          </a:xfrm>
          <a:prstGeom prst="rect">
            <a:avLst/>
          </a:prstGeom>
          <a:noFill/>
        </p:spPr>
        <p:txBody>
          <a:bodyPr wrap="square" lIns="0" tIns="0" rIns="0" bIns="0" rtlCol="0">
            <a:spAutoFit/>
          </a:bodyPr>
          <a:lstStyle/>
          <a:p>
            <a:r>
              <a:rPr lang="en-US" altLang="zh-CN" dirty="0">
                <a:latin typeface="Arial" panose="020B0604020202020204" pitchFamily="34" charset="0"/>
                <a:cs typeface="Arial" panose="020B0604020202020204" pitchFamily="34" charset="0"/>
              </a:rPr>
              <a:t>Move one inserted element to obtain a closer empty slot.</a:t>
            </a:r>
            <a:endParaRPr lang="zh-CN" altLang="en-US" dirty="0">
              <a:latin typeface="Arial" panose="020B0604020202020204" pitchFamily="34" charset="0"/>
              <a:cs typeface="Arial" panose="020B0604020202020204" pitchFamily="34" charset="0"/>
            </a:endParaRPr>
          </a:p>
        </p:txBody>
      </p:sp>
      <p:sp>
        <p:nvSpPr>
          <p:cNvPr id="44" name="椭圆 43">
            <a:extLst>
              <a:ext uri="{FF2B5EF4-FFF2-40B4-BE49-F238E27FC236}">
                <a16:creationId xmlns:a16="http://schemas.microsoft.com/office/drawing/2014/main" id="{75675E50-E989-5FF5-67DF-67EA6067DE22}"/>
              </a:ext>
            </a:extLst>
          </p:cNvPr>
          <p:cNvSpPr/>
          <p:nvPr/>
        </p:nvSpPr>
        <p:spPr>
          <a:xfrm>
            <a:off x="7187836" y="4058631"/>
            <a:ext cx="324944" cy="3249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4668928"/>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Insertion</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28</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1041247"/>
          </a:xfrm>
          <a:prstGeom prst="rect">
            <a:avLst/>
          </a:prstGeom>
        </p:spPr>
        <p:txBody>
          <a:bodyPr wrap="square" lIns="0" tIns="0" rIns="0" bIns="0">
            <a:spAutoFit/>
          </a:bodyPr>
          <a:lstStyle/>
          <a:p>
            <a:pPr>
              <a:lnSpc>
                <a:spcPct val="150000"/>
              </a:lnSpc>
            </a:pPr>
            <a:r>
              <a:rPr lang="en-US" altLang="zh-CN" sz="2400" dirty="0">
                <a:latin typeface="+mj-lt"/>
              </a:rPr>
              <a:t>Then,</a:t>
            </a:r>
            <a:r>
              <a:rPr lang="zh-CN" altLang="en-US" sz="2400" dirty="0">
                <a:latin typeface="+mj-lt"/>
              </a:rPr>
              <a:t> </a:t>
            </a:r>
            <a:r>
              <a:rPr lang="cs-CZ" altLang="zh-CN" sz="2400" dirty="0">
                <a:latin typeface="+mj-lt"/>
              </a:rPr>
              <a:t>we insert element </a:t>
            </a:r>
            <a:r>
              <a:rPr lang="en-US" altLang="zh-CN" sz="2400" i="1" dirty="0">
                <a:latin typeface="+mj-lt"/>
              </a:rPr>
              <a:t>D</a:t>
            </a:r>
            <a:r>
              <a:rPr lang="cs-CZ" altLang="zh-CN" sz="2400" dirty="0">
                <a:latin typeface="+mj-lt"/>
              </a:rPr>
              <a:t>.</a:t>
            </a:r>
            <a:r>
              <a:rPr lang="en-US" altLang="zh-CN" sz="2400" dirty="0">
                <a:latin typeface="+mj-lt"/>
              </a:rPr>
              <a:t> Assuming that the corresponding bucket of element </a:t>
            </a:r>
            <a:r>
              <a:rPr lang="en-US" altLang="zh-CN" sz="2400" i="1" dirty="0">
                <a:latin typeface="+mj-lt"/>
              </a:rPr>
              <a:t>D</a:t>
            </a:r>
            <a:r>
              <a:rPr lang="en-US" altLang="zh-CN" sz="2400" dirty="0">
                <a:latin typeface="+mj-lt"/>
              </a:rPr>
              <a:t> is also 1, and the fingerprint of element </a:t>
            </a:r>
            <a:r>
              <a:rPr lang="en-US" altLang="zh-CN" sz="2400" i="1" dirty="0">
                <a:latin typeface="+mj-lt"/>
              </a:rPr>
              <a:t>D</a:t>
            </a:r>
            <a:r>
              <a:rPr lang="en-US" altLang="zh-CN" sz="2400" dirty="0">
                <a:latin typeface="+mj-lt"/>
              </a:rPr>
              <a:t> is </a:t>
            </a:r>
            <a:r>
              <a:rPr lang="en-US" altLang="zh-CN" sz="2400" i="1" dirty="0" err="1">
                <a:latin typeface="Times New Roman" panose="02020603050405020304" pitchFamily="18" charset="0"/>
                <a:cs typeface="Times New Roman" panose="02020603050405020304" pitchFamily="18" charset="0"/>
              </a:rPr>
              <a:t>f</a:t>
            </a:r>
            <a:r>
              <a:rPr lang="en-US" altLang="zh-CN" sz="1400" i="1" dirty="0" err="1">
                <a:latin typeface="Times New Roman" panose="02020603050405020304" pitchFamily="18" charset="0"/>
                <a:cs typeface="Times New Roman" panose="02020603050405020304" pitchFamily="18" charset="0"/>
              </a:rPr>
              <a:t>D</a:t>
            </a:r>
            <a:r>
              <a:rPr lang="en-US" altLang="zh-CN" sz="2400" dirty="0">
                <a:latin typeface="+mj-lt"/>
              </a:rPr>
              <a:t>.</a:t>
            </a:r>
          </a:p>
        </p:txBody>
      </p:sp>
      <p:sp>
        <p:nvSpPr>
          <p:cNvPr id="3" name="矩形 2">
            <a:extLst>
              <a:ext uri="{FF2B5EF4-FFF2-40B4-BE49-F238E27FC236}">
                <a16:creationId xmlns:a16="http://schemas.microsoft.com/office/drawing/2014/main" id="{D4B8A9D0-7BAC-BF27-25E3-C9BAF04FC514}"/>
              </a:ext>
            </a:extLst>
          </p:cNvPr>
          <p:cNvSpPr/>
          <p:nvPr/>
        </p:nvSpPr>
        <p:spPr>
          <a:xfrm>
            <a:off x="4010707" y="2557950"/>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30BD4BE3-CDDB-14BC-32B7-F26795328493}"/>
              </a:ext>
            </a:extLst>
          </p:cNvPr>
          <p:cNvSpPr/>
          <p:nvPr/>
        </p:nvSpPr>
        <p:spPr>
          <a:xfrm>
            <a:off x="5000946"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BFE22A7F-EA12-CA42-3051-D11C735FABBA}"/>
              </a:ext>
            </a:extLst>
          </p:cNvPr>
          <p:cNvSpPr/>
          <p:nvPr/>
        </p:nvSpPr>
        <p:spPr>
          <a:xfrm>
            <a:off x="5994778"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0098FC60-5CA5-66FC-FAFD-5ED1DB80F9FF}"/>
              </a:ext>
            </a:extLst>
          </p:cNvPr>
          <p:cNvSpPr/>
          <p:nvPr/>
        </p:nvSpPr>
        <p:spPr>
          <a:xfrm>
            <a:off x="4010707" y="311253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0CED5583-3634-2D95-4FD3-4DC8EBFE5E66}"/>
              </a:ext>
            </a:extLst>
          </p:cNvPr>
          <p:cNvSpPr/>
          <p:nvPr/>
        </p:nvSpPr>
        <p:spPr>
          <a:xfrm>
            <a:off x="5000946" y="311253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9" name="矩形 8">
            <a:extLst>
              <a:ext uri="{FF2B5EF4-FFF2-40B4-BE49-F238E27FC236}">
                <a16:creationId xmlns:a16="http://schemas.microsoft.com/office/drawing/2014/main" id="{17A3F222-F141-03B5-5D51-07C54BCE5CB2}"/>
              </a:ext>
            </a:extLst>
          </p:cNvPr>
          <p:cNvSpPr/>
          <p:nvPr/>
        </p:nvSpPr>
        <p:spPr>
          <a:xfrm>
            <a:off x="5994778" y="3113907"/>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D0322E95-2468-AD90-97D6-1B72D52D49EF}"/>
              </a:ext>
            </a:extLst>
          </p:cNvPr>
          <p:cNvSpPr/>
          <p:nvPr/>
        </p:nvSpPr>
        <p:spPr>
          <a:xfrm>
            <a:off x="4010707" y="366707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1" name="矩形 10">
            <a:extLst>
              <a:ext uri="{FF2B5EF4-FFF2-40B4-BE49-F238E27FC236}">
                <a16:creationId xmlns:a16="http://schemas.microsoft.com/office/drawing/2014/main" id="{7BA9EC4B-F3E6-C092-A0BE-7C1D48B00A00}"/>
              </a:ext>
            </a:extLst>
          </p:cNvPr>
          <p:cNvSpPr/>
          <p:nvPr/>
        </p:nvSpPr>
        <p:spPr>
          <a:xfrm>
            <a:off x="5000946"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AE7FC4FF-AC47-F897-14BB-B18BFA3C0CA5}"/>
              </a:ext>
            </a:extLst>
          </p:cNvPr>
          <p:cNvSpPr/>
          <p:nvPr/>
        </p:nvSpPr>
        <p:spPr>
          <a:xfrm>
            <a:off x="4010707" y="4221400"/>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4" name="矩形 13">
            <a:extLst>
              <a:ext uri="{FF2B5EF4-FFF2-40B4-BE49-F238E27FC236}">
                <a16:creationId xmlns:a16="http://schemas.microsoft.com/office/drawing/2014/main" id="{FDF69C80-AA17-8032-1B9A-7ABC0082246E}"/>
              </a:ext>
            </a:extLst>
          </p:cNvPr>
          <p:cNvSpPr/>
          <p:nvPr/>
        </p:nvSpPr>
        <p:spPr>
          <a:xfrm>
            <a:off x="5994778" y="422139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50057C67-6DDE-75AE-8EE2-913933F1E44C}"/>
              </a:ext>
            </a:extLst>
          </p:cNvPr>
          <p:cNvSpPr/>
          <p:nvPr/>
        </p:nvSpPr>
        <p:spPr>
          <a:xfrm>
            <a:off x="4010707" y="4775675"/>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6" name="矩形 15">
            <a:extLst>
              <a:ext uri="{FF2B5EF4-FFF2-40B4-BE49-F238E27FC236}">
                <a16:creationId xmlns:a16="http://schemas.microsoft.com/office/drawing/2014/main" id="{8F15EE38-91CD-F301-B007-7F1FACB68442}"/>
              </a:ext>
            </a:extLst>
          </p:cNvPr>
          <p:cNvSpPr/>
          <p:nvPr/>
        </p:nvSpPr>
        <p:spPr>
          <a:xfrm>
            <a:off x="5000946"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7" name="矩形 16">
            <a:extLst>
              <a:ext uri="{FF2B5EF4-FFF2-40B4-BE49-F238E27FC236}">
                <a16:creationId xmlns:a16="http://schemas.microsoft.com/office/drawing/2014/main" id="{3ECFC787-BFD8-D186-D088-A03CADCB1AD4}"/>
              </a:ext>
            </a:extLst>
          </p:cNvPr>
          <p:cNvSpPr/>
          <p:nvPr/>
        </p:nvSpPr>
        <p:spPr>
          <a:xfrm>
            <a:off x="5994778"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8" name="矩形 17">
            <a:extLst>
              <a:ext uri="{FF2B5EF4-FFF2-40B4-BE49-F238E27FC236}">
                <a16:creationId xmlns:a16="http://schemas.microsoft.com/office/drawing/2014/main" id="{900512E4-C49C-376C-F54F-F7464D697056}"/>
              </a:ext>
            </a:extLst>
          </p:cNvPr>
          <p:cNvSpPr/>
          <p:nvPr/>
        </p:nvSpPr>
        <p:spPr>
          <a:xfrm>
            <a:off x="4010707" y="5329214"/>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9" name="矩形 18">
            <a:extLst>
              <a:ext uri="{FF2B5EF4-FFF2-40B4-BE49-F238E27FC236}">
                <a16:creationId xmlns:a16="http://schemas.microsoft.com/office/drawing/2014/main" id="{CB318332-A0BE-F3B1-D13A-120E705474B4}"/>
              </a:ext>
            </a:extLst>
          </p:cNvPr>
          <p:cNvSpPr/>
          <p:nvPr/>
        </p:nvSpPr>
        <p:spPr>
          <a:xfrm>
            <a:off x="5000946" y="5329212"/>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20" name="矩形 19">
            <a:extLst>
              <a:ext uri="{FF2B5EF4-FFF2-40B4-BE49-F238E27FC236}">
                <a16:creationId xmlns:a16="http://schemas.microsoft.com/office/drawing/2014/main" id="{B882B3CF-EEFC-3AB4-F4F4-C6FAA914D00C}"/>
              </a:ext>
            </a:extLst>
          </p:cNvPr>
          <p:cNvSpPr/>
          <p:nvPr/>
        </p:nvSpPr>
        <p:spPr>
          <a:xfrm>
            <a:off x="3550011" y="262509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0</a:t>
            </a:r>
            <a:endParaRPr lang="zh-CN" altLang="en-US" dirty="0">
              <a:solidFill>
                <a:schemeClr val="tx1"/>
              </a:solidFill>
              <a:latin typeface="Arial" panose="020B0604020202020204" pitchFamily="34" charset="0"/>
              <a:cs typeface="Arial" panose="020B0604020202020204" pitchFamily="34" charset="0"/>
            </a:endParaRPr>
          </a:p>
        </p:txBody>
      </p:sp>
      <p:sp>
        <p:nvSpPr>
          <p:cNvPr id="21" name="矩形 20">
            <a:extLst>
              <a:ext uri="{FF2B5EF4-FFF2-40B4-BE49-F238E27FC236}">
                <a16:creationId xmlns:a16="http://schemas.microsoft.com/office/drawing/2014/main" id="{6EC5E2F9-F41E-2DDC-BFBB-8FEA611FC8D1}"/>
              </a:ext>
            </a:extLst>
          </p:cNvPr>
          <p:cNvSpPr/>
          <p:nvPr/>
        </p:nvSpPr>
        <p:spPr>
          <a:xfrm>
            <a:off x="3550011" y="317967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2" name="矩形 21">
            <a:extLst>
              <a:ext uri="{FF2B5EF4-FFF2-40B4-BE49-F238E27FC236}">
                <a16:creationId xmlns:a16="http://schemas.microsoft.com/office/drawing/2014/main" id="{06029F06-E75A-A9D8-FAB7-7CDBB620391B}"/>
              </a:ext>
            </a:extLst>
          </p:cNvPr>
          <p:cNvSpPr/>
          <p:nvPr/>
        </p:nvSpPr>
        <p:spPr>
          <a:xfrm>
            <a:off x="3550011" y="373422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3" name="矩形 22">
            <a:extLst>
              <a:ext uri="{FF2B5EF4-FFF2-40B4-BE49-F238E27FC236}">
                <a16:creationId xmlns:a16="http://schemas.microsoft.com/office/drawing/2014/main" id="{658CF8A3-9583-1FED-12A6-C4A2A67B2243}"/>
              </a:ext>
            </a:extLst>
          </p:cNvPr>
          <p:cNvSpPr/>
          <p:nvPr/>
        </p:nvSpPr>
        <p:spPr>
          <a:xfrm>
            <a:off x="3550011" y="428854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4" name="矩形 23">
            <a:extLst>
              <a:ext uri="{FF2B5EF4-FFF2-40B4-BE49-F238E27FC236}">
                <a16:creationId xmlns:a16="http://schemas.microsoft.com/office/drawing/2014/main" id="{86A40F19-E7CD-CE43-A4C1-DB373AD7CAC1}"/>
              </a:ext>
            </a:extLst>
          </p:cNvPr>
          <p:cNvSpPr/>
          <p:nvPr/>
        </p:nvSpPr>
        <p:spPr>
          <a:xfrm>
            <a:off x="3550011" y="484282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5" name="矩形 24">
            <a:extLst>
              <a:ext uri="{FF2B5EF4-FFF2-40B4-BE49-F238E27FC236}">
                <a16:creationId xmlns:a16="http://schemas.microsoft.com/office/drawing/2014/main" id="{BFA2AC10-884D-0885-8164-CE98AF4DBD39}"/>
              </a:ext>
            </a:extLst>
          </p:cNvPr>
          <p:cNvSpPr/>
          <p:nvPr/>
        </p:nvSpPr>
        <p:spPr>
          <a:xfrm>
            <a:off x="3550011" y="539636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latin typeface="Arial" panose="020B0604020202020204" pitchFamily="34" charset="0"/>
                <a:cs typeface="Arial" panose="020B0604020202020204" pitchFamily="34" charset="0"/>
              </a:rPr>
              <a:t>5</a:t>
            </a:r>
            <a:endParaRPr lang="zh-CN" altLang="en-US" dirty="0">
              <a:solidFill>
                <a:schemeClr val="tx1"/>
              </a:solidFill>
              <a:latin typeface="Arial" panose="020B0604020202020204" pitchFamily="34" charset="0"/>
              <a:cs typeface="Arial" panose="020B0604020202020204" pitchFamily="34" charset="0"/>
            </a:endParaRPr>
          </a:p>
        </p:txBody>
      </p:sp>
      <p:sp>
        <p:nvSpPr>
          <p:cNvPr id="26" name="矩形 25">
            <a:extLst>
              <a:ext uri="{FF2B5EF4-FFF2-40B4-BE49-F238E27FC236}">
                <a16:creationId xmlns:a16="http://schemas.microsoft.com/office/drawing/2014/main" id="{1AD17C9A-0A50-C05A-9A02-0FB5565276BB}"/>
              </a:ext>
            </a:extLst>
          </p:cNvPr>
          <p:cNvSpPr/>
          <p:nvPr/>
        </p:nvSpPr>
        <p:spPr>
          <a:xfrm>
            <a:off x="5994778"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27" name="矩形 26">
            <a:extLst>
              <a:ext uri="{FF2B5EF4-FFF2-40B4-BE49-F238E27FC236}">
                <a16:creationId xmlns:a16="http://schemas.microsoft.com/office/drawing/2014/main" id="{1A1A4845-B56D-42CF-3A30-0D61BA6F2E5B}"/>
              </a:ext>
            </a:extLst>
          </p:cNvPr>
          <p:cNvSpPr/>
          <p:nvPr/>
        </p:nvSpPr>
        <p:spPr>
          <a:xfrm>
            <a:off x="5994778" y="5325696"/>
            <a:ext cx="993459" cy="554027"/>
          </a:xfrm>
          <a:prstGeom prst="rect">
            <a:avLst/>
          </a:prstGeom>
          <a:solidFill>
            <a:schemeClr val="bg1">
              <a:lumMod val="85000"/>
            </a:schemeClr>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&lt;</a:t>
            </a:r>
            <a:r>
              <a:rPr lang="en-US" altLang="zh-CN" sz="2400" i="1" dirty="0">
                <a:solidFill>
                  <a:schemeClr val="tx1"/>
                </a:solidFill>
                <a:latin typeface="Times New Roman" panose="02020603050405020304" pitchFamily="18" charset="0"/>
                <a:cs typeface="Times New Roman" panose="02020603050405020304" pitchFamily="18" charset="0"/>
              </a:rPr>
              <a:t>2</a:t>
            </a: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i="1" dirty="0" err="1">
                <a:solidFill>
                  <a:schemeClr val="tx1"/>
                </a:solidFill>
                <a:latin typeface="Times New Roman" panose="02020603050405020304" pitchFamily="18" charset="0"/>
                <a:cs typeface="Times New Roman" panose="02020603050405020304" pitchFamily="18" charset="0"/>
              </a:rPr>
              <a:t>f</a:t>
            </a:r>
            <a:r>
              <a:rPr lang="en-US" altLang="zh-CN" sz="1100" i="1" dirty="0" err="1">
                <a:solidFill>
                  <a:schemeClr val="tx1"/>
                </a:solidFill>
                <a:latin typeface="Times New Roman" panose="02020603050405020304" pitchFamily="18" charset="0"/>
                <a:cs typeface="Times New Roman" panose="02020603050405020304" pitchFamily="18" charset="0"/>
              </a:rPr>
              <a:t>E</a:t>
            </a:r>
            <a:r>
              <a:rPr lang="en-US" altLang="zh-CN" sz="2400" dirty="0">
                <a:solidFill>
                  <a:schemeClr val="tx1"/>
                </a:solidFill>
                <a:latin typeface="Times New Roman" panose="02020603050405020304" pitchFamily="18" charset="0"/>
                <a:cs typeface="Times New Roman" panose="02020603050405020304" pitchFamily="18" charset="0"/>
              </a:rPr>
              <a:t>&gt;</a:t>
            </a:r>
            <a:endParaRPr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AAF914D2-935B-55AF-BC07-BC9CF2B1E639}"/>
              </a:ext>
            </a:extLst>
          </p:cNvPr>
          <p:cNvSpPr txBox="1"/>
          <p:nvPr/>
        </p:nvSpPr>
        <p:spPr>
          <a:xfrm>
            <a:off x="1133668" y="3050534"/>
            <a:ext cx="2196845" cy="830997"/>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Calculate element D’s corresponding bucket.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29" name="椭圆 28">
            <a:extLst>
              <a:ext uri="{FF2B5EF4-FFF2-40B4-BE49-F238E27FC236}">
                <a16:creationId xmlns:a16="http://schemas.microsoft.com/office/drawing/2014/main" id="{FDDC2157-C5E9-2D3B-7870-7480CFEDC48D}"/>
              </a:ext>
            </a:extLst>
          </p:cNvPr>
          <p:cNvSpPr/>
          <p:nvPr/>
        </p:nvSpPr>
        <p:spPr>
          <a:xfrm>
            <a:off x="699931" y="3303560"/>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p:txBody>
      </p:sp>
      <p:cxnSp>
        <p:nvCxnSpPr>
          <p:cNvPr id="30" name="直接箭头连接符 29">
            <a:extLst>
              <a:ext uri="{FF2B5EF4-FFF2-40B4-BE49-F238E27FC236}">
                <a16:creationId xmlns:a16="http://schemas.microsoft.com/office/drawing/2014/main" id="{28207568-835D-293E-4089-B323400BB0D8}"/>
              </a:ext>
            </a:extLst>
          </p:cNvPr>
          <p:cNvCxnSpPr>
            <a:cxnSpLocks/>
          </p:cNvCxnSpPr>
          <p:nvPr/>
        </p:nvCxnSpPr>
        <p:spPr>
          <a:xfrm>
            <a:off x="3159294" y="3298774"/>
            <a:ext cx="407856" cy="129267"/>
          </a:xfrm>
          <a:prstGeom prst="straightConnector1">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CE19EB2F-83AE-FB22-BCCF-08D636705DCD}"/>
              </a:ext>
            </a:extLst>
          </p:cNvPr>
          <p:cNvSpPr txBox="1"/>
          <p:nvPr/>
        </p:nvSpPr>
        <p:spPr>
          <a:xfrm>
            <a:off x="1131698" y="4420683"/>
            <a:ext cx="2198815" cy="553998"/>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Find an empty slot </a:t>
            </a:r>
          </a:p>
          <a:p>
            <a:r>
              <a:rPr lang="en-US" altLang="zh-CN" dirty="0">
                <a:solidFill>
                  <a:schemeClr val="bg1">
                    <a:lumMod val="75000"/>
                  </a:schemeClr>
                </a:solidFill>
                <a:latin typeface="Arial" panose="020B0604020202020204" pitchFamily="34" charset="0"/>
                <a:cs typeface="Arial" panose="020B0604020202020204" pitchFamily="34" charset="0"/>
              </a:rPr>
              <a:t>by linear probing.</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31" name="椭圆 30">
            <a:extLst>
              <a:ext uri="{FF2B5EF4-FFF2-40B4-BE49-F238E27FC236}">
                <a16:creationId xmlns:a16="http://schemas.microsoft.com/office/drawing/2014/main" id="{ECBA9493-7BBD-1071-19A0-57624D184031}"/>
              </a:ext>
            </a:extLst>
          </p:cNvPr>
          <p:cNvSpPr/>
          <p:nvPr/>
        </p:nvSpPr>
        <p:spPr>
          <a:xfrm>
            <a:off x="699931" y="4535210"/>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zh-CN" altLang="en-US" dirty="0">
              <a:latin typeface="Arial" panose="020B0604020202020204" pitchFamily="34" charset="0"/>
              <a:cs typeface="Arial" panose="020B0604020202020204" pitchFamily="34" charset="0"/>
            </a:endParaRPr>
          </a:p>
        </p:txBody>
      </p:sp>
      <p:grpSp>
        <p:nvGrpSpPr>
          <p:cNvPr id="33" name="组合 32">
            <a:extLst>
              <a:ext uri="{FF2B5EF4-FFF2-40B4-BE49-F238E27FC236}">
                <a16:creationId xmlns:a16="http://schemas.microsoft.com/office/drawing/2014/main" id="{FD48C925-67C4-BABE-5C79-A9BBB4D89D48}"/>
              </a:ext>
            </a:extLst>
          </p:cNvPr>
          <p:cNvGrpSpPr/>
          <p:nvPr/>
        </p:nvGrpSpPr>
        <p:grpSpPr>
          <a:xfrm>
            <a:off x="3549638" y="3561849"/>
            <a:ext cx="23882" cy="1991577"/>
            <a:chOff x="5118541" y="1801560"/>
            <a:chExt cx="12700" cy="1059088"/>
          </a:xfrm>
        </p:grpSpPr>
        <p:cxnSp>
          <p:nvCxnSpPr>
            <p:cNvPr id="34" name="连接符: 曲线 33">
              <a:extLst>
                <a:ext uri="{FF2B5EF4-FFF2-40B4-BE49-F238E27FC236}">
                  <a16:creationId xmlns:a16="http://schemas.microsoft.com/office/drawing/2014/main" id="{620DD36A-EBC5-0184-6E54-F9D396BA7AF4}"/>
                </a:ext>
              </a:extLst>
            </p:cNvPr>
            <p:cNvCxnSpPr>
              <a:cxnSpLocks/>
            </p:cNvCxnSpPr>
            <p:nvPr/>
          </p:nvCxnSpPr>
          <p:spPr>
            <a:xfrm rot="10800000" flipV="1">
              <a:off x="5118541" y="1801560"/>
              <a:ext cx="12700" cy="264978"/>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35" name="连接符: 曲线 34">
              <a:extLst>
                <a:ext uri="{FF2B5EF4-FFF2-40B4-BE49-F238E27FC236}">
                  <a16:creationId xmlns:a16="http://schemas.microsoft.com/office/drawing/2014/main" id="{62B28F43-4BCD-78A6-908E-521CF6420D3F}"/>
                </a:ext>
              </a:extLst>
            </p:cNvPr>
            <p:cNvCxnSpPr>
              <a:cxnSpLocks/>
            </p:cNvCxnSpPr>
            <p:nvPr/>
          </p:nvCxnSpPr>
          <p:spPr>
            <a:xfrm rot="10800000" flipV="1">
              <a:off x="5118541" y="2066538"/>
              <a:ext cx="12700" cy="264626"/>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DEE571C7-18B2-3ECF-8FA6-05392695142D}"/>
                </a:ext>
              </a:extLst>
            </p:cNvPr>
            <p:cNvCxnSpPr>
              <a:cxnSpLocks/>
            </p:cNvCxnSpPr>
            <p:nvPr/>
          </p:nvCxnSpPr>
          <p:spPr>
            <a:xfrm rot="10800000" flipV="1">
              <a:off x="5118541" y="2331164"/>
              <a:ext cx="12700" cy="264858"/>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37" name="连接符: 曲线 36">
              <a:extLst>
                <a:ext uri="{FF2B5EF4-FFF2-40B4-BE49-F238E27FC236}">
                  <a16:creationId xmlns:a16="http://schemas.microsoft.com/office/drawing/2014/main" id="{3CDEDC9A-8F73-BDB7-DA59-826E417B3AB8}"/>
                </a:ext>
              </a:extLst>
            </p:cNvPr>
            <p:cNvCxnSpPr>
              <a:cxnSpLocks/>
            </p:cNvCxnSpPr>
            <p:nvPr/>
          </p:nvCxnSpPr>
          <p:spPr>
            <a:xfrm rot="10800000" flipV="1">
              <a:off x="5118541" y="2596022"/>
              <a:ext cx="12700" cy="264626"/>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grpSp>
      <p:sp>
        <p:nvSpPr>
          <p:cNvPr id="13" name="矩形 12">
            <a:extLst>
              <a:ext uri="{FF2B5EF4-FFF2-40B4-BE49-F238E27FC236}">
                <a16:creationId xmlns:a16="http://schemas.microsoft.com/office/drawing/2014/main" id="{5B4A46EA-6194-FF94-B682-6BBE628A122C}"/>
              </a:ext>
            </a:extLst>
          </p:cNvPr>
          <p:cNvSpPr/>
          <p:nvPr/>
        </p:nvSpPr>
        <p:spPr>
          <a:xfrm>
            <a:off x="5000946" y="4221398"/>
            <a:ext cx="993459" cy="554027"/>
          </a:xfrm>
          <a:prstGeom prst="rect">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44" name="文本框 43">
            <a:extLst>
              <a:ext uri="{FF2B5EF4-FFF2-40B4-BE49-F238E27FC236}">
                <a16:creationId xmlns:a16="http://schemas.microsoft.com/office/drawing/2014/main" id="{522847BF-4CDF-D75A-A84D-54461373EDF5}"/>
              </a:ext>
            </a:extLst>
          </p:cNvPr>
          <p:cNvSpPr txBox="1"/>
          <p:nvPr/>
        </p:nvSpPr>
        <p:spPr>
          <a:xfrm>
            <a:off x="7629882" y="3944104"/>
            <a:ext cx="2930418" cy="553998"/>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Move one inserted element to obtain a closer empty slot.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45" name="椭圆 44">
            <a:extLst>
              <a:ext uri="{FF2B5EF4-FFF2-40B4-BE49-F238E27FC236}">
                <a16:creationId xmlns:a16="http://schemas.microsoft.com/office/drawing/2014/main" id="{A4149E10-7EA9-C228-25B1-FCC475F533FA}"/>
              </a:ext>
            </a:extLst>
          </p:cNvPr>
          <p:cNvSpPr/>
          <p:nvPr/>
        </p:nvSpPr>
        <p:spPr>
          <a:xfrm>
            <a:off x="7187836" y="4058631"/>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zh-CN" altLang="en-US" dirty="0">
              <a:latin typeface="Arial" panose="020B0604020202020204" pitchFamily="34" charset="0"/>
              <a:cs typeface="Arial" panose="020B0604020202020204" pitchFamily="34" charset="0"/>
            </a:endParaRPr>
          </a:p>
        </p:txBody>
      </p:sp>
      <p:sp>
        <p:nvSpPr>
          <p:cNvPr id="46" name="文本框 45">
            <a:extLst>
              <a:ext uri="{FF2B5EF4-FFF2-40B4-BE49-F238E27FC236}">
                <a16:creationId xmlns:a16="http://schemas.microsoft.com/office/drawing/2014/main" id="{3121DA8F-467F-1DC9-FAA4-36FF0C7F9BD6}"/>
              </a:ext>
            </a:extLst>
          </p:cNvPr>
          <p:cNvSpPr txBox="1"/>
          <p:nvPr/>
        </p:nvSpPr>
        <p:spPr>
          <a:xfrm>
            <a:off x="7640994" y="4750053"/>
            <a:ext cx="2930418" cy="553998"/>
          </a:xfrm>
          <a:prstGeom prst="rect">
            <a:avLst/>
          </a:prstGeom>
          <a:noFill/>
        </p:spPr>
        <p:txBody>
          <a:bodyPr wrap="square" lIns="0" tIns="0" rIns="0" bIns="0" rtlCol="0">
            <a:spAutoFit/>
          </a:bodyPr>
          <a:lstStyle/>
          <a:p>
            <a:r>
              <a:rPr lang="en-US" altLang="zh-CN" dirty="0">
                <a:latin typeface="Arial" panose="020B0604020202020204" pitchFamily="34" charset="0"/>
                <a:cs typeface="Arial" panose="020B0604020202020204" pitchFamily="34" charset="0"/>
              </a:rPr>
              <a:t>Store element </a:t>
            </a:r>
            <a:r>
              <a:rPr lang="en-US" altLang="zh-CN" i="1" dirty="0">
                <a:latin typeface="Arial" panose="020B0604020202020204" pitchFamily="34" charset="0"/>
                <a:cs typeface="Arial" panose="020B0604020202020204" pitchFamily="34" charset="0"/>
              </a:rPr>
              <a:t>D</a:t>
            </a:r>
            <a:r>
              <a:rPr lang="en-US" altLang="zh-CN" dirty="0">
                <a:latin typeface="Arial" panose="020B0604020202020204" pitchFamily="34" charset="0"/>
                <a:cs typeface="Arial" panose="020B0604020202020204" pitchFamily="34" charset="0"/>
              </a:rPr>
              <a:t> in the newly created empty slot.</a:t>
            </a:r>
            <a:endParaRPr lang="zh-CN" altLang="en-US" dirty="0">
              <a:latin typeface="Arial" panose="020B0604020202020204" pitchFamily="34" charset="0"/>
              <a:cs typeface="Arial" panose="020B0604020202020204" pitchFamily="34" charset="0"/>
            </a:endParaRPr>
          </a:p>
        </p:txBody>
      </p:sp>
      <p:sp>
        <p:nvSpPr>
          <p:cNvPr id="47" name="椭圆 46">
            <a:extLst>
              <a:ext uri="{FF2B5EF4-FFF2-40B4-BE49-F238E27FC236}">
                <a16:creationId xmlns:a16="http://schemas.microsoft.com/office/drawing/2014/main" id="{E27317F2-B39B-F517-53D0-81EDE590B975}"/>
              </a:ext>
            </a:extLst>
          </p:cNvPr>
          <p:cNvSpPr/>
          <p:nvPr/>
        </p:nvSpPr>
        <p:spPr>
          <a:xfrm>
            <a:off x="7198948" y="4864580"/>
            <a:ext cx="324944" cy="3249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zh-CN" altLang="en-US" dirty="0">
              <a:latin typeface="Arial" panose="020B0604020202020204" pitchFamily="34" charset="0"/>
              <a:cs typeface="Arial" panose="020B0604020202020204" pitchFamily="34" charset="0"/>
            </a:endParaRPr>
          </a:p>
        </p:txBody>
      </p:sp>
      <p:cxnSp>
        <p:nvCxnSpPr>
          <p:cNvPr id="49" name="直接箭头连接符 48">
            <a:extLst>
              <a:ext uri="{FF2B5EF4-FFF2-40B4-BE49-F238E27FC236}">
                <a16:creationId xmlns:a16="http://schemas.microsoft.com/office/drawing/2014/main" id="{DF270DF9-CBF3-FA6F-CE9D-A2B8F5832727}"/>
              </a:ext>
            </a:extLst>
          </p:cNvPr>
          <p:cNvCxnSpPr>
            <a:cxnSpLocks/>
            <a:stCxn id="47" idx="2"/>
            <a:endCxn id="14" idx="1"/>
          </p:cNvCxnSpPr>
          <p:nvPr/>
        </p:nvCxnSpPr>
        <p:spPr bwMode="auto">
          <a:xfrm flipH="1" flipV="1">
            <a:off x="5994778" y="4498412"/>
            <a:ext cx="1204170" cy="528640"/>
          </a:xfrm>
          <a:prstGeom prst="straightConnector1">
            <a:avLst/>
          </a:prstGeom>
          <a:solidFill>
            <a:schemeClr val="bg1"/>
          </a:solidFill>
          <a:ln w="25400" cap="flat" cmpd="sng" algn="ctr">
            <a:solidFill>
              <a:schemeClr val="accent1"/>
            </a:solidFill>
            <a:prstDash val="dash"/>
            <a:round/>
            <a:headEnd type="none" w="med" len="med"/>
            <a:tailEnd type="arrow" w="lg" len="lg"/>
          </a:ln>
          <a:effectLst/>
        </p:spPr>
      </p:cxnSp>
    </p:spTree>
    <p:extLst>
      <p:ext uri="{BB962C8B-B14F-4D97-AF65-F5344CB8AC3E}">
        <p14:creationId xmlns:p14="http://schemas.microsoft.com/office/powerpoint/2010/main" val="3884781196"/>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Insertion</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29</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1041247"/>
          </a:xfrm>
          <a:prstGeom prst="rect">
            <a:avLst/>
          </a:prstGeom>
        </p:spPr>
        <p:txBody>
          <a:bodyPr wrap="square" lIns="0" tIns="0" rIns="0" bIns="0">
            <a:spAutoFit/>
          </a:bodyPr>
          <a:lstStyle/>
          <a:p>
            <a:pPr>
              <a:lnSpc>
                <a:spcPct val="150000"/>
              </a:lnSpc>
            </a:pPr>
            <a:r>
              <a:rPr lang="en-US" altLang="zh-CN" sz="2400" dirty="0">
                <a:latin typeface="+mj-lt"/>
              </a:rPr>
              <a:t>Then,</a:t>
            </a:r>
            <a:r>
              <a:rPr lang="zh-CN" altLang="en-US" sz="2400" dirty="0">
                <a:latin typeface="+mj-lt"/>
              </a:rPr>
              <a:t> </a:t>
            </a:r>
            <a:r>
              <a:rPr lang="cs-CZ" altLang="zh-CN" sz="2400" dirty="0">
                <a:latin typeface="+mj-lt"/>
              </a:rPr>
              <a:t>we insert element </a:t>
            </a:r>
            <a:r>
              <a:rPr lang="en-US" altLang="zh-CN" sz="2400" i="1" dirty="0">
                <a:latin typeface="+mj-lt"/>
              </a:rPr>
              <a:t>D</a:t>
            </a:r>
            <a:r>
              <a:rPr lang="cs-CZ" altLang="zh-CN" sz="2400" dirty="0">
                <a:latin typeface="+mj-lt"/>
              </a:rPr>
              <a:t>.</a:t>
            </a:r>
            <a:r>
              <a:rPr lang="en-US" altLang="zh-CN" sz="2400" dirty="0">
                <a:latin typeface="+mj-lt"/>
              </a:rPr>
              <a:t> Assuming that the corresponding bucket of element </a:t>
            </a:r>
            <a:r>
              <a:rPr lang="en-US" altLang="zh-CN" sz="2400" i="1" dirty="0">
                <a:latin typeface="+mj-lt"/>
              </a:rPr>
              <a:t>D</a:t>
            </a:r>
            <a:r>
              <a:rPr lang="en-US" altLang="zh-CN" sz="2400" dirty="0">
                <a:latin typeface="+mj-lt"/>
              </a:rPr>
              <a:t> is also 1, and the fingerprint of element </a:t>
            </a:r>
            <a:r>
              <a:rPr lang="en-US" altLang="zh-CN" sz="2400" i="1" dirty="0">
                <a:latin typeface="+mj-lt"/>
              </a:rPr>
              <a:t>D</a:t>
            </a:r>
            <a:r>
              <a:rPr lang="en-US" altLang="zh-CN" sz="2400" dirty="0">
                <a:latin typeface="+mj-lt"/>
              </a:rPr>
              <a:t> is </a:t>
            </a:r>
            <a:r>
              <a:rPr lang="en-US" altLang="zh-CN" sz="2400" i="1" dirty="0" err="1">
                <a:latin typeface="Times New Roman" panose="02020603050405020304" pitchFamily="18" charset="0"/>
                <a:cs typeface="Times New Roman" panose="02020603050405020304" pitchFamily="18" charset="0"/>
              </a:rPr>
              <a:t>f</a:t>
            </a:r>
            <a:r>
              <a:rPr lang="en-US" altLang="zh-CN" sz="1400" i="1" dirty="0" err="1">
                <a:latin typeface="Times New Roman" panose="02020603050405020304" pitchFamily="18" charset="0"/>
                <a:cs typeface="Times New Roman" panose="02020603050405020304" pitchFamily="18" charset="0"/>
              </a:rPr>
              <a:t>D</a:t>
            </a:r>
            <a:r>
              <a:rPr lang="en-US" altLang="zh-CN" sz="2400" dirty="0">
                <a:latin typeface="+mj-lt"/>
              </a:rPr>
              <a:t>.</a:t>
            </a:r>
          </a:p>
        </p:txBody>
      </p:sp>
      <p:sp>
        <p:nvSpPr>
          <p:cNvPr id="3" name="矩形 2">
            <a:extLst>
              <a:ext uri="{FF2B5EF4-FFF2-40B4-BE49-F238E27FC236}">
                <a16:creationId xmlns:a16="http://schemas.microsoft.com/office/drawing/2014/main" id="{D4B8A9D0-7BAC-BF27-25E3-C9BAF04FC514}"/>
              </a:ext>
            </a:extLst>
          </p:cNvPr>
          <p:cNvSpPr/>
          <p:nvPr/>
        </p:nvSpPr>
        <p:spPr>
          <a:xfrm>
            <a:off x="4010707" y="2557950"/>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30BD4BE3-CDDB-14BC-32B7-F26795328493}"/>
              </a:ext>
            </a:extLst>
          </p:cNvPr>
          <p:cNvSpPr/>
          <p:nvPr/>
        </p:nvSpPr>
        <p:spPr>
          <a:xfrm>
            <a:off x="5000946"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BFE22A7F-EA12-CA42-3051-D11C735FABBA}"/>
              </a:ext>
            </a:extLst>
          </p:cNvPr>
          <p:cNvSpPr/>
          <p:nvPr/>
        </p:nvSpPr>
        <p:spPr>
          <a:xfrm>
            <a:off x="5994778"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0098FC60-5CA5-66FC-FAFD-5ED1DB80F9FF}"/>
              </a:ext>
            </a:extLst>
          </p:cNvPr>
          <p:cNvSpPr/>
          <p:nvPr/>
        </p:nvSpPr>
        <p:spPr>
          <a:xfrm>
            <a:off x="4010707" y="311253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0CED5583-3634-2D95-4FD3-4DC8EBFE5E66}"/>
              </a:ext>
            </a:extLst>
          </p:cNvPr>
          <p:cNvSpPr/>
          <p:nvPr/>
        </p:nvSpPr>
        <p:spPr>
          <a:xfrm>
            <a:off x="5000946" y="311253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9" name="矩形 8">
            <a:extLst>
              <a:ext uri="{FF2B5EF4-FFF2-40B4-BE49-F238E27FC236}">
                <a16:creationId xmlns:a16="http://schemas.microsoft.com/office/drawing/2014/main" id="{17A3F222-F141-03B5-5D51-07C54BCE5CB2}"/>
              </a:ext>
            </a:extLst>
          </p:cNvPr>
          <p:cNvSpPr/>
          <p:nvPr/>
        </p:nvSpPr>
        <p:spPr>
          <a:xfrm>
            <a:off x="5994778" y="3113907"/>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D0322E95-2468-AD90-97D6-1B72D52D49EF}"/>
              </a:ext>
            </a:extLst>
          </p:cNvPr>
          <p:cNvSpPr/>
          <p:nvPr/>
        </p:nvSpPr>
        <p:spPr>
          <a:xfrm>
            <a:off x="4010707" y="366707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1" name="矩形 10">
            <a:extLst>
              <a:ext uri="{FF2B5EF4-FFF2-40B4-BE49-F238E27FC236}">
                <a16:creationId xmlns:a16="http://schemas.microsoft.com/office/drawing/2014/main" id="{7BA9EC4B-F3E6-C092-A0BE-7C1D48B00A00}"/>
              </a:ext>
            </a:extLst>
          </p:cNvPr>
          <p:cNvSpPr/>
          <p:nvPr/>
        </p:nvSpPr>
        <p:spPr>
          <a:xfrm>
            <a:off x="5000946"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AE7FC4FF-AC47-F897-14BB-B18BFA3C0CA5}"/>
              </a:ext>
            </a:extLst>
          </p:cNvPr>
          <p:cNvSpPr/>
          <p:nvPr/>
        </p:nvSpPr>
        <p:spPr>
          <a:xfrm>
            <a:off x="4010707" y="4221400"/>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4" name="矩形 13">
            <a:extLst>
              <a:ext uri="{FF2B5EF4-FFF2-40B4-BE49-F238E27FC236}">
                <a16:creationId xmlns:a16="http://schemas.microsoft.com/office/drawing/2014/main" id="{FDF69C80-AA17-8032-1B9A-7ABC0082246E}"/>
              </a:ext>
            </a:extLst>
          </p:cNvPr>
          <p:cNvSpPr/>
          <p:nvPr/>
        </p:nvSpPr>
        <p:spPr>
          <a:xfrm>
            <a:off x="5994778" y="422139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50057C67-6DDE-75AE-8EE2-913933F1E44C}"/>
              </a:ext>
            </a:extLst>
          </p:cNvPr>
          <p:cNvSpPr/>
          <p:nvPr/>
        </p:nvSpPr>
        <p:spPr>
          <a:xfrm>
            <a:off x="4010707" y="4775675"/>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6" name="矩形 15">
            <a:extLst>
              <a:ext uri="{FF2B5EF4-FFF2-40B4-BE49-F238E27FC236}">
                <a16:creationId xmlns:a16="http://schemas.microsoft.com/office/drawing/2014/main" id="{8F15EE38-91CD-F301-B007-7F1FACB68442}"/>
              </a:ext>
            </a:extLst>
          </p:cNvPr>
          <p:cNvSpPr/>
          <p:nvPr/>
        </p:nvSpPr>
        <p:spPr>
          <a:xfrm>
            <a:off x="5000946"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7" name="矩形 16">
            <a:extLst>
              <a:ext uri="{FF2B5EF4-FFF2-40B4-BE49-F238E27FC236}">
                <a16:creationId xmlns:a16="http://schemas.microsoft.com/office/drawing/2014/main" id="{3ECFC787-BFD8-D186-D088-A03CADCB1AD4}"/>
              </a:ext>
            </a:extLst>
          </p:cNvPr>
          <p:cNvSpPr/>
          <p:nvPr/>
        </p:nvSpPr>
        <p:spPr>
          <a:xfrm>
            <a:off x="5994778"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8" name="矩形 17">
            <a:extLst>
              <a:ext uri="{FF2B5EF4-FFF2-40B4-BE49-F238E27FC236}">
                <a16:creationId xmlns:a16="http://schemas.microsoft.com/office/drawing/2014/main" id="{900512E4-C49C-376C-F54F-F7464D697056}"/>
              </a:ext>
            </a:extLst>
          </p:cNvPr>
          <p:cNvSpPr/>
          <p:nvPr/>
        </p:nvSpPr>
        <p:spPr>
          <a:xfrm>
            <a:off x="4010707" y="5329214"/>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9" name="矩形 18">
            <a:extLst>
              <a:ext uri="{FF2B5EF4-FFF2-40B4-BE49-F238E27FC236}">
                <a16:creationId xmlns:a16="http://schemas.microsoft.com/office/drawing/2014/main" id="{CB318332-A0BE-F3B1-D13A-120E705474B4}"/>
              </a:ext>
            </a:extLst>
          </p:cNvPr>
          <p:cNvSpPr/>
          <p:nvPr/>
        </p:nvSpPr>
        <p:spPr>
          <a:xfrm>
            <a:off x="5000946" y="5329212"/>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20" name="矩形 19">
            <a:extLst>
              <a:ext uri="{FF2B5EF4-FFF2-40B4-BE49-F238E27FC236}">
                <a16:creationId xmlns:a16="http://schemas.microsoft.com/office/drawing/2014/main" id="{B882B3CF-EEFC-3AB4-F4F4-C6FAA914D00C}"/>
              </a:ext>
            </a:extLst>
          </p:cNvPr>
          <p:cNvSpPr/>
          <p:nvPr/>
        </p:nvSpPr>
        <p:spPr>
          <a:xfrm>
            <a:off x="3550011" y="262509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0</a:t>
            </a:r>
            <a:endParaRPr lang="zh-CN" altLang="en-US" dirty="0">
              <a:solidFill>
                <a:schemeClr val="tx1"/>
              </a:solidFill>
              <a:latin typeface="Arial" panose="020B0604020202020204" pitchFamily="34" charset="0"/>
              <a:cs typeface="Arial" panose="020B0604020202020204" pitchFamily="34" charset="0"/>
            </a:endParaRPr>
          </a:p>
        </p:txBody>
      </p:sp>
      <p:sp>
        <p:nvSpPr>
          <p:cNvPr id="21" name="矩形 20">
            <a:extLst>
              <a:ext uri="{FF2B5EF4-FFF2-40B4-BE49-F238E27FC236}">
                <a16:creationId xmlns:a16="http://schemas.microsoft.com/office/drawing/2014/main" id="{6EC5E2F9-F41E-2DDC-BFBB-8FEA611FC8D1}"/>
              </a:ext>
            </a:extLst>
          </p:cNvPr>
          <p:cNvSpPr/>
          <p:nvPr/>
        </p:nvSpPr>
        <p:spPr>
          <a:xfrm>
            <a:off x="3550011" y="317967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2" name="矩形 21">
            <a:extLst>
              <a:ext uri="{FF2B5EF4-FFF2-40B4-BE49-F238E27FC236}">
                <a16:creationId xmlns:a16="http://schemas.microsoft.com/office/drawing/2014/main" id="{06029F06-E75A-A9D8-FAB7-7CDBB620391B}"/>
              </a:ext>
            </a:extLst>
          </p:cNvPr>
          <p:cNvSpPr/>
          <p:nvPr/>
        </p:nvSpPr>
        <p:spPr>
          <a:xfrm>
            <a:off x="3550011" y="373422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3" name="矩形 22">
            <a:extLst>
              <a:ext uri="{FF2B5EF4-FFF2-40B4-BE49-F238E27FC236}">
                <a16:creationId xmlns:a16="http://schemas.microsoft.com/office/drawing/2014/main" id="{658CF8A3-9583-1FED-12A6-C4A2A67B2243}"/>
              </a:ext>
            </a:extLst>
          </p:cNvPr>
          <p:cNvSpPr/>
          <p:nvPr/>
        </p:nvSpPr>
        <p:spPr>
          <a:xfrm>
            <a:off x="3550011" y="428854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4" name="矩形 23">
            <a:extLst>
              <a:ext uri="{FF2B5EF4-FFF2-40B4-BE49-F238E27FC236}">
                <a16:creationId xmlns:a16="http://schemas.microsoft.com/office/drawing/2014/main" id="{86A40F19-E7CD-CE43-A4C1-DB373AD7CAC1}"/>
              </a:ext>
            </a:extLst>
          </p:cNvPr>
          <p:cNvSpPr/>
          <p:nvPr/>
        </p:nvSpPr>
        <p:spPr>
          <a:xfrm>
            <a:off x="3550011" y="484282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5" name="矩形 24">
            <a:extLst>
              <a:ext uri="{FF2B5EF4-FFF2-40B4-BE49-F238E27FC236}">
                <a16:creationId xmlns:a16="http://schemas.microsoft.com/office/drawing/2014/main" id="{BFA2AC10-884D-0885-8164-CE98AF4DBD39}"/>
              </a:ext>
            </a:extLst>
          </p:cNvPr>
          <p:cNvSpPr/>
          <p:nvPr/>
        </p:nvSpPr>
        <p:spPr>
          <a:xfrm>
            <a:off x="3550011" y="539636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latin typeface="Arial" panose="020B0604020202020204" pitchFamily="34" charset="0"/>
                <a:cs typeface="Arial" panose="020B0604020202020204" pitchFamily="34" charset="0"/>
              </a:rPr>
              <a:t>5</a:t>
            </a:r>
            <a:endParaRPr lang="zh-CN" altLang="en-US" dirty="0">
              <a:solidFill>
                <a:schemeClr val="tx1"/>
              </a:solidFill>
              <a:latin typeface="Arial" panose="020B0604020202020204" pitchFamily="34" charset="0"/>
              <a:cs typeface="Arial" panose="020B0604020202020204" pitchFamily="34" charset="0"/>
            </a:endParaRPr>
          </a:p>
        </p:txBody>
      </p:sp>
      <p:sp>
        <p:nvSpPr>
          <p:cNvPr id="26" name="矩形 25">
            <a:extLst>
              <a:ext uri="{FF2B5EF4-FFF2-40B4-BE49-F238E27FC236}">
                <a16:creationId xmlns:a16="http://schemas.microsoft.com/office/drawing/2014/main" id="{1AD17C9A-0A50-C05A-9A02-0FB5565276BB}"/>
              </a:ext>
            </a:extLst>
          </p:cNvPr>
          <p:cNvSpPr/>
          <p:nvPr/>
        </p:nvSpPr>
        <p:spPr>
          <a:xfrm>
            <a:off x="5994778"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27" name="矩形 26">
            <a:extLst>
              <a:ext uri="{FF2B5EF4-FFF2-40B4-BE49-F238E27FC236}">
                <a16:creationId xmlns:a16="http://schemas.microsoft.com/office/drawing/2014/main" id="{1A1A4845-B56D-42CF-3A30-0D61BA6F2E5B}"/>
              </a:ext>
            </a:extLst>
          </p:cNvPr>
          <p:cNvSpPr/>
          <p:nvPr/>
        </p:nvSpPr>
        <p:spPr>
          <a:xfrm>
            <a:off x="5994778" y="5325696"/>
            <a:ext cx="993459" cy="554027"/>
          </a:xfrm>
          <a:prstGeom prst="rect">
            <a:avLst/>
          </a:prstGeom>
          <a:solidFill>
            <a:schemeClr val="bg1">
              <a:lumMod val="85000"/>
            </a:schemeClr>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&lt;</a:t>
            </a:r>
            <a:r>
              <a:rPr lang="en-US" altLang="zh-CN" sz="2400" i="1" dirty="0">
                <a:solidFill>
                  <a:schemeClr val="tx1"/>
                </a:solidFill>
                <a:latin typeface="Times New Roman" panose="02020603050405020304" pitchFamily="18" charset="0"/>
                <a:cs typeface="Times New Roman" panose="02020603050405020304" pitchFamily="18" charset="0"/>
              </a:rPr>
              <a:t>2</a:t>
            </a: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i="1" dirty="0" err="1">
                <a:solidFill>
                  <a:schemeClr val="tx1"/>
                </a:solidFill>
                <a:latin typeface="Times New Roman" panose="02020603050405020304" pitchFamily="18" charset="0"/>
                <a:cs typeface="Times New Roman" panose="02020603050405020304" pitchFamily="18" charset="0"/>
              </a:rPr>
              <a:t>f</a:t>
            </a:r>
            <a:r>
              <a:rPr lang="en-US" altLang="zh-CN" sz="1100" i="1" dirty="0" err="1">
                <a:solidFill>
                  <a:schemeClr val="tx1"/>
                </a:solidFill>
                <a:latin typeface="Times New Roman" panose="02020603050405020304" pitchFamily="18" charset="0"/>
                <a:cs typeface="Times New Roman" panose="02020603050405020304" pitchFamily="18" charset="0"/>
              </a:rPr>
              <a:t>E</a:t>
            </a:r>
            <a:r>
              <a:rPr lang="en-US" altLang="zh-CN" sz="2400" dirty="0">
                <a:solidFill>
                  <a:schemeClr val="tx1"/>
                </a:solidFill>
                <a:latin typeface="Times New Roman" panose="02020603050405020304" pitchFamily="18" charset="0"/>
                <a:cs typeface="Times New Roman" panose="02020603050405020304" pitchFamily="18" charset="0"/>
              </a:rPr>
              <a:t>&gt;</a:t>
            </a:r>
            <a:endParaRPr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AAF914D2-935B-55AF-BC07-BC9CF2B1E639}"/>
              </a:ext>
            </a:extLst>
          </p:cNvPr>
          <p:cNvSpPr txBox="1"/>
          <p:nvPr/>
        </p:nvSpPr>
        <p:spPr>
          <a:xfrm>
            <a:off x="1133668" y="3050534"/>
            <a:ext cx="2196845" cy="830997"/>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Calculate element D’s corresponding bucket.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29" name="椭圆 28">
            <a:extLst>
              <a:ext uri="{FF2B5EF4-FFF2-40B4-BE49-F238E27FC236}">
                <a16:creationId xmlns:a16="http://schemas.microsoft.com/office/drawing/2014/main" id="{FDDC2157-C5E9-2D3B-7870-7480CFEDC48D}"/>
              </a:ext>
            </a:extLst>
          </p:cNvPr>
          <p:cNvSpPr/>
          <p:nvPr/>
        </p:nvSpPr>
        <p:spPr>
          <a:xfrm>
            <a:off x="699931" y="3303560"/>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p:txBody>
      </p:sp>
      <p:cxnSp>
        <p:nvCxnSpPr>
          <p:cNvPr id="30" name="直接箭头连接符 29">
            <a:extLst>
              <a:ext uri="{FF2B5EF4-FFF2-40B4-BE49-F238E27FC236}">
                <a16:creationId xmlns:a16="http://schemas.microsoft.com/office/drawing/2014/main" id="{28207568-835D-293E-4089-B323400BB0D8}"/>
              </a:ext>
            </a:extLst>
          </p:cNvPr>
          <p:cNvCxnSpPr>
            <a:cxnSpLocks/>
          </p:cNvCxnSpPr>
          <p:nvPr/>
        </p:nvCxnSpPr>
        <p:spPr>
          <a:xfrm>
            <a:off x="3159294" y="3298774"/>
            <a:ext cx="407856" cy="129267"/>
          </a:xfrm>
          <a:prstGeom prst="straightConnector1">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CE19EB2F-83AE-FB22-BCCF-08D636705DCD}"/>
              </a:ext>
            </a:extLst>
          </p:cNvPr>
          <p:cNvSpPr txBox="1"/>
          <p:nvPr/>
        </p:nvSpPr>
        <p:spPr>
          <a:xfrm>
            <a:off x="1131698" y="4420683"/>
            <a:ext cx="2198815" cy="553998"/>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Find an empty slot </a:t>
            </a:r>
          </a:p>
          <a:p>
            <a:r>
              <a:rPr lang="en-US" altLang="zh-CN" dirty="0">
                <a:solidFill>
                  <a:schemeClr val="bg1">
                    <a:lumMod val="75000"/>
                  </a:schemeClr>
                </a:solidFill>
                <a:latin typeface="Arial" panose="020B0604020202020204" pitchFamily="34" charset="0"/>
                <a:cs typeface="Arial" panose="020B0604020202020204" pitchFamily="34" charset="0"/>
              </a:rPr>
              <a:t>by linear probing.</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31" name="椭圆 30">
            <a:extLst>
              <a:ext uri="{FF2B5EF4-FFF2-40B4-BE49-F238E27FC236}">
                <a16:creationId xmlns:a16="http://schemas.microsoft.com/office/drawing/2014/main" id="{ECBA9493-7BBD-1071-19A0-57624D184031}"/>
              </a:ext>
            </a:extLst>
          </p:cNvPr>
          <p:cNvSpPr/>
          <p:nvPr/>
        </p:nvSpPr>
        <p:spPr>
          <a:xfrm>
            <a:off x="699931" y="4535210"/>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zh-CN" altLang="en-US" dirty="0">
              <a:latin typeface="Arial" panose="020B0604020202020204" pitchFamily="34" charset="0"/>
              <a:cs typeface="Arial" panose="020B0604020202020204" pitchFamily="34" charset="0"/>
            </a:endParaRPr>
          </a:p>
        </p:txBody>
      </p:sp>
      <p:grpSp>
        <p:nvGrpSpPr>
          <p:cNvPr id="33" name="组合 32">
            <a:extLst>
              <a:ext uri="{FF2B5EF4-FFF2-40B4-BE49-F238E27FC236}">
                <a16:creationId xmlns:a16="http://schemas.microsoft.com/office/drawing/2014/main" id="{FD48C925-67C4-BABE-5C79-A9BBB4D89D48}"/>
              </a:ext>
            </a:extLst>
          </p:cNvPr>
          <p:cNvGrpSpPr/>
          <p:nvPr/>
        </p:nvGrpSpPr>
        <p:grpSpPr>
          <a:xfrm>
            <a:off x="3549638" y="3561849"/>
            <a:ext cx="23882" cy="1991577"/>
            <a:chOff x="5118541" y="1801560"/>
            <a:chExt cx="12700" cy="1059088"/>
          </a:xfrm>
        </p:grpSpPr>
        <p:cxnSp>
          <p:nvCxnSpPr>
            <p:cNvPr id="34" name="连接符: 曲线 33">
              <a:extLst>
                <a:ext uri="{FF2B5EF4-FFF2-40B4-BE49-F238E27FC236}">
                  <a16:creationId xmlns:a16="http://schemas.microsoft.com/office/drawing/2014/main" id="{620DD36A-EBC5-0184-6E54-F9D396BA7AF4}"/>
                </a:ext>
              </a:extLst>
            </p:cNvPr>
            <p:cNvCxnSpPr>
              <a:cxnSpLocks/>
            </p:cNvCxnSpPr>
            <p:nvPr/>
          </p:nvCxnSpPr>
          <p:spPr>
            <a:xfrm rot="10800000" flipV="1">
              <a:off x="5118541" y="1801560"/>
              <a:ext cx="12700" cy="264978"/>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35" name="连接符: 曲线 34">
              <a:extLst>
                <a:ext uri="{FF2B5EF4-FFF2-40B4-BE49-F238E27FC236}">
                  <a16:creationId xmlns:a16="http://schemas.microsoft.com/office/drawing/2014/main" id="{62B28F43-4BCD-78A6-908E-521CF6420D3F}"/>
                </a:ext>
              </a:extLst>
            </p:cNvPr>
            <p:cNvCxnSpPr>
              <a:cxnSpLocks/>
            </p:cNvCxnSpPr>
            <p:nvPr/>
          </p:nvCxnSpPr>
          <p:spPr>
            <a:xfrm rot="10800000" flipV="1">
              <a:off x="5118541" y="2066538"/>
              <a:ext cx="12700" cy="264626"/>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DEE571C7-18B2-3ECF-8FA6-05392695142D}"/>
                </a:ext>
              </a:extLst>
            </p:cNvPr>
            <p:cNvCxnSpPr>
              <a:cxnSpLocks/>
            </p:cNvCxnSpPr>
            <p:nvPr/>
          </p:nvCxnSpPr>
          <p:spPr>
            <a:xfrm rot="10800000" flipV="1">
              <a:off x="5118541" y="2331164"/>
              <a:ext cx="12700" cy="264858"/>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37" name="连接符: 曲线 36">
              <a:extLst>
                <a:ext uri="{FF2B5EF4-FFF2-40B4-BE49-F238E27FC236}">
                  <a16:creationId xmlns:a16="http://schemas.microsoft.com/office/drawing/2014/main" id="{3CDEDC9A-8F73-BDB7-DA59-826E417B3AB8}"/>
                </a:ext>
              </a:extLst>
            </p:cNvPr>
            <p:cNvCxnSpPr>
              <a:cxnSpLocks/>
            </p:cNvCxnSpPr>
            <p:nvPr/>
          </p:nvCxnSpPr>
          <p:spPr>
            <a:xfrm rot="10800000" flipV="1">
              <a:off x="5118541" y="2596022"/>
              <a:ext cx="12700" cy="264626"/>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grpSp>
      <p:sp>
        <p:nvSpPr>
          <p:cNvPr id="13" name="矩形 12">
            <a:extLst>
              <a:ext uri="{FF2B5EF4-FFF2-40B4-BE49-F238E27FC236}">
                <a16:creationId xmlns:a16="http://schemas.microsoft.com/office/drawing/2014/main" id="{5B4A46EA-6194-FF94-B682-6BBE628A122C}"/>
              </a:ext>
            </a:extLst>
          </p:cNvPr>
          <p:cNvSpPr/>
          <p:nvPr/>
        </p:nvSpPr>
        <p:spPr>
          <a:xfrm>
            <a:off x="5000946" y="4221398"/>
            <a:ext cx="993459" cy="554027"/>
          </a:xfrm>
          <a:prstGeom prst="rect">
            <a:avLst/>
          </a:prstGeom>
          <a:solidFill>
            <a:schemeClr val="bg1">
              <a:lumMod val="8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&lt;</a:t>
            </a:r>
            <a:r>
              <a:rPr lang="en-US" altLang="zh-CN" sz="2400" i="1" dirty="0">
                <a:solidFill>
                  <a:schemeClr val="tx1"/>
                </a:solidFill>
                <a:latin typeface="Times New Roman" panose="02020603050405020304" pitchFamily="18" charset="0"/>
                <a:cs typeface="Times New Roman" panose="02020603050405020304" pitchFamily="18" charset="0"/>
              </a:rPr>
              <a:t>2</a:t>
            </a: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i="1" dirty="0" err="1">
                <a:solidFill>
                  <a:schemeClr val="tx1"/>
                </a:solidFill>
                <a:latin typeface="Times New Roman" panose="02020603050405020304" pitchFamily="18" charset="0"/>
                <a:cs typeface="Times New Roman" panose="02020603050405020304" pitchFamily="18" charset="0"/>
              </a:rPr>
              <a:t>f</a:t>
            </a:r>
            <a:r>
              <a:rPr lang="en-US" altLang="zh-CN" sz="1100" i="1" dirty="0" err="1">
                <a:solidFill>
                  <a:schemeClr val="tx1"/>
                </a:solidFill>
                <a:latin typeface="Times New Roman" panose="02020603050405020304" pitchFamily="18" charset="0"/>
                <a:cs typeface="Times New Roman" panose="02020603050405020304" pitchFamily="18" charset="0"/>
              </a:rPr>
              <a:t>D</a:t>
            </a:r>
            <a:r>
              <a:rPr lang="en-US" altLang="zh-CN" sz="2400" dirty="0">
                <a:solidFill>
                  <a:schemeClr val="tx1"/>
                </a:solidFill>
                <a:latin typeface="Times New Roman" panose="02020603050405020304" pitchFamily="18" charset="0"/>
                <a:cs typeface="Times New Roman" panose="02020603050405020304" pitchFamily="18" charset="0"/>
              </a:rPr>
              <a:t>&gt;</a:t>
            </a:r>
            <a:endParaRPr lang="zh-CN" altLang="en-US" sz="1000" dirty="0">
              <a:solidFill>
                <a:schemeClr val="tx1"/>
              </a:solidFill>
              <a:latin typeface="Times New Roman" panose="02020603050405020304" pitchFamily="18" charset="0"/>
              <a:cs typeface="Times New Roman" panose="02020603050405020304" pitchFamily="18" charset="0"/>
            </a:endParaRPr>
          </a:p>
        </p:txBody>
      </p:sp>
      <p:sp>
        <p:nvSpPr>
          <p:cNvPr id="44" name="文本框 43">
            <a:extLst>
              <a:ext uri="{FF2B5EF4-FFF2-40B4-BE49-F238E27FC236}">
                <a16:creationId xmlns:a16="http://schemas.microsoft.com/office/drawing/2014/main" id="{522847BF-4CDF-D75A-A84D-54461373EDF5}"/>
              </a:ext>
            </a:extLst>
          </p:cNvPr>
          <p:cNvSpPr txBox="1"/>
          <p:nvPr/>
        </p:nvSpPr>
        <p:spPr>
          <a:xfrm>
            <a:off x="7629882" y="3944104"/>
            <a:ext cx="2930418" cy="553998"/>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Move one inserted element to obtain a closer empty slot.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45" name="椭圆 44">
            <a:extLst>
              <a:ext uri="{FF2B5EF4-FFF2-40B4-BE49-F238E27FC236}">
                <a16:creationId xmlns:a16="http://schemas.microsoft.com/office/drawing/2014/main" id="{A4149E10-7EA9-C228-25B1-FCC475F533FA}"/>
              </a:ext>
            </a:extLst>
          </p:cNvPr>
          <p:cNvSpPr/>
          <p:nvPr/>
        </p:nvSpPr>
        <p:spPr>
          <a:xfrm>
            <a:off x="7187836" y="4058631"/>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zh-CN" altLang="en-US" dirty="0">
              <a:latin typeface="Arial" panose="020B0604020202020204" pitchFamily="34" charset="0"/>
              <a:cs typeface="Arial" panose="020B0604020202020204" pitchFamily="34" charset="0"/>
            </a:endParaRPr>
          </a:p>
        </p:txBody>
      </p:sp>
      <p:sp>
        <p:nvSpPr>
          <p:cNvPr id="46" name="文本框 45">
            <a:extLst>
              <a:ext uri="{FF2B5EF4-FFF2-40B4-BE49-F238E27FC236}">
                <a16:creationId xmlns:a16="http://schemas.microsoft.com/office/drawing/2014/main" id="{3121DA8F-467F-1DC9-FAA4-36FF0C7F9BD6}"/>
              </a:ext>
            </a:extLst>
          </p:cNvPr>
          <p:cNvSpPr txBox="1"/>
          <p:nvPr/>
        </p:nvSpPr>
        <p:spPr>
          <a:xfrm>
            <a:off x="7640994" y="4750053"/>
            <a:ext cx="2930418" cy="553998"/>
          </a:xfrm>
          <a:prstGeom prst="rect">
            <a:avLst/>
          </a:prstGeom>
          <a:noFill/>
        </p:spPr>
        <p:txBody>
          <a:bodyPr wrap="square" lIns="0" tIns="0" rIns="0" bIns="0" rtlCol="0">
            <a:spAutoFit/>
          </a:bodyPr>
          <a:lstStyle/>
          <a:p>
            <a:r>
              <a:rPr lang="en-US" altLang="zh-CN" dirty="0">
                <a:latin typeface="Arial" panose="020B0604020202020204" pitchFamily="34" charset="0"/>
                <a:cs typeface="Arial" panose="020B0604020202020204" pitchFamily="34" charset="0"/>
              </a:rPr>
              <a:t>Store element </a:t>
            </a:r>
            <a:r>
              <a:rPr lang="en-US" altLang="zh-CN" i="1" dirty="0">
                <a:latin typeface="Arial" panose="020B0604020202020204" pitchFamily="34" charset="0"/>
                <a:cs typeface="Arial" panose="020B0604020202020204" pitchFamily="34" charset="0"/>
              </a:rPr>
              <a:t>D</a:t>
            </a:r>
            <a:r>
              <a:rPr lang="en-US" altLang="zh-CN" dirty="0">
                <a:latin typeface="Arial" panose="020B0604020202020204" pitchFamily="34" charset="0"/>
                <a:cs typeface="Arial" panose="020B0604020202020204" pitchFamily="34" charset="0"/>
              </a:rPr>
              <a:t> in the newly created empty slot.</a:t>
            </a:r>
            <a:endParaRPr lang="zh-CN" altLang="en-US" dirty="0">
              <a:latin typeface="Arial" panose="020B0604020202020204" pitchFamily="34" charset="0"/>
              <a:cs typeface="Arial" panose="020B0604020202020204" pitchFamily="34" charset="0"/>
            </a:endParaRPr>
          </a:p>
        </p:txBody>
      </p:sp>
      <p:sp>
        <p:nvSpPr>
          <p:cNvPr id="47" name="椭圆 46">
            <a:extLst>
              <a:ext uri="{FF2B5EF4-FFF2-40B4-BE49-F238E27FC236}">
                <a16:creationId xmlns:a16="http://schemas.microsoft.com/office/drawing/2014/main" id="{E27317F2-B39B-F517-53D0-81EDE590B975}"/>
              </a:ext>
            </a:extLst>
          </p:cNvPr>
          <p:cNvSpPr/>
          <p:nvPr/>
        </p:nvSpPr>
        <p:spPr>
          <a:xfrm>
            <a:off x="7198948" y="4864580"/>
            <a:ext cx="324944" cy="3249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0539269"/>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Filter </a:t>
            </a:r>
            <a:r>
              <a:rPr lang="en-US" altLang="zh-CN" dirty="0">
                <a:latin typeface="+mj-lt"/>
              </a:rPr>
              <a:t>d</a:t>
            </a:r>
            <a:r>
              <a:rPr lang="en-US" altLang="zh-CN" sz="3600" dirty="0">
                <a:latin typeface="+mj-lt"/>
              </a:rPr>
              <a:t>ata structures</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3</a:t>
            </a:fld>
            <a:r>
              <a:rPr lang="en-US" altLang="zh-CN" dirty="0"/>
              <a:t> / 45</a:t>
            </a:r>
            <a:endParaRPr lang="zh-CN" altLang="en-US" dirty="0"/>
          </a:p>
        </p:txBody>
      </p:sp>
      <p:sp>
        <p:nvSpPr>
          <p:cNvPr id="11" name="矩形 10">
            <a:extLst>
              <a:ext uri="{FF2B5EF4-FFF2-40B4-BE49-F238E27FC236}">
                <a16:creationId xmlns:a16="http://schemas.microsoft.com/office/drawing/2014/main" id="{CFBD015A-B7E4-4A3F-A758-FA5B1046135D}"/>
              </a:ext>
            </a:extLst>
          </p:cNvPr>
          <p:cNvSpPr/>
          <p:nvPr/>
        </p:nvSpPr>
        <p:spPr>
          <a:xfrm>
            <a:off x="342904" y="1164377"/>
            <a:ext cx="10922908" cy="1041247"/>
          </a:xfrm>
          <a:prstGeom prst="rect">
            <a:avLst/>
          </a:prstGeom>
        </p:spPr>
        <p:txBody>
          <a:bodyPr wrap="square" lIns="0" tIns="0" rIns="0" bIns="0">
            <a:spAutoFit/>
          </a:bodyPr>
          <a:lstStyle/>
          <a:p>
            <a:pPr>
              <a:lnSpc>
                <a:spcPct val="150000"/>
              </a:lnSpc>
            </a:pPr>
            <a:r>
              <a:rPr lang="en-US" altLang="zh-CN" sz="2400" dirty="0">
                <a:latin typeface="+mj-lt"/>
              </a:rPr>
              <a:t>Filter data structures (e.g., bloom filter, cuckoo filter) can </a:t>
            </a:r>
            <a:r>
              <a:rPr lang="en-US" altLang="zh-CN" sz="2400" b="1" dirty="0">
                <a:latin typeface="+mj-lt"/>
              </a:rPr>
              <a:t>approximately</a:t>
            </a:r>
            <a:r>
              <a:rPr lang="en-US" altLang="zh-CN" sz="2400" dirty="0">
                <a:latin typeface="+mj-lt"/>
              </a:rPr>
              <a:t> indicate whether an element </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mj-lt"/>
              </a:rPr>
              <a:t> is in a given set </a:t>
            </a:r>
            <a:r>
              <a:rPr lang="en-US" altLang="zh-CN" sz="2400" i="1" dirty="0">
                <a:latin typeface="Times New Roman" panose="02020603050405020304" pitchFamily="18" charset="0"/>
                <a:cs typeface="Times New Roman" panose="02020603050405020304" pitchFamily="18" charset="0"/>
              </a:rPr>
              <a:t>S</a:t>
            </a:r>
            <a:r>
              <a:rPr lang="en-US" altLang="zh-CN" sz="2400" dirty="0">
                <a:latin typeface="+mj-lt"/>
              </a:rPr>
              <a:t>. Specifically,</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B2C40E42-A800-3706-04C1-2BCBCAEA0E35}"/>
                  </a:ext>
                </a:extLst>
              </p:cNvPr>
              <p:cNvSpPr/>
              <p:nvPr/>
            </p:nvSpPr>
            <p:spPr bwMode="auto">
              <a:xfrm>
                <a:off x="3406806" y="2480513"/>
                <a:ext cx="3031205" cy="539261"/>
              </a:xfrm>
              <a:prstGeom prst="rect">
                <a:avLst/>
              </a:prstGeom>
              <a:noFill/>
              <a:ln>
                <a:noFill/>
              </a:ln>
              <a:extLst>
                <a:ext uri="{91240B29-F687-4f45-9708-019B960494DF}">
                  <a14:hiddenLine xmlns="" w="9525">
                    <a:solidFill>
                      <a:srgbClr val="000000"/>
                    </a:solidFill>
                    <a:miter lim="800000"/>
                    <a:headEnd/>
                    <a:tailEnd/>
                  </a14:hiddenLine>
                </a:ext>
              </a:extLst>
            </p:spPr>
            <p:txBody>
              <a:bodyPr wrap="none" lIns="0" tIns="0" rIns="0" bIns="0" rtlCol="0" anchor="ctr"/>
              <a:lstStyle/>
              <a:p>
                <a:r>
                  <a:rPr lang="en-US" altLang="zh-CN" sz="2400" i="1" dirty="0">
                    <a:latin typeface="Times New Roman" panose="02020603050405020304" pitchFamily="18" charset="0"/>
                    <a:cs typeface="Times New Roman" panose="02020603050405020304" pitchFamily="18" charset="0"/>
                  </a:rPr>
                  <a:t>x</a:t>
                </a:r>
                <a:r>
                  <a:rPr lang="en-US" altLang="zh-CN" sz="2400" dirty="0"/>
                  <a:t> </a:t>
                </a:r>
                <a14:m>
                  <m:oMath xmlns:m="http://schemas.openxmlformats.org/officeDocument/2006/math">
                    <m:r>
                      <a:rPr lang="en-US" altLang="zh-CN" sz="2400"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2400" dirty="0"/>
                  <a:t> </a:t>
                </a:r>
                <a:r>
                  <a:rPr lang="en-US" altLang="zh-CN" sz="2400" i="1" dirty="0">
                    <a:latin typeface="Times New Roman" panose="02020603050405020304" pitchFamily="18" charset="0"/>
                    <a:cs typeface="Times New Roman" panose="02020603050405020304" pitchFamily="18" charset="0"/>
                  </a:rPr>
                  <a:t>S</a:t>
                </a:r>
                <a:r>
                  <a:rPr lang="en-US" altLang="zh-CN" sz="2400" dirty="0">
                    <a:latin typeface="+mj-lt"/>
                  </a:rPr>
                  <a:t> with probability 1</a:t>
                </a:r>
              </a:p>
            </p:txBody>
          </p:sp>
        </mc:Choice>
        <mc:Fallback xmlns="">
          <p:sp>
            <p:nvSpPr>
              <p:cNvPr id="3" name="矩形 2">
                <a:extLst>
                  <a:ext uri="{FF2B5EF4-FFF2-40B4-BE49-F238E27FC236}">
                    <a16:creationId xmlns:a16="http://schemas.microsoft.com/office/drawing/2014/main" id="{B2C40E42-A800-3706-04C1-2BCBCAEA0E35}"/>
                  </a:ext>
                </a:extLst>
              </p:cNvPr>
              <p:cNvSpPr>
                <a:spLocks noRot="1" noChangeAspect="1" noMove="1" noResize="1" noEditPoints="1" noAdjustHandles="1" noChangeArrowheads="1" noChangeShapeType="1" noTextEdit="1"/>
              </p:cNvSpPr>
              <p:nvPr/>
            </p:nvSpPr>
            <p:spPr bwMode="auto">
              <a:xfrm>
                <a:off x="3406806" y="2480513"/>
                <a:ext cx="3031205" cy="539261"/>
              </a:xfrm>
              <a:prstGeom prst="rect">
                <a:avLst/>
              </a:prstGeom>
              <a:blipFill>
                <a:blip r:embed="rId3"/>
                <a:stretch>
                  <a:fillRect l="-6237" t="-1136" r="-5231" b="-19318"/>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F3D07E6F-B08F-3D7B-3193-87EA4A50D7CC}"/>
              </a:ext>
            </a:extLst>
          </p:cNvPr>
          <p:cNvGrpSpPr/>
          <p:nvPr/>
        </p:nvGrpSpPr>
        <p:grpSpPr>
          <a:xfrm>
            <a:off x="3406806" y="3262258"/>
            <a:ext cx="4550918" cy="1321007"/>
            <a:chOff x="4539175" y="5369580"/>
            <a:chExt cx="3722323" cy="1321007"/>
          </a:xfrm>
        </p:grpSpPr>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32C71D13-2EA4-22CA-9193-E43F7DB68A30}"/>
                    </a:ext>
                  </a:extLst>
                </p:cNvPr>
                <p:cNvSpPr/>
                <p:nvPr/>
              </p:nvSpPr>
              <p:spPr bwMode="auto">
                <a:xfrm>
                  <a:off x="4539175" y="6151326"/>
                  <a:ext cx="3179391" cy="539261"/>
                </a:xfrm>
                <a:prstGeom prst="rect">
                  <a:avLst/>
                </a:prstGeom>
                <a:noFill/>
                <a:ln>
                  <a:noFill/>
                </a:ln>
                <a:extLst>
                  <a:ext uri="{91240B29-F687-4f45-9708-019B960494DF}">
                    <a14:hiddenLine xmlns="" w="9525">
                      <a:solidFill>
                        <a:srgbClr val="000000"/>
                      </a:solidFill>
                      <a:miter lim="800000"/>
                      <a:headEnd/>
                      <a:tailEnd/>
                    </a14:hiddenLine>
                  </a:ext>
                </a:extLst>
              </p:spPr>
              <p:txBody>
                <a:bodyPr wrap="none" lIns="0" tIns="0" rIns="0" bIns="0" rtlCol="0" anchor="ctr"/>
                <a:lstStyle/>
                <a:p>
                  <a:r>
                    <a:rPr lang="en-US" altLang="zh-CN" sz="2400" i="1" dirty="0">
                      <a:latin typeface="Times New Roman" panose="02020603050405020304" pitchFamily="18" charset="0"/>
                      <a:cs typeface="Times New Roman" panose="02020603050405020304" pitchFamily="18" charset="0"/>
                    </a:rPr>
                    <a:t>x</a:t>
                  </a:r>
                  <a:r>
                    <a:rPr lang="en-US" altLang="zh-CN" sz="2400" dirty="0"/>
                    <a:t> </a:t>
                  </a:r>
                  <a14:m>
                    <m:oMath xmlns:m="http://schemas.openxmlformats.org/officeDocument/2006/math">
                      <m:r>
                        <a:rPr lang="en-US" altLang="zh-CN" sz="2400"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2400" dirty="0"/>
                    <a:t> </a:t>
                  </a:r>
                  <a:r>
                    <a:rPr lang="en-US" altLang="zh-CN" sz="2400" i="1" dirty="0">
                      <a:latin typeface="Times New Roman" panose="02020603050405020304" pitchFamily="18" charset="0"/>
                      <a:cs typeface="Times New Roman" panose="02020603050405020304" pitchFamily="18" charset="0"/>
                    </a:rPr>
                    <a:t>S</a:t>
                  </a:r>
                  <a:r>
                    <a:rPr lang="en-US" altLang="zh-CN" sz="2400" dirty="0"/>
                    <a:t> with probability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US" altLang="zh-CN" sz="2400" dirty="0"/>
                    <a:t> </a:t>
                  </a:r>
                  <a:r>
                    <a:rPr lang="zh-CN" altLang="en-US" sz="2400" dirty="0"/>
                    <a:t>𝜀</a:t>
                  </a:r>
                  <a:endParaRPr lang="en-US" altLang="zh-CN" sz="2400" dirty="0">
                    <a:latin typeface="+mj-lt"/>
                  </a:endParaRPr>
                </a:p>
              </p:txBody>
            </p:sp>
          </mc:Choice>
          <mc:Fallback xmlns="">
            <p:sp>
              <p:nvSpPr>
                <p:cNvPr id="7" name="矩形 6">
                  <a:extLst>
                    <a:ext uri="{FF2B5EF4-FFF2-40B4-BE49-F238E27FC236}">
                      <a16:creationId xmlns:a16="http://schemas.microsoft.com/office/drawing/2014/main" id="{32C71D13-2EA4-22CA-9193-E43F7DB68A30}"/>
                    </a:ext>
                  </a:extLst>
                </p:cNvPr>
                <p:cNvSpPr>
                  <a:spLocks noRot="1" noChangeAspect="1" noMove="1" noResize="1" noEditPoints="1" noAdjustHandles="1" noChangeArrowheads="1" noChangeShapeType="1" noTextEdit="1"/>
                </p:cNvSpPr>
                <p:nvPr/>
              </p:nvSpPr>
              <p:spPr bwMode="auto">
                <a:xfrm>
                  <a:off x="4539175" y="6151326"/>
                  <a:ext cx="3179391" cy="539261"/>
                </a:xfrm>
                <a:prstGeom prst="rect">
                  <a:avLst/>
                </a:prstGeom>
                <a:blipFill>
                  <a:blip r:embed="rId4"/>
                  <a:stretch>
                    <a:fillRect l="-4859" t="-2247" b="-17978"/>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CB488198-06CF-DB00-6C2B-C9DE021C3B3B}"/>
                    </a:ext>
                  </a:extLst>
                </p:cNvPr>
                <p:cNvSpPr/>
                <p:nvPr/>
              </p:nvSpPr>
              <p:spPr bwMode="auto">
                <a:xfrm>
                  <a:off x="4539175" y="5369580"/>
                  <a:ext cx="3722323" cy="539261"/>
                </a:xfrm>
                <a:prstGeom prst="rect">
                  <a:avLst/>
                </a:prstGeom>
                <a:noFill/>
                <a:ln>
                  <a:noFill/>
                </a:ln>
                <a:extLst>
                  <a:ext uri="{91240B29-F687-4f45-9708-019B960494DF}">
                    <a14:hiddenLine xmlns="" w="9525">
                      <a:solidFill>
                        <a:srgbClr val="000000"/>
                      </a:solidFill>
                      <a:miter lim="800000"/>
                      <a:headEnd/>
                      <a:tailEnd/>
                    </a14:hiddenLine>
                  </a:ext>
                </a:extLst>
              </p:spPr>
              <p:txBody>
                <a:bodyPr wrap="none" lIns="0" tIns="0" rIns="0" bIns="0" rtlCol="0" anchor="ctr"/>
                <a:lstStyle/>
                <a:p>
                  <a:r>
                    <a:rPr lang="en-US" altLang="zh-CN" sz="2400" i="1" dirty="0">
                      <a:latin typeface="Times New Roman" panose="02020603050405020304" pitchFamily="18" charset="0"/>
                      <a:cs typeface="Times New Roman" panose="02020603050405020304" pitchFamily="18" charset="0"/>
                    </a:rPr>
                    <a:t>x</a:t>
                  </a:r>
                  <a:r>
                    <a:rPr lang="en-US" altLang="zh-CN" sz="2400" dirty="0"/>
                    <a:t> </a:t>
                  </a:r>
                  <a14:m>
                    <m:oMath xmlns:m="http://schemas.openxmlformats.org/officeDocument/2006/math">
                      <m:r>
                        <a:rPr lang="en-US" altLang="zh-CN" sz="2400" i="1" dirty="0">
                          <a:latin typeface="Cambria Math" panose="02040503050406030204" pitchFamily="18" charset="0"/>
                        </a:rPr>
                        <m:t>∉</m:t>
                      </m:r>
                    </m:oMath>
                  </a14:m>
                  <a:r>
                    <a:rPr lang="en-US" altLang="zh-CN" sz="2400" dirty="0"/>
                    <a:t> </a:t>
                  </a:r>
                  <a:r>
                    <a:rPr lang="en-US" altLang="zh-CN" sz="2400" i="1" dirty="0">
                      <a:latin typeface="Times New Roman" panose="02020603050405020304" pitchFamily="18" charset="0"/>
                      <a:cs typeface="Times New Roman" panose="02020603050405020304" pitchFamily="18" charset="0"/>
                    </a:rPr>
                    <a:t>S</a:t>
                  </a:r>
                  <a:r>
                    <a:rPr lang="en-US" altLang="zh-CN" sz="2400" dirty="0"/>
                    <a:t> with tunable probability &gt; 1 - </a:t>
                  </a:r>
                  <a:r>
                    <a:rPr lang="zh-CN" altLang="en-US" sz="2400" dirty="0"/>
                    <a:t>𝜀</a:t>
                  </a:r>
                  <a:endParaRPr lang="en-US" altLang="zh-CN" sz="2400" dirty="0"/>
                </a:p>
              </p:txBody>
            </p:sp>
          </mc:Choice>
          <mc:Fallback xmlns="">
            <p:sp>
              <p:nvSpPr>
                <p:cNvPr id="10" name="矩形 9">
                  <a:extLst>
                    <a:ext uri="{FF2B5EF4-FFF2-40B4-BE49-F238E27FC236}">
                      <a16:creationId xmlns:a16="http://schemas.microsoft.com/office/drawing/2014/main" id="{CB488198-06CF-DB00-6C2B-C9DE021C3B3B}"/>
                    </a:ext>
                  </a:extLst>
                </p:cNvPr>
                <p:cNvSpPr>
                  <a:spLocks noRot="1" noChangeAspect="1" noMove="1" noResize="1" noEditPoints="1" noAdjustHandles="1" noChangeArrowheads="1" noChangeShapeType="1" noTextEdit="1"/>
                </p:cNvSpPr>
                <p:nvPr/>
              </p:nvSpPr>
              <p:spPr bwMode="auto">
                <a:xfrm>
                  <a:off x="4539175" y="5369580"/>
                  <a:ext cx="3722323" cy="539261"/>
                </a:xfrm>
                <a:prstGeom prst="rect">
                  <a:avLst/>
                </a:prstGeom>
                <a:blipFill>
                  <a:blip r:embed="rId5"/>
                  <a:stretch>
                    <a:fillRect l="-4155" t="-2247" r="-8847" b="-17978"/>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D79E0FDD-3308-34ED-1CF4-287EEC6C5688}"/>
                  </a:ext>
                </a:extLst>
              </p:cNvPr>
              <p:cNvSpPr/>
              <p:nvPr/>
            </p:nvSpPr>
            <p:spPr bwMode="auto">
              <a:xfrm>
                <a:off x="730948" y="2480513"/>
                <a:ext cx="2368442" cy="539261"/>
              </a:xfrm>
              <a:prstGeom prst="rect">
                <a:avLst/>
              </a:prstGeom>
              <a:noFill/>
              <a:ln>
                <a:noFill/>
              </a:ln>
              <a:extLst>
                <a:ext uri="{91240B29-F687-4f45-9708-019B960494DF}">
                  <a14:hiddenLine xmlns="" w="9525">
                    <a:solidFill>
                      <a:srgbClr val="000000"/>
                    </a:solidFill>
                    <a:miter lim="800000"/>
                    <a:headEnd/>
                    <a:tailEnd/>
                  </a14:hiddenLine>
                </a:ext>
              </a:extLst>
            </p:spPr>
            <p:txBody>
              <a:bodyPr wrap="none" lIns="0" tIns="0" rIns="0" bIns="0" rtlCol="0" anchor="ctr"/>
              <a:lstStyle/>
              <a:p>
                <a:pPr marL="342900" indent="-342900">
                  <a:buFont typeface="Arial" panose="020B0604020202020204" pitchFamily="34" charset="0"/>
                  <a:buChar char="•"/>
                </a:pPr>
                <a:r>
                  <a:rPr lang="en-US" altLang="zh-CN" sz="2400" dirty="0"/>
                  <a:t>If </a:t>
                </a:r>
                <a:r>
                  <a:rPr lang="en-US" altLang="zh-CN" sz="2400" i="1" dirty="0">
                    <a:latin typeface="Times New Roman" panose="02020603050405020304" pitchFamily="18" charset="0"/>
                    <a:cs typeface="Times New Roman" panose="02020603050405020304" pitchFamily="18" charset="0"/>
                  </a:rPr>
                  <a:t>x</a:t>
                </a:r>
                <a:r>
                  <a:rPr lang="en-US" altLang="zh-CN" sz="2400" dirty="0"/>
                  <a:t> </a:t>
                </a:r>
                <a14:m>
                  <m:oMath xmlns:m="http://schemas.openxmlformats.org/officeDocument/2006/math">
                    <m:r>
                      <a:rPr lang="en-US" altLang="zh-CN" sz="2400" i="1">
                        <a:latin typeface="Cambria Math" panose="02040503050406030204" pitchFamily="18" charset="0"/>
                        <a:ea typeface="Cambria Math" panose="02040503050406030204" pitchFamily="18" charset="0"/>
                        <a:cs typeface="Arial" panose="020B0604020202020204" pitchFamily="34" charset="0"/>
                      </a:rPr>
                      <m:t>∈</m:t>
                    </m:r>
                  </m:oMath>
                </a14:m>
                <a:r>
                  <a:rPr lang="en-US" altLang="zh-CN" sz="2400" dirty="0"/>
                  <a:t> </a:t>
                </a:r>
                <a:r>
                  <a:rPr lang="en-US" altLang="zh-CN" sz="2400" i="1" dirty="0">
                    <a:latin typeface="Times New Roman" panose="02020603050405020304" pitchFamily="18" charset="0"/>
                    <a:cs typeface="Times New Roman" panose="02020603050405020304" pitchFamily="18" charset="0"/>
                  </a:rPr>
                  <a:t>S</a:t>
                </a:r>
                <a:r>
                  <a:rPr lang="en-US" altLang="zh-CN" sz="2400" dirty="0"/>
                  <a:t>, return</a:t>
                </a:r>
                <a:endParaRPr lang="en-US" altLang="zh-CN" sz="2400" dirty="0">
                  <a:latin typeface="+mj-lt"/>
                </a:endParaRPr>
              </a:p>
            </p:txBody>
          </p:sp>
        </mc:Choice>
        <mc:Fallback xmlns="">
          <p:sp>
            <p:nvSpPr>
              <p:cNvPr id="12" name="矩形 11">
                <a:extLst>
                  <a:ext uri="{FF2B5EF4-FFF2-40B4-BE49-F238E27FC236}">
                    <a16:creationId xmlns:a16="http://schemas.microsoft.com/office/drawing/2014/main" id="{D79E0FDD-3308-34ED-1CF4-287EEC6C5688}"/>
                  </a:ext>
                </a:extLst>
              </p:cNvPr>
              <p:cNvSpPr>
                <a:spLocks noRot="1" noChangeAspect="1" noMove="1" noResize="1" noEditPoints="1" noAdjustHandles="1" noChangeArrowheads="1" noChangeShapeType="1" noTextEdit="1"/>
              </p:cNvSpPr>
              <p:nvPr/>
            </p:nvSpPr>
            <p:spPr bwMode="auto">
              <a:xfrm>
                <a:off x="730948" y="2480513"/>
                <a:ext cx="2368442" cy="539261"/>
              </a:xfrm>
              <a:prstGeom prst="rect">
                <a:avLst/>
              </a:prstGeom>
              <a:blipFill>
                <a:blip r:embed="rId6"/>
                <a:stretch>
                  <a:fillRect l="-7474" t="-1136" r="-1289" b="-19318"/>
                </a:stretch>
              </a:bli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033BD2DD-FADE-BE0E-4358-E9D1CACD1941}"/>
              </a:ext>
            </a:extLst>
          </p:cNvPr>
          <p:cNvSpPr/>
          <p:nvPr/>
        </p:nvSpPr>
        <p:spPr bwMode="auto">
          <a:xfrm>
            <a:off x="730948" y="3653131"/>
            <a:ext cx="2346833" cy="539261"/>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rtlCol="0" anchor="ctr"/>
          <a:lstStyle/>
          <a:p>
            <a:pPr marL="342900" indent="-342900">
              <a:buFont typeface="Arial" panose="020B0604020202020204" pitchFamily="34" charset="0"/>
              <a:buChar char="•"/>
            </a:pPr>
            <a:r>
              <a:rPr lang="en-US" altLang="zh-CN" sz="2400" dirty="0"/>
              <a:t>If </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 </a:t>
            </a:r>
            <a:r>
              <a:rPr lang="en-US" altLang="zh-CN" sz="2400" i="1" dirty="0">
                <a:latin typeface="Times New Roman" panose="02020603050405020304" pitchFamily="18" charset="0"/>
                <a:cs typeface="Times New Roman" panose="02020603050405020304" pitchFamily="18" charset="0"/>
              </a:rPr>
              <a:t>S</a:t>
            </a:r>
            <a:r>
              <a:rPr lang="en-US" altLang="zh-CN" sz="2400" dirty="0"/>
              <a:t>, return</a:t>
            </a:r>
          </a:p>
        </p:txBody>
      </p:sp>
      <p:sp>
        <p:nvSpPr>
          <p:cNvPr id="15" name="左大括号 14">
            <a:extLst>
              <a:ext uri="{FF2B5EF4-FFF2-40B4-BE49-F238E27FC236}">
                <a16:creationId xmlns:a16="http://schemas.microsoft.com/office/drawing/2014/main" id="{A23CA2B5-E738-D8CA-C092-C6C88CE789B1}"/>
              </a:ext>
            </a:extLst>
          </p:cNvPr>
          <p:cNvSpPr/>
          <p:nvPr/>
        </p:nvSpPr>
        <p:spPr bwMode="auto">
          <a:xfrm>
            <a:off x="2993068" y="3310107"/>
            <a:ext cx="371556" cy="1225309"/>
          </a:xfrm>
          <a:prstGeom prst="leftBrace">
            <a:avLst>
              <a:gd name="adj1" fmla="val 32265"/>
              <a:gd name="adj2" fmla="val 50000"/>
            </a:avLst>
          </a:prstGeom>
          <a:solidFill>
            <a:schemeClr val="bg1"/>
          </a:solidFill>
          <a:ln w="25400" cap="flat" cmpd="sng" algn="ctr">
            <a:solidFill>
              <a:srgbClr val="000000"/>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a typeface="宋体" pitchFamily="2" charset="-122"/>
            </a:endParaRPr>
          </a:p>
        </p:txBody>
      </p:sp>
      <p:grpSp>
        <p:nvGrpSpPr>
          <p:cNvPr id="40" name="组合 39">
            <a:extLst>
              <a:ext uri="{FF2B5EF4-FFF2-40B4-BE49-F238E27FC236}">
                <a16:creationId xmlns:a16="http://schemas.microsoft.com/office/drawing/2014/main" id="{7E385A1E-35A0-0B5E-1CC6-4A2336DB4575}"/>
              </a:ext>
            </a:extLst>
          </p:cNvPr>
          <p:cNvGrpSpPr/>
          <p:nvPr/>
        </p:nvGrpSpPr>
        <p:grpSpPr>
          <a:xfrm>
            <a:off x="8453774" y="3718634"/>
            <a:ext cx="3610405" cy="2541938"/>
            <a:chOff x="8294493" y="3317481"/>
            <a:chExt cx="3610405" cy="2541938"/>
          </a:xfrm>
        </p:grpSpPr>
        <p:grpSp>
          <p:nvGrpSpPr>
            <p:cNvPr id="13" name="组合 12">
              <a:extLst>
                <a:ext uri="{FF2B5EF4-FFF2-40B4-BE49-F238E27FC236}">
                  <a16:creationId xmlns:a16="http://schemas.microsoft.com/office/drawing/2014/main" id="{EBCC4B8C-CCAB-D7D0-C9B1-BD3A2904FA38}"/>
                </a:ext>
              </a:extLst>
            </p:cNvPr>
            <p:cNvGrpSpPr/>
            <p:nvPr/>
          </p:nvGrpSpPr>
          <p:grpSpPr>
            <a:xfrm>
              <a:off x="8294493" y="4241636"/>
              <a:ext cx="2076572" cy="539261"/>
              <a:chOff x="8294493" y="4241636"/>
              <a:chExt cx="2076572" cy="539261"/>
            </a:xfrm>
          </p:grpSpPr>
          <p:sp>
            <p:nvSpPr>
              <p:cNvPr id="5" name="矩形 4">
                <a:extLst>
                  <a:ext uri="{FF2B5EF4-FFF2-40B4-BE49-F238E27FC236}">
                    <a16:creationId xmlns:a16="http://schemas.microsoft.com/office/drawing/2014/main" id="{8F904D94-E169-D743-ACD9-CF853E0251B8}"/>
                  </a:ext>
                </a:extLst>
              </p:cNvPr>
              <p:cNvSpPr/>
              <p:nvPr/>
            </p:nvSpPr>
            <p:spPr bwMode="auto">
              <a:xfrm>
                <a:off x="8294493" y="4241636"/>
                <a:ext cx="1038286" cy="539261"/>
              </a:xfrm>
              <a:prstGeom prst="rect">
                <a:avLst/>
              </a:prstGeom>
              <a:noFill/>
              <a:ln w="381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l"/>
                <a:endParaRPr lang="zh-CN" altLang="en-US" sz="2400" dirty="0"/>
              </a:p>
            </p:txBody>
          </p:sp>
          <p:sp>
            <p:nvSpPr>
              <p:cNvPr id="6" name="矩形 5">
                <a:extLst>
                  <a:ext uri="{FF2B5EF4-FFF2-40B4-BE49-F238E27FC236}">
                    <a16:creationId xmlns:a16="http://schemas.microsoft.com/office/drawing/2014/main" id="{9C1D3BD7-0E43-9508-3945-F1D08DC60601}"/>
                  </a:ext>
                </a:extLst>
              </p:cNvPr>
              <p:cNvSpPr/>
              <p:nvPr/>
            </p:nvSpPr>
            <p:spPr bwMode="auto">
              <a:xfrm>
                <a:off x="9332779" y="4241636"/>
                <a:ext cx="1038286" cy="539261"/>
              </a:xfrm>
              <a:prstGeom prst="rect">
                <a:avLst/>
              </a:prstGeom>
              <a:noFill/>
              <a:ln w="381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ctr"/>
                <a:r>
                  <a:rPr lang="en-US" altLang="zh-CN" sz="2400" b="1" dirty="0">
                    <a:solidFill>
                      <a:srgbClr val="FF0000"/>
                    </a:solidFill>
                  </a:rPr>
                  <a:t>101</a:t>
                </a:r>
                <a:endParaRPr lang="zh-CN" altLang="en-US" sz="2400" b="1" dirty="0">
                  <a:solidFill>
                    <a:srgbClr val="FF0000"/>
                  </a:solidFill>
                </a:endParaRPr>
              </a:p>
            </p:txBody>
          </p:sp>
        </p:grpSp>
        <p:grpSp>
          <p:nvGrpSpPr>
            <p:cNvPr id="17" name="组合 16">
              <a:extLst>
                <a:ext uri="{FF2B5EF4-FFF2-40B4-BE49-F238E27FC236}">
                  <a16:creationId xmlns:a16="http://schemas.microsoft.com/office/drawing/2014/main" id="{8CDDF551-C988-5856-F81B-6850DA14009F}"/>
                </a:ext>
              </a:extLst>
            </p:cNvPr>
            <p:cNvGrpSpPr/>
            <p:nvPr/>
          </p:nvGrpSpPr>
          <p:grpSpPr>
            <a:xfrm>
              <a:off x="8294493" y="4780897"/>
              <a:ext cx="2076572" cy="539261"/>
              <a:chOff x="8294493" y="4241636"/>
              <a:chExt cx="2076572" cy="539261"/>
            </a:xfrm>
          </p:grpSpPr>
          <p:sp>
            <p:nvSpPr>
              <p:cNvPr id="18" name="矩形 17">
                <a:extLst>
                  <a:ext uri="{FF2B5EF4-FFF2-40B4-BE49-F238E27FC236}">
                    <a16:creationId xmlns:a16="http://schemas.microsoft.com/office/drawing/2014/main" id="{7C4FC128-FD54-9E18-C69B-5CF8F1E3A0F6}"/>
                  </a:ext>
                </a:extLst>
              </p:cNvPr>
              <p:cNvSpPr/>
              <p:nvPr/>
            </p:nvSpPr>
            <p:spPr bwMode="auto">
              <a:xfrm>
                <a:off x="8294493" y="4241636"/>
                <a:ext cx="1038286" cy="539261"/>
              </a:xfrm>
              <a:prstGeom prst="rect">
                <a:avLst/>
              </a:prstGeom>
              <a:noFill/>
              <a:ln w="381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l"/>
                <a:endParaRPr lang="zh-CN" altLang="en-US" sz="2400" dirty="0"/>
              </a:p>
            </p:txBody>
          </p:sp>
          <p:sp>
            <p:nvSpPr>
              <p:cNvPr id="19" name="矩形 18">
                <a:extLst>
                  <a:ext uri="{FF2B5EF4-FFF2-40B4-BE49-F238E27FC236}">
                    <a16:creationId xmlns:a16="http://schemas.microsoft.com/office/drawing/2014/main" id="{FAAA5151-14B6-AA2E-28D7-7C95D286F7B3}"/>
                  </a:ext>
                </a:extLst>
              </p:cNvPr>
              <p:cNvSpPr/>
              <p:nvPr/>
            </p:nvSpPr>
            <p:spPr bwMode="auto">
              <a:xfrm>
                <a:off x="9332779" y="4241636"/>
                <a:ext cx="1038286" cy="539261"/>
              </a:xfrm>
              <a:prstGeom prst="rect">
                <a:avLst/>
              </a:prstGeom>
              <a:noFill/>
              <a:ln w="381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ctr"/>
                <a:endParaRPr lang="zh-CN" altLang="en-US" sz="2400" b="1" dirty="0">
                  <a:solidFill>
                    <a:srgbClr val="FF0000"/>
                  </a:solidFill>
                </a:endParaRPr>
              </a:p>
            </p:txBody>
          </p:sp>
        </p:grpSp>
        <p:grpSp>
          <p:nvGrpSpPr>
            <p:cNvPr id="20" name="组合 19">
              <a:extLst>
                <a:ext uri="{FF2B5EF4-FFF2-40B4-BE49-F238E27FC236}">
                  <a16:creationId xmlns:a16="http://schemas.microsoft.com/office/drawing/2014/main" id="{FC1AEB0F-BF71-5C37-05B0-78D45B58B626}"/>
                </a:ext>
              </a:extLst>
            </p:cNvPr>
            <p:cNvGrpSpPr/>
            <p:nvPr/>
          </p:nvGrpSpPr>
          <p:grpSpPr>
            <a:xfrm>
              <a:off x="8294493" y="5320158"/>
              <a:ext cx="2076572" cy="539261"/>
              <a:chOff x="8294493" y="4241636"/>
              <a:chExt cx="2076572" cy="539261"/>
            </a:xfrm>
          </p:grpSpPr>
          <p:sp>
            <p:nvSpPr>
              <p:cNvPr id="21" name="矩形 20">
                <a:extLst>
                  <a:ext uri="{FF2B5EF4-FFF2-40B4-BE49-F238E27FC236}">
                    <a16:creationId xmlns:a16="http://schemas.microsoft.com/office/drawing/2014/main" id="{1B4D8401-A29D-2440-516C-0BEB93A9FF1E}"/>
                  </a:ext>
                </a:extLst>
              </p:cNvPr>
              <p:cNvSpPr/>
              <p:nvPr/>
            </p:nvSpPr>
            <p:spPr bwMode="auto">
              <a:xfrm>
                <a:off x="8294493" y="4241636"/>
                <a:ext cx="1038286" cy="539261"/>
              </a:xfrm>
              <a:prstGeom prst="rect">
                <a:avLst/>
              </a:prstGeom>
              <a:noFill/>
              <a:ln w="381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l"/>
                <a:endParaRPr lang="zh-CN" altLang="en-US" sz="2400" dirty="0"/>
              </a:p>
            </p:txBody>
          </p:sp>
          <p:sp>
            <p:nvSpPr>
              <p:cNvPr id="22" name="矩形 21">
                <a:extLst>
                  <a:ext uri="{FF2B5EF4-FFF2-40B4-BE49-F238E27FC236}">
                    <a16:creationId xmlns:a16="http://schemas.microsoft.com/office/drawing/2014/main" id="{4A3BB732-152D-0285-72FC-AD5724BC5591}"/>
                  </a:ext>
                </a:extLst>
              </p:cNvPr>
              <p:cNvSpPr/>
              <p:nvPr/>
            </p:nvSpPr>
            <p:spPr bwMode="auto">
              <a:xfrm>
                <a:off x="9332779" y="4241636"/>
                <a:ext cx="1038286" cy="539261"/>
              </a:xfrm>
              <a:prstGeom prst="rect">
                <a:avLst/>
              </a:prstGeom>
              <a:noFill/>
              <a:ln w="381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l"/>
                <a:endParaRPr lang="zh-CN" altLang="en-US" sz="2400" dirty="0"/>
              </a:p>
            </p:txBody>
          </p:sp>
        </p:grpSp>
        <p:sp>
          <p:nvSpPr>
            <p:cNvPr id="25" name="矩形 24">
              <a:extLst>
                <a:ext uri="{FF2B5EF4-FFF2-40B4-BE49-F238E27FC236}">
                  <a16:creationId xmlns:a16="http://schemas.microsoft.com/office/drawing/2014/main" id="{B272C9CE-2A62-1D77-35D2-6B279F656D73}"/>
                </a:ext>
              </a:extLst>
            </p:cNvPr>
            <p:cNvSpPr/>
            <p:nvPr/>
          </p:nvSpPr>
          <p:spPr bwMode="auto">
            <a:xfrm>
              <a:off x="8524567" y="3317481"/>
              <a:ext cx="3380331" cy="539261"/>
            </a:xfrm>
            <a:prstGeom prst="rect">
              <a:avLst/>
            </a:prstGeom>
            <a:noFill/>
            <a:ln w="38100">
              <a:no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ctr"/>
              <a:r>
                <a:rPr lang="en-US" altLang="zh-CN" sz="2400" b="1" dirty="0"/>
                <a:t>hash(</a:t>
              </a:r>
              <a:r>
                <a:rPr lang="en-US" altLang="zh-CN" sz="2400" b="1" i="1" dirty="0"/>
                <a:t>e</a:t>
              </a:r>
              <a:r>
                <a:rPr lang="en-US" altLang="zh-CN" sz="2400" b="1" dirty="0"/>
                <a:t>) = XXXXX</a:t>
              </a:r>
              <a:r>
                <a:rPr lang="en-US" altLang="zh-CN" sz="2400" b="1" dirty="0">
                  <a:solidFill>
                    <a:srgbClr val="FF0000"/>
                  </a:solidFill>
                </a:rPr>
                <a:t>101</a:t>
              </a:r>
              <a:endParaRPr lang="zh-CN" altLang="en-US" sz="2400" b="1" dirty="0">
                <a:solidFill>
                  <a:srgbClr val="FF0000"/>
                </a:solidFill>
              </a:endParaRPr>
            </a:p>
          </p:txBody>
        </p:sp>
        <p:cxnSp>
          <p:nvCxnSpPr>
            <p:cNvPr id="27" name="直接箭头连接符 26">
              <a:extLst>
                <a:ext uri="{FF2B5EF4-FFF2-40B4-BE49-F238E27FC236}">
                  <a16:creationId xmlns:a16="http://schemas.microsoft.com/office/drawing/2014/main" id="{A2343848-667B-5A36-E3AA-8D25FAFD966B}"/>
                </a:ext>
              </a:extLst>
            </p:cNvPr>
            <p:cNvCxnSpPr>
              <a:cxnSpLocks/>
              <a:stCxn id="25" idx="2"/>
              <a:endCxn id="6" idx="0"/>
            </p:cNvCxnSpPr>
            <p:nvPr/>
          </p:nvCxnSpPr>
          <p:spPr bwMode="auto">
            <a:xfrm flipH="1">
              <a:off x="9851922" y="3856742"/>
              <a:ext cx="362811" cy="384894"/>
            </a:xfrm>
            <a:prstGeom prst="straightConnector1">
              <a:avLst/>
            </a:prstGeom>
            <a:solidFill>
              <a:schemeClr val="bg1"/>
            </a:solidFill>
            <a:ln w="25400" cap="flat" cmpd="sng" algn="ctr">
              <a:solidFill>
                <a:schemeClr val="tx1"/>
              </a:solidFill>
              <a:prstDash val="dash"/>
              <a:round/>
              <a:headEnd type="none" w="med" len="med"/>
              <a:tailEnd type="arrow" w="lg" len="lg"/>
            </a:ln>
            <a:effectLst/>
          </p:spPr>
        </p:cxnSp>
      </p:grpSp>
    </p:spTree>
    <p:extLst>
      <p:ext uri="{BB962C8B-B14F-4D97-AF65-F5344CB8AC3E}">
        <p14:creationId xmlns:p14="http://schemas.microsoft.com/office/powerpoint/2010/main" val="4272499937"/>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Insertion</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30</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1041247"/>
          </a:xfrm>
          <a:prstGeom prst="rect">
            <a:avLst/>
          </a:prstGeom>
        </p:spPr>
        <p:txBody>
          <a:bodyPr wrap="square" lIns="0" tIns="0" rIns="0" bIns="0">
            <a:spAutoFit/>
          </a:bodyPr>
          <a:lstStyle/>
          <a:p>
            <a:pPr>
              <a:lnSpc>
                <a:spcPct val="150000"/>
              </a:lnSpc>
            </a:pPr>
            <a:r>
              <a:rPr lang="en-US" altLang="zh-CN" sz="2400" dirty="0">
                <a:latin typeface="+mj-lt"/>
              </a:rPr>
              <a:t>Then,</a:t>
            </a:r>
            <a:r>
              <a:rPr lang="zh-CN" altLang="en-US" sz="2400" dirty="0">
                <a:latin typeface="+mj-lt"/>
              </a:rPr>
              <a:t> </a:t>
            </a:r>
            <a:r>
              <a:rPr lang="cs-CZ" altLang="zh-CN" sz="2400" dirty="0">
                <a:latin typeface="+mj-lt"/>
              </a:rPr>
              <a:t>we insert element </a:t>
            </a:r>
            <a:r>
              <a:rPr lang="en-US" altLang="zh-CN" sz="2400" i="1" dirty="0">
                <a:latin typeface="+mj-lt"/>
              </a:rPr>
              <a:t>D</a:t>
            </a:r>
            <a:r>
              <a:rPr lang="cs-CZ" altLang="zh-CN" sz="2400" dirty="0">
                <a:latin typeface="+mj-lt"/>
              </a:rPr>
              <a:t>.</a:t>
            </a:r>
            <a:r>
              <a:rPr lang="en-US" altLang="zh-CN" sz="2400" dirty="0">
                <a:latin typeface="+mj-lt"/>
              </a:rPr>
              <a:t> Assuming that the corresponding bucket of element </a:t>
            </a:r>
            <a:r>
              <a:rPr lang="en-US" altLang="zh-CN" sz="2400" i="1" dirty="0">
                <a:latin typeface="+mj-lt"/>
              </a:rPr>
              <a:t>D</a:t>
            </a:r>
            <a:r>
              <a:rPr lang="en-US" altLang="zh-CN" sz="2400" dirty="0">
                <a:latin typeface="+mj-lt"/>
              </a:rPr>
              <a:t> is also 1, and the fingerprint of element </a:t>
            </a:r>
            <a:r>
              <a:rPr lang="en-US" altLang="zh-CN" sz="2400" i="1" dirty="0">
                <a:latin typeface="+mj-lt"/>
              </a:rPr>
              <a:t>D</a:t>
            </a:r>
            <a:r>
              <a:rPr lang="en-US" altLang="zh-CN" sz="2400" dirty="0">
                <a:latin typeface="+mj-lt"/>
              </a:rPr>
              <a:t> is </a:t>
            </a:r>
            <a:r>
              <a:rPr lang="en-US" altLang="zh-CN" sz="2400" i="1" dirty="0" err="1">
                <a:latin typeface="Times New Roman" panose="02020603050405020304" pitchFamily="18" charset="0"/>
                <a:cs typeface="Times New Roman" panose="02020603050405020304" pitchFamily="18" charset="0"/>
              </a:rPr>
              <a:t>f</a:t>
            </a:r>
            <a:r>
              <a:rPr lang="en-US" altLang="zh-CN" sz="1400" i="1" dirty="0" err="1">
                <a:latin typeface="Times New Roman" panose="02020603050405020304" pitchFamily="18" charset="0"/>
                <a:cs typeface="Times New Roman" panose="02020603050405020304" pitchFamily="18" charset="0"/>
              </a:rPr>
              <a:t>D</a:t>
            </a:r>
            <a:r>
              <a:rPr lang="en-US" altLang="zh-CN" sz="2400" dirty="0">
                <a:latin typeface="+mj-lt"/>
              </a:rPr>
              <a:t>.</a:t>
            </a:r>
          </a:p>
        </p:txBody>
      </p:sp>
      <p:sp>
        <p:nvSpPr>
          <p:cNvPr id="3" name="矩形 2">
            <a:extLst>
              <a:ext uri="{FF2B5EF4-FFF2-40B4-BE49-F238E27FC236}">
                <a16:creationId xmlns:a16="http://schemas.microsoft.com/office/drawing/2014/main" id="{D4B8A9D0-7BAC-BF27-25E3-C9BAF04FC514}"/>
              </a:ext>
            </a:extLst>
          </p:cNvPr>
          <p:cNvSpPr/>
          <p:nvPr/>
        </p:nvSpPr>
        <p:spPr>
          <a:xfrm>
            <a:off x="4010707" y="2557950"/>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30BD4BE3-CDDB-14BC-32B7-F26795328493}"/>
              </a:ext>
            </a:extLst>
          </p:cNvPr>
          <p:cNvSpPr/>
          <p:nvPr/>
        </p:nvSpPr>
        <p:spPr>
          <a:xfrm>
            <a:off x="5000946"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BFE22A7F-EA12-CA42-3051-D11C735FABBA}"/>
              </a:ext>
            </a:extLst>
          </p:cNvPr>
          <p:cNvSpPr/>
          <p:nvPr/>
        </p:nvSpPr>
        <p:spPr>
          <a:xfrm>
            <a:off x="5994778" y="2557948"/>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0098FC60-5CA5-66FC-FAFD-5ED1DB80F9FF}"/>
              </a:ext>
            </a:extLst>
          </p:cNvPr>
          <p:cNvSpPr/>
          <p:nvPr/>
        </p:nvSpPr>
        <p:spPr>
          <a:xfrm>
            <a:off x="4010707" y="311253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0CED5583-3634-2D95-4FD3-4DC8EBFE5E66}"/>
              </a:ext>
            </a:extLst>
          </p:cNvPr>
          <p:cNvSpPr/>
          <p:nvPr/>
        </p:nvSpPr>
        <p:spPr>
          <a:xfrm>
            <a:off x="5000946" y="311253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9" name="矩形 8">
            <a:extLst>
              <a:ext uri="{FF2B5EF4-FFF2-40B4-BE49-F238E27FC236}">
                <a16:creationId xmlns:a16="http://schemas.microsoft.com/office/drawing/2014/main" id="{17A3F222-F141-03B5-5D51-07C54BCE5CB2}"/>
              </a:ext>
            </a:extLst>
          </p:cNvPr>
          <p:cNvSpPr/>
          <p:nvPr/>
        </p:nvSpPr>
        <p:spPr>
          <a:xfrm>
            <a:off x="5994778" y="3113907"/>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D0322E95-2468-AD90-97D6-1B72D52D49EF}"/>
              </a:ext>
            </a:extLst>
          </p:cNvPr>
          <p:cNvSpPr/>
          <p:nvPr/>
        </p:nvSpPr>
        <p:spPr>
          <a:xfrm>
            <a:off x="4010707" y="366707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1" name="矩形 10">
            <a:extLst>
              <a:ext uri="{FF2B5EF4-FFF2-40B4-BE49-F238E27FC236}">
                <a16:creationId xmlns:a16="http://schemas.microsoft.com/office/drawing/2014/main" id="{7BA9EC4B-F3E6-C092-A0BE-7C1D48B00A00}"/>
              </a:ext>
            </a:extLst>
          </p:cNvPr>
          <p:cNvSpPr/>
          <p:nvPr/>
        </p:nvSpPr>
        <p:spPr>
          <a:xfrm>
            <a:off x="5000946"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AE7FC4FF-AC47-F897-14BB-B18BFA3C0CA5}"/>
              </a:ext>
            </a:extLst>
          </p:cNvPr>
          <p:cNvSpPr/>
          <p:nvPr/>
        </p:nvSpPr>
        <p:spPr>
          <a:xfrm>
            <a:off x="4010707" y="4221400"/>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4" name="矩形 13">
            <a:extLst>
              <a:ext uri="{FF2B5EF4-FFF2-40B4-BE49-F238E27FC236}">
                <a16:creationId xmlns:a16="http://schemas.microsoft.com/office/drawing/2014/main" id="{FDF69C80-AA17-8032-1B9A-7ABC0082246E}"/>
              </a:ext>
            </a:extLst>
          </p:cNvPr>
          <p:cNvSpPr/>
          <p:nvPr/>
        </p:nvSpPr>
        <p:spPr>
          <a:xfrm>
            <a:off x="5994778" y="422139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50057C67-6DDE-75AE-8EE2-913933F1E44C}"/>
              </a:ext>
            </a:extLst>
          </p:cNvPr>
          <p:cNvSpPr/>
          <p:nvPr/>
        </p:nvSpPr>
        <p:spPr>
          <a:xfrm>
            <a:off x="4010707" y="4775675"/>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6" name="矩形 15">
            <a:extLst>
              <a:ext uri="{FF2B5EF4-FFF2-40B4-BE49-F238E27FC236}">
                <a16:creationId xmlns:a16="http://schemas.microsoft.com/office/drawing/2014/main" id="{8F15EE38-91CD-F301-B007-7F1FACB68442}"/>
              </a:ext>
            </a:extLst>
          </p:cNvPr>
          <p:cNvSpPr/>
          <p:nvPr/>
        </p:nvSpPr>
        <p:spPr>
          <a:xfrm>
            <a:off x="5000946"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7" name="矩形 16">
            <a:extLst>
              <a:ext uri="{FF2B5EF4-FFF2-40B4-BE49-F238E27FC236}">
                <a16:creationId xmlns:a16="http://schemas.microsoft.com/office/drawing/2014/main" id="{3ECFC787-BFD8-D186-D088-A03CADCB1AD4}"/>
              </a:ext>
            </a:extLst>
          </p:cNvPr>
          <p:cNvSpPr/>
          <p:nvPr/>
        </p:nvSpPr>
        <p:spPr>
          <a:xfrm>
            <a:off x="5994778" y="477567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8" name="矩形 17">
            <a:extLst>
              <a:ext uri="{FF2B5EF4-FFF2-40B4-BE49-F238E27FC236}">
                <a16:creationId xmlns:a16="http://schemas.microsoft.com/office/drawing/2014/main" id="{900512E4-C49C-376C-F54F-F7464D697056}"/>
              </a:ext>
            </a:extLst>
          </p:cNvPr>
          <p:cNvSpPr/>
          <p:nvPr/>
        </p:nvSpPr>
        <p:spPr>
          <a:xfrm>
            <a:off x="4010707" y="5329214"/>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19" name="矩形 18">
            <a:extLst>
              <a:ext uri="{FF2B5EF4-FFF2-40B4-BE49-F238E27FC236}">
                <a16:creationId xmlns:a16="http://schemas.microsoft.com/office/drawing/2014/main" id="{CB318332-A0BE-F3B1-D13A-120E705474B4}"/>
              </a:ext>
            </a:extLst>
          </p:cNvPr>
          <p:cNvSpPr/>
          <p:nvPr/>
        </p:nvSpPr>
        <p:spPr>
          <a:xfrm>
            <a:off x="5000946" y="5329212"/>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20" name="矩形 19">
            <a:extLst>
              <a:ext uri="{FF2B5EF4-FFF2-40B4-BE49-F238E27FC236}">
                <a16:creationId xmlns:a16="http://schemas.microsoft.com/office/drawing/2014/main" id="{B882B3CF-EEFC-3AB4-F4F4-C6FAA914D00C}"/>
              </a:ext>
            </a:extLst>
          </p:cNvPr>
          <p:cNvSpPr/>
          <p:nvPr/>
        </p:nvSpPr>
        <p:spPr>
          <a:xfrm>
            <a:off x="3550011" y="262509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0</a:t>
            </a:r>
            <a:endParaRPr lang="zh-CN" altLang="en-US" dirty="0">
              <a:solidFill>
                <a:schemeClr val="tx1"/>
              </a:solidFill>
              <a:latin typeface="Arial" panose="020B0604020202020204" pitchFamily="34" charset="0"/>
              <a:cs typeface="Arial" panose="020B0604020202020204" pitchFamily="34" charset="0"/>
            </a:endParaRPr>
          </a:p>
        </p:txBody>
      </p:sp>
      <p:sp>
        <p:nvSpPr>
          <p:cNvPr id="21" name="矩形 20">
            <a:extLst>
              <a:ext uri="{FF2B5EF4-FFF2-40B4-BE49-F238E27FC236}">
                <a16:creationId xmlns:a16="http://schemas.microsoft.com/office/drawing/2014/main" id="{6EC5E2F9-F41E-2DDC-BFBB-8FEA611FC8D1}"/>
              </a:ext>
            </a:extLst>
          </p:cNvPr>
          <p:cNvSpPr/>
          <p:nvPr/>
        </p:nvSpPr>
        <p:spPr>
          <a:xfrm>
            <a:off x="3550011" y="317967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2" name="矩形 21">
            <a:extLst>
              <a:ext uri="{FF2B5EF4-FFF2-40B4-BE49-F238E27FC236}">
                <a16:creationId xmlns:a16="http://schemas.microsoft.com/office/drawing/2014/main" id="{06029F06-E75A-A9D8-FAB7-7CDBB620391B}"/>
              </a:ext>
            </a:extLst>
          </p:cNvPr>
          <p:cNvSpPr/>
          <p:nvPr/>
        </p:nvSpPr>
        <p:spPr>
          <a:xfrm>
            <a:off x="3550011" y="373422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3" name="矩形 22">
            <a:extLst>
              <a:ext uri="{FF2B5EF4-FFF2-40B4-BE49-F238E27FC236}">
                <a16:creationId xmlns:a16="http://schemas.microsoft.com/office/drawing/2014/main" id="{658CF8A3-9583-1FED-12A6-C4A2A67B2243}"/>
              </a:ext>
            </a:extLst>
          </p:cNvPr>
          <p:cNvSpPr/>
          <p:nvPr/>
        </p:nvSpPr>
        <p:spPr>
          <a:xfrm>
            <a:off x="3550011" y="4288546"/>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4" name="矩形 23">
            <a:extLst>
              <a:ext uri="{FF2B5EF4-FFF2-40B4-BE49-F238E27FC236}">
                <a16:creationId xmlns:a16="http://schemas.microsoft.com/office/drawing/2014/main" id="{86A40F19-E7CD-CE43-A4C1-DB373AD7CAC1}"/>
              </a:ext>
            </a:extLst>
          </p:cNvPr>
          <p:cNvSpPr/>
          <p:nvPr/>
        </p:nvSpPr>
        <p:spPr>
          <a:xfrm>
            <a:off x="3550011" y="484282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25" name="矩形 24">
            <a:extLst>
              <a:ext uri="{FF2B5EF4-FFF2-40B4-BE49-F238E27FC236}">
                <a16:creationId xmlns:a16="http://schemas.microsoft.com/office/drawing/2014/main" id="{BFA2AC10-884D-0885-8164-CE98AF4DBD39}"/>
              </a:ext>
            </a:extLst>
          </p:cNvPr>
          <p:cNvSpPr/>
          <p:nvPr/>
        </p:nvSpPr>
        <p:spPr>
          <a:xfrm>
            <a:off x="3550011" y="5396361"/>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latin typeface="Arial" panose="020B0604020202020204" pitchFamily="34" charset="0"/>
                <a:cs typeface="Arial" panose="020B0604020202020204" pitchFamily="34" charset="0"/>
              </a:rPr>
              <a:t>5</a:t>
            </a:r>
            <a:endParaRPr lang="zh-CN" altLang="en-US" dirty="0">
              <a:solidFill>
                <a:schemeClr val="tx1"/>
              </a:solidFill>
              <a:latin typeface="Arial" panose="020B0604020202020204" pitchFamily="34" charset="0"/>
              <a:cs typeface="Arial" panose="020B0604020202020204" pitchFamily="34" charset="0"/>
            </a:endParaRPr>
          </a:p>
        </p:txBody>
      </p:sp>
      <p:sp>
        <p:nvSpPr>
          <p:cNvPr id="26" name="矩形 25">
            <a:extLst>
              <a:ext uri="{FF2B5EF4-FFF2-40B4-BE49-F238E27FC236}">
                <a16:creationId xmlns:a16="http://schemas.microsoft.com/office/drawing/2014/main" id="{1AD17C9A-0A50-C05A-9A02-0FB5565276BB}"/>
              </a:ext>
            </a:extLst>
          </p:cNvPr>
          <p:cNvSpPr/>
          <p:nvPr/>
        </p:nvSpPr>
        <p:spPr>
          <a:xfrm>
            <a:off x="5994778" y="366707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27" name="矩形 26">
            <a:extLst>
              <a:ext uri="{FF2B5EF4-FFF2-40B4-BE49-F238E27FC236}">
                <a16:creationId xmlns:a16="http://schemas.microsoft.com/office/drawing/2014/main" id="{1A1A4845-B56D-42CF-3A30-0D61BA6F2E5B}"/>
              </a:ext>
            </a:extLst>
          </p:cNvPr>
          <p:cNvSpPr/>
          <p:nvPr/>
        </p:nvSpPr>
        <p:spPr>
          <a:xfrm>
            <a:off x="5994778" y="5325696"/>
            <a:ext cx="993459" cy="554027"/>
          </a:xfrm>
          <a:prstGeom prst="rect">
            <a:avLst/>
          </a:prstGeom>
          <a:solidFill>
            <a:schemeClr val="bg1">
              <a:lumMod val="85000"/>
            </a:schemeClr>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&lt;</a:t>
            </a:r>
            <a:r>
              <a:rPr lang="en-US" altLang="zh-CN" sz="2400" i="1" dirty="0">
                <a:solidFill>
                  <a:schemeClr val="tx1"/>
                </a:solidFill>
                <a:latin typeface="Times New Roman" panose="02020603050405020304" pitchFamily="18" charset="0"/>
                <a:cs typeface="Times New Roman" panose="02020603050405020304" pitchFamily="18" charset="0"/>
              </a:rPr>
              <a:t>2</a:t>
            </a: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i="1" dirty="0" err="1">
                <a:solidFill>
                  <a:schemeClr val="tx1"/>
                </a:solidFill>
                <a:latin typeface="Times New Roman" panose="02020603050405020304" pitchFamily="18" charset="0"/>
                <a:cs typeface="Times New Roman" panose="02020603050405020304" pitchFamily="18" charset="0"/>
              </a:rPr>
              <a:t>f</a:t>
            </a:r>
            <a:r>
              <a:rPr lang="en-US" altLang="zh-CN" sz="1100" i="1" dirty="0" err="1">
                <a:solidFill>
                  <a:schemeClr val="tx1"/>
                </a:solidFill>
                <a:latin typeface="Times New Roman" panose="02020603050405020304" pitchFamily="18" charset="0"/>
                <a:cs typeface="Times New Roman" panose="02020603050405020304" pitchFamily="18" charset="0"/>
              </a:rPr>
              <a:t>E</a:t>
            </a:r>
            <a:r>
              <a:rPr lang="en-US" altLang="zh-CN" sz="2400" dirty="0">
                <a:solidFill>
                  <a:schemeClr val="tx1"/>
                </a:solidFill>
                <a:latin typeface="Times New Roman" panose="02020603050405020304" pitchFamily="18" charset="0"/>
                <a:cs typeface="Times New Roman" panose="02020603050405020304" pitchFamily="18" charset="0"/>
              </a:rPr>
              <a:t>&gt;</a:t>
            </a:r>
            <a:endParaRPr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AAF914D2-935B-55AF-BC07-BC9CF2B1E639}"/>
              </a:ext>
            </a:extLst>
          </p:cNvPr>
          <p:cNvSpPr txBox="1"/>
          <p:nvPr/>
        </p:nvSpPr>
        <p:spPr>
          <a:xfrm>
            <a:off x="1133668" y="3050534"/>
            <a:ext cx="2196845" cy="830997"/>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Calculate element D’s corresponding bucket.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29" name="椭圆 28">
            <a:extLst>
              <a:ext uri="{FF2B5EF4-FFF2-40B4-BE49-F238E27FC236}">
                <a16:creationId xmlns:a16="http://schemas.microsoft.com/office/drawing/2014/main" id="{FDDC2157-C5E9-2D3B-7870-7480CFEDC48D}"/>
              </a:ext>
            </a:extLst>
          </p:cNvPr>
          <p:cNvSpPr/>
          <p:nvPr/>
        </p:nvSpPr>
        <p:spPr>
          <a:xfrm>
            <a:off x="699931" y="3303560"/>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p:txBody>
      </p:sp>
      <p:cxnSp>
        <p:nvCxnSpPr>
          <p:cNvPr id="30" name="直接箭头连接符 29">
            <a:extLst>
              <a:ext uri="{FF2B5EF4-FFF2-40B4-BE49-F238E27FC236}">
                <a16:creationId xmlns:a16="http://schemas.microsoft.com/office/drawing/2014/main" id="{28207568-835D-293E-4089-B323400BB0D8}"/>
              </a:ext>
            </a:extLst>
          </p:cNvPr>
          <p:cNvCxnSpPr>
            <a:cxnSpLocks/>
          </p:cNvCxnSpPr>
          <p:nvPr/>
        </p:nvCxnSpPr>
        <p:spPr>
          <a:xfrm>
            <a:off x="3159294" y="3298774"/>
            <a:ext cx="407856" cy="129267"/>
          </a:xfrm>
          <a:prstGeom prst="straightConnector1">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CE19EB2F-83AE-FB22-BCCF-08D636705DCD}"/>
              </a:ext>
            </a:extLst>
          </p:cNvPr>
          <p:cNvSpPr txBox="1"/>
          <p:nvPr/>
        </p:nvSpPr>
        <p:spPr>
          <a:xfrm>
            <a:off x="1131698" y="4420683"/>
            <a:ext cx="2198815" cy="553998"/>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Find an empty slot </a:t>
            </a:r>
          </a:p>
          <a:p>
            <a:r>
              <a:rPr lang="en-US" altLang="zh-CN" dirty="0">
                <a:solidFill>
                  <a:schemeClr val="bg1">
                    <a:lumMod val="75000"/>
                  </a:schemeClr>
                </a:solidFill>
                <a:latin typeface="Arial" panose="020B0604020202020204" pitchFamily="34" charset="0"/>
                <a:cs typeface="Arial" panose="020B0604020202020204" pitchFamily="34" charset="0"/>
              </a:rPr>
              <a:t>by linear probing.</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31" name="椭圆 30">
            <a:extLst>
              <a:ext uri="{FF2B5EF4-FFF2-40B4-BE49-F238E27FC236}">
                <a16:creationId xmlns:a16="http://schemas.microsoft.com/office/drawing/2014/main" id="{ECBA9493-7BBD-1071-19A0-57624D184031}"/>
              </a:ext>
            </a:extLst>
          </p:cNvPr>
          <p:cNvSpPr/>
          <p:nvPr/>
        </p:nvSpPr>
        <p:spPr>
          <a:xfrm>
            <a:off x="699931" y="4535210"/>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zh-CN" altLang="en-US" dirty="0">
              <a:latin typeface="Arial" panose="020B0604020202020204" pitchFamily="34" charset="0"/>
              <a:cs typeface="Arial" panose="020B0604020202020204" pitchFamily="34" charset="0"/>
            </a:endParaRPr>
          </a:p>
        </p:txBody>
      </p:sp>
      <p:grpSp>
        <p:nvGrpSpPr>
          <p:cNvPr id="33" name="组合 32">
            <a:extLst>
              <a:ext uri="{FF2B5EF4-FFF2-40B4-BE49-F238E27FC236}">
                <a16:creationId xmlns:a16="http://schemas.microsoft.com/office/drawing/2014/main" id="{FD48C925-67C4-BABE-5C79-A9BBB4D89D48}"/>
              </a:ext>
            </a:extLst>
          </p:cNvPr>
          <p:cNvGrpSpPr/>
          <p:nvPr/>
        </p:nvGrpSpPr>
        <p:grpSpPr>
          <a:xfrm>
            <a:off x="3549638" y="3561849"/>
            <a:ext cx="23882" cy="1991577"/>
            <a:chOff x="5118541" y="1801560"/>
            <a:chExt cx="12700" cy="1059088"/>
          </a:xfrm>
        </p:grpSpPr>
        <p:cxnSp>
          <p:nvCxnSpPr>
            <p:cNvPr id="34" name="连接符: 曲线 33">
              <a:extLst>
                <a:ext uri="{FF2B5EF4-FFF2-40B4-BE49-F238E27FC236}">
                  <a16:creationId xmlns:a16="http://schemas.microsoft.com/office/drawing/2014/main" id="{620DD36A-EBC5-0184-6E54-F9D396BA7AF4}"/>
                </a:ext>
              </a:extLst>
            </p:cNvPr>
            <p:cNvCxnSpPr>
              <a:cxnSpLocks/>
            </p:cNvCxnSpPr>
            <p:nvPr/>
          </p:nvCxnSpPr>
          <p:spPr>
            <a:xfrm rot="10800000" flipV="1">
              <a:off x="5118541" y="1801560"/>
              <a:ext cx="12700" cy="264978"/>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35" name="连接符: 曲线 34">
              <a:extLst>
                <a:ext uri="{FF2B5EF4-FFF2-40B4-BE49-F238E27FC236}">
                  <a16:creationId xmlns:a16="http://schemas.microsoft.com/office/drawing/2014/main" id="{62B28F43-4BCD-78A6-908E-521CF6420D3F}"/>
                </a:ext>
              </a:extLst>
            </p:cNvPr>
            <p:cNvCxnSpPr>
              <a:cxnSpLocks/>
            </p:cNvCxnSpPr>
            <p:nvPr/>
          </p:nvCxnSpPr>
          <p:spPr>
            <a:xfrm rot="10800000" flipV="1">
              <a:off x="5118541" y="2066538"/>
              <a:ext cx="12700" cy="264626"/>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DEE571C7-18B2-3ECF-8FA6-05392695142D}"/>
                </a:ext>
              </a:extLst>
            </p:cNvPr>
            <p:cNvCxnSpPr>
              <a:cxnSpLocks/>
            </p:cNvCxnSpPr>
            <p:nvPr/>
          </p:nvCxnSpPr>
          <p:spPr>
            <a:xfrm rot="10800000" flipV="1">
              <a:off x="5118541" y="2331164"/>
              <a:ext cx="12700" cy="264858"/>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37" name="连接符: 曲线 36">
              <a:extLst>
                <a:ext uri="{FF2B5EF4-FFF2-40B4-BE49-F238E27FC236}">
                  <a16:creationId xmlns:a16="http://schemas.microsoft.com/office/drawing/2014/main" id="{3CDEDC9A-8F73-BDB7-DA59-826E417B3AB8}"/>
                </a:ext>
              </a:extLst>
            </p:cNvPr>
            <p:cNvCxnSpPr>
              <a:cxnSpLocks/>
            </p:cNvCxnSpPr>
            <p:nvPr/>
          </p:nvCxnSpPr>
          <p:spPr>
            <a:xfrm rot="10800000" flipV="1">
              <a:off x="5118541" y="2596022"/>
              <a:ext cx="12700" cy="264626"/>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grpSp>
      <p:sp>
        <p:nvSpPr>
          <p:cNvPr id="13" name="矩形 12">
            <a:extLst>
              <a:ext uri="{FF2B5EF4-FFF2-40B4-BE49-F238E27FC236}">
                <a16:creationId xmlns:a16="http://schemas.microsoft.com/office/drawing/2014/main" id="{5B4A46EA-6194-FF94-B682-6BBE628A122C}"/>
              </a:ext>
            </a:extLst>
          </p:cNvPr>
          <p:cNvSpPr/>
          <p:nvPr/>
        </p:nvSpPr>
        <p:spPr>
          <a:xfrm>
            <a:off x="5000946" y="4221398"/>
            <a:ext cx="993459" cy="554027"/>
          </a:xfrm>
          <a:prstGeom prst="rect">
            <a:avLst/>
          </a:prstGeom>
          <a:solidFill>
            <a:schemeClr val="bg1">
              <a:lumMod val="8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400" dirty="0">
                <a:solidFill>
                  <a:schemeClr val="tx1"/>
                </a:solidFill>
                <a:latin typeface="Times New Roman" panose="02020603050405020304" pitchFamily="18" charset="0"/>
                <a:cs typeface="Times New Roman" panose="02020603050405020304" pitchFamily="18" charset="0"/>
              </a:rPr>
              <a:t>&lt;</a:t>
            </a:r>
            <a:r>
              <a:rPr lang="en-US" altLang="zh-CN" sz="2400" i="1" dirty="0">
                <a:solidFill>
                  <a:schemeClr val="tx1"/>
                </a:solidFill>
                <a:latin typeface="Times New Roman" panose="02020603050405020304" pitchFamily="18" charset="0"/>
                <a:cs typeface="Times New Roman" panose="02020603050405020304" pitchFamily="18" charset="0"/>
              </a:rPr>
              <a:t>2</a:t>
            </a: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i="1" dirty="0" err="1">
                <a:solidFill>
                  <a:schemeClr val="tx1"/>
                </a:solidFill>
                <a:latin typeface="Times New Roman" panose="02020603050405020304" pitchFamily="18" charset="0"/>
                <a:cs typeface="Times New Roman" panose="02020603050405020304" pitchFamily="18" charset="0"/>
              </a:rPr>
              <a:t>f</a:t>
            </a:r>
            <a:r>
              <a:rPr lang="en-US" altLang="zh-CN" sz="1100" i="1" dirty="0" err="1">
                <a:solidFill>
                  <a:schemeClr val="tx1"/>
                </a:solidFill>
                <a:latin typeface="Times New Roman" panose="02020603050405020304" pitchFamily="18" charset="0"/>
                <a:cs typeface="Times New Roman" panose="02020603050405020304" pitchFamily="18" charset="0"/>
              </a:rPr>
              <a:t>D</a:t>
            </a:r>
            <a:r>
              <a:rPr lang="en-US" altLang="zh-CN" sz="2400" dirty="0">
                <a:solidFill>
                  <a:schemeClr val="tx1"/>
                </a:solidFill>
                <a:latin typeface="Times New Roman" panose="02020603050405020304" pitchFamily="18" charset="0"/>
                <a:cs typeface="Times New Roman" panose="02020603050405020304" pitchFamily="18" charset="0"/>
              </a:rPr>
              <a:t>&gt;</a:t>
            </a:r>
            <a:endParaRPr lang="zh-CN" altLang="en-US" sz="1000" dirty="0">
              <a:solidFill>
                <a:schemeClr val="tx1"/>
              </a:solidFill>
              <a:latin typeface="Times New Roman" panose="02020603050405020304" pitchFamily="18" charset="0"/>
              <a:cs typeface="Times New Roman" panose="02020603050405020304" pitchFamily="18" charset="0"/>
            </a:endParaRPr>
          </a:p>
        </p:txBody>
      </p:sp>
      <p:sp>
        <p:nvSpPr>
          <p:cNvPr id="44" name="文本框 43">
            <a:extLst>
              <a:ext uri="{FF2B5EF4-FFF2-40B4-BE49-F238E27FC236}">
                <a16:creationId xmlns:a16="http://schemas.microsoft.com/office/drawing/2014/main" id="{522847BF-4CDF-D75A-A84D-54461373EDF5}"/>
              </a:ext>
            </a:extLst>
          </p:cNvPr>
          <p:cNvSpPr txBox="1"/>
          <p:nvPr/>
        </p:nvSpPr>
        <p:spPr>
          <a:xfrm>
            <a:off x="7629882" y="3944104"/>
            <a:ext cx="2930418" cy="553998"/>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Move one inserted element to obtain a closer empty slot.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45" name="椭圆 44">
            <a:extLst>
              <a:ext uri="{FF2B5EF4-FFF2-40B4-BE49-F238E27FC236}">
                <a16:creationId xmlns:a16="http://schemas.microsoft.com/office/drawing/2014/main" id="{A4149E10-7EA9-C228-25B1-FCC475F533FA}"/>
              </a:ext>
            </a:extLst>
          </p:cNvPr>
          <p:cNvSpPr/>
          <p:nvPr/>
        </p:nvSpPr>
        <p:spPr>
          <a:xfrm>
            <a:off x="7187836" y="4058631"/>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zh-CN" altLang="en-US" dirty="0">
              <a:latin typeface="Arial" panose="020B0604020202020204" pitchFamily="34" charset="0"/>
              <a:cs typeface="Arial" panose="020B0604020202020204" pitchFamily="34" charset="0"/>
            </a:endParaRPr>
          </a:p>
        </p:txBody>
      </p:sp>
      <p:sp>
        <p:nvSpPr>
          <p:cNvPr id="46" name="文本框 45">
            <a:extLst>
              <a:ext uri="{FF2B5EF4-FFF2-40B4-BE49-F238E27FC236}">
                <a16:creationId xmlns:a16="http://schemas.microsoft.com/office/drawing/2014/main" id="{3121DA8F-467F-1DC9-FAA4-36FF0C7F9BD6}"/>
              </a:ext>
            </a:extLst>
          </p:cNvPr>
          <p:cNvSpPr txBox="1"/>
          <p:nvPr/>
        </p:nvSpPr>
        <p:spPr>
          <a:xfrm>
            <a:off x="7640994" y="4750053"/>
            <a:ext cx="2930418" cy="553998"/>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Store element </a:t>
            </a:r>
            <a:r>
              <a:rPr lang="en-US" altLang="zh-CN" i="1" dirty="0">
                <a:solidFill>
                  <a:schemeClr val="bg1">
                    <a:lumMod val="75000"/>
                  </a:schemeClr>
                </a:solidFill>
                <a:latin typeface="Arial" panose="020B0604020202020204" pitchFamily="34" charset="0"/>
                <a:cs typeface="Arial" panose="020B0604020202020204" pitchFamily="34" charset="0"/>
              </a:rPr>
              <a:t>D</a:t>
            </a:r>
            <a:r>
              <a:rPr lang="en-US" altLang="zh-CN" dirty="0">
                <a:solidFill>
                  <a:schemeClr val="bg1">
                    <a:lumMod val="75000"/>
                  </a:schemeClr>
                </a:solidFill>
                <a:latin typeface="Arial" panose="020B0604020202020204" pitchFamily="34" charset="0"/>
                <a:cs typeface="Arial" panose="020B0604020202020204" pitchFamily="34" charset="0"/>
              </a:rPr>
              <a:t> in the newly created empty slot.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47" name="椭圆 46">
            <a:extLst>
              <a:ext uri="{FF2B5EF4-FFF2-40B4-BE49-F238E27FC236}">
                <a16:creationId xmlns:a16="http://schemas.microsoft.com/office/drawing/2014/main" id="{E27317F2-B39B-F517-53D0-81EDE590B975}"/>
              </a:ext>
            </a:extLst>
          </p:cNvPr>
          <p:cNvSpPr/>
          <p:nvPr/>
        </p:nvSpPr>
        <p:spPr>
          <a:xfrm>
            <a:off x="7198948" y="4864580"/>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zh-CN" altLang="en-US" dirty="0">
              <a:latin typeface="Arial" panose="020B0604020202020204" pitchFamily="34" charset="0"/>
              <a:cs typeface="Arial" panose="020B0604020202020204" pitchFamily="34" charset="0"/>
            </a:endParaRPr>
          </a:p>
        </p:txBody>
      </p:sp>
      <p:sp>
        <p:nvSpPr>
          <p:cNvPr id="32" name="文本框 31">
            <a:extLst>
              <a:ext uri="{FF2B5EF4-FFF2-40B4-BE49-F238E27FC236}">
                <a16:creationId xmlns:a16="http://schemas.microsoft.com/office/drawing/2014/main" id="{575417D2-0E84-9CD9-14E2-185E85449AAF}"/>
              </a:ext>
            </a:extLst>
          </p:cNvPr>
          <p:cNvSpPr txBox="1"/>
          <p:nvPr/>
        </p:nvSpPr>
        <p:spPr>
          <a:xfrm>
            <a:off x="7143383" y="1928625"/>
            <a:ext cx="4661562" cy="830997"/>
          </a:xfrm>
          <a:prstGeom prst="rect">
            <a:avLst/>
          </a:prstGeom>
          <a:noFill/>
        </p:spPr>
        <p:txBody>
          <a:bodyPr wrap="square" lIns="0" tIns="0" rIns="0" bIns="0" rtlCol="0">
            <a:spAutoFit/>
          </a:bodyPr>
          <a:lstStyle/>
          <a:p>
            <a:pPr marL="285750" indent="-285750">
              <a:buFont typeface="Wingdings" panose="05000000000000000000" pitchFamily="2" charset="2"/>
              <a:buChar char="Ø"/>
            </a:pPr>
            <a:r>
              <a:rPr lang="en-US" altLang="zh-CN" dirty="0">
                <a:solidFill>
                  <a:schemeClr val="tx1"/>
                </a:solidFill>
                <a:latin typeface="Arial" panose="020B0604020202020204" pitchFamily="34" charset="0"/>
                <a:cs typeface="Arial" panose="020B0604020202020204" pitchFamily="34" charset="0"/>
              </a:rPr>
              <a:t>“</a:t>
            </a:r>
            <a:r>
              <a:rPr lang="en-US" altLang="zh-CN" i="1" dirty="0">
                <a:solidFill>
                  <a:schemeClr val="tx1"/>
                </a:solidFill>
                <a:latin typeface="Arial" panose="020B0604020202020204" pitchFamily="34" charset="0"/>
                <a:cs typeface="Arial" panose="020B0604020202020204" pitchFamily="34" charset="0"/>
              </a:rPr>
              <a:t>2</a:t>
            </a:r>
            <a:r>
              <a:rPr lang="en-US" altLang="zh-CN" dirty="0">
                <a:solidFill>
                  <a:schemeClr val="tx1"/>
                </a:solidFill>
                <a:latin typeface="Arial" panose="020B0604020202020204" pitchFamily="34" charset="0"/>
                <a:cs typeface="Arial" panose="020B0604020202020204" pitchFamily="34" charset="0"/>
              </a:rPr>
              <a:t>” denotes the distance between element </a:t>
            </a:r>
            <a:r>
              <a:rPr lang="en-US" altLang="zh-CN" i="1" dirty="0">
                <a:latin typeface="Arial" panose="020B0604020202020204" pitchFamily="34" charset="0"/>
                <a:cs typeface="Arial" panose="020B0604020202020204" pitchFamily="34" charset="0"/>
              </a:rPr>
              <a:t>D</a:t>
            </a:r>
            <a:r>
              <a:rPr lang="en-US" altLang="zh-CN" dirty="0">
                <a:solidFill>
                  <a:schemeClr val="tx1"/>
                </a:solidFill>
                <a:latin typeface="Arial" panose="020B0604020202020204" pitchFamily="34" charset="0"/>
                <a:cs typeface="Arial" panose="020B0604020202020204" pitchFamily="34" charset="0"/>
              </a:rPr>
              <a:t>'s corresponding bucket and the position where element </a:t>
            </a:r>
            <a:r>
              <a:rPr lang="en-US" altLang="zh-CN" i="1" dirty="0">
                <a:latin typeface="Arial" panose="020B0604020202020204" pitchFamily="34" charset="0"/>
                <a:cs typeface="Arial" panose="020B0604020202020204" pitchFamily="34" charset="0"/>
              </a:rPr>
              <a:t>D</a:t>
            </a:r>
            <a:r>
              <a:rPr lang="en-US" altLang="zh-CN" dirty="0">
                <a:solidFill>
                  <a:schemeClr val="tx1"/>
                </a:solidFill>
                <a:latin typeface="Arial" panose="020B0604020202020204" pitchFamily="34" charset="0"/>
                <a:cs typeface="Arial" panose="020B0604020202020204" pitchFamily="34" charset="0"/>
              </a:rPr>
              <a:t> is actually stored. </a:t>
            </a:r>
            <a:r>
              <a:rPr lang="en-US" altLang="zh-CN" dirty="0">
                <a:solidFill>
                  <a:srgbClr val="C00000"/>
                </a:solidFill>
                <a:latin typeface="Arial" panose="020B0604020202020204" pitchFamily="34" charset="0"/>
                <a:cs typeface="Arial" panose="020B0604020202020204" pitchFamily="34" charset="0"/>
              </a:rPr>
              <a:t>(3-1=2)</a:t>
            </a:r>
          </a:p>
        </p:txBody>
      </p:sp>
      <p:sp>
        <p:nvSpPr>
          <p:cNvPr id="39" name="文本框 38">
            <a:extLst>
              <a:ext uri="{FF2B5EF4-FFF2-40B4-BE49-F238E27FC236}">
                <a16:creationId xmlns:a16="http://schemas.microsoft.com/office/drawing/2014/main" id="{66148B36-A496-2C06-3C39-A7D8C9D8747B}"/>
              </a:ext>
            </a:extLst>
          </p:cNvPr>
          <p:cNvSpPr txBox="1"/>
          <p:nvPr/>
        </p:nvSpPr>
        <p:spPr>
          <a:xfrm>
            <a:off x="7143378" y="3068159"/>
            <a:ext cx="4525780" cy="553998"/>
          </a:xfrm>
          <a:prstGeom prst="rect">
            <a:avLst/>
          </a:prstGeom>
          <a:noFill/>
        </p:spPr>
        <p:txBody>
          <a:bodyPr wrap="square" lIns="0" tIns="0" rIns="0" bIns="0" rtlCol="0">
            <a:spAutoFit/>
          </a:bodyPr>
          <a:lstStyle/>
          <a:p>
            <a:pPr marL="285750" indent="-285750">
              <a:buFont typeface="Wingdings" panose="05000000000000000000" pitchFamily="2" charset="2"/>
              <a:buChar char="Ø"/>
            </a:pPr>
            <a:r>
              <a:rPr lang="en-US" altLang="zh-CN" dirty="0">
                <a:solidFill>
                  <a:schemeClr val="tx1"/>
                </a:solidFill>
                <a:latin typeface="Arial" panose="020B0604020202020204" pitchFamily="34" charset="0"/>
                <a:cs typeface="Arial" panose="020B0604020202020204" pitchFamily="34" charset="0"/>
              </a:rPr>
              <a:t>“</a:t>
            </a:r>
            <a:r>
              <a:rPr lang="en-US" altLang="zh-CN" sz="1800" i="1" dirty="0" err="1">
                <a:solidFill>
                  <a:schemeClr val="tx1"/>
                </a:solidFill>
                <a:latin typeface="Times New Roman" panose="02020603050405020304" pitchFamily="18" charset="0"/>
                <a:cs typeface="Times New Roman" panose="02020603050405020304" pitchFamily="18" charset="0"/>
              </a:rPr>
              <a:t>f</a:t>
            </a:r>
            <a:r>
              <a:rPr lang="en-US" altLang="zh-CN" sz="1000" i="1" dirty="0" err="1">
                <a:latin typeface="Times New Roman" panose="02020603050405020304" pitchFamily="18" charset="0"/>
                <a:cs typeface="Times New Roman" panose="02020603050405020304" pitchFamily="18" charset="0"/>
              </a:rPr>
              <a:t>D</a:t>
            </a:r>
            <a:r>
              <a:rPr lang="en-US" altLang="zh-CN" dirty="0">
                <a:solidFill>
                  <a:schemeClr val="tx1"/>
                </a:solidFill>
                <a:latin typeface="Arial" panose="020B0604020202020204" pitchFamily="34" charset="0"/>
                <a:cs typeface="Arial" panose="020B0604020202020204" pitchFamily="34" charset="0"/>
              </a:rPr>
              <a:t>” is the fingerprint of element </a:t>
            </a:r>
            <a:r>
              <a:rPr lang="en-US" altLang="zh-CN" i="1" dirty="0">
                <a:solidFill>
                  <a:schemeClr val="tx1"/>
                </a:solidFill>
                <a:latin typeface="Arial" panose="020B0604020202020204" pitchFamily="34" charset="0"/>
                <a:cs typeface="Arial" panose="020B0604020202020204" pitchFamily="34" charset="0"/>
              </a:rPr>
              <a:t>C</a:t>
            </a:r>
            <a:r>
              <a:rPr lang="en-US" altLang="zh-CN" dirty="0">
                <a:solidFill>
                  <a:schemeClr val="tx1"/>
                </a:solidFill>
                <a:latin typeface="Arial" panose="020B0604020202020204" pitchFamily="34" charset="0"/>
                <a:cs typeface="Arial" panose="020B0604020202020204" pitchFamily="34" charset="0"/>
              </a:rPr>
              <a:t>, that is, a few bits of element </a:t>
            </a:r>
            <a:r>
              <a:rPr lang="en-US" altLang="zh-CN" i="1" dirty="0">
                <a:solidFill>
                  <a:schemeClr val="tx1"/>
                </a:solidFill>
                <a:latin typeface="Arial" panose="020B0604020202020204" pitchFamily="34" charset="0"/>
                <a:cs typeface="Arial" panose="020B0604020202020204" pitchFamily="34" charset="0"/>
              </a:rPr>
              <a:t>C</a:t>
            </a:r>
            <a:r>
              <a:rPr lang="en-US" altLang="zh-CN" dirty="0">
                <a:solidFill>
                  <a:schemeClr val="tx1"/>
                </a:solidFill>
                <a:latin typeface="Arial" panose="020B0604020202020204" pitchFamily="34" charset="0"/>
                <a:cs typeface="Arial" panose="020B0604020202020204" pitchFamily="34" charset="0"/>
              </a:rPr>
              <a:t>’s hash value.</a:t>
            </a:r>
          </a:p>
        </p:txBody>
      </p:sp>
    </p:spTree>
    <p:extLst>
      <p:ext uri="{BB962C8B-B14F-4D97-AF65-F5344CB8AC3E}">
        <p14:creationId xmlns:p14="http://schemas.microsoft.com/office/powerpoint/2010/main" val="2829959732"/>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Takeaways</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31</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1039515"/>
          </a:xfrm>
          <a:prstGeom prst="rect">
            <a:avLst/>
          </a:prstGeom>
        </p:spPr>
        <p:txBody>
          <a:bodyPr wrap="square" lIns="0" tIns="0" rIns="0" bIns="0">
            <a:spAutoFit/>
          </a:bodyPr>
          <a:lstStyle/>
          <a:p>
            <a:pPr>
              <a:lnSpc>
                <a:spcPct val="150000"/>
              </a:lnSpc>
            </a:pPr>
            <a:r>
              <a:rPr lang="en-US" altLang="zh-CN" sz="2400" dirty="0">
                <a:latin typeface="+mj-lt"/>
              </a:rPr>
              <a:t>The key point is that the wormhole filter insertion is mainly based on </a:t>
            </a:r>
            <a:r>
              <a:rPr lang="en-US" altLang="zh-CN" sz="2400" b="1" dirty="0">
                <a:latin typeface="+mj-lt"/>
              </a:rPr>
              <a:t>linear probing (</a:t>
            </a:r>
            <a:r>
              <a:rPr lang="en-US" altLang="zh-CN" sz="2400" b="1" i="1" dirty="0">
                <a:latin typeface="+mj-lt"/>
              </a:rPr>
              <a:t>i.e., </a:t>
            </a:r>
            <a:r>
              <a:rPr lang="en-US" altLang="zh-CN" sz="2400" b="1" dirty="0">
                <a:latin typeface="+mj-lt"/>
              </a:rPr>
              <a:t>sequential reads), </a:t>
            </a:r>
            <a:r>
              <a:rPr lang="en-US" altLang="zh-CN" sz="2400" dirty="0">
                <a:latin typeface="+mj-lt"/>
              </a:rPr>
              <a:t>which is very fast on persistent memory.</a:t>
            </a:r>
          </a:p>
        </p:txBody>
      </p:sp>
      <p:sp>
        <p:nvSpPr>
          <p:cNvPr id="40" name="矩形 39">
            <a:extLst>
              <a:ext uri="{FF2B5EF4-FFF2-40B4-BE49-F238E27FC236}">
                <a16:creationId xmlns:a16="http://schemas.microsoft.com/office/drawing/2014/main" id="{5297E630-972B-252F-4978-A7E66A847688}"/>
              </a:ext>
            </a:extLst>
          </p:cNvPr>
          <p:cNvSpPr/>
          <p:nvPr/>
        </p:nvSpPr>
        <p:spPr>
          <a:xfrm>
            <a:off x="4010707" y="2904233"/>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1" name="矩形 40">
            <a:extLst>
              <a:ext uri="{FF2B5EF4-FFF2-40B4-BE49-F238E27FC236}">
                <a16:creationId xmlns:a16="http://schemas.microsoft.com/office/drawing/2014/main" id="{B00DD05B-D88A-9918-ED58-AB5798D7DB2B}"/>
              </a:ext>
            </a:extLst>
          </p:cNvPr>
          <p:cNvSpPr/>
          <p:nvPr/>
        </p:nvSpPr>
        <p:spPr>
          <a:xfrm>
            <a:off x="5000946" y="2904231"/>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2" name="矩形 41">
            <a:extLst>
              <a:ext uri="{FF2B5EF4-FFF2-40B4-BE49-F238E27FC236}">
                <a16:creationId xmlns:a16="http://schemas.microsoft.com/office/drawing/2014/main" id="{A27117D4-D746-44F9-9545-2D49335A4FC2}"/>
              </a:ext>
            </a:extLst>
          </p:cNvPr>
          <p:cNvSpPr/>
          <p:nvPr/>
        </p:nvSpPr>
        <p:spPr>
          <a:xfrm>
            <a:off x="5994778" y="2904231"/>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3" name="矩形 42">
            <a:extLst>
              <a:ext uri="{FF2B5EF4-FFF2-40B4-BE49-F238E27FC236}">
                <a16:creationId xmlns:a16="http://schemas.microsoft.com/office/drawing/2014/main" id="{30C73FB1-E756-9B6A-9029-9B720C68B68C}"/>
              </a:ext>
            </a:extLst>
          </p:cNvPr>
          <p:cNvSpPr/>
          <p:nvPr/>
        </p:nvSpPr>
        <p:spPr>
          <a:xfrm>
            <a:off x="4010707" y="345881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8" name="矩形 47">
            <a:extLst>
              <a:ext uri="{FF2B5EF4-FFF2-40B4-BE49-F238E27FC236}">
                <a16:creationId xmlns:a16="http://schemas.microsoft.com/office/drawing/2014/main" id="{9A7A9808-6BBE-F4F1-7BC0-89B75DAEDD7C}"/>
              </a:ext>
            </a:extLst>
          </p:cNvPr>
          <p:cNvSpPr/>
          <p:nvPr/>
        </p:nvSpPr>
        <p:spPr>
          <a:xfrm>
            <a:off x="5000946" y="3458814"/>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9" name="矩形 48">
            <a:extLst>
              <a:ext uri="{FF2B5EF4-FFF2-40B4-BE49-F238E27FC236}">
                <a16:creationId xmlns:a16="http://schemas.microsoft.com/office/drawing/2014/main" id="{0A2E8C1E-FE1E-9D3E-0E84-56CF90BE0B92}"/>
              </a:ext>
            </a:extLst>
          </p:cNvPr>
          <p:cNvSpPr/>
          <p:nvPr/>
        </p:nvSpPr>
        <p:spPr>
          <a:xfrm>
            <a:off x="5994778" y="3460190"/>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0C8FB5B7-9090-A276-0041-DE61A6391D24}"/>
              </a:ext>
            </a:extLst>
          </p:cNvPr>
          <p:cNvSpPr/>
          <p:nvPr/>
        </p:nvSpPr>
        <p:spPr>
          <a:xfrm>
            <a:off x="4010707" y="401336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1" name="矩形 50">
            <a:extLst>
              <a:ext uri="{FF2B5EF4-FFF2-40B4-BE49-F238E27FC236}">
                <a16:creationId xmlns:a16="http://schemas.microsoft.com/office/drawing/2014/main" id="{7548918B-1850-8888-A32E-04A94E545E2E}"/>
              </a:ext>
            </a:extLst>
          </p:cNvPr>
          <p:cNvSpPr/>
          <p:nvPr/>
        </p:nvSpPr>
        <p:spPr>
          <a:xfrm>
            <a:off x="5000946" y="4013359"/>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28A8E016-8B06-EF19-5A7D-8000BB17CB61}"/>
              </a:ext>
            </a:extLst>
          </p:cNvPr>
          <p:cNvSpPr/>
          <p:nvPr/>
        </p:nvSpPr>
        <p:spPr>
          <a:xfrm>
            <a:off x="4010707" y="456768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3" name="矩形 52">
            <a:extLst>
              <a:ext uri="{FF2B5EF4-FFF2-40B4-BE49-F238E27FC236}">
                <a16:creationId xmlns:a16="http://schemas.microsoft.com/office/drawing/2014/main" id="{D4D8F2F3-5145-E326-E8B9-49BEF14375EC}"/>
              </a:ext>
            </a:extLst>
          </p:cNvPr>
          <p:cNvSpPr/>
          <p:nvPr/>
        </p:nvSpPr>
        <p:spPr>
          <a:xfrm>
            <a:off x="5994778" y="456768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4" name="矩形 53">
            <a:extLst>
              <a:ext uri="{FF2B5EF4-FFF2-40B4-BE49-F238E27FC236}">
                <a16:creationId xmlns:a16="http://schemas.microsoft.com/office/drawing/2014/main" id="{7F917DAD-05CC-BD50-2FAD-7C4AC6DA6A6A}"/>
              </a:ext>
            </a:extLst>
          </p:cNvPr>
          <p:cNvSpPr/>
          <p:nvPr/>
        </p:nvSpPr>
        <p:spPr>
          <a:xfrm>
            <a:off x="4010707" y="512195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5" name="矩形 54">
            <a:extLst>
              <a:ext uri="{FF2B5EF4-FFF2-40B4-BE49-F238E27FC236}">
                <a16:creationId xmlns:a16="http://schemas.microsoft.com/office/drawing/2014/main" id="{741A4BE4-0217-3789-236D-090B936018D3}"/>
              </a:ext>
            </a:extLst>
          </p:cNvPr>
          <p:cNvSpPr/>
          <p:nvPr/>
        </p:nvSpPr>
        <p:spPr>
          <a:xfrm>
            <a:off x="5000946" y="512195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6" name="矩形 55">
            <a:extLst>
              <a:ext uri="{FF2B5EF4-FFF2-40B4-BE49-F238E27FC236}">
                <a16:creationId xmlns:a16="http://schemas.microsoft.com/office/drawing/2014/main" id="{3A21E844-BD14-10D7-B90D-F73CD032276E}"/>
              </a:ext>
            </a:extLst>
          </p:cNvPr>
          <p:cNvSpPr/>
          <p:nvPr/>
        </p:nvSpPr>
        <p:spPr>
          <a:xfrm>
            <a:off x="5994778" y="512195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8" name="矩形 57">
            <a:extLst>
              <a:ext uri="{FF2B5EF4-FFF2-40B4-BE49-F238E27FC236}">
                <a16:creationId xmlns:a16="http://schemas.microsoft.com/office/drawing/2014/main" id="{2E7D2C77-D9B6-E7ED-D64C-01313C363A89}"/>
              </a:ext>
            </a:extLst>
          </p:cNvPr>
          <p:cNvSpPr/>
          <p:nvPr/>
        </p:nvSpPr>
        <p:spPr>
          <a:xfrm>
            <a:off x="4010707" y="5675497"/>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9" name="矩形 58">
            <a:extLst>
              <a:ext uri="{FF2B5EF4-FFF2-40B4-BE49-F238E27FC236}">
                <a16:creationId xmlns:a16="http://schemas.microsoft.com/office/drawing/2014/main" id="{637EB132-4480-A698-9C71-3E5C993228BC}"/>
              </a:ext>
            </a:extLst>
          </p:cNvPr>
          <p:cNvSpPr/>
          <p:nvPr/>
        </p:nvSpPr>
        <p:spPr>
          <a:xfrm>
            <a:off x="5000946" y="5675495"/>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0" name="矩形 59">
            <a:extLst>
              <a:ext uri="{FF2B5EF4-FFF2-40B4-BE49-F238E27FC236}">
                <a16:creationId xmlns:a16="http://schemas.microsoft.com/office/drawing/2014/main" id="{2E91B7A7-F22D-C767-417E-1A58B1FAB7BD}"/>
              </a:ext>
            </a:extLst>
          </p:cNvPr>
          <p:cNvSpPr/>
          <p:nvPr/>
        </p:nvSpPr>
        <p:spPr>
          <a:xfrm>
            <a:off x="3550011" y="297137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0</a:t>
            </a:r>
            <a:endParaRPr lang="zh-CN" altLang="en-US" dirty="0">
              <a:solidFill>
                <a:schemeClr val="tx1"/>
              </a:solidFill>
              <a:latin typeface="Arial" panose="020B0604020202020204" pitchFamily="34" charset="0"/>
              <a:cs typeface="Arial" panose="020B0604020202020204" pitchFamily="34" charset="0"/>
            </a:endParaRPr>
          </a:p>
        </p:txBody>
      </p:sp>
      <p:sp>
        <p:nvSpPr>
          <p:cNvPr id="61" name="矩形 60">
            <a:extLst>
              <a:ext uri="{FF2B5EF4-FFF2-40B4-BE49-F238E27FC236}">
                <a16:creationId xmlns:a16="http://schemas.microsoft.com/office/drawing/2014/main" id="{2D6216CA-7738-804B-F6D1-B2D64BBD2677}"/>
              </a:ext>
            </a:extLst>
          </p:cNvPr>
          <p:cNvSpPr/>
          <p:nvPr/>
        </p:nvSpPr>
        <p:spPr>
          <a:xfrm>
            <a:off x="3550011" y="3525962"/>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2" name="矩形 61">
            <a:extLst>
              <a:ext uri="{FF2B5EF4-FFF2-40B4-BE49-F238E27FC236}">
                <a16:creationId xmlns:a16="http://schemas.microsoft.com/office/drawing/2014/main" id="{58CA5771-FC62-EBEC-54AF-F1CFE9168D80}"/>
              </a:ext>
            </a:extLst>
          </p:cNvPr>
          <p:cNvSpPr/>
          <p:nvPr/>
        </p:nvSpPr>
        <p:spPr>
          <a:xfrm>
            <a:off x="3550011" y="4080507"/>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3" name="矩形 62">
            <a:extLst>
              <a:ext uri="{FF2B5EF4-FFF2-40B4-BE49-F238E27FC236}">
                <a16:creationId xmlns:a16="http://schemas.microsoft.com/office/drawing/2014/main" id="{6CB1B00A-6A58-A4B5-F4A2-F00B950A7FCA}"/>
              </a:ext>
            </a:extLst>
          </p:cNvPr>
          <p:cNvSpPr/>
          <p:nvPr/>
        </p:nvSpPr>
        <p:spPr>
          <a:xfrm>
            <a:off x="3550011" y="463482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4" name="矩形 63">
            <a:extLst>
              <a:ext uri="{FF2B5EF4-FFF2-40B4-BE49-F238E27FC236}">
                <a16:creationId xmlns:a16="http://schemas.microsoft.com/office/drawing/2014/main" id="{55AB58E4-ED57-CAF2-895A-2FF94D21A70C}"/>
              </a:ext>
            </a:extLst>
          </p:cNvPr>
          <p:cNvSpPr/>
          <p:nvPr/>
        </p:nvSpPr>
        <p:spPr>
          <a:xfrm>
            <a:off x="3550011" y="518910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5" name="矩形 64">
            <a:extLst>
              <a:ext uri="{FF2B5EF4-FFF2-40B4-BE49-F238E27FC236}">
                <a16:creationId xmlns:a16="http://schemas.microsoft.com/office/drawing/2014/main" id="{50806BFE-471B-2B16-6BD0-5312385F3A42}"/>
              </a:ext>
            </a:extLst>
          </p:cNvPr>
          <p:cNvSpPr/>
          <p:nvPr/>
        </p:nvSpPr>
        <p:spPr>
          <a:xfrm>
            <a:off x="3550011" y="574264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latin typeface="Arial" panose="020B0604020202020204" pitchFamily="34" charset="0"/>
                <a:cs typeface="Arial" panose="020B0604020202020204" pitchFamily="34" charset="0"/>
              </a:rPr>
              <a:t>5</a:t>
            </a:r>
            <a:endParaRPr lang="zh-CN" altLang="en-US" dirty="0">
              <a:solidFill>
                <a:schemeClr val="tx1"/>
              </a:solidFill>
              <a:latin typeface="Arial" panose="020B0604020202020204" pitchFamily="34" charset="0"/>
              <a:cs typeface="Arial" panose="020B0604020202020204" pitchFamily="34" charset="0"/>
            </a:endParaRPr>
          </a:p>
        </p:txBody>
      </p:sp>
      <p:sp>
        <p:nvSpPr>
          <p:cNvPr id="66" name="矩形 65">
            <a:extLst>
              <a:ext uri="{FF2B5EF4-FFF2-40B4-BE49-F238E27FC236}">
                <a16:creationId xmlns:a16="http://schemas.microsoft.com/office/drawing/2014/main" id="{9FA81020-2903-53AD-47EA-6BBFEB77FF5B}"/>
              </a:ext>
            </a:extLst>
          </p:cNvPr>
          <p:cNvSpPr/>
          <p:nvPr/>
        </p:nvSpPr>
        <p:spPr>
          <a:xfrm>
            <a:off x="5994778" y="4013359"/>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7" name="矩形 66">
            <a:extLst>
              <a:ext uri="{FF2B5EF4-FFF2-40B4-BE49-F238E27FC236}">
                <a16:creationId xmlns:a16="http://schemas.microsoft.com/office/drawing/2014/main" id="{E1B62EF9-8261-477D-25FC-E4B543CBADAB}"/>
              </a:ext>
            </a:extLst>
          </p:cNvPr>
          <p:cNvSpPr/>
          <p:nvPr/>
        </p:nvSpPr>
        <p:spPr>
          <a:xfrm>
            <a:off x="5994778" y="5671979"/>
            <a:ext cx="993459" cy="554027"/>
          </a:xfrm>
          <a:prstGeom prst="rect">
            <a:avLst/>
          </a:prstGeom>
          <a:solidFill>
            <a:schemeClr val="bg1">
              <a:lumMod val="85000"/>
            </a:schemeClr>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400" dirty="0">
              <a:solidFill>
                <a:schemeClr val="tx1"/>
              </a:solidFill>
              <a:latin typeface="Times New Roman" panose="02020603050405020304" pitchFamily="18" charset="0"/>
              <a:cs typeface="Times New Roman" panose="02020603050405020304" pitchFamily="18" charset="0"/>
            </a:endParaRPr>
          </a:p>
        </p:txBody>
      </p:sp>
      <p:sp>
        <p:nvSpPr>
          <p:cNvPr id="68" name="文本框 67">
            <a:extLst>
              <a:ext uri="{FF2B5EF4-FFF2-40B4-BE49-F238E27FC236}">
                <a16:creationId xmlns:a16="http://schemas.microsoft.com/office/drawing/2014/main" id="{5CB13409-B92D-FC6E-AC09-3F676AF9F878}"/>
              </a:ext>
            </a:extLst>
          </p:cNvPr>
          <p:cNvSpPr txBox="1"/>
          <p:nvPr/>
        </p:nvSpPr>
        <p:spPr>
          <a:xfrm>
            <a:off x="1133668" y="3396817"/>
            <a:ext cx="2196845" cy="830997"/>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Calculate element D’s corresponding bucket.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69" name="椭圆 68">
            <a:extLst>
              <a:ext uri="{FF2B5EF4-FFF2-40B4-BE49-F238E27FC236}">
                <a16:creationId xmlns:a16="http://schemas.microsoft.com/office/drawing/2014/main" id="{CDFCC9A4-9853-FAF5-F2FE-9DCDC9E2AD35}"/>
              </a:ext>
            </a:extLst>
          </p:cNvPr>
          <p:cNvSpPr/>
          <p:nvPr/>
        </p:nvSpPr>
        <p:spPr>
          <a:xfrm>
            <a:off x="699931" y="3649843"/>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p:txBody>
      </p:sp>
      <p:cxnSp>
        <p:nvCxnSpPr>
          <p:cNvPr id="70" name="直接箭头连接符 69">
            <a:extLst>
              <a:ext uri="{FF2B5EF4-FFF2-40B4-BE49-F238E27FC236}">
                <a16:creationId xmlns:a16="http://schemas.microsoft.com/office/drawing/2014/main" id="{4C36C196-2CB4-BAE7-ECDE-3D6157244437}"/>
              </a:ext>
            </a:extLst>
          </p:cNvPr>
          <p:cNvCxnSpPr>
            <a:cxnSpLocks/>
          </p:cNvCxnSpPr>
          <p:nvPr/>
        </p:nvCxnSpPr>
        <p:spPr>
          <a:xfrm>
            <a:off x="3159294" y="3645057"/>
            <a:ext cx="407856" cy="129267"/>
          </a:xfrm>
          <a:prstGeom prst="straightConnector1">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065EBFDA-010F-3E7B-7046-475552ED6749}"/>
              </a:ext>
            </a:extLst>
          </p:cNvPr>
          <p:cNvSpPr txBox="1"/>
          <p:nvPr/>
        </p:nvSpPr>
        <p:spPr>
          <a:xfrm>
            <a:off x="1131698" y="4766966"/>
            <a:ext cx="2198815" cy="553998"/>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Find an empty slot </a:t>
            </a:r>
          </a:p>
          <a:p>
            <a:r>
              <a:rPr lang="en-US" altLang="zh-CN" dirty="0">
                <a:solidFill>
                  <a:schemeClr val="bg1">
                    <a:lumMod val="75000"/>
                  </a:schemeClr>
                </a:solidFill>
                <a:latin typeface="Arial" panose="020B0604020202020204" pitchFamily="34" charset="0"/>
                <a:cs typeface="Arial" panose="020B0604020202020204" pitchFamily="34" charset="0"/>
              </a:rPr>
              <a:t>by </a:t>
            </a:r>
            <a:r>
              <a:rPr lang="en-US" altLang="zh-CN" b="1" dirty="0">
                <a:latin typeface="Arial" panose="020B0604020202020204" pitchFamily="34" charset="0"/>
                <a:cs typeface="Arial" panose="020B0604020202020204" pitchFamily="34" charset="0"/>
              </a:rPr>
              <a:t>linear probing</a:t>
            </a:r>
            <a:r>
              <a:rPr lang="en-US" altLang="zh-CN" dirty="0">
                <a:solidFill>
                  <a:schemeClr val="bg1">
                    <a:lumMod val="75000"/>
                  </a:schemeClr>
                </a:solidFill>
                <a:latin typeface="Arial" panose="020B0604020202020204" pitchFamily="34" charset="0"/>
                <a:cs typeface="Arial" panose="020B0604020202020204" pitchFamily="34" charset="0"/>
              </a:rPr>
              <a: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72" name="椭圆 71">
            <a:extLst>
              <a:ext uri="{FF2B5EF4-FFF2-40B4-BE49-F238E27FC236}">
                <a16:creationId xmlns:a16="http://schemas.microsoft.com/office/drawing/2014/main" id="{8D36AA72-B874-656C-C6F7-3CA87DA254D6}"/>
              </a:ext>
            </a:extLst>
          </p:cNvPr>
          <p:cNvSpPr/>
          <p:nvPr/>
        </p:nvSpPr>
        <p:spPr>
          <a:xfrm>
            <a:off x="699931" y="4881493"/>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zh-CN" altLang="en-US" dirty="0">
              <a:latin typeface="Arial" panose="020B0604020202020204" pitchFamily="34" charset="0"/>
              <a:cs typeface="Arial" panose="020B0604020202020204" pitchFamily="34" charset="0"/>
            </a:endParaRPr>
          </a:p>
        </p:txBody>
      </p:sp>
      <p:grpSp>
        <p:nvGrpSpPr>
          <p:cNvPr id="73" name="组合 72">
            <a:extLst>
              <a:ext uri="{FF2B5EF4-FFF2-40B4-BE49-F238E27FC236}">
                <a16:creationId xmlns:a16="http://schemas.microsoft.com/office/drawing/2014/main" id="{252FC56D-5B06-2457-08A8-E2F12496955C}"/>
              </a:ext>
            </a:extLst>
          </p:cNvPr>
          <p:cNvGrpSpPr/>
          <p:nvPr/>
        </p:nvGrpSpPr>
        <p:grpSpPr>
          <a:xfrm>
            <a:off x="3549638" y="3908132"/>
            <a:ext cx="23882" cy="1991577"/>
            <a:chOff x="5118541" y="1801560"/>
            <a:chExt cx="12700" cy="1059088"/>
          </a:xfrm>
        </p:grpSpPr>
        <p:cxnSp>
          <p:nvCxnSpPr>
            <p:cNvPr id="74" name="连接符: 曲线 73">
              <a:extLst>
                <a:ext uri="{FF2B5EF4-FFF2-40B4-BE49-F238E27FC236}">
                  <a16:creationId xmlns:a16="http://schemas.microsoft.com/office/drawing/2014/main" id="{1E3A75E6-FB9D-0DDE-A2C8-50550E59ACF0}"/>
                </a:ext>
              </a:extLst>
            </p:cNvPr>
            <p:cNvCxnSpPr>
              <a:cxnSpLocks/>
            </p:cNvCxnSpPr>
            <p:nvPr/>
          </p:nvCxnSpPr>
          <p:spPr>
            <a:xfrm rot="10800000" flipV="1">
              <a:off x="5118541" y="1801560"/>
              <a:ext cx="12700" cy="264978"/>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75" name="连接符: 曲线 74">
              <a:extLst>
                <a:ext uri="{FF2B5EF4-FFF2-40B4-BE49-F238E27FC236}">
                  <a16:creationId xmlns:a16="http://schemas.microsoft.com/office/drawing/2014/main" id="{86CB6207-28B5-31A8-7619-95A84FBE5DA1}"/>
                </a:ext>
              </a:extLst>
            </p:cNvPr>
            <p:cNvCxnSpPr>
              <a:cxnSpLocks/>
            </p:cNvCxnSpPr>
            <p:nvPr/>
          </p:nvCxnSpPr>
          <p:spPr>
            <a:xfrm rot="10800000" flipV="1">
              <a:off x="5118541" y="2066538"/>
              <a:ext cx="12700" cy="264626"/>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76" name="连接符: 曲线 75">
              <a:extLst>
                <a:ext uri="{FF2B5EF4-FFF2-40B4-BE49-F238E27FC236}">
                  <a16:creationId xmlns:a16="http://schemas.microsoft.com/office/drawing/2014/main" id="{968A46FC-D646-813D-9A3D-A824D9E8DAC3}"/>
                </a:ext>
              </a:extLst>
            </p:cNvPr>
            <p:cNvCxnSpPr>
              <a:cxnSpLocks/>
            </p:cNvCxnSpPr>
            <p:nvPr/>
          </p:nvCxnSpPr>
          <p:spPr>
            <a:xfrm rot="10800000" flipV="1">
              <a:off x="5118541" y="2331164"/>
              <a:ext cx="12700" cy="264858"/>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cxnSp>
          <p:nvCxnSpPr>
            <p:cNvPr id="77" name="连接符: 曲线 76">
              <a:extLst>
                <a:ext uri="{FF2B5EF4-FFF2-40B4-BE49-F238E27FC236}">
                  <a16:creationId xmlns:a16="http://schemas.microsoft.com/office/drawing/2014/main" id="{DCB493C9-C79E-6D4A-0ED5-998664144E86}"/>
                </a:ext>
              </a:extLst>
            </p:cNvPr>
            <p:cNvCxnSpPr>
              <a:cxnSpLocks/>
            </p:cNvCxnSpPr>
            <p:nvPr/>
          </p:nvCxnSpPr>
          <p:spPr>
            <a:xfrm rot="10800000" flipV="1">
              <a:off x="5118541" y="2596022"/>
              <a:ext cx="12700" cy="264626"/>
            </a:xfrm>
            <a:prstGeom prst="curvedConnector3">
              <a:avLst>
                <a:gd name="adj1" fmla="val 1800000"/>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grpSp>
      <p:sp>
        <p:nvSpPr>
          <p:cNvPr id="78" name="矩形 77">
            <a:extLst>
              <a:ext uri="{FF2B5EF4-FFF2-40B4-BE49-F238E27FC236}">
                <a16:creationId xmlns:a16="http://schemas.microsoft.com/office/drawing/2014/main" id="{62602648-B33D-763F-3A25-9A779FF2D062}"/>
              </a:ext>
            </a:extLst>
          </p:cNvPr>
          <p:cNvSpPr/>
          <p:nvPr/>
        </p:nvSpPr>
        <p:spPr>
          <a:xfrm>
            <a:off x="5000946" y="456768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000" dirty="0">
              <a:solidFill>
                <a:schemeClr val="tx1"/>
              </a:solidFill>
              <a:latin typeface="Times New Roman" panose="02020603050405020304" pitchFamily="18" charset="0"/>
              <a:cs typeface="Times New Roman" panose="02020603050405020304" pitchFamily="18" charset="0"/>
            </a:endParaRPr>
          </a:p>
        </p:txBody>
      </p:sp>
      <p:sp>
        <p:nvSpPr>
          <p:cNvPr id="79" name="文本框 78">
            <a:extLst>
              <a:ext uri="{FF2B5EF4-FFF2-40B4-BE49-F238E27FC236}">
                <a16:creationId xmlns:a16="http://schemas.microsoft.com/office/drawing/2014/main" id="{9DB7D4FD-DE71-B39F-2D3E-B32EC5B835B2}"/>
              </a:ext>
            </a:extLst>
          </p:cNvPr>
          <p:cNvSpPr txBox="1"/>
          <p:nvPr/>
        </p:nvSpPr>
        <p:spPr>
          <a:xfrm>
            <a:off x="7629882" y="4290387"/>
            <a:ext cx="2930418" cy="553998"/>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Move one inserted element to obtain a closer empty slot.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80" name="椭圆 79">
            <a:extLst>
              <a:ext uri="{FF2B5EF4-FFF2-40B4-BE49-F238E27FC236}">
                <a16:creationId xmlns:a16="http://schemas.microsoft.com/office/drawing/2014/main" id="{98752463-53F6-C7F9-2E37-395A5182973A}"/>
              </a:ext>
            </a:extLst>
          </p:cNvPr>
          <p:cNvSpPr/>
          <p:nvPr/>
        </p:nvSpPr>
        <p:spPr>
          <a:xfrm>
            <a:off x="7187836" y="4404914"/>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zh-CN" altLang="en-US" dirty="0">
              <a:latin typeface="Arial" panose="020B0604020202020204" pitchFamily="34" charset="0"/>
              <a:cs typeface="Arial" panose="020B0604020202020204" pitchFamily="34" charset="0"/>
            </a:endParaRPr>
          </a:p>
        </p:txBody>
      </p:sp>
      <p:sp>
        <p:nvSpPr>
          <p:cNvPr id="81" name="文本框 80">
            <a:extLst>
              <a:ext uri="{FF2B5EF4-FFF2-40B4-BE49-F238E27FC236}">
                <a16:creationId xmlns:a16="http://schemas.microsoft.com/office/drawing/2014/main" id="{31A61536-4063-85D1-CED2-274D4346835B}"/>
              </a:ext>
            </a:extLst>
          </p:cNvPr>
          <p:cNvSpPr txBox="1"/>
          <p:nvPr/>
        </p:nvSpPr>
        <p:spPr>
          <a:xfrm>
            <a:off x="7640994" y="5096336"/>
            <a:ext cx="2930418" cy="553998"/>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Store element </a:t>
            </a:r>
            <a:r>
              <a:rPr lang="en-US" altLang="zh-CN" i="1" dirty="0">
                <a:solidFill>
                  <a:schemeClr val="bg1">
                    <a:lumMod val="75000"/>
                  </a:schemeClr>
                </a:solidFill>
                <a:latin typeface="Arial" panose="020B0604020202020204" pitchFamily="34" charset="0"/>
                <a:cs typeface="Arial" panose="020B0604020202020204" pitchFamily="34" charset="0"/>
              </a:rPr>
              <a:t>D</a:t>
            </a:r>
            <a:r>
              <a:rPr lang="en-US" altLang="zh-CN" dirty="0">
                <a:solidFill>
                  <a:schemeClr val="bg1">
                    <a:lumMod val="75000"/>
                  </a:schemeClr>
                </a:solidFill>
                <a:latin typeface="Arial" panose="020B0604020202020204" pitchFamily="34" charset="0"/>
                <a:cs typeface="Arial" panose="020B0604020202020204" pitchFamily="34" charset="0"/>
              </a:rPr>
              <a:t> in the newly created empty slot.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82" name="椭圆 81">
            <a:extLst>
              <a:ext uri="{FF2B5EF4-FFF2-40B4-BE49-F238E27FC236}">
                <a16:creationId xmlns:a16="http://schemas.microsoft.com/office/drawing/2014/main" id="{1ABBB857-834D-973A-3E10-DDD98C4B1F7A}"/>
              </a:ext>
            </a:extLst>
          </p:cNvPr>
          <p:cNvSpPr/>
          <p:nvPr/>
        </p:nvSpPr>
        <p:spPr>
          <a:xfrm>
            <a:off x="7198948" y="5210863"/>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8777784"/>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Lookup And Deletion </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32</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1593513"/>
          </a:xfrm>
          <a:prstGeom prst="rect">
            <a:avLst/>
          </a:prstGeom>
        </p:spPr>
        <p:txBody>
          <a:bodyPr wrap="square" lIns="0" tIns="0" rIns="0" bIns="0">
            <a:spAutoFit/>
          </a:bodyPr>
          <a:lstStyle/>
          <a:p>
            <a:pPr>
              <a:lnSpc>
                <a:spcPct val="150000"/>
              </a:lnSpc>
            </a:pPr>
            <a:r>
              <a:rPr lang="en-US" altLang="zh-CN" sz="2400" dirty="0">
                <a:latin typeface="+mj-lt"/>
              </a:rPr>
              <a:t>In the previous example, the insertion operation ensures that the distance between the bucket where the element is actually stored and its corresponding bucket does not exceed 3.</a:t>
            </a:r>
          </a:p>
        </p:txBody>
      </p:sp>
      <p:sp>
        <p:nvSpPr>
          <p:cNvPr id="40" name="矩形 39">
            <a:extLst>
              <a:ext uri="{FF2B5EF4-FFF2-40B4-BE49-F238E27FC236}">
                <a16:creationId xmlns:a16="http://schemas.microsoft.com/office/drawing/2014/main" id="{2B97C874-B3C4-7215-B375-EA0CB8623048}"/>
              </a:ext>
            </a:extLst>
          </p:cNvPr>
          <p:cNvSpPr/>
          <p:nvPr/>
        </p:nvSpPr>
        <p:spPr>
          <a:xfrm>
            <a:off x="4010707" y="2904233"/>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1" name="矩形 40">
            <a:extLst>
              <a:ext uri="{FF2B5EF4-FFF2-40B4-BE49-F238E27FC236}">
                <a16:creationId xmlns:a16="http://schemas.microsoft.com/office/drawing/2014/main" id="{2F553A9F-035C-3910-4678-530A68080454}"/>
              </a:ext>
            </a:extLst>
          </p:cNvPr>
          <p:cNvSpPr/>
          <p:nvPr/>
        </p:nvSpPr>
        <p:spPr>
          <a:xfrm>
            <a:off x="5000946" y="2904231"/>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2" name="矩形 41">
            <a:extLst>
              <a:ext uri="{FF2B5EF4-FFF2-40B4-BE49-F238E27FC236}">
                <a16:creationId xmlns:a16="http://schemas.microsoft.com/office/drawing/2014/main" id="{CB93CAAD-C251-8C69-27F5-3D67FF3DFAC3}"/>
              </a:ext>
            </a:extLst>
          </p:cNvPr>
          <p:cNvSpPr/>
          <p:nvPr/>
        </p:nvSpPr>
        <p:spPr>
          <a:xfrm>
            <a:off x="5994778" y="2904231"/>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3" name="矩形 42">
            <a:extLst>
              <a:ext uri="{FF2B5EF4-FFF2-40B4-BE49-F238E27FC236}">
                <a16:creationId xmlns:a16="http://schemas.microsoft.com/office/drawing/2014/main" id="{D4D5B307-4FE7-724B-4D04-EC5C482C8F74}"/>
              </a:ext>
            </a:extLst>
          </p:cNvPr>
          <p:cNvSpPr/>
          <p:nvPr/>
        </p:nvSpPr>
        <p:spPr>
          <a:xfrm>
            <a:off x="4010707" y="345881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8" name="矩形 47">
            <a:extLst>
              <a:ext uri="{FF2B5EF4-FFF2-40B4-BE49-F238E27FC236}">
                <a16:creationId xmlns:a16="http://schemas.microsoft.com/office/drawing/2014/main" id="{98B070DE-80AE-6EEC-3ACD-806315C9FFDF}"/>
              </a:ext>
            </a:extLst>
          </p:cNvPr>
          <p:cNvSpPr/>
          <p:nvPr/>
        </p:nvSpPr>
        <p:spPr>
          <a:xfrm>
            <a:off x="5000946" y="3458814"/>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9" name="矩形 48">
            <a:extLst>
              <a:ext uri="{FF2B5EF4-FFF2-40B4-BE49-F238E27FC236}">
                <a16:creationId xmlns:a16="http://schemas.microsoft.com/office/drawing/2014/main" id="{9996A4E4-E176-B826-66DC-74BCD0BA7142}"/>
              </a:ext>
            </a:extLst>
          </p:cNvPr>
          <p:cNvSpPr/>
          <p:nvPr/>
        </p:nvSpPr>
        <p:spPr>
          <a:xfrm>
            <a:off x="5994778" y="3460190"/>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&lt;</a:t>
            </a:r>
            <a:r>
              <a:rPr lang="en-US" altLang="zh-CN" sz="2800" i="1" dirty="0">
                <a:solidFill>
                  <a:schemeClr val="tx1"/>
                </a:solidFill>
                <a:latin typeface="Times New Roman" panose="02020603050405020304" pitchFamily="18" charset="0"/>
                <a:cs typeface="Times New Roman" panose="02020603050405020304" pitchFamily="18" charset="0"/>
              </a:rPr>
              <a:t>0</a:t>
            </a: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i="1" dirty="0" err="1">
                <a:solidFill>
                  <a:schemeClr val="tx1"/>
                </a:solidFill>
                <a:latin typeface="Times New Roman" panose="02020603050405020304" pitchFamily="18" charset="0"/>
                <a:cs typeface="Times New Roman" panose="02020603050405020304" pitchFamily="18" charset="0"/>
              </a:rPr>
              <a:t>f</a:t>
            </a:r>
            <a:r>
              <a:rPr lang="en-US" altLang="zh-CN" sz="1200" i="1" dirty="0" err="1">
                <a:solidFill>
                  <a:schemeClr val="tx1"/>
                </a:solidFill>
                <a:latin typeface="Times New Roman" panose="02020603050405020304" pitchFamily="18" charset="0"/>
                <a:cs typeface="Times New Roman" panose="02020603050405020304" pitchFamily="18" charset="0"/>
              </a:rPr>
              <a:t>A</a:t>
            </a:r>
            <a:r>
              <a:rPr lang="en-US" altLang="zh-CN" sz="2800" dirty="0">
                <a:solidFill>
                  <a:schemeClr val="tx1"/>
                </a:solidFill>
                <a:latin typeface="Times New Roman" panose="02020603050405020304" pitchFamily="18" charset="0"/>
                <a:cs typeface="Times New Roman" panose="02020603050405020304" pitchFamily="18" charset="0"/>
              </a:rPr>
              <a:t>&gt;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84F19534-0AF1-8961-3A74-0E7438213945}"/>
              </a:ext>
            </a:extLst>
          </p:cNvPr>
          <p:cNvSpPr/>
          <p:nvPr/>
        </p:nvSpPr>
        <p:spPr>
          <a:xfrm>
            <a:off x="4010707" y="401336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1" name="矩形 50">
            <a:extLst>
              <a:ext uri="{FF2B5EF4-FFF2-40B4-BE49-F238E27FC236}">
                <a16:creationId xmlns:a16="http://schemas.microsoft.com/office/drawing/2014/main" id="{32AB2634-BECB-A34A-58BD-2BA14A9CC958}"/>
              </a:ext>
            </a:extLst>
          </p:cNvPr>
          <p:cNvSpPr/>
          <p:nvPr/>
        </p:nvSpPr>
        <p:spPr>
          <a:xfrm>
            <a:off x="5000946" y="4013359"/>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04ED00A0-8F77-DA09-E5EC-B58EC91FE94C}"/>
              </a:ext>
            </a:extLst>
          </p:cNvPr>
          <p:cNvSpPr/>
          <p:nvPr/>
        </p:nvSpPr>
        <p:spPr>
          <a:xfrm>
            <a:off x="4010707" y="456768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3" name="矩形 52">
            <a:extLst>
              <a:ext uri="{FF2B5EF4-FFF2-40B4-BE49-F238E27FC236}">
                <a16:creationId xmlns:a16="http://schemas.microsoft.com/office/drawing/2014/main" id="{30EDBBF2-57B9-B636-68B4-CACB616E7457}"/>
              </a:ext>
            </a:extLst>
          </p:cNvPr>
          <p:cNvSpPr/>
          <p:nvPr/>
        </p:nvSpPr>
        <p:spPr>
          <a:xfrm>
            <a:off x="5994778" y="456768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&lt;</a:t>
            </a:r>
            <a:r>
              <a:rPr lang="en-US" altLang="zh-CN" sz="2800" i="1" dirty="0">
                <a:solidFill>
                  <a:schemeClr val="tx1"/>
                </a:solidFill>
                <a:latin typeface="Times New Roman" panose="02020603050405020304" pitchFamily="18" charset="0"/>
                <a:cs typeface="Times New Roman" panose="02020603050405020304" pitchFamily="18" charset="0"/>
              </a:rPr>
              <a:t>2</a:t>
            </a: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i="1" dirty="0" err="1">
                <a:solidFill>
                  <a:schemeClr val="tx1"/>
                </a:solidFill>
                <a:latin typeface="Times New Roman" panose="02020603050405020304" pitchFamily="18" charset="0"/>
                <a:cs typeface="Times New Roman" panose="02020603050405020304" pitchFamily="18" charset="0"/>
              </a:rPr>
              <a:t>f</a:t>
            </a:r>
            <a:r>
              <a:rPr lang="en-US" altLang="zh-CN" sz="1200" i="1" dirty="0" err="1">
                <a:solidFill>
                  <a:schemeClr val="tx1"/>
                </a:solidFill>
                <a:latin typeface="Times New Roman" panose="02020603050405020304" pitchFamily="18" charset="0"/>
                <a:cs typeface="Times New Roman" panose="02020603050405020304" pitchFamily="18" charset="0"/>
              </a:rPr>
              <a:t>C</a:t>
            </a:r>
            <a:r>
              <a:rPr lang="en-US" altLang="zh-CN" sz="2800" dirty="0">
                <a:solidFill>
                  <a:schemeClr val="tx1"/>
                </a:solidFill>
                <a:latin typeface="Times New Roman" panose="02020603050405020304" pitchFamily="18" charset="0"/>
                <a:cs typeface="Times New Roman" panose="02020603050405020304" pitchFamily="18" charset="0"/>
              </a:rPr>
              <a:t>&gt;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4" name="矩形 53">
            <a:extLst>
              <a:ext uri="{FF2B5EF4-FFF2-40B4-BE49-F238E27FC236}">
                <a16:creationId xmlns:a16="http://schemas.microsoft.com/office/drawing/2014/main" id="{9B6D6755-6E1B-4045-9D49-3F1991386211}"/>
              </a:ext>
            </a:extLst>
          </p:cNvPr>
          <p:cNvSpPr/>
          <p:nvPr/>
        </p:nvSpPr>
        <p:spPr>
          <a:xfrm>
            <a:off x="4010707" y="512195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5" name="矩形 54">
            <a:extLst>
              <a:ext uri="{FF2B5EF4-FFF2-40B4-BE49-F238E27FC236}">
                <a16:creationId xmlns:a16="http://schemas.microsoft.com/office/drawing/2014/main" id="{8EB6394E-5FCA-3485-1B4F-01AA80EC33AC}"/>
              </a:ext>
            </a:extLst>
          </p:cNvPr>
          <p:cNvSpPr/>
          <p:nvPr/>
        </p:nvSpPr>
        <p:spPr>
          <a:xfrm>
            <a:off x="5000946" y="512195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6" name="矩形 55">
            <a:extLst>
              <a:ext uri="{FF2B5EF4-FFF2-40B4-BE49-F238E27FC236}">
                <a16:creationId xmlns:a16="http://schemas.microsoft.com/office/drawing/2014/main" id="{912EC330-787C-BA9D-371B-9099F4BB57AD}"/>
              </a:ext>
            </a:extLst>
          </p:cNvPr>
          <p:cNvSpPr/>
          <p:nvPr/>
        </p:nvSpPr>
        <p:spPr>
          <a:xfrm>
            <a:off x="5994778" y="512195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8" name="矩形 57">
            <a:extLst>
              <a:ext uri="{FF2B5EF4-FFF2-40B4-BE49-F238E27FC236}">
                <a16:creationId xmlns:a16="http://schemas.microsoft.com/office/drawing/2014/main" id="{987260F3-484F-F4F7-F9A0-A4AE457A9722}"/>
              </a:ext>
            </a:extLst>
          </p:cNvPr>
          <p:cNvSpPr/>
          <p:nvPr/>
        </p:nvSpPr>
        <p:spPr>
          <a:xfrm>
            <a:off x="4010707" y="5675497"/>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9" name="矩形 58">
            <a:extLst>
              <a:ext uri="{FF2B5EF4-FFF2-40B4-BE49-F238E27FC236}">
                <a16:creationId xmlns:a16="http://schemas.microsoft.com/office/drawing/2014/main" id="{2B3BC248-79C9-C809-FBDF-35D839C5990E}"/>
              </a:ext>
            </a:extLst>
          </p:cNvPr>
          <p:cNvSpPr/>
          <p:nvPr/>
        </p:nvSpPr>
        <p:spPr>
          <a:xfrm>
            <a:off x="5000946" y="5675495"/>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0" name="矩形 59">
            <a:extLst>
              <a:ext uri="{FF2B5EF4-FFF2-40B4-BE49-F238E27FC236}">
                <a16:creationId xmlns:a16="http://schemas.microsoft.com/office/drawing/2014/main" id="{76F6C180-FFB9-8876-5928-61642B0D0F5D}"/>
              </a:ext>
            </a:extLst>
          </p:cNvPr>
          <p:cNvSpPr/>
          <p:nvPr/>
        </p:nvSpPr>
        <p:spPr>
          <a:xfrm>
            <a:off x="3550011" y="297137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0</a:t>
            </a:r>
            <a:endParaRPr lang="zh-CN" altLang="en-US" dirty="0">
              <a:solidFill>
                <a:schemeClr val="tx1"/>
              </a:solidFill>
              <a:latin typeface="Arial" panose="020B0604020202020204" pitchFamily="34" charset="0"/>
              <a:cs typeface="Arial" panose="020B0604020202020204" pitchFamily="34" charset="0"/>
            </a:endParaRPr>
          </a:p>
        </p:txBody>
      </p:sp>
      <p:sp>
        <p:nvSpPr>
          <p:cNvPr id="61" name="矩形 60">
            <a:extLst>
              <a:ext uri="{FF2B5EF4-FFF2-40B4-BE49-F238E27FC236}">
                <a16:creationId xmlns:a16="http://schemas.microsoft.com/office/drawing/2014/main" id="{CA39DF0A-6726-2912-22B6-B1D6BA5F93C6}"/>
              </a:ext>
            </a:extLst>
          </p:cNvPr>
          <p:cNvSpPr/>
          <p:nvPr/>
        </p:nvSpPr>
        <p:spPr>
          <a:xfrm>
            <a:off x="3550011" y="3525962"/>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2" name="矩形 61">
            <a:extLst>
              <a:ext uri="{FF2B5EF4-FFF2-40B4-BE49-F238E27FC236}">
                <a16:creationId xmlns:a16="http://schemas.microsoft.com/office/drawing/2014/main" id="{5D371800-7155-5A2F-3549-2C1A0993493D}"/>
              </a:ext>
            </a:extLst>
          </p:cNvPr>
          <p:cNvSpPr/>
          <p:nvPr/>
        </p:nvSpPr>
        <p:spPr>
          <a:xfrm>
            <a:off x="3550011" y="4080507"/>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3" name="矩形 62">
            <a:extLst>
              <a:ext uri="{FF2B5EF4-FFF2-40B4-BE49-F238E27FC236}">
                <a16:creationId xmlns:a16="http://schemas.microsoft.com/office/drawing/2014/main" id="{C3CF6884-AD3F-84C2-F47D-B7DDA888A390}"/>
              </a:ext>
            </a:extLst>
          </p:cNvPr>
          <p:cNvSpPr/>
          <p:nvPr/>
        </p:nvSpPr>
        <p:spPr>
          <a:xfrm>
            <a:off x="3550011" y="463482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4" name="矩形 63">
            <a:extLst>
              <a:ext uri="{FF2B5EF4-FFF2-40B4-BE49-F238E27FC236}">
                <a16:creationId xmlns:a16="http://schemas.microsoft.com/office/drawing/2014/main" id="{003F1F4C-5AA8-C5E2-EE58-633EA7AB1977}"/>
              </a:ext>
            </a:extLst>
          </p:cNvPr>
          <p:cNvSpPr/>
          <p:nvPr/>
        </p:nvSpPr>
        <p:spPr>
          <a:xfrm>
            <a:off x="3550011" y="518910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5" name="矩形 64">
            <a:extLst>
              <a:ext uri="{FF2B5EF4-FFF2-40B4-BE49-F238E27FC236}">
                <a16:creationId xmlns:a16="http://schemas.microsoft.com/office/drawing/2014/main" id="{264E812F-7133-62C9-968B-B169C295A9DD}"/>
              </a:ext>
            </a:extLst>
          </p:cNvPr>
          <p:cNvSpPr/>
          <p:nvPr/>
        </p:nvSpPr>
        <p:spPr>
          <a:xfrm>
            <a:off x="3550011" y="574264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latin typeface="Arial" panose="020B0604020202020204" pitchFamily="34" charset="0"/>
                <a:cs typeface="Arial" panose="020B0604020202020204" pitchFamily="34" charset="0"/>
              </a:rPr>
              <a:t>5</a:t>
            </a:r>
            <a:endParaRPr lang="zh-CN" altLang="en-US" dirty="0">
              <a:solidFill>
                <a:schemeClr val="tx1"/>
              </a:solidFill>
              <a:latin typeface="Arial" panose="020B0604020202020204" pitchFamily="34" charset="0"/>
              <a:cs typeface="Arial" panose="020B0604020202020204" pitchFamily="34" charset="0"/>
            </a:endParaRPr>
          </a:p>
        </p:txBody>
      </p:sp>
      <p:sp>
        <p:nvSpPr>
          <p:cNvPr id="66" name="矩形 65">
            <a:extLst>
              <a:ext uri="{FF2B5EF4-FFF2-40B4-BE49-F238E27FC236}">
                <a16:creationId xmlns:a16="http://schemas.microsoft.com/office/drawing/2014/main" id="{C73E3405-D574-6D4D-8210-9327D52CF103}"/>
              </a:ext>
            </a:extLst>
          </p:cNvPr>
          <p:cNvSpPr/>
          <p:nvPr/>
        </p:nvSpPr>
        <p:spPr>
          <a:xfrm>
            <a:off x="5994778" y="4013359"/>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&lt;</a:t>
            </a:r>
            <a:r>
              <a:rPr lang="en-US" altLang="zh-CN" sz="2800" i="1" dirty="0">
                <a:solidFill>
                  <a:schemeClr val="tx1"/>
                </a:solidFill>
                <a:latin typeface="Times New Roman" panose="02020603050405020304" pitchFamily="18" charset="0"/>
                <a:cs typeface="Times New Roman" panose="02020603050405020304" pitchFamily="18" charset="0"/>
              </a:rPr>
              <a:t>1</a:t>
            </a: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i="1" dirty="0" err="1">
                <a:solidFill>
                  <a:schemeClr val="tx1"/>
                </a:solidFill>
                <a:latin typeface="Times New Roman" panose="02020603050405020304" pitchFamily="18" charset="0"/>
                <a:cs typeface="Times New Roman" panose="02020603050405020304" pitchFamily="18" charset="0"/>
              </a:rPr>
              <a:t>f</a:t>
            </a:r>
            <a:r>
              <a:rPr lang="en-US" altLang="zh-CN" sz="1200" i="1" dirty="0" err="1">
                <a:solidFill>
                  <a:schemeClr val="tx1"/>
                </a:solidFill>
                <a:latin typeface="Times New Roman" panose="02020603050405020304" pitchFamily="18" charset="0"/>
                <a:cs typeface="Times New Roman" panose="02020603050405020304" pitchFamily="18" charset="0"/>
              </a:rPr>
              <a:t>B</a:t>
            </a:r>
            <a:r>
              <a:rPr lang="en-US" altLang="zh-CN" sz="2800" dirty="0">
                <a:solidFill>
                  <a:schemeClr val="tx1"/>
                </a:solidFill>
                <a:latin typeface="Times New Roman" panose="02020603050405020304" pitchFamily="18" charset="0"/>
                <a:cs typeface="Times New Roman" panose="02020603050405020304" pitchFamily="18" charset="0"/>
              </a:rPr>
              <a:t>&gt;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67" name="矩形 66">
            <a:extLst>
              <a:ext uri="{FF2B5EF4-FFF2-40B4-BE49-F238E27FC236}">
                <a16:creationId xmlns:a16="http://schemas.microsoft.com/office/drawing/2014/main" id="{D1C02764-A8A3-133E-EDE7-0D12C7B387A6}"/>
              </a:ext>
            </a:extLst>
          </p:cNvPr>
          <p:cNvSpPr/>
          <p:nvPr/>
        </p:nvSpPr>
        <p:spPr>
          <a:xfrm>
            <a:off x="5994778" y="5671979"/>
            <a:ext cx="993459" cy="554027"/>
          </a:xfrm>
          <a:prstGeom prst="rect">
            <a:avLst/>
          </a:prstGeom>
          <a:solidFill>
            <a:schemeClr val="bg1">
              <a:lumMod val="85000"/>
            </a:schemeClr>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&lt;</a:t>
            </a:r>
            <a:r>
              <a:rPr lang="en-US" altLang="zh-CN" sz="2800" i="1" dirty="0">
                <a:solidFill>
                  <a:schemeClr val="tx1"/>
                </a:solidFill>
                <a:latin typeface="Times New Roman" panose="02020603050405020304" pitchFamily="18" charset="0"/>
                <a:cs typeface="Times New Roman" panose="02020603050405020304" pitchFamily="18" charset="0"/>
              </a:rPr>
              <a:t>2</a:t>
            </a: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i="1" dirty="0" err="1">
                <a:solidFill>
                  <a:schemeClr val="tx1"/>
                </a:solidFill>
                <a:latin typeface="Times New Roman" panose="02020603050405020304" pitchFamily="18" charset="0"/>
                <a:cs typeface="Times New Roman" panose="02020603050405020304" pitchFamily="18" charset="0"/>
              </a:rPr>
              <a:t>f</a:t>
            </a:r>
            <a:r>
              <a:rPr lang="en-US" altLang="zh-CN" sz="1200" i="1" dirty="0" err="1">
                <a:solidFill>
                  <a:schemeClr val="tx1"/>
                </a:solidFill>
                <a:latin typeface="Times New Roman" panose="02020603050405020304" pitchFamily="18" charset="0"/>
                <a:cs typeface="Times New Roman" panose="02020603050405020304" pitchFamily="18" charset="0"/>
              </a:rPr>
              <a:t>E</a:t>
            </a:r>
            <a:r>
              <a:rPr lang="en-US" altLang="zh-CN" sz="2800" dirty="0">
                <a:solidFill>
                  <a:schemeClr val="tx1"/>
                </a:solidFill>
                <a:latin typeface="Times New Roman" panose="02020603050405020304" pitchFamily="18" charset="0"/>
                <a:cs typeface="Times New Roman" panose="02020603050405020304" pitchFamily="18" charset="0"/>
              </a:rPr>
              <a:t>&gt;</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8" name="矩形 77">
            <a:extLst>
              <a:ext uri="{FF2B5EF4-FFF2-40B4-BE49-F238E27FC236}">
                <a16:creationId xmlns:a16="http://schemas.microsoft.com/office/drawing/2014/main" id="{3E7F5645-305A-C462-F195-0A248C0CA2DA}"/>
              </a:ext>
            </a:extLst>
          </p:cNvPr>
          <p:cNvSpPr/>
          <p:nvPr/>
        </p:nvSpPr>
        <p:spPr>
          <a:xfrm>
            <a:off x="5000946" y="456768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&lt;</a:t>
            </a:r>
            <a:r>
              <a:rPr lang="en-US" altLang="zh-CN" sz="2800" i="1" dirty="0">
                <a:solidFill>
                  <a:schemeClr val="tx1"/>
                </a:solidFill>
                <a:latin typeface="Times New Roman" panose="02020603050405020304" pitchFamily="18" charset="0"/>
                <a:cs typeface="Times New Roman" panose="02020603050405020304" pitchFamily="18" charset="0"/>
              </a:rPr>
              <a:t>2</a:t>
            </a: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i="1" dirty="0" err="1">
                <a:solidFill>
                  <a:schemeClr val="tx1"/>
                </a:solidFill>
                <a:latin typeface="Times New Roman" panose="02020603050405020304" pitchFamily="18" charset="0"/>
                <a:cs typeface="Times New Roman" panose="02020603050405020304" pitchFamily="18" charset="0"/>
              </a:rPr>
              <a:t>f</a:t>
            </a:r>
            <a:r>
              <a:rPr lang="en-US" altLang="zh-CN" sz="1200" i="1" dirty="0" err="1">
                <a:solidFill>
                  <a:schemeClr val="tx1"/>
                </a:solidFill>
                <a:latin typeface="Times New Roman" panose="02020603050405020304" pitchFamily="18" charset="0"/>
                <a:cs typeface="Times New Roman" panose="02020603050405020304" pitchFamily="18" charset="0"/>
              </a:rPr>
              <a:t>D</a:t>
            </a:r>
            <a:r>
              <a:rPr lang="en-US" altLang="zh-CN" sz="2800" dirty="0">
                <a:solidFill>
                  <a:schemeClr val="tx1"/>
                </a:solidFill>
                <a:latin typeface="Times New Roman" panose="02020603050405020304" pitchFamily="18" charset="0"/>
                <a:cs typeface="Times New Roman" panose="02020603050405020304" pitchFamily="18" charset="0"/>
              </a:rPr>
              <a:t>&gt;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025294"/>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Lookup And Deletion </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33</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1039515"/>
          </a:xfrm>
          <a:prstGeom prst="rect">
            <a:avLst/>
          </a:prstGeom>
        </p:spPr>
        <p:txBody>
          <a:bodyPr wrap="square" lIns="0" tIns="0" rIns="0" bIns="0">
            <a:spAutoFit/>
          </a:bodyPr>
          <a:lstStyle/>
          <a:p>
            <a:pPr>
              <a:lnSpc>
                <a:spcPct val="150000"/>
              </a:lnSpc>
            </a:pPr>
            <a:r>
              <a:rPr lang="en-US" altLang="zh-CN" sz="2400" dirty="0">
                <a:latin typeface="+mj-lt"/>
              </a:rPr>
              <a:t>Therefore, when looking up an element, the wormhole filter only needs to use linear probing to check up to 4 buckets. Take query element </a:t>
            </a:r>
            <a:r>
              <a:rPr lang="en-US" altLang="zh-CN" sz="2400" i="1" dirty="0">
                <a:latin typeface="+mj-lt"/>
              </a:rPr>
              <a:t>D</a:t>
            </a:r>
            <a:r>
              <a:rPr lang="en-US" altLang="zh-CN" sz="2400" dirty="0">
                <a:latin typeface="+mj-lt"/>
              </a:rPr>
              <a:t> as an example: </a:t>
            </a:r>
          </a:p>
        </p:txBody>
      </p:sp>
      <p:sp>
        <p:nvSpPr>
          <p:cNvPr id="40" name="矩形 39">
            <a:extLst>
              <a:ext uri="{FF2B5EF4-FFF2-40B4-BE49-F238E27FC236}">
                <a16:creationId xmlns:a16="http://schemas.microsoft.com/office/drawing/2014/main" id="{2B97C874-B3C4-7215-B375-EA0CB8623048}"/>
              </a:ext>
            </a:extLst>
          </p:cNvPr>
          <p:cNvSpPr/>
          <p:nvPr/>
        </p:nvSpPr>
        <p:spPr>
          <a:xfrm>
            <a:off x="4010707" y="2904233"/>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1" name="矩形 40">
            <a:extLst>
              <a:ext uri="{FF2B5EF4-FFF2-40B4-BE49-F238E27FC236}">
                <a16:creationId xmlns:a16="http://schemas.microsoft.com/office/drawing/2014/main" id="{2F553A9F-035C-3910-4678-530A68080454}"/>
              </a:ext>
            </a:extLst>
          </p:cNvPr>
          <p:cNvSpPr/>
          <p:nvPr/>
        </p:nvSpPr>
        <p:spPr>
          <a:xfrm>
            <a:off x="5000946" y="2904231"/>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2" name="矩形 41">
            <a:extLst>
              <a:ext uri="{FF2B5EF4-FFF2-40B4-BE49-F238E27FC236}">
                <a16:creationId xmlns:a16="http://schemas.microsoft.com/office/drawing/2014/main" id="{CB93CAAD-C251-8C69-27F5-3D67FF3DFAC3}"/>
              </a:ext>
            </a:extLst>
          </p:cNvPr>
          <p:cNvSpPr/>
          <p:nvPr/>
        </p:nvSpPr>
        <p:spPr>
          <a:xfrm>
            <a:off x="5994778" y="2904231"/>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3" name="矩形 42">
            <a:extLst>
              <a:ext uri="{FF2B5EF4-FFF2-40B4-BE49-F238E27FC236}">
                <a16:creationId xmlns:a16="http://schemas.microsoft.com/office/drawing/2014/main" id="{D4D5B307-4FE7-724B-4D04-EC5C482C8F74}"/>
              </a:ext>
            </a:extLst>
          </p:cNvPr>
          <p:cNvSpPr/>
          <p:nvPr/>
        </p:nvSpPr>
        <p:spPr>
          <a:xfrm>
            <a:off x="4010707" y="345881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8" name="矩形 47">
            <a:extLst>
              <a:ext uri="{FF2B5EF4-FFF2-40B4-BE49-F238E27FC236}">
                <a16:creationId xmlns:a16="http://schemas.microsoft.com/office/drawing/2014/main" id="{98B070DE-80AE-6EEC-3ACD-806315C9FFDF}"/>
              </a:ext>
            </a:extLst>
          </p:cNvPr>
          <p:cNvSpPr/>
          <p:nvPr/>
        </p:nvSpPr>
        <p:spPr>
          <a:xfrm>
            <a:off x="5000946" y="3458814"/>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9" name="矩形 48">
            <a:extLst>
              <a:ext uri="{FF2B5EF4-FFF2-40B4-BE49-F238E27FC236}">
                <a16:creationId xmlns:a16="http://schemas.microsoft.com/office/drawing/2014/main" id="{9996A4E4-E176-B826-66DC-74BCD0BA7142}"/>
              </a:ext>
            </a:extLst>
          </p:cNvPr>
          <p:cNvSpPr/>
          <p:nvPr/>
        </p:nvSpPr>
        <p:spPr>
          <a:xfrm>
            <a:off x="5994778" y="3460190"/>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84F19534-0AF1-8961-3A74-0E7438213945}"/>
              </a:ext>
            </a:extLst>
          </p:cNvPr>
          <p:cNvSpPr/>
          <p:nvPr/>
        </p:nvSpPr>
        <p:spPr>
          <a:xfrm>
            <a:off x="4010707" y="401336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1" name="矩形 50">
            <a:extLst>
              <a:ext uri="{FF2B5EF4-FFF2-40B4-BE49-F238E27FC236}">
                <a16:creationId xmlns:a16="http://schemas.microsoft.com/office/drawing/2014/main" id="{32AB2634-BECB-A34A-58BD-2BA14A9CC958}"/>
              </a:ext>
            </a:extLst>
          </p:cNvPr>
          <p:cNvSpPr/>
          <p:nvPr/>
        </p:nvSpPr>
        <p:spPr>
          <a:xfrm>
            <a:off x="5000946" y="4013359"/>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04ED00A0-8F77-DA09-E5EC-B58EC91FE94C}"/>
              </a:ext>
            </a:extLst>
          </p:cNvPr>
          <p:cNvSpPr/>
          <p:nvPr/>
        </p:nvSpPr>
        <p:spPr>
          <a:xfrm>
            <a:off x="4010707" y="456768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3" name="矩形 52">
            <a:extLst>
              <a:ext uri="{FF2B5EF4-FFF2-40B4-BE49-F238E27FC236}">
                <a16:creationId xmlns:a16="http://schemas.microsoft.com/office/drawing/2014/main" id="{30EDBBF2-57B9-B636-68B4-CACB616E7457}"/>
              </a:ext>
            </a:extLst>
          </p:cNvPr>
          <p:cNvSpPr/>
          <p:nvPr/>
        </p:nvSpPr>
        <p:spPr>
          <a:xfrm>
            <a:off x="5994778" y="456768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4" name="矩形 53">
            <a:extLst>
              <a:ext uri="{FF2B5EF4-FFF2-40B4-BE49-F238E27FC236}">
                <a16:creationId xmlns:a16="http://schemas.microsoft.com/office/drawing/2014/main" id="{9B6D6755-6E1B-4045-9D49-3F1991386211}"/>
              </a:ext>
            </a:extLst>
          </p:cNvPr>
          <p:cNvSpPr/>
          <p:nvPr/>
        </p:nvSpPr>
        <p:spPr>
          <a:xfrm>
            <a:off x="4010707" y="512195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5" name="矩形 54">
            <a:extLst>
              <a:ext uri="{FF2B5EF4-FFF2-40B4-BE49-F238E27FC236}">
                <a16:creationId xmlns:a16="http://schemas.microsoft.com/office/drawing/2014/main" id="{8EB6394E-5FCA-3485-1B4F-01AA80EC33AC}"/>
              </a:ext>
            </a:extLst>
          </p:cNvPr>
          <p:cNvSpPr/>
          <p:nvPr/>
        </p:nvSpPr>
        <p:spPr>
          <a:xfrm>
            <a:off x="5000946" y="512195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6" name="矩形 55">
            <a:extLst>
              <a:ext uri="{FF2B5EF4-FFF2-40B4-BE49-F238E27FC236}">
                <a16:creationId xmlns:a16="http://schemas.microsoft.com/office/drawing/2014/main" id="{912EC330-787C-BA9D-371B-9099F4BB57AD}"/>
              </a:ext>
            </a:extLst>
          </p:cNvPr>
          <p:cNvSpPr/>
          <p:nvPr/>
        </p:nvSpPr>
        <p:spPr>
          <a:xfrm>
            <a:off x="5994778" y="512195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8" name="矩形 57">
            <a:extLst>
              <a:ext uri="{FF2B5EF4-FFF2-40B4-BE49-F238E27FC236}">
                <a16:creationId xmlns:a16="http://schemas.microsoft.com/office/drawing/2014/main" id="{987260F3-484F-F4F7-F9A0-A4AE457A9722}"/>
              </a:ext>
            </a:extLst>
          </p:cNvPr>
          <p:cNvSpPr/>
          <p:nvPr/>
        </p:nvSpPr>
        <p:spPr>
          <a:xfrm>
            <a:off x="4010707" y="5675497"/>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9" name="矩形 58">
            <a:extLst>
              <a:ext uri="{FF2B5EF4-FFF2-40B4-BE49-F238E27FC236}">
                <a16:creationId xmlns:a16="http://schemas.microsoft.com/office/drawing/2014/main" id="{2B3BC248-79C9-C809-FBDF-35D839C5990E}"/>
              </a:ext>
            </a:extLst>
          </p:cNvPr>
          <p:cNvSpPr/>
          <p:nvPr/>
        </p:nvSpPr>
        <p:spPr>
          <a:xfrm>
            <a:off x="5000946" y="5675495"/>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0" name="矩形 59">
            <a:extLst>
              <a:ext uri="{FF2B5EF4-FFF2-40B4-BE49-F238E27FC236}">
                <a16:creationId xmlns:a16="http://schemas.microsoft.com/office/drawing/2014/main" id="{76F6C180-FFB9-8876-5928-61642B0D0F5D}"/>
              </a:ext>
            </a:extLst>
          </p:cNvPr>
          <p:cNvSpPr/>
          <p:nvPr/>
        </p:nvSpPr>
        <p:spPr>
          <a:xfrm>
            <a:off x="3550011" y="297137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0</a:t>
            </a:r>
            <a:endParaRPr lang="zh-CN" altLang="en-US" dirty="0">
              <a:solidFill>
                <a:schemeClr val="tx1"/>
              </a:solidFill>
              <a:latin typeface="Arial" panose="020B0604020202020204" pitchFamily="34" charset="0"/>
              <a:cs typeface="Arial" panose="020B0604020202020204" pitchFamily="34" charset="0"/>
            </a:endParaRPr>
          </a:p>
        </p:txBody>
      </p:sp>
      <p:sp>
        <p:nvSpPr>
          <p:cNvPr id="61" name="矩形 60">
            <a:extLst>
              <a:ext uri="{FF2B5EF4-FFF2-40B4-BE49-F238E27FC236}">
                <a16:creationId xmlns:a16="http://schemas.microsoft.com/office/drawing/2014/main" id="{CA39DF0A-6726-2912-22B6-B1D6BA5F93C6}"/>
              </a:ext>
            </a:extLst>
          </p:cNvPr>
          <p:cNvSpPr/>
          <p:nvPr/>
        </p:nvSpPr>
        <p:spPr>
          <a:xfrm>
            <a:off x="3550011" y="3525962"/>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2" name="矩形 61">
            <a:extLst>
              <a:ext uri="{FF2B5EF4-FFF2-40B4-BE49-F238E27FC236}">
                <a16:creationId xmlns:a16="http://schemas.microsoft.com/office/drawing/2014/main" id="{5D371800-7155-5A2F-3549-2C1A0993493D}"/>
              </a:ext>
            </a:extLst>
          </p:cNvPr>
          <p:cNvSpPr/>
          <p:nvPr/>
        </p:nvSpPr>
        <p:spPr>
          <a:xfrm>
            <a:off x="3550011" y="4080507"/>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3" name="矩形 62">
            <a:extLst>
              <a:ext uri="{FF2B5EF4-FFF2-40B4-BE49-F238E27FC236}">
                <a16:creationId xmlns:a16="http://schemas.microsoft.com/office/drawing/2014/main" id="{C3CF6884-AD3F-84C2-F47D-B7DDA888A390}"/>
              </a:ext>
            </a:extLst>
          </p:cNvPr>
          <p:cNvSpPr/>
          <p:nvPr/>
        </p:nvSpPr>
        <p:spPr>
          <a:xfrm>
            <a:off x="3550011" y="463482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4" name="矩形 63">
            <a:extLst>
              <a:ext uri="{FF2B5EF4-FFF2-40B4-BE49-F238E27FC236}">
                <a16:creationId xmlns:a16="http://schemas.microsoft.com/office/drawing/2014/main" id="{003F1F4C-5AA8-C5E2-EE58-633EA7AB1977}"/>
              </a:ext>
            </a:extLst>
          </p:cNvPr>
          <p:cNvSpPr/>
          <p:nvPr/>
        </p:nvSpPr>
        <p:spPr>
          <a:xfrm>
            <a:off x="3550011" y="518910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5" name="矩形 64">
            <a:extLst>
              <a:ext uri="{FF2B5EF4-FFF2-40B4-BE49-F238E27FC236}">
                <a16:creationId xmlns:a16="http://schemas.microsoft.com/office/drawing/2014/main" id="{264E812F-7133-62C9-968B-B169C295A9DD}"/>
              </a:ext>
            </a:extLst>
          </p:cNvPr>
          <p:cNvSpPr/>
          <p:nvPr/>
        </p:nvSpPr>
        <p:spPr>
          <a:xfrm>
            <a:off x="3550011" y="574264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latin typeface="Arial" panose="020B0604020202020204" pitchFamily="34" charset="0"/>
                <a:cs typeface="Arial" panose="020B0604020202020204" pitchFamily="34" charset="0"/>
              </a:rPr>
              <a:t>5</a:t>
            </a:r>
            <a:endParaRPr lang="zh-CN" altLang="en-US" dirty="0">
              <a:solidFill>
                <a:schemeClr val="tx1"/>
              </a:solidFill>
              <a:latin typeface="Arial" panose="020B0604020202020204" pitchFamily="34" charset="0"/>
              <a:cs typeface="Arial" panose="020B0604020202020204" pitchFamily="34" charset="0"/>
            </a:endParaRPr>
          </a:p>
        </p:txBody>
      </p:sp>
      <p:sp>
        <p:nvSpPr>
          <p:cNvPr id="66" name="矩形 65">
            <a:extLst>
              <a:ext uri="{FF2B5EF4-FFF2-40B4-BE49-F238E27FC236}">
                <a16:creationId xmlns:a16="http://schemas.microsoft.com/office/drawing/2014/main" id="{C73E3405-D574-6D4D-8210-9327D52CF103}"/>
              </a:ext>
            </a:extLst>
          </p:cNvPr>
          <p:cNvSpPr/>
          <p:nvPr/>
        </p:nvSpPr>
        <p:spPr>
          <a:xfrm>
            <a:off x="5994778" y="4013359"/>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67" name="矩形 66">
            <a:extLst>
              <a:ext uri="{FF2B5EF4-FFF2-40B4-BE49-F238E27FC236}">
                <a16:creationId xmlns:a16="http://schemas.microsoft.com/office/drawing/2014/main" id="{D1C02764-A8A3-133E-EDE7-0D12C7B387A6}"/>
              </a:ext>
            </a:extLst>
          </p:cNvPr>
          <p:cNvSpPr/>
          <p:nvPr/>
        </p:nvSpPr>
        <p:spPr>
          <a:xfrm>
            <a:off x="5994778" y="5671979"/>
            <a:ext cx="993459" cy="554027"/>
          </a:xfrm>
          <a:prstGeom prst="rect">
            <a:avLst/>
          </a:prstGeom>
          <a:solidFill>
            <a:schemeClr val="bg1">
              <a:lumMod val="85000"/>
            </a:schemeClr>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8" name="矩形 77">
            <a:extLst>
              <a:ext uri="{FF2B5EF4-FFF2-40B4-BE49-F238E27FC236}">
                <a16:creationId xmlns:a16="http://schemas.microsoft.com/office/drawing/2014/main" id="{3E7F5645-305A-C462-F195-0A248C0CA2DA}"/>
              </a:ext>
            </a:extLst>
          </p:cNvPr>
          <p:cNvSpPr/>
          <p:nvPr/>
        </p:nvSpPr>
        <p:spPr>
          <a:xfrm>
            <a:off x="5000946" y="456768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&lt;</a:t>
            </a:r>
            <a:r>
              <a:rPr lang="en-US" altLang="zh-CN" sz="2800" i="1" dirty="0">
                <a:solidFill>
                  <a:schemeClr val="tx1"/>
                </a:solidFill>
                <a:latin typeface="Times New Roman" panose="02020603050405020304" pitchFamily="18" charset="0"/>
                <a:cs typeface="Times New Roman" panose="02020603050405020304" pitchFamily="18" charset="0"/>
              </a:rPr>
              <a:t>2</a:t>
            </a: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i="1" dirty="0" err="1">
                <a:solidFill>
                  <a:schemeClr val="tx1"/>
                </a:solidFill>
                <a:latin typeface="Times New Roman" panose="02020603050405020304" pitchFamily="18" charset="0"/>
                <a:cs typeface="Times New Roman" panose="02020603050405020304" pitchFamily="18" charset="0"/>
              </a:rPr>
              <a:t>f</a:t>
            </a:r>
            <a:r>
              <a:rPr lang="en-US" altLang="zh-CN" sz="1200" i="1" dirty="0" err="1">
                <a:solidFill>
                  <a:schemeClr val="tx1"/>
                </a:solidFill>
                <a:latin typeface="Times New Roman" panose="02020603050405020304" pitchFamily="18" charset="0"/>
                <a:cs typeface="Times New Roman" panose="02020603050405020304" pitchFamily="18" charset="0"/>
              </a:rPr>
              <a:t>D</a:t>
            </a:r>
            <a:r>
              <a:rPr lang="en-US" altLang="zh-CN" sz="2800" dirty="0">
                <a:solidFill>
                  <a:schemeClr val="tx1"/>
                </a:solidFill>
                <a:latin typeface="Times New Roman" panose="02020603050405020304" pitchFamily="18" charset="0"/>
                <a:cs typeface="Times New Roman" panose="02020603050405020304" pitchFamily="18" charset="0"/>
              </a:rPr>
              <a:t>&gt;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cxnSp>
        <p:nvCxnSpPr>
          <p:cNvPr id="6" name="直接箭头连接符 5">
            <a:extLst>
              <a:ext uri="{FF2B5EF4-FFF2-40B4-BE49-F238E27FC236}">
                <a16:creationId xmlns:a16="http://schemas.microsoft.com/office/drawing/2014/main" id="{93E6FEFA-357D-954C-FBD6-99EB9C4DD3C9}"/>
              </a:ext>
            </a:extLst>
          </p:cNvPr>
          <p:cNvCxnSpPr>
            <a:cxnSpLocks/>
          </p:cNvCxnSpPr>
          <p:nvPr/>
        </p:nvCxnSpPr>
        <p:spPr>
          <a:xfrm>
            <a:off x="2732379" y="3458258"/>
            <a:ext cx="802062" cy="234879"/>
          </a:xfrm>
          <a:prstGeom prst="straightConnector1">
            <a:avLst/>
          </a:prstGeom>
          <a:ln w="19050">
            <a:solidFill>
              <a:schemeClr val="tx1"/>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75ECC7B2-A9E4-44DA-AAE2-D7230A3F22E2}"/>
              </a:ext>
            </a:extLst>
          </p:cNvPr>
          <p:cNvSpPr txBox="1"/>
          <p:nvPr/>
        </p:nvSpPr>
        <p:spPr>
          <a:xfrm>
            <a:off x="804300" y="3050534"/>
            <a:ext cx="2196845" cy="830997"/>
          </a:xfrm>
          <a:prstGeom prst="rect">
            <a:avLst/>
          </a:prstGeom>
          <a:noFill/>
        </p:spPr>
        <p:txBody>
          <a:bodyPr wrap="square" lIns="0" tIns="0" rIns="0" bIns="0" rtlCol="0">
            <a:spAutoFit/>
          </a:bodyPr>
          <a:lstStyle/>
          <a:p>
            <a:r>
              <a:rPr lang="en-US" altLang="zh-CN" dirty="0">
                <a:latin typeface="Arial" panose="020B0604020202020204" pitchFamily="34" charset="0"/>
                <a:cs typeface="Arial" panose="020B0604020202020204" pitchFamily="34" charset="0"/>
              </a:rPr>
              <a:t>Calculate element D’s corresponding bucket.</a:t>
            </a:r>
            <a:endParaRPr lang="zh-CN" altLang="en-US" dirty="0">
              <a:latin typeface="Arial" panose="020B0604020202020204" pitchFamily="34" charset="0"/>
              <a:cs typeface="Arial" panose="020B0604020202020204" pitchFamily="34" charset="0"/>
            </a:endParaRPr>
          </a:p>
        </p:txBody>
      </p:sp>
      <p:sp>
        <p:nvSpPr>
          <p:cNvPr id="13" name="椭圆 12">
            <a:extLst>
              <a:ext uri="{FF2B5EF4-FFF2-40B4-BE49-F238E27FC236}">
                <a16:creationId xmlns:a16="http://schemas.microsoft.com/office/drawing/2014/main" id="{D186C6B8-C5FF-6243-A35E-3CCE71B15307}"/>
              </a:ext>
            </a:extLst>
          </p:cNvPr>
          <p:cNvSpPr/>
          <p:nvPr/>
        </p:nvSpPr>
        <p:spPr>
          <a:xfrm>
            <a:off x="337868" y="3303560"/>
            <a:ext cx="324944" cy="3249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9819155"/>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Lookup And Deletion </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34</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1039515"/>
          </a:xfrm>
          <a:prstGeom prst="rect">
            <a:avLst/>
          </a:prstGeom>
        </p:spPr>
        <p:txBody>
          <a:bodyPr wrap="square" lIns="0" tIns="0" rIns="0" bIns="0">
            <a:spAutoFit/>
          </a:bodyPr>
          <a:lstStyle/>
          <a:p>
            <a:pPr>
              <a:lnSpc>
                <a:spcPct val="150000"/>
              </a:lnSpc>
            </a:pPr>
            <a:r>
              <a:rPr lang="en-US" altLang="zh-CN" sz="2400" dirty="0">
                <a:latin typeface="+mj-lt"/>
              </a:rPr>
              <a:t>Therefore, when looking up an element, the wormhole filter only needs to use linear probing to check 4 buckets. Take query element </a:t>
            </a:r>
            <a:r>
              <a:rPr lang="en-US" altLang="zh-CN" sz="2400" i="1" dirty="0">
                <a:latin typeface="+mj-lt"/>
              </a:rPr>
              <a:t>D</a:t>
            </a:r>
            <a:r>
              <a:rPr lang="en-US" altLang="zh-CN" sz="2400" dirty="0">
                <a:latin typeface="+mj-lt"/>
              </a:rPr>
              <a:t> as an example: </a:t>
            </a:r>
          </a:p>
        </p:txBody>
      </p:sp>
      <p:sp>
        <p:nvSpPr>
          <p:cNvPr id="40" name="矩形 39">
            <a:extLst>
              <a:ext uri="{FF2B5EF4-FFF2-40B4-BE49-F238E27FC236}">
                <a16:creationId xmlns:a16="http://schemas.microsoft.com/office/drawing/2014/main" id="{2B97C874-B3C4-7215-B375-EA0CB8623048}"/>
              </a:ext>
            </a:extLst>
          </p:cNvPr>
          <p:cNvSpPr/>
          <p:nvPr/>
        </p:nvSpPr>
        <p:spPr>
          <a:xfrm>
            <a:off x="4010707" y="2904233"/>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1" name="矩形 40">
            <a:extLst>
              <a:ext uri="{FF2B5EF4-FFF2-40B4-BE49-F238E27FC236}">
                <a16:creationId xmlns:a16="http://schemas.microsoft.com/office/drawing/2014/main" id="{2F553A9F-035C-3910-4678-530A68080454}"/>
              </a:ext>
            </a:extLst>
          </p:cNvPr>
          <p:cNvSpPr/>
          <p:nvPr/>
        </p:nvSpPr>
        <p:spPr>
          <a:xfrm>
            <a:off x="5000946" y="2904231"/>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2" name="矩形 41">
            <a:extLst>
              <a:ext uri="{FF2B5EF4-FFF2-40B4-BE49-F238E27FC236}">
                <a16:creationId xmlns:a16="http://schemas.microsoft.com/office/drawing/2014/main" id="{CB93CAAD-C251-8C69-27F5-3D67FF3DFAC3}"/>
              </a:ext>
            </a:extLst>
          </p:cNvPr>
          <p:cNvSpPr/>
          <p:nvPr/>
        </p:nvSpPr>
        <p:spPr>
          <a:xfrm>
            <a:off x="5994778" y="2904231"/>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3" name="矩形 42">
            <a:extLst>
              <a:ext uri="{FF2B5EF4-FFF2-40B4-BE49-F238E27FC236}">
                <a16:creationId xmlns:a16="http://schemas.microsoft.com/office/drawing/2014/main" id="{D4D5B307-4FE7-724B-4D04-EC5C482C8F74}"/>
              </a:ext>
            </a:extLst>
          </p:cNvPr>
          <p:cNvSpPr/>
          <p:nvPr/>
        </p:nvSpPr>
        <p:spPr>
          <a:xfrm>
            <a:off x="4010707" y="345881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8" name="矩形 47">
            <a:extLst>
              <a:ext uri="{FF2B5EF4-FFF2-40B4-BE49-F238E27FC236}">
                <a16:creationId xmlns:a16="http://schemas.microsoft.com/office/drawing/2014/main" id="{98B070DE-80AE-6EEC-3ACD-806315C9FFDF}"/>
              </a:ext>
            </a:extLst>
          </p:cNvPr>
          <p:cNvSpPr/>
          <p:nvPr/>
        </p:nvSpPr>
        <p:spPr>
          <a:xfrm>
            <a:off x="5000946" y="3458814"/>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9" name="矩形 48">
            <a:extLst>
              <a:ext uri="{FF2B5EF4-FFF2-40B4-BE49-F238E27FC236}">
                <a16:creationId xmlns:a16="http://schemas.microsoft.com/office/drawing/2014/main" id="{9996A4E4-E176-B826-66DC-74BCD0BA7142}"/>
              </a:ext>
            </a:extLst>
          </p:cNvPr>
          <p:cNvSpPr/>
          <p:nvPr/>
        </p:nvSpPr>
        <p:spPr>
          <a:xfrm>
            <a:off x="5994778" y="3460190"/>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84F19534-0AF1-8961-3A74-0E7438213945}"/>
              </a:ext>
            </a:extLst>
          </p:cNvPr>
          <p:cNvSpPr/>
          <p:nvPr/>
        </p:nvSpPr>
        <p:spPr>
          <a:xfrm>
            <a:off x="4010707" y="401336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1" name="矩形 50">
            <a:extLst>
              <a:ext uri="{FF2B5EF4-FFF2-40B4-BE49-F238E27FC236}">
                <a16:creationId xmlns:a16="http://schemas.microsoft.com/office/drawing/2014/main" id="{32AB2634-BECB-A34A-58BD-2BA14A9CC958}"/>
              </a:ext>
            </a:extLst>
          </p:cNvPr>
          <p:cNvSpPr/>
          <p:nvPr/>
        </p:nvSpPr>
        <p:spPr>
          <a:xfrm>
            <a:off x="5000946" y="4013359"/>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04ED00A0-8F77-DA09-E5EC-B58EC91FE94C}"/>
              </a:ext>
            </a:extLst>
          </p:cNvPr>
          <p:cNvSpPr/>
          <p:nvPr/>
        </p:nvSpPr>
        <p:spPr>
          <a:xfrm>
            <a:off x="4010707" y="456768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3" name="矩形 52">
            <a:extLst>
              <a:ext uri="{FF2B5EF4-FFF2-40B4-BE49-F238E27FC236}">
                <a16:creationId xmlns:a16="http://schemas.microsoft.com/office/drawing/2014/main" id="{30EDBBF2-57B9-B636-68B4-CACB616E7457}"/>
              </a:ext>
            </a:extLst>
          </p:cNvPr>
          <p:cNvSpPr/>
          <p:nvPr/>
        </p:nvSpPr>
        <p:spPr>
          <a:xfrm>
            <a:off x="5994778" y="456768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4" name="矩形 53">
            <a:extLst>
              <a:ext uri="{FF2B5EF4-FFF2-40B4-BE49-F238E27FC236}">
                <a16:creationId xmlns:a16="http://schemas.microsoft.com/office/drawing/2014/main" id="{9B6D6755-6E1B-4045-9D49-3F1991386211}"/>
              </a:ext>
            </a:extLst>
          </p:cNvPr>
          <p:cNvSpPr/>
          <p:nvPr/>
        </p:nvSpPr>
        <p:spPr>
          <a:xfrm>
            <a:off x="4010707" y="512195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5" name="矩形 54">
            <a:extLst>
              <a:ext uri="{FF2B5EF4-FFF2-40B4-BE49-F238E27FC236}">
                <a16:creationId xmlns:a16="http://schemas.microsoft.com/office/drawing/2014/main" id="{8EB6394E-5FCA-3485-1B4F-01AA80EC33AC}"/>
              </a:ext>
            </a:extLst>
          </p:cNvPr>
          <p:cNvSpPr/>
          <p:nvPr/>
        </p:nvSpPr>
        <p:spPr>
          <a:xfrm>
            <a:off x="5000946" y="512195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6" name="矩形 55">
            <a:extLst>
              <a:ext uri="{FF2B5EF4-FFF2-40B4-BE49-F238E27FC236}">
                <a16:creationId xmlns:a16="http://schemas.microsoft.com/office/drawing/2014/main" id="{912EC330-787C-BA9D-371B-9099F4BB57AD}"/>
              </a:ext>
            </a:extLst>
          </p:cNvPr>
          <p:cNvSpPr/>
          <p:nvPr/>
        </p:nvSpPr>
        <p:spPr>
          <a:xfrm>
            <a:off x="5994778" y="512195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8" name="矩形 57">
            <a:extLst>
              <a:ext uri="{FF2B5EF4-FFF2-40B4-BE49-F238E27FC236}">
                <a16:creationId xmlns:a16="http://schemas.microsoft.com/office/drawing/2014/main" id="{987260F3-484F-F4F7-F9A0-A4AE457A9722}"/>
              </a:ext>
            </a:extLst>
          </p:cNvPr>
          <p:cNvSpPr/>
          <p:nvPr/>
        </p:nvSpPr>
        <p:spPr>
          <a:xfrm>
            <a:off x="4010707" y="5675497"/>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9" name="矩形 58">
            <a:extLst>
              <a:ext uri="{FF2B5EF4-FFF2-40B4-BE49-F238E27FC236}">
                <a16:creationId xmlns:a16="http://schemas.microsoft.com/office/drawing/2014/main" id="{2B3BC248-79C9-C809-FBDF-35D839C5990E}"/>
              </a:ext>
            </a:extLst>
          </p:cNvPr>
          <p:cNvSpPr/>
          <p:nvPr/>
        </p:nvSpPr>
        <p:spPr>
          <a:xfrm>
            <a:off x="5000946" y="5675495"/>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0" name="矩形 59">
            <a:extLst>
              <a:ext uri="{FF2B5EF4-FFF2-40B4-BE49-F238E27FC236}">
                <a16:creationId xmlns:a16="http://schemas.microsoft.com/office/drawing/2014/main" id="{76F6C180-FFB9-8876-5928-61642B0D0F5D}"/>
              </a:ext>
            </a:extLst>
          </p:cNvPr>
          <p:cNvSpPr/>
          <p:nvPr/>
        </p:nvSpPr>
        <p:spPr>
          <a:xfrm>
            <a:off x="3550011" y="297137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0</a:t>
            </a:r>
            <a:endParaRPr lang="zh-CN" altLang="en-US" dirty="0">
              <a:solidFill>
                <a:schemeClr val="tx1"/>
              </a:solidFill>
              <a:latin typeface="Arial" panose="020B0604020202020204" pitchFamily="34" charset="0"/>
              <a:cs typeface="Arial" panose="020B0604020202020204" pitchFamily="34" charset="0"/>
            </a:endParaRPr>
          </a:p>
        </p:txBody>
      </p:sp>
      <p:sp>
        <p:nvSpPr>
          <p:cNvPr id="61" name="矩形 60">
            <a:extLst>
              <a:ext uri="{FF2B5EF4-FFF2-40B4-BE49-F238E27FC236}">
                <a16:creationId xmlns:a16="http://schemas.microsoft.com/office/drawing/2014/main" id="{CA39DF0A-6726-2912-22B6-B1D6BA5F93C6}"/>
              </a:ext>
            </a:extLst>
          </p:cNvPr>
          <p:cNvSpPr/>
          <p:nvPr/>
        </p:nvSpPr>
        <p:spPr>
          <a:xfrm>
            <a:off x="3550011" y="3525962"/>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2" name="矩形 61">
            <a:extLst>
              <a:ext uri="{FF2B5EF4-FFF2-40B4-BE49-F238E27FC236}">
                <a16:creationId xmlns:a16="http://schemas.microsoft.com/office/drawing/2014/main" id="{5D371800-7155-5A2F-3549-2C1A0993493D}"/>
              </a:ext>
            </a:extLst>
          </p:cNvPr>
          <p:cNvSpPr/>
          <p:nvPr/>
        </p:nvSpPr>
        <p:spPr>
          <a:xfrm>
            <a:off x="3550011" y="4080507"/>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3" name="矩形 62">
            <a:extLst>
              <a:ext uri="{FF2B5EF4-FFF2-40B4-BE49-F238E27FC236}">
                <a16:creationId xmlns:a16="http://schemas.microsoft.com/office/drawing/2014/main" id="{C3CF6884-AD3F-84C2-F47D-B7DDA888A390}"/>
              </a:ext>
            </a:extLst>
          </p:cNvPr>
          <p:cNvSpPr/>
          <p:nvPr/>
        </p:nvSpPr>
        <p:spPr>
          <a:xfrm>
            <a:off x="3550011" y="463482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4" name="矩形 63">
            <a:extLst>
              <a:ext uri="{FF2B5EF4-FFF2-40B4-BE49-F238E27FC236}">
                <a16:creationId xmlns:a16="http://schemas.microsoft.com/office/drawing/2014/main" id="{003F1F4C-5AA8-C5E2-EE58-633EA7AB1977}"/>
              </a:ext>
            </a:extLst>
          </p:cNvPr>
          <p:cNvSpPr/>
          <p:nvPr/>
        </p:nvSpPr>
        <p:spPr>
          <a:xfrm>
            <a:off x="3550011" y="518910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5" name="矩形 64">
            <a:extLst>
              <a:ext uri="{FF2B5EF4-FFF2-40B4-BE49-F238E27FC236}">
                <a16:creationId xmlns:a16="http://schemas.microsoft.com/office/drawing/2014/main" id="{264E812F-7133-62C9-968B-B169C295A9DD}"/>
              </a:ext>
            </a:extLst>
          </p:cNvPr>
          <p:cNvSpPr/>
          <p:nvPr/>
        </p:nvSpPr>
        <p:spPr>
          <a:xfrm>
            <a:off x="3550011" y="574264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latin typeface="Arial" panose="020B0604020202020204" pitchFamily="34" charset="0"/>
                <a:cs typeface="Arial" panose="020B0604020202020204" pitchFamily="34" charset="0"/>
              </a:rPr>
              <a:t>5</a:t>
            </a:r>
            <a:endParaRPr lang="zh-CN" altLang="en-US" dirty="0">
              <a:solidFill>
                <a:schemeClr val="tx1"/>
              </a:solidFill>
              <a:latin typeface="Arial" panose="020B0604020202020204" pitchFamily="34" charset="0"/>
              <a:cs typeface="Arial" panose="020B0604020202020204" pitchFamily="34" charset="0"/>
            </a:endParaRPr>
          </a:p>
        </p:txBody>
      </p:sp>
      <p:sp>
        <p:nvSpPr>
          <p:cNvPr id="66" name="矩形 65">
            <a:extLst>
              <a:ext uri="{FF2B5EF4-FFF2-40B4-BE49-F238E27FC236}">
                <a16:creationId xmlns:a16="http://schemas.microsoft.com/office/drawing/2014/main" id="{C73E3405-D574-6D4D-8210-9327D52CF103}"/>
              </a:ext>
            </a:extLst>
          </p:cNvPr>
          <p:cNvSpPr/>
          <p:nvPr/>
        </p:nvSpPr>
        <p:spPr>
          <a:xfrm>
            <a:off x="5994778" y="4013359"/>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67" name="矩形 66">
            <a:extLst>
              <a:ext uri="{FF2B5EF4-FFF2-40B4-BE49-F238E27FC236}">
                <a16:creationId xmlns:a16="http://schemas.microsoft.com/office/drawing/2014/main" id="{D1C02764-A8A3-133E-EDE7-0D12C7B387A6}"/>
              </a:ext>
            </a:extLst>
          </p:cNvPr>
          <p:cNvSpPr/>
          <p:nvPr/>
        </p:nvSpPr>
        <p:spPr>
          <a:xfrm>
            <a:off x="5994778" y="5671979"/>
            <a:ext cx="993459" cy="554027"/>
          </a:xfrm>
          <a:prstGeom prst="rect">
            <a:avLst/>
          </a:prstGeom>
          <a:solidFill>
            <a:schemeClr val="bg1">
              <a:lumMod val="85000"/>
            </a:schemeClr>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8" name="矩形 77">
            <a:extLst>
              <a:ext uri="{FF2B5EF4-FFF2-40B4-BE49-F238E27FC236}">
                <a16:creationId xmlns:a16="http://schemas.microsoft.com/office/drawing/2014/main" id="{3E7F5645-305A-C462-F195-0A248C0CA2DA}"/>
              </a:ext>
            </a:extLst>
          </p:cNvPr>
          <p:cNvSpPr/>
          <p:nvPr/>
        </p:nvSpPr>
        <p:spPr>
          <a:xfrm>
            <a:off x="5000946" y="456768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&lt;</a:t>
            </a:r>
            <a:r>
              <a:rPr lang="en-US" altLang="zh-CN" sz="2800" i="1" dirty="0">
                <a:solidFill>
                  <a:schemeClr val="tx1"/>
                </a:solidFill>
                <a:latin typeface="Times New Roman" panose="02020603050405020304" pitchFamily="18" charset="0"/>
                <a:cs typeface="Times New Roman" panose="02020603050405020304" pitchFamily="18" charset="0"/>
              </a:rPr>
              <a:t>2</a:t>
            </a: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i="1" dirty="0" err="1">
                <a:solidFill>
                  <a:schemeClr val="tx1"/>
                </a:solidFill>
                <a:latin typeface="Times New Roman" panose="02020603050405020304" pitchFamily="18" charset="0"/>
                <a:cs typeface="Times New Roman" panose="02020603050405020304" pitchFamily="18" charset="0"/>
              </a:rPr>
              <a:t>f</a:t>
            </a:r>
            <a:r>
              <a:rPr lang="en-US" altLang="zh-CN" sz="1200" i="1" dirty="0" err="1">
                <a:solidFill>
                  <a:schemeClr val="tx1"/>
                </a:solidFill>
                <a:latin typeface="Times New Roman" panose="02020603050405020304" pitchFamily="18" charset="0"/>
                <a:cs typeface="Times New Roman" panose="02020603050405020304" pitchFamily="18" charset="0"/>
              </a:rPr>
              <a:t>D</a:t>
            </a:r>
            <a:r>
              <a:rPr lang="en-US" altLang="zh-CN" sz="2800" dirty="0">
                <a:solidFill>
                  <a:schemeClr val="tx1"/>
                </a:solidFill>
                <a:latin typeface="Times New Roman" panose="02020603050405020304" pitchFamily="18" charset="0"/>
                <a:cs typeface="Times New Roman" panose="02020603050405020304" pitchFamily="18" charset="0"/>
              </a:rPr>
              <a:t>&gt;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0345493A-3878-E617-76AE-686CB5F4C4AD}"/>
              </a:ext>
            </a:extLst>
          </p:cNvPr>
          <p:cNvSpPr txBox="1"/>
          <p:nvPr/>
        </p:nvSpPr>
        <p:spPr>
          <a:xfrm>
            <a:off x="804300" y="3050534"/>
            <a:ext cx="1895615" cy="830997"/>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Calculate element D’s corresponding bucket.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5" name="椭圆 4">
            <a:extLst>
              <a:ext uri="{FF2B5EF4-FFF2-40B4-BE49-F238E27FC236}">
                <a16:creationId xmlns:a16="http://schemas.microsoft.com/office/drawing/2014/main" id="{DFBB2059-C2EF-ED73-7726-F97C9270EDA4}"/>
              </a:ext>
            </a:extLst>
          </p:cNvPr>
          <p:cNvSpPr/>
          <p:nvPr/>
        </p:nvSpPr>
        <p:spPr>
          <a:xfrm>
            <a:off x="337868" y="3303560"/>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p:txBody>
      </p:sp>
      <p:cxnSp>
        <p:nvCxnSpPr>
          <p:cNvPr id="6" name="直接箭头连接符 5">
            <a:extLst>
              <a:ext uri="{FF2B5EF4-FFF2-40B4-BE49-F238E27FC236}">
                <a16:creationId xmlns:a16="http://schemas.microsoft.com/office/drawing/2014/main" id="{93E6FEFA-357D-954C-FBD6-99EB9C4DD3C9}"/>
              </a:ext>
            </a:extLst>
          </p:cNvPr>
          <p:cNvCxnSpPr>
            <a:cxnSpLocks/>
            <a:stCxn id="3" idx="3"/>
          </p:cNvCxnSpPr>
          <p:nvPr/>
        </p:nvCxnSpPr>
        <p:spPr>
          <a:xfrm>
            <a:off x="2699915" y="3466033"/>
            <a:ext cx="834526" cy="227104"/>
          </a:xfrm>
          <a:prstGeom prst="straightConnector1">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38E5217C-6DCF-263D-F0A0-B1305DC2C9E7}"/>
              </a:ext>
            </a:extLst>
          </p:cNvPr>
          <p:cNvSpPr txBox="1"/>
          <p:nvPr/>
        </p:nvSpPr>
        <p:spPr>
          <a:xfrm>
            <a:off x="804300" y="4005977"/>
            <a:ext cx="2329691" cy="1384995"/>
          </a:xfrm>
          <a:prstGeom prst="rect">
            <a:avLst/>
          </a:prstGeom>
          <a:noFill/>
        </p:spPr>
        <p:txBody>
          <a:bodyPr wrap="square" lIns="0" tIns="0" rIns="0" bIns="0" rtlCol="0">
            <a:spAutoFit/>
          </a:bodyPr>
          <a:lstStyle/>
          <a:p>
            <a:r>
              <a:rPr lang="en-US" altLang="zh-CN" dirty="0">
                <a:latin typeface="Arial" panose="020B0604020202020204" pitchFamily="34" charset="0"/>
                <a:cs typeface="Arial" panose="020B0604020202020204" pitchFamily="34" charset="0"/>
              </a:rPr>
              <a:t>Check if there is a matching distance- fingerprint pair in the corresponding bucket and next </a:t>
            </a:r>
            <a:r>
              <a:rPr lang="en-US" altLang="zh-CN" i="1" dirty="0">
                <a:latin typeface="Arial" panose="020B0604020202020204" pitchFamily="34" charset="0"/>
                <a:cs typeface="Arial" panose="020B0604020202020204" pitchFamily="34" charset="0"/>
              </a:rPr>
              <a:t>3</a:t>
            </a:r>
            <a:r>
              <a:rPr lang="en-US" altLang="zh-CN" dirty="0">
                <a:latin typeface="Arial" panose="020B0604020202020204" pitchFamily="34" charset="0"/>
                <a:cs typeface="Arial" panose="020B0604020202020204" pitchFamily="34" charset="0"/>
              </a:rPr>
              <a:t> buckets.</a:t>
            </a:r>
            <a:endParaRPr lang="zh-CN" altLang="en-US" dirty="0">
              <a:latin typeface="Arial" panose="020B0604020202020204" pitchFamily="34" charset="0"/>
              <a:cs typeface="Arial" panose="020B0604020202020204" pitchFamily="34" charset="0"/>
            </a:endParaRPr>
          </a:p>
        </p:txBody>
      </p:sp>
      <p:sp>
        <p:nvSpPr>
          <p:cNvPr id="8" name="椭圆 7">
            <a:extLst>
              <a:ext uri="{FF2B5EF4-FFF2-40B4-BE49-F238E27FC236}">
                <a16:creationId xmlns:a16="http://schemas.microsoft.com/office/drawing/2014/main" id="{C6359CE9-0AA9-5B77-5C97-F1D524944A7A}"/>
              </a:ext>
            </a:extLst>
          </p:cNvPr>
          <p:cNvSpPr/>
          <p:nvPr/>
        </p:nvSpPr>
        <p:spPr>
          <a:xfrm>
            <a:off x="337868" y="4534286"/>
            <a:ext cx="329933" cy="32993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zh-CN" altLang="en-US" dirty="0">
              <a:latin typeface="Arial" panose="020B0604020202020204" pitchFamily="34" charset="0"/>
              <a:cs typeface="Arial" panose="020B0604020202020204" pitchFamily="34" charset="0"/>
            </a:endParaRPr>
          </a:p>
        </p:txBody>
      </p:sp>
      <p:cxnSp>
        <p:nvCxnSpPr>
          <p:cNvPr id="9" name="连接符: 曲线 8">
            <a:extLst>
              <a:ext uri="{FF2B5EF4-FFF2-40B4-BE49-F238E27FC236}">
                <a16:creationId xmlns:a16="http://schemas.microsoft.com/office/drawing/2014/main" id="{D82B4C32-00FE-2B45-AC34-0D1090EC796C}"/>
              </a:ext>
            </a:extLst>
          </p:cNvPr>
          <p:cNvCxnSpPr>
            <a:cxnSpLocks/>
          </p:cNvCxnSpPr>
          <p:nvPr/>
        </p:nvCxnSpPr>
        <p:spPr>
          <a:xfrm rot="10800000" flipV="1">
            <a:off x="3488510" y="4828166"/>
            <a:ext cx="24249" cy="505703"/>
          </a:xfrm>
          <a:prstGeom prst="curvedConnector3">
            <a:avLst>
              <a:gd name="adj1" fmla="val 1800000"/>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连接符: 曲线 9">
            <a:extLst>
              <a:ext uri="{FF2B5EF4-FFF2-40B4-BE49-F238E27FC236}">
                <a16:creationId xmlns:a16="http://schemas.microsoft.com/office/drawing/2014/main" id="{6273F1FC-3E1A-4363-6C71-38A3DA0E6A31}"/>
              </a:ext>
            </a:extLst>
          </p:cNvPr>
          <p:cNvCxnSpPr>
            <a:cxnSpLocks/>
          </p:cNvCxnSpPr>
          <p:nvPr/>
        </p:nvCxnSpPr>
        <p:spPr>
          <a:xfrm rot="10800000" flipV="1">
            <a:off x="3488510" y="3816974"/>
            <a:ext cx="24249" cy="505932"/>
          </a:xfrm>
          <a:prstGeom prst="curvedConnector3">
            <a:avLst>
              <a:gd name="adj1" fmla="val 1800000"/>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连接符: 曲线 10">
            <a:extLst>
              <a:ext uri="{FF2B5EF4-FFF2-40B4-BE49-F238E27FC236}">
                <a16:creationId xmlns:a16="http://schemas.microsoft.com/office/drawing/2014/main" id="{07D211D9-7DCC-E9D7-395B-D90DF1EC9F44}"/>
              </a:ext>
            </a:extLst>
          </p:cNvPr>
          <p:cNvCxnSpPr>
            <a:cxnSpLocks/>
          </p:cNvCxnSpPr>
          <p:nvPr/>
        </p:nvCxnSpPr>
        <p:spPr>
          <a:xfrm rot="10800000" flipV="1">
            <a:off x="3488510" y="4322906"/>
            <a:ext cx="24249" cy="505260"/>
          </a:xfrm>
          <a:prstGeom prst="curvedConnector3">
            <a:avLst>
              <a:gd name="adj1" fmla="val 1800000"/>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27CCFDBB-7878-DA96-47CF-40787C555FD6}"/>
              </a:ext>
            </a:extLst>
          </p:cNvPr>
          <p:cNvSpPr/>
          <p:nvPr/>
        </p:nvSpPr>
        <p:spPr>
          <a:xfrm>
            <a:off x="7862901" y="3151986"/>
            <a:ext cx="2238784" cy="554027"/>
          </a:xfrm>
          <a:prstGeom prst="rect">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check &lt;0,</a:t>
            </a:r>
            <a:r>
              <a:rPr lang="en-US" altLang="zh-CN" sz="2800" i="1" dirty="0">
                <a:solidFill>
                  <a:schemeClr val="tx1"/>
                </a:solidFill>
                <a:latin typeface="Times New Roman" panose="02020603050405020304" pitchFamily="18" charset="0"/>
                <a:cs typeface="Times New Roman" panose="02020603050405020304" pitchFamily="18" charset="0"/>
              </a:rPr>
              <a:t> </a:t>
            </a:r>
            <a:r>
              <a:rPr lang="en-US" altLang="zh-CN" sz="2800" i="1" dirty="0" err="1">
                <a:solidFill>
                  <a:schemeClr val="tx1"/>
                </a:solidFill>
                <a:latin typeface="Times New Roman" panose="02020603050405020304" pitchFamily="18" charset="0"/>
                <a:cs typeface="Times New Roman" panose="02020603050405020304" pitchFamily="18" charset="0"/>
              </a:rPr>
              <a:t>f</a:t>
            </a:r>
            <a:r>
              <a:rPr lang="en-US" altLang="zh-CN" sz="1200" i="1" dirty="0" err="1">
                <a:solidFill>
                  <a:schemeClr val="tx1"/>
                </a:solidFill>
                <a:latin typeface="Times New Roman" panose="02020603050405020304" pitchFamily="18" charset="0"/>
                <a:cs typeface="Times New Roman" panose="02020603050405020304" pitchFamily="18" charset="0"/>
              </a:rPr>
              <a:t>D</a:t>
            </a:r>
            <a:r>
              <a:rPr lang="en-US" altLang="zh-CN" sz="1200" i="1" dirty="0">
                <a:solidFill>
                  <a:schemeClr val="tx1"/>
                </a:solidFill>
                <a:latin typeface="Times New Roman" panose="02020603050405020304" pitchFamily="18" charset="0"/>
                <a:cs typeface="Times New Roman" panose="02020603050405020304" pitchFamily="18" charset="0"/>
              </a:rPr>
              <a:t> </a:t>
            </a:r>
            <a:r>
              <a:rPr lang="en-US" altLang="zh-CN" sz="2800" i="1" dirty="0">
                <a:solidFill>
                  <a:schemeClr val="tx1"/>
                </a:solidFill>
                <a:latin typeface="Times New Roman" panose="02020603050405020304" pitchFamily="18" charset="0"/>
                <a:cs typeface="Times New Roman" panose="02020603050405020304" pitchFamily="18" charset="0"/>
              </a:rPr>
              <a:t>&gt;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cxnSp>
        <p:nvCxnSpPr>
          <p:cNvPr id="14" name="直接箭头连接符 13">
            <a:extLst>
              <a:ext uri="{FF2B5EF4-FFF2-40B4-BE49-F238E27FC236}">
                <a16:creationId xmlns:a16="http://schemas.microsoft.com/office/drawing/2014/main" id="{8862D40E-94A9-FBD2-82D1-5C8B9959C252}"/>
              </a:ext>
            </a:extLst>
          </p:cNvPr>
          <p:cNvCxnSpPr>
            <a:cxnSpLocks/>
            <a:stCxn id="12" idx="1"/>
            <a:endCxn id="49" idx="3"/>
          </p:cNvCxnSpPr>
          <p:nvPr/>
        </p:nvCxnSpPr>
        <p:spPr bwMode="auto">
          <a:xfrm flipH="1">
            <a:off x="6988237" y="3429000"/>
            <a:ext cx="874664" cy="308204"/>
          </a:xfrm>
          <a:prstGeom prst="straightConnector1">
            <a:avLst/>
          </a:prstGeom>
          <a:solidFill>
            <a:schemeClr val="bg1"/>
          </a:solidFill>
          <a:ln w="25400" cap="flat" cmpd="sng" algn="ctr">
            <a:solidFill>
              <a:schemeClr val="tx1"/>
            </a:solidFill>
            <a:prstDash val="dash"/>
            <a:round/>
            <a:headEnd type="none" w="med" len="med"/>
            <a:tailEnd type="arrow" w="lg" len="lg"/>
          </a:ln>
          <a:effectLst/>
        </p:spPr>
      </p:cxnSp>
    </p:spTree>
    <p:extLst>
      <p:ext uri="{BB962C8B-B14F-4D97-AF65-F5344CB8AC3E}">
        <p14:creationId xmlns:p14="http://schemas.microsoft.com/office/powerpoint/2010/main" val="2466576205"/>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Lookup And Deletion </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35</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1039515"/>
          </a:xfrm>
          <a:prstGeom prst="rect">
            <a:avLst/>
          </a:prstGeom>
        </p:spPr>
        <p:txBody>
          <a:bodyPr wrap="square" lIns="0" tIns="0" rIns="0" bIns="0">
            <a:spAutoFit/>
          </a:bodyPr>
          <a:lstStyle/>
          <a:p>
            <a:pPr>
              <a:lnSpc>
                <a:spcPct val="150000"/>
              </a:lnSpc>
            </a:pPr>
            <a:r>
              <a:rPr lang="en-US" altLang="zh-CN" sz="2400" dirty="0">
                <a:latin typeface="+mj-lt"/>
              </a:rPr>
              <a:t>Therefore, when looking up an element, the wormhole filter only needs to use linear probing to check 4 buckets. Take query element </a:t>
            </a:r>
            <a:r>
              <a:rPr lang="en-US" altLang="zh-CN" sz="2400" i="1" dirty="0">
                <a:latin typeface="+mj-lt"/>
              </a:rPr>
              <a:t>D</a:t>
            </a:r>
            <a:r>
              <a:rPr lang="en-US" altLang="zh-CN" sz="2400" dirty="0">
                <a:latin typeface="+mj-lt"/>
              </a:rPr>
              <a:t> as an example: </a:t>
            </a:r>
          </a:p>
        </p:txBody>
      </p:sp>
      <p:sp>
        <p:nvSpPr>
          <p:cNvPr id="40" name="矩形 39">
            <a:extLst>
              <a:ext uri="{FF2B5EF4-FFF2-40B4-BE49-F238E27FC236}">
                <a16:creationId xmlns:a16="http://schemas.microsoft.com/office/drawing/2014/main" id="{2B97C874-B3C4-7215-B375-EA0CB8623048}"/>
              </a:ext>
            </a:extLst>
          </p:cNvPr>
          <p:cNvSpPr/>
          <p:nvPr/>
        </p:nvSpPr>
        <p:spPr>
          <a:xfrm>
            <a:off x="4010707" y="2904233"/>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1" name="矩形 40">
            <a:extLst>
              <a:ext uri="{FF2B5EF4-FFF2-40B4-BE49-F238E27FC236}">
                <a16:creationId xmlns:a16="http://schemas.microsoft.com/office/drawing/2014/main" id="{2F553A9F-035C-3910-4678-530A68080454}"/>
              </a:ext>
            </a:extLst>
          </p:cNvPr>
          <p:cNvSpPr/>
          <p:nvPr/>
        </p:nvSpPr>
        <p:spPr>
          <a:xfrm>
            <a:off x="5000946" y="2904231"/>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2" name="矩形 41">
            <a:extLst>
              <a:ext uri="{FF2B5EF4-FFF2-40B4-BE49-F238E27FC236}">
                <a16:creationId xmlns:a16="http://schemas.microsoft.com/office/drawing/2014/main" id="{CB93CAAD-C251-8C69-27F5-3D67FF3DFAC3}"/>
              </a:ext>
            </a:extLst>
          </p:cNvPr>
          <p:cNvSpPr/>
          <p:nvPr/>
        </p:nvSpPr>
        <p:spPr>
          <a:xfrm>
            <a:off x="5994778" y="2904231"/>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3" name="矩形 42">
            <a:extLst>
              <a:ext uri="{FF2B5EF4-FFF2-40B4-BE49-F238E27FC236}">
                <a16:creationId xmlns:a16="http://schemas.microsoft.com/office/drawing/2014/main" id="{D4D5B307-4FE7-724B-4D04-EC5C482C8F74}"/>
              </a:ext>
            </a:extLst>
          </p:cNvPr>
          <p:cNvSpPr/>
          <p:nvPr/>
        </p:nvSpPr>
        <p:spPr>
          <a:xfrm>
            <a:off x="4010707" y="345881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8" name="矩形 47">
            <a:extLst>
              <a:ext uri="{FF2B5EF4-FFF2-40B4-BE49-F238E27FC236}">
                <a16:creationId xmlns:a16="http://schemas.microsoft.com/office/drawing/2014/main" id="{98B070DE-80AE-6EEC-3ACD-806315C9FFDF}"/>
              </a:ext>
            </a:extLst>
          </p:cNvPr>
          <p:cNvSpPr/>
          <p:nvPr/>
        </p:nvSpPr>
        <p:spPr>
          <a:xfrm>
            <a:off x="5000946" y="3458814"/>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9" name="矩形 48">
            <a:extLst>
              <a:ext uri="{FF2B5EF4-FFF2-40B4-BE49-F238E27FC236}">
                <a16:creationId xmlns:a16="http://schemas.microsoft.com/office/drawing/2014/main" id="{9996A4E4-E176-B826-66DC-74BCD0BA7142}"/>
              </a:ext>
            </a:extLst>
          </p:cNvPr>
          <p:cNvSpPr/>
          <p:nvPr/>
        </p:nvSpPr>
        <p:spPr>
          <a:xfrm>
            <a:off x="5994778" y="3460190"/>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84F19534-0AF1-8961-3A74-0E7438213945}"/>
              </a:ext>
            </a:extLst>
          </p:cNvPr>
          <p:cNvSpPr/>
          <p:nvPr/>
        </p:nvSpPr>
        <p:spPr>
          <a:xfrm>
            <a:off x="4010707" y="401336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1" name="矩形 50">
            <a:extLst>
              <a:ext uri="{FF2B5EF4-FFF2-40B4-BE49-F238E27FC236}">
                <a16:creationId xmlns:a16="http://schemas.microsoft.com/office/drawing/2014/main" id="{32AB2634-BECB-A34A-58BD-2BA14A9CC958}"/>
              </a:ext>
            </a:extLst>
          </p:cNvPr>
          <p:cNvSpPr/>
          <p:nvPr/>
        </p:nvSpPr>
        <p:spPr>
          <a:xfrm>
            <a:off x="5000946" y="4013359"/>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04ED00A0-8F77-DA09-E5EC-B58EC91FE94C}"/>
              </a:ext>
            </a:extLst>
          </p:cNvPr>
          <p:cNvSpPr/>
          <p:nvPr/>
        </p:nvSpPr>
        <p:spPr>
          <a:xfrm>
            <a:off x="4010707" y="456768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3" name="矩形 52">
            <a:extLst>
              <a:ext uri="{FF2B5EF4-FFF2-40B4-BE49-F238E27FC236}">
                <a16:creationId xmlns:a16="http://schemas.microsoft.com/office/drawing/2014/main" id="{30EDBBF2-57B9-B636-68B4-CACB616E7457}"/>
              </a:ext>
            </a:extLst>
          </p:cNvPr>
          <p:cNvSpPr/>
          <p:nvPr/>
        </p:nvSpPr>
        <p:spPr>
          <a:xfrm>
            <a:off x="5994778" y="456768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4" name="矩形 53">
            <a:extLst>
              <a:ext uri="{FF2B5EF4-FFF2-40B4-BE49-F238E27FC236}">
                <a16:creationId xmlns:a16="http://schemas.microsoft.com/office/drawing/2014/main" id="{9B6D6755-6E1B-4045-9D49-3F1991386211}"/>
              </a:ext>
            </a:extLst>
          </p:cNvPr>
          <p:cNvSpPr/>
          <p:nvPr/>
        </p:nvSpPr>
        <p:spPr>
          <a:xfrm>
            <a:off x="4010707" y="512195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5" name="矩形 54">
            <a:extLst>
              <a:ext uri="{FF2B5EF4-FFF2-40B4-BE49-F238E27FC236}">
                <a16:creationId xmlns:a16="http://schemas.microsoft.com/office/drawing/2014/main" id="{8EB6394E-5FCA-3485-1B4F-01AA80EC33AC}"/>
              </a:ext>
            </a:extLst>
          </p:cNvPr>
          <p:cNvSpPr/>
          <p:nvPr/>
        </p:nvSpPr>
        <p:spPr>
          <a:xfrm>
            <a:off x="5000946" y="512195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6" name="矩形 55">
            <a:extLst>
              <a:ext uri="{FF2B5EF4-FFF2-40B4-BE49-F238E27FC236}">
                <a16:creationId xmlns:a16="http://schemas.microsoft.com/office/drawing/2014/main" id="{912EC330-787C-BA9D-371B-9099F4BB57AD}"/>
              </a:ext>
            </a:extLst>
          </p:cNvPr>
          <p:cNvSpPr/>
          <p:nvPr/>
        </p:nvSpPr>
        <p:spPr>
          <a:xfrm>
            <a:off x="5994778" y="512195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8" name="矩形 57">
            <a:extLst>
              <a:ext uri="{FF2B5EF4-FFF2-40B4-BE49-F238E27FC236}">
                <a16:creationId xmlns:a16="http://schemas.microsoft.com/office/drawing/2014/main" id="{987260F3-484F-F4F7-F9A0-A4AE457A9722}"/>
              </a:ext>
            </a:extLst>
          </p:cNvPr>
          <p:cNvSpPr/>
          <p:nvPr/>
        </p:nvSpPr>
        <p:spPr>
          <a:xfrm>
            <a:off x="4010707" y="5675497"/>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9" name="矩形 58">
            <a:extLst>
              <a:ext uri="{FF2B5EF4-FFF2-40B4-BE49-F238E27FC236}">
                <a16:creationId xmlns:a16="http://schemas.microsoft.com/office/drawing/2014/main" id="{2B3BC248-79C9-C809-FBDF-35D839C5990E}"/>
              </a:ext>
            </a:extLst>
          </p:cNvPr>
          <p:cNvSpPr/>
          <p:nvPr/>
        </p:nvSpPr>
        <p:spPr>
          <a:xfrm>
            <a:off x="5000946" y="5675495"/>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0" name="矩形 59">
            <a:extLst>
              <a:ext uri="{FF2B5EF4-FFF2-40B4-BE49-F238E27FC236}">
                <a16:creationId xmlns:a16="http://schemas.microsoft.com/office/drawing/2014/main" id="{76F6C180-FFB9-8876-5928-61642B0D0F5D}"/>
              </a:ext>
            </a:extLst>
          </p:cNvPr>
          <p:cNvSpPr/>
          <p:nvPr/>
        </p:nvSpPr>
        <p:spPr>
          <a:xfrm>
            <a:off x="3550011" y="297137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0</a:t>
            </a:r>
            <a:endParaRPr lang="zh-CN" altLang="en-US" dirty="0">
              <a:solidFill>
                <a:schemeClr val="tx1"/>
              </a:solidFill>
              <a:latin typeface="Arial" panose="020B0604020202020204" pitchFamily="34" charset="0"/>
              <a:cs typeface="Arial" panose="020B0604020202020204" pitchFamily="34" charset="0"/>
            </a:endParaRPr>
          </a:p>
        </p:txBody>
      </p:sp>
      <p:sp>
        <p:nvSpPr>
          <p:cNvPr id="61" name="矩形 60">
            <a:extLst>
              <a:ext uri="{FF2B5EF4-FFF2-40B4-BE49-F238E27FC236}">
                <a16:creationId xmlns:a16="http://schemas.microsoft.com/office/drawing/2014/main" id="{CA39DF0A-6726-2912-22B6-B1D6BA5F93C6}"/>
              </a:ext>
            </a:extLst>
          </p:cNvPr>
          <p:cNvSpPr/>
          <p:nvPr/>
        </p:nvSpPr>
        <p:spPr>
          <a:xfrm>
            <a:off x="3550011" y="3525962"/>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2" name="矩形 61">
            <a:extLst>
              <a:ext uri="{FF2B5EF4-FFF2-40B4-BE49-F238E27FC236}">
                <a16:creationId xmlns:a16="http://schemas.microsoft.com/office/drawing/2014/main" id="{5D371800-7155-5A2F-3549-2C1A0993493D}"/>
              </a:ext>
            </a:extLst>
          </p:cNvPr>
          <p:cNvSpPr/>
          <p:nvPr/>
        </p:nvSpPr>
        <p:spPr>
          <a:xfrm>
            <a:off x="3550011" y="4080507"/>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3" name="矩形 62">
            <a:extLst>
              <a:ext uri="{FF2B5EF4-FFF2-40B4-BE49-F238E27FC236}">
                <a16:creationId xmlns:a16="http://schemas.microsoft.com/office/drawing/2014/main" id="{C3CF6884-AD3F-84C2-F47D-B7DDA888A390}"/>
              </a:ext>
            </a:extLst>
          </p:cNvPr>
          <p:cNvSpPr/>
          <p:nvPr/>
        </p:nvSpPr>
        <p:spPr>
          <a:xfrm>
            <a:off x="3550011" y="463482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4" name="矩形 63">
            <a:extLst>
              <a:ext uri="{FF2B5EF4-FFF2-40B4-BE49-F238E27FC236}">
                <a16:creationId xmlns:a16="http://schemas.microsoft.com/office/drawing/2014/main" id="{003F1F4C-5AA8-C5E2-EE58-633EA7AB1977}"/>
              </a:ext>
            </a:extLst>
          </p:cNvPr>
          <p:cNvSpPr/>
          <p:nvPr/>
        </p:nvSpPr>
        <p:spPr>
          <a:xfrm>
            <a:off x="3550011" y="518910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5" name="矩形 64">
            <a:extLst>
              <a:ext uri="{FF2B5EF4-FFF2-40B4-BE49-F238E27FC236}">
                <a16:creationId xmlns:a16="http://schemas.microsoft.com/office/drawing/2014/main" id="{264E812F-7133-62C9-968B-B169C295A9DD}"/>
              </a:ext>
            </a:extLst>
          </p:cNvPr>
          <p:cNvSpPr/>
          <p:nvPr/>
        </p:nvSpPr>
        <p:spPr>
          <a:xfrm>
            <a:off x="3550011" y="574264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latin typeface="Arial" panose="020B0604020202020204" pitchFamily="34" charset="0"/>
                <a:cs typeface="Arial" panose="020B0604020202020204" pitchFamily="34" charset="0"/>
              </a:rPr>
              <a:t>5</a:t>
            </a:r>
            <a:endParaRPr lang="zh-CN" altLang="en-US" dirty="0">
              <a:solidFill>
                <a:schemeClr val="tx1"/>
              </a:solidFill>
              <a:latin typeface="Arial" panose="020B0604020202020204" pitchFamily="34" charset="0"/>
              <a:cs typeface="Arial" panose="020B0604020202020204" pitchFamily="34" charset="0"/>
            </a:endParaRPr>
          </a:p>
        </p:txBody>
      </p:sp>
      <p:sp>
        <p:nvSpPr>
          <p:cNvPr id="66" name="矩形 65">
            <a:extLst>
              <a:ext uri="{FF2B5EF4-FFF2-40B4-BE49-F238E27FC236}">
                <a16:creationId xmlns:a16="http://schemas.microsoft.com/office/drawing/2014/main" id="{C73E3405-D574-6D4D-8210-9327D52CF103}"/>
              </a:ext>
            </a:extLst>
          </p:cNvPr>
          <p:cNvSpPr/>
          <p:nvPr/>
        </p:nvSpPr>
        <p:spPr>
          <a:xfrm>
            <a:off x="5994778" y="4013359"/>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67" name="矩形 66">
            <a:extLst>
              <a:ext uri="{FF2B5EF4-FFF2-40B4-BE49-F238E27FC236}">
                <a16:creationId xmlns:a16="http://schemas.microsoft.com/office/drawing/2014/main" id="{D1C02764-A8A3-133E-EDE7-0D12C7B387A6}"/>
              </a:ext>
            </a:extLst>
          </p:cNvPr>
          <p:cNvSpPr/>
          <p:nvPr/>
        </p:nvSpPr>
        <p:spPr>
          <a:xfrm>
            <a:off x="5994778" y="5671979"/>
            <a:ext cx="993459" cy="554027"/>
          </a:xfrm>
          <a:prstGeom prst="rect">
            <a:avLst/>
          </a:prstGeom>
          <a:solidFill>
            <a:schemeClr val="bg1">
              <a:lumMod val="85000"/>
            </a:schemeClr>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8" name="矩形 77">
            <a:extLst>
              <a:ext uri="{FF2B5EF4-FFF2-40B4-BE49-F238E27FC236}">
                <a16:creationId xmlns:a16="http://schemas.microsoft.com/office/drawing/2014/main" id="{3E7F5645-305A-C462-F195-0A248C0CA2DA}"/>
              </a:ext>
            </a:extLst>
          </p:cNvPr>
          <p:cNvSpPr/>
          <p:nvPr/>
        </p:nvSpPr>
        <p:spPr>
          <a:xfrm>
            <a:off x="5000946" y="456768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&lt;</a:t>
            </a:r>
            <a:r>
              <a:rPr lang="en-US" altLang="zh-CN" sz="2800" i="1" dirty="0">
                <a:solidFill>
                  <a:schemeClr val="tx1"/>
                </a:solidFill>
                <a:latin typeface="Times New Roman" panose="02020603050405020304" pitchFamily="18" charset="0"/>
                <a:cs typeface="Times New Roman" panose="02020603050405020304" pitchFamily="18" charset="0"/>
              </a:rPr>
              <a:t>2</a:t>
            </a: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i="1" dirty="0" err="1">
                <a:solidFill>
                  <a:schemeClr val="tx1"/>
                </a:solidFill>
                <a:latin typeface="Times New Roman" panose="02020603050405020304" pitchFamily="18" charset="0"/>
                <a:cs typeface="Times New Roman" panose="02020603050405020304" pitchFamily="18" charset="0"/>
              </a:rPr>
              <a:t>f</a:t>
            </a:r>
            <a:r>
              <a:rPr lang="en-US" altLang="zh-CN" sz="1200" i="1" dirty="0" err="1">
                <a:solidFill>
                  <a:schemeClr val="tx1"/>
                </a:solidFill>
                <a:latin typeface="Times New Roman" panose="02020603050405020304" pitchFamily="18" charset="0"/>
                <a:cs typeface="Times New Roman" panose="02020603050405020304" pitchFamily="18" charset="0"/>
              </a:rPr>
              <a:t>D</a:t>
            </a:r>
            <a:r>
              <a:rPr lang="en-US" altLang="zh-CN" sz="2800" dirty="0">
                <a:solidFill>
                  <a:schemeClr val="tx1"/>
                </a:solidFill>
                <a:latin typeface="Times New Roman" panose="02020603050405020304" pitchFamily="18" charset="0"/>
                <a:cs typeface="Times New Roman" panose="02020603050405020304" pitchFamily="18" charset="0"/>
              </a:rPr>
              <a:t>&gt;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0345493A-3878-E617-76AE-686CB5F4C4AD}"/>
              </a:ext>
            </a:extLst>
          </p:cNvPr>
          <p:cNvSpPr txBox="1"/>
          <p:nvPr/>
        </p:nvSpPr>
        <p:spPr>
          <a:xfrm>
            <a:off x="804300" y="3050534"/>
            <a:ext cx="1895615" cy="830997"/>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Calculate element D’s corresponding bucket.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5" name="椭圆 4">
            <a:extLst>
              <a:ext uri="{FF2B5EF4-FFF2-40B4-BE49-F238E27FC236}">
                <a16:creationId xmlns:a16="http://schemas.microsoft.com/office/drawing/2014/main" id="{DFBB2059-C2EF-ED73-7726-F97C9270EDA4}"/>
              </a:ext>
            </a:extLst>
          </p:cNvPr>
          <p:cNvSpPr/>
          <p:nvPr/>
        </p:nvSpPr>
        <p:spPr>
          <a:xfrm>
            <a:off x="337868" y="3303560"/>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p:txBody>
      </p:sp>
      <p:cxnSp>
        <p:nvCxnSpPr>
          <p:cNvPr id="6" name="直接箭头连接符 5">
            <a:extLst>
              <a:ext uri="{FF2B5EF4-FFF2-40B4-BE49-F238E27FC236}">
                <a16:creationId xmlns:a16="http://schemas.microsoft.com/office/drawing/2014/main" id="{93E6FEFA-357D-954C-FBD6-99EB9C4DD3C9}"/>
              </a:ext>
            </a:extLst>
          </p:cNvPr>
          <p:cNvCxnSpPr>
            <a:cxnSpLocks/>
            <a:stCxn id="3" idx="3"/>
          </p:cNvCxnSpPr>
          <p:nvPr/>
        </p:nvCxnSpPr>
        <p:spPr>
          <a:xfrm>
            <a:off x="2699915" y="3466033"/>
            <a:ext cx="834526" cy="227104"/>
          </a:xfrm>
          <a:prstGeom prst="straightConnector1">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38E5217C-6DCF-263D-F0A0-B1305DC2C9E7}"/>
              </a:ext>
            </a:extLst>
          </p:cNvPr>
          <p:cNvSpPr txBox="1"/>
          <p:nvPr/>
        </p:nvSpPr>
        <p:spPr>
          <a:xfrm>
            <a:off x="804300" y="4005977"/>
            <a:ext cx="2329691" cy="1384995"/>
          </a:xfrm>
          <a:prstGeom prst="rect">
            <a:avLst/>
          </a:prstGeom>
          <a:noFill/>
        </p:spPr>
        <p:txBody>
          <a:bodyPr wrap="square" lIns="0" tIns="0" rIns="0" bIns="0" rtlCol="0">
            <a:spAutoFit/>
          </a:bodyPr>
          <a:lstStyle/>
          <a:p>
            <a:r>
              <a:rPr lang="en-US" altLang="zh-CN" dirty="0">
                <a:latin typeface="Arial" panose="020B0604020202020204" pitchFamily="34" charset="0"/>
                <a:cs typeface="Arial" panose="020B0604020202020204" pitchFamily="34" charset="0"/>
              </a:rPr>
              <a:t>Check if there is a matching distance- fingerprint pair in the corresponding bucket and next </a:t>
            </a:r>
            <a:r>
              <a:rPr lang="en-US" altLang="zh-CN" i="1" dirty="0">
                <a:latin typeface="Arial" panose="020B0604020202020204" pitchFamily="34" charset="0"/>
                <a:cs typeface="Arial" panose="020B0604020202020204" pitchFamily="34" charset="0"/>
              </a:rPr>
              <a:t>3</a:t>
            </a:r>
            <a:r>
              <a:rPr lang="en-US" altLang="zh-CN" dirty="0">
                <a:latin typeface="Arial" panose="020B0604020202020204" pitchFamily="34" charset="0"/>
                <a:cs typeface="Arial" panose="020B0604020202020204" pitchFamily="34" charset="0"/>
              </a:rPr>
              <a:t> buckets.</a:t>
            </a:r>
            <a:endParaRPr lang="zh-CN" altLang="en-US" dirty="0">
              <a:latin typeface="Arial" panose="020B0604020202020204" pitchFamily="34" charset="0"/>
              <a:cs typeface="Arial" panose="020B0604020202020204" pitchFamily="34" charset="0"/>
            </a:endParaRPr>
          </a:p>
        </p:txBody>
      </p:sp>
      <p:sp>
        <p:nvSpPr>
          <p:cNvPr id="8" name="椭圆 7">
            <a:extLst>
              <a:ext uri="{FF2B5EF4-FFF2-40B4-BE49-F238E27FC236}">
                <a16:creationId xmlns:a16="http://schemas.microsoft.com/office/drawing/2014/main" id="{C6359CE9-0AA9-5B77-5C97-F1D524944A7A}"/>
              </a:ext>
            </a:extLst>
          </p:cNvPr>
          <p:cNvSpPr/>
          <p:nvPr/>
        </p:nvSpPr>
        <p:spPr>
          <a:xfrm>
            <a:off x="337868" y="4534286"/>
            <a:ext cx="329933" cy="32993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zh-CN" altLang="en-US" dirty="0">
              <a:latin typeface="Arial" panose="020B0604020202020204" pitchFamily="34" charset="0"/>
              <a:cs typeface="Arial" panose="020B0604020202020204" pitchFamily="34" charset="0"/>
            </a:endParaRPr>
          </a:p>
        </p:txBody>
      </p:sp>
      <p:cxnSp>
        <p:nvCxnSpPr>
          <p:cNvPr id="9" name="连接符: 曲线 8">
            <a:extLst>
              <a:ext uri="{FF2B5EF4-FFF2-40B4-BE49-F238E27FC236}">
                <a16:creationId xmlns:a16="http://schemas.microsoft.com/office/drawing/2014/main" id="{D82B4C32-00FE-2B45-AC34-0D1090EC796C}"/>
              </a:ext>
            </a:extLst>
          </p:cNvPr>
          <p:cNvCxnSpPr>
            <a:cxnSpLocks/>
          </p:cNvCxnSpPr>
          <p:nvPr/>
        </p:nvCxnSpPr>
        <p:spPr>
          <a:xfrm rot="10800000" flipV="1">
            <a:off x="3488510" y="4828166"/>
            <a:ext cx="24249" cy="505703"/>
          </a:xfrm>
          <a:prstGeom prst="curvedConnector3">
            <a:avLst>
              <a:gd name="adj1" fmla="val 1800000"/>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连接符: 曲线 9">
            <a:extLst>
              <a:ext uri="{FF2B5EF4-FFF2-40B4-BE49-F238E27FC236}">
                <a16:creationId xmlns:a16="http://schemas.microsoft.com/office/drawing/2014/main" id="{6273F1FC-3E1A-4363-6C71-38A3DA0E6A31}"/>
              </a:ext>
            </a:extLst>
          </p:cNvPr>
          <p:cNvCxnSpPr>
            <a:cxnSpLocks/>
          </p:cNvCxnSpPr>
          <p:nvPr/>
        </p:nvCxnSpPr>
        <p:spPr>
          <a:xfrm rot="10800000" flipV="1">
            <a:off x="3488510" y="3816974"/>
            <a:ext cx="24249" cy="505932"/>
          </a:xfrm>
          <a:prstGeom prst="curvedConnector3">
            <a:avLst>
              <a:gd name="adj1" fmla="val 1800000"/>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连接符: 曲线 10">
            <a:extLst>
              <a:ext uri="{FF2B5EF4-FFF2-40B4-BE49-F238E27FC236}">
                <a16:creationId xmlns:a16="http://schemas.microsoft.com/office/drawing/2014/main" id="{07D211D9-7DCC-E9D7-395B-D90DF1EC9F44}"/>
              </a:ext>
            </a:extLst>
          </p:cNvPr>
          <p:cNvCxnSpPr>
            <a:cxnSpLocks/>
          </p:cNvCxnSpPr>
          <p:nvPr/>
        </p:nvCxnSpPr>
        <p:spPr>
          <a:xfrm rot="10800000" flipV="1">
            <a:off x="3488510" y="4322906"/>
            <a:ext cx="24249" cy="505260"/>
          </a:xfrm>
          <a:prstGeom prst="curvedConnector3">
            <a:avLst>
              <a:gd name="adj1" fmla="val 1800000"/>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27CCFDBB-7878-DA96-47CF-40787C555FD6}"/>
              </a:ext>
            </a:extLst>
          </p:cNvPr>
          <p:cNvSpPr/>
          <p:nvPr/>
        </p:nvSpPr>
        <p:spPr>
          <a:xfrm>
            <a:off x="7862901" y="3151986"/>
            <a:ext cx="2238784" cy="554027"/>
          </a:xfrm>
          <a:prstGeom prst="rect">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check &lt;0,</a:t>
            </a:r>
            <a:r>
              <a:rPr lang="en-US" altLang="zh-CN" sz="2800" i="1" dirty="0">
                <a:solidFill>
                  <a:schemeClr val="tx1"/>
                </a:solidFill>
                <a:latin typeface="Times New Roman" panose="02020603050405020304" pitchFamily="18" charset="0"/>
                <a:cs typeface="Times New Roman" panose="02020603050405020304" pitchFamily="18" charset="0"/>
              </a:rPr>
              <a:t> </a:t>
            </a:r>
            <a:r>
              <a:rPr lang="en-US" altLang="zh-CN" sz="2800" i="1" dirty="0" err="1">
                <a:solidFill>
                  <a:schemeClr val="tx1"/>
                </a:solidFill>
                <a:latin typeface="Times New Roman" panose="02020603050405020304" pitchFamily="18" charset="0"/>
                <a:cs typeface="Times New Roman" panose="02020603050405020304" pitchFamily="18" charset="0"/>
              </a:rPr>
              <a:t>f</a:t>
            </a:r>
            <a:r>
              <a:rPr lang="en-US" altLang="zh-CN" sz="1200" i="1" dirty="0" err="1">
                <a:solidFill>
                  <a:schemeClr val="tx1"/>
                </a:solidFill>
                <a:latin typeface="Times New Roman" panose="02020603050405020304" pitchFamily="18" charset="0"/>
                <a:cs typeface="Times New Roman" panose="02020603050405020304" pitchFamily="18" charset="0"/>
              </a:rPr>
              <a:t>D</a:t>
            </a:r>
            <a:r>
              <a:rPr lang="en-US" altLang="zh-CN" sz="1200" i="1" dirty="0">
                <a:solidFill>
                  <a:schemeClr val="tx1"/>
                </a:solidFill>
                <a:latin typeface="Times New Roman" panose="02020603050405020304" pitchFamily="18" charset="0"/>
                <a:cs typeface="Times New Roman" panose="02020603050405020304" pitchFamily="18" charset="0"/>
              </a:rPr>
              <a:t> </a:t>
            </a:r>
            <a:r>
              <a:rPr lang="en-US" altLang="zh-CN" sz="2800" i="1" dirty="0">
                <a:solidFill>
                  <a:schemeClr val="tx1"/>
                </a:solidFill>
                <a:latin typeface="Times New Roman" panose="02020603050405020304" pitchFamily="18" charset="0"/>
                <a:cs typeface="Times New Roman" panose="02020603050405020304" pitchFamily="18" charset="0"/>
              </a:rPr>
              <a:t>&gt;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cxnSp>
        <p:nvCxnSpPr>
          <p:cNvPr id="14" name="直接箭头连接符 13">
            <a:extLst>
              <a:ext uri="{FF2B5EF4-FFF2-40B4-BE49-F238E27FC236}">
                <a16:creationId xmlns:a16="http://schemas.microsoft.com/office/drawing/2014/main" id="{8862D40E-94A9-FBD2-82D1-5C8B9959C252}"/>
              </a:ext>
            </a:extLst>
          </p:cNvPr>
          <p:cNvCxnSpPr>
            <a:cxnSpLocks/>
            <a:stCxn id="12" idx="1"/>
            <a:endCxn id="49" idx="3"/>
          </p:cNvCxnSpPr>
          <p:nvPr/>
        </p:nvCxnSpPr>
        <p:spPr bwMode="auto">
          <a:xfrm flipH="1">
            <a:off x="6988237" y="3429000"/>
            <a:ext cx="874664" cy="308204"/>
          </a:xfrm>
          <a:prstGeom prst="straightConnector1">
            <a:avLst/>
          </a:prstGeom>
          <a:solidFill>
            <a:schemeClr val="bg1"/>
          </a:solidFill>
          <a:ln w="25400" cap="flat" cmpd="sng" algn="ctr">
            <a:solidFill>
              <a:schemeClr val="tx1"/>
            </a:solidFill>
            <a:prstDash val="dash"/>
            <a:round/>
            <a:headEnd type="none" w="med" len="med"/>
            <a:tailEnd type="arrow" w="lg" len="lg"/>
          </a:ln>
          <a:effectLst/>
        </p:spPr>
      </p:cxnSp>
      <p:sp>
        <p:nvSpPr>
          <p:cNvPr id="22" name="矩形 21">
            <a:extLst>
              <a:ext uri="{FF2B5EF4-FFF2-40B4-BE49-F238E27FC236}">
                <a16:creationId xmlns:a16="http://schemas.microsoft.com/office/drawing/2014/main" id="{B10A8309-7C6D-9C43-780C-DC190867149A}"/>
              </a:ext>
            </a:extLst>
          </p:cNvPr>
          <p:cNvSpPr/>
          <p:nvPr/>
        </p:nvSpPr>
        <p:spPr>
          <a:xfrm>
            <a:off x="7862901" y="3719518"/>
            <a:ext cx="2238784" cy="554027"/>
          </a:xfrm>
          <a:prstGeom prst="rect">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check &lt;1,</a:t>
            </a:r>
            <a:r>
              <a:rPr lang="en-US" altLang="zh-CN" sz="2800" i="1" dirty="0">
                <a:solidFill>
                  <a:schemeClr val="tx1"/>
                </a:solidFill>
                <a:latin typeface="Times New Roman" panose="02020603050405020304" pitchFamily="18" charset="0"/>
                <a:cs typeface="Times New Roman" panose="02020603050405020304" pitchFamily="18" charset="0"/>
              </a:rPr>
              <a:t> </a:t>
            </a:r>
            <a:r>
              <a:rPr lang="en-US" altLang="zh-CN" sz="2800" i="1" dirty="0" err="1">
                <a:solidFill>
                  <a:schemeClr val="tx1"/>
                </a:solidFill>
                <a:latin typeface="Times New Roman" panose="02020603050405020304" pitchFamily="18" charset="0"/>
                <a:cs typeface="Times New Roman" panose="02020603050405020304" pitchFamily="18" charset="0"/>
              </a:rPr>
              <a:t>f</a:t>
            </a:r>
            <a:r>
              <a:rPr lang="en-US" altLang="zh-CN" sz="1200" i="1" dirty="0" err="1">
                <a:solidFill>
                  <a:schemeClr val="tx1"/>
                </a:solidFill>
                <a:latin typeface="Times New Roman" panose="02020603050405020304" pitchFamily="18" charset="0"/>
                <a:cs typeface="Times New Roman" panose="02020603050405020304" pitchFamily="18" charset="0"/>
              </a:rPr>
              <a:t>D</a:t>
            </a:r>
            <a:r>
              <a:rPr lang="en-US" altLang="zh-CN" sz="1200" i="1" dirty="0">
                <a:solidFill>
                  <a:schemeClr val="tx1"/>
                </a:solidFill>
                <a:latin typeface="Times New Roman" panose="02020603050405020304" pitchFamily="18" charset="0"/>
                <a:cs typeface="Times New Roman" panose="02020603050405020304" pitchFamily="18" charset="0"/>
              </a:rPr>
              <a:t> </a:t>
            </a:r>
            <a:r>
              <a:rPr lang="en-US" altLang="zh-CN" sz="2800" i="1" dirty="0">
                <a:solidFill>
                  <a:schemeClr val="tx1"/>
                </a:solidFill>
                <a:latin typeface="Times New Roman" panose="02020603050405020304" pitchFamily="18" charset="0"/>
                <a:cs typeface="Times New Roman" panose="02020603050405020304" pitchFamily="18" charset="0"/>
              </a:rPr>
              <a:t>&gt;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DDDBAEE0-54F0-3C04-B1BA-F24C0B6B7162}"/>
              </a:ext>
            </a:extLst>
          </p:cNvPr>
          <p:cNvCxnSpPr>
            <a:cxnSpLocks/>
            <a:stCxn id="22" idx="1"/>
          </p:cNvCxnSpPr>
          <p:nvPr/>
        </p:nvCxnSpPr>
        <p:spPr bwMode="auto">
          <a:xfrm flipH="1">
            <a:off x="6988237" y="3996532"/>
            <a:ext cx="874664" cy="308204"/>
          </a:xfrm>
          <a:prstGeom prst="straightConnector1">
            <a:avLst/>
          </a:prstGeom>
          <a:solidFill>
            <a:schemeClr val="bg1"/>
          </a:solidFill>
          <a:ln w="25400" cap="flat" cmpd="sng" algn="ctr">
            <a:solidFill>
              <a:schemeClr val="tx1"/>
            </a:solidFill>
            <a:prstDash val="dash"/>
            <a:round/>
            <a:headEnd type="none" w="med" len="med"/>
            <a:tailEnd type="arrow" w="lg" len="lg"/>
          </a:ln>
          <a:effectLst/>
        </p:spPr>
      </p:cxnSp>
    </p:spTree>
    <p:extLst>
      <p:ext uri="{BB962C8B-B14F-4D97-AF65-F5344CB8AC3E}">
        <p14:creationId xmlns:p14="http://schemas.microsoft.com/office/powerpoint/2010/main" val="2523735237"/>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Lookup And Deletion </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36</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1039515"/>
          </a:xfrm>
          <a:prstGeom prst="rect">
            <a:avLst/>
          </a:prstGeom>
        </p:spPr>
        <p:txBody>
          <a:bodyPr wrap="square" lIns="0" tIns="0" rIns="0" bIns="0">
            <a:spAutoFit/>
          </a:bodyPr>
          <a:lstStyle/>
          <a:p>
            <a:pPr>
              <a:lnSpc>
                <a:spcPct val="150000"/>
              </a:lnSpc>
            </a:pPr>
            <a:r>
              <a:rPr lang="en-US" altLang="zh-CN" sz="2400" dirty="0">
                <a:latin typeface="+mj-lt"/>
              </a:rPr>
              <a:t>Therefore, when looking up an element, the wormhole filter only needs to use linear probing to check 4 buckets. Take query element </a:t>
            </a:r>
            <a:r>
              <a:rPr lang="en-US" altLang="zh-CN" sz="2400" i="1" dirty="0">
                <a:latin typeface="+mj-lt"/>
              </a:rPr>
              <a:t>D</a:t>
            </a:r>
            <a:r>
              <a:rPr lang="en-US" altLang="zh-CN" sz="2400" dirty="0">
                <a:latin typeface="+mj-lt"/>
              </a:rPr>
              <a:t> as an example: </a:t>
            </a:r>
          </a:p>
        </p:txBody>
      </p:sp>
      <p:sp>
        <p:nvSpPr>
          <p:cNvPr id="40" name="矩形 39">
            <a:extLst>
              <a:ext uri="{FF2B5EF4-FFF2-40B4-BE49-F238E27FC236}">
                <a16:creationId xmlns:a16="http://schemas.microsoft.com/office/drawing/2014/main" id="{2B97C874-B3C4-7215-B375-EA0CB8623048}"/>
              </a:ext>
            </a:extLst>
          </p:cNvPr>
          <p:cNvSpPr/>
          <p:nvPr/>
        </p:nvSpPr>
        <p:spPr>
          <a:xfrm>
            <a:off x="4010707" y="2904233"/>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1" name="矩形 40">
            <a:extLst>
              <a:ext uri="{FF2B5EF4-FFF2-40B4-BE49-F238E27FC236}">
                <a16:creationId xmlns:a16="http://schemas.microsoft.com/office/drawing/2014/main" id="{2F553A9F-035C-3910-4678-530A68080454}"/>
              </a:ext>
            </a:extLst>
          </p:cNvPr>
          <p:cNvSpPr/>
          <p:nvPr/>
        </p:nvSpPr>
        <p:spPr>
          <a:xfrm>
            <a:off x="5000946" y="2904231"/>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2" name="矩形 41">
            <a:extLst>
              <a:ext uri="{FF2B5EF4-FFF2-40B4-BE49-F238E27FC236}">
                <a16:creationId xmlns:a16="http://schemas.microsoft.com/office/drawing/2014/main" id="{CB93CAAD-C251-8C69-27F5-3D67FF3DFAC3}"/>
              </a:ext>
            </a:extLst>
          </p:cNvPr>
          <p:cNvSpPr/>
          <p:nvPr/>
        </p:nvSpPr>
        <p:spPr>
          <a:xfrm>
            <a:off x="5994778" y="2904231"/>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3" name="矩形 42">
            <a:extLst>
              <a:ext uri="{FF2B5EF4-FFF2-40B4-BE49-F238E27FC236}">
                <a16:creationId xmlns:a16="http://schemas.microsoft.com/office/drawing/2014/main" id="{D4D5B307-4FE7-724B-4D04-EC5C482C8F74}"/>
              </a:ext>
            </a:extLst>
          </p:cNvPr>
          <p:cNvSpPr/>
          <p:nvPr/>
        </p:nvSpPr>
        <p:spPr>
          <a:xfrm>
            <a:off x="4010707" y="345881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8" name="矩形 47">
            <a:extLst>
              <a:ext uri="{FF2B5EF4-FFF2-40B4-BE49-F238E27FC236}">
                <a16:creationId xmlns:a16="http://schemas.microsoft.com/office/drawing/2014/main" id="{98B070DE-80AE-6EEC-3ACD-806315C9FFDF}"/>
              </a:ext>
            </a:extLst>
          </p:cNvPr>
          <p:cNvSpPr/>
          <p:nvPr/>
        </p:nvSpPr>
        <p:spPr>
          <a:xfrm>
            <a:off x="5000946" y="3458814"/>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9" name="矩形 48">
            <a:extLst>
              <a:ext uri="{FF2B5EF4-FFF2-40B4-BE49-F238E27FC236}">
                <a16:creationId xmlns:a16="http://schemas.microsoft.com/office/drawing/2014/main" id="{9996A4E4-E176-B826-66DC-74BCD0BA7142}"/>
              </a:ext>
            </a:extLst>
          </p:cNvPr>
          <p:cNvSpPr/>
          <p:nvPr/>
        </p:nvSpPr>
        <p:spPr>
          <a:xfrm>
            <a:off x="5994778" y="3460190"/>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84F19534-0AF1-8961-3A74-0E7438213945}"/>
              </a:ext>
            </a:extLst>
          </p:cNvPr>
          <p:cNvSpPr/>
          <p:nvPr/>
        </p:nvSpPr>
        <p:spPr>
          <a:xfrm>
            <a:off x="4010707" y="401336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1" name="矩形 50">
            <a:extLst>
              <a:ext uri="{FF2B5EF4-FFF2-40B4-BE49-F238E27FC236}">
                <a16:creationId xmlns:a16="http://schemas.microsoft.com/office/drawing/2014/main" id="{32AB2634-BECB-A34A-58BD-2BA14A9CC958}"/>
              </a:ext>
            </a:extLst>
          </p:cNvPr>
          <p:cNvSpPr/>
          <p:nvPr/>
        </p:nvSpPr>
        <p:spPr>
          <a:xfrm>
            <a:off x="5000946" y="4013359"/>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04ED00A0-8F77-DA09-E5EC-B58EC91FE94C}"/>
              </a:ext>
            </a:extLst>
          </p:cNvPr>
          <p:cNvSpPr/>
          <p:nvPr/>
        </p:nvSpPr>
        <p:spPr>
          <a:xfrm>
            <a:off x="4010707" y="456768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3" name="矩形 52">
            <a:extLst>
              <a:ext uri="{FF2B5EF4-FFF2-40B4-BE49-F238E27FC236}">
                <a16:creationId xmlns:a16="http://schemas.microsoft.com/office/drawing/2014/main" id="{30EDBBF2-57B9-B636-68B4-CACB616E7457}"/>
              </a:ext>
            </a:extLst>
          </p:cNvPr>
          <p:cNvSpPr/>
          <p:nvPr/>
        </p:nvSpPr>
        <p:spPr>
          <a:xfrm>
            <a:off x="5994778" y="456768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4" name="矩形 53">
            <a:extLst>
              <a:ext uri="{FF2B5EF4-FFF2-40B4-BE49-F238E27FC236}">
                <a16:creationId xmlns:a16="http://schemas.microsoft.com/office/drawing/2014/main" id="{9B6D6755-6E1B-4045-9D49-3F1991386211}"/>
              </a:ext>
            </a:extLst>
          </p:cNvPr>
          <p:cNvSpPr/>
          <p:nvPr/>
        </p:nvSpPr>
        <p:spPr>
          <a:xfrm>
            <a:off x="4010707" y="512195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5" name="矩形 54">
            <a:extLst>
              <a:ext uri="{FF2B5EF4-FFF2-40B4-BE49-F238E27FC236}">
                <a16:creationId xmlns:a16="http://schemas.microsoft.com/office/drawing/2014/main" id="{8EB6394E-5FCA-3485-1B4F-01AA80EC33AC}"/>
              </a:ext>
            </a:extLst>
          </p:cNvPr>
          <p:cNvSpPr/>
          <p:nvPr/>
        </p:nvSpPr>
        <p:spPr>
          <a:xfrm>
            <a:off x="5000946" y="512195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6" name="矩形 55">
            <a:extLst>
              <a:ext uri="{FF2B5EF4-FFF2-40B4-BE49-F238E27FC236}">
                <a16:creationId xmlns:a16="http://schemas.microsoft.com/office/drawing/2014/main" id="{912EC330-787C-BA9D-371B-9099F4BB57AD}"/>
              </a:ext>
            </a:extLst>
          </p:cNvPr>
          <p:cNvSpPr/>
          <p:nvPr/>
        </p:nvSpPr>
        <p:spPr>
          <a:xfrm>
            <a:off x="5994778" y="512195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8" name="矩形 57">
            <a:extLst>
              <a:ext uri="{FF2B5EF4-FFF2-40B4-BE49-F238E27FC236}">
                <a16:creationId xmlns:a16="http://schemas.microsoft.com/office/drawing/2014/main" id="{987260F3-484F-F4F7-F9A0-A4AE457A9722}"/>
              </a:ext>
            </a:extLst>
          </p:cNvPr>
          <p:cNvSpPr/>
          <p:nvPr/>
        </p:nvSpPr>
        <p:spPr>
          <a:xfrm>
            <a:off x="4010707" y="5675497"/>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9" name="矩形 58">
            <a:extLst>
              <a:ext uri="{FF2B5EF4-FFF2-40B4-BE49-F238E27FC236}">
                <a16:creationId xmlns:a16="http://schemas.microsoft.com/office/drawing/2014/main" id="{2B3BC248-79C9-C809-FBDF-35D839C5990E}"/>
              </a:ext>
            </a:extLst>
          </p:cNvPr>
          <p:cNvSpPr/>
          <p:nvPr/>
        </p:nvSpPr>
        <p:spPr>
          <a:xfrm>
            <a:off x="5000946" y="5675495"/>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0" name="矩形 59">
            <a:extLst>
              <a:ext uri="{FF2B5EF4-FFF2-40B4-BE49-F238E27FC236}">
                <a16:creationId xmlns:a16="http://schemas.microsoft.com/office/drawing/2014/main" id="{76F6C180-FFB9-8876-5928-61642B0D0F5D}"/>
              </a:ext>
            </a:extLst>
          </p:cNvPr>
          <p:cNvSpPr/>
          <p:nvPr/>
        </p:nvSpPr>
        <p:spPr>
          <a:xfrm>
            <a:off x="3550011" y="297137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0</a:t>
            </a:r>
            <a:endParaRPr lang="zh-CN" altLang="en-US" dirty="0">
              <a:solidFill>
                <a:schemeClr val="tx1"/>
              </a:solidFill>
              <a:latin typeface="Arial" panose="020B0604020202020204" pitchFamily="34" charset="0"/>
              <a:cs typeface="Arial" panose="020B0604020202020204" pitchFamily="34" charset="0"/>
            </a:endParaRPr>
          </a:p>
        </p:txBody>
      </p:sp>
      <p:sp>
        <p:nvSpPr>
          <p:cNvPr id="61" name="矩形 60">
            <a:extLst>
              <a:ext uri="{FF2B5EF4-FFF2-40B4-BE49-F238E27FC236}">
                <a16:creationId xmlns:a16="http://schemas.microsoft.com/office/drawing/2014/main" id="{CA39DF0A-6726-2912-22B6-B1D6BA5F93C6}"/>
              </a:ext>
            </a:extLst>
          </p:cNvPr>
          <p:cNvSpPr/>
          <p:nvPr/>
        </p:nvSpPr>
        <p:spPr>
          <a:xfrm>
            <a:off x="3550011" y="3525962"/>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2" name="矩形 61">
            <a:extLst>
              <a:ext uri="{FF2B5EF4-FFF2-40B4-BE49-F238E27FC236}">
                <a16:creationId xmlns:a16="http://schemas.microsoft.com/office/drawing/2014/main" id="{5D371800-7155-5A2F-3549-2C1A0993493D}"/>
              </a:ext>
            </a:extLst>
          </p:cNvPr>
          <p:cNvSpPr/>
          <p:nvPr/>
        </p:nvSpPr>
        <p:spPr>
          <a:xfrm>
            <a:off x="3550011" y="4080507"/>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3" name="矩形 62">
            <a:extLst>
              <a:ext uri="{FF2B5EF4-FFF2-40B4-BE49-F238E27FC236}">
                <a16:creationId xmlns:a16="http://schemas.microsoft.com/office/drawing/2014/main" id="{C3CF6884-AD3F-84C2-F47D-B7DDA888A390}"/>
              </a:ext>
            </a:extLst>
          </p:cNvPr>
          <p:cNvSpPr/>
          <p:nvPr/>
        </p:nvSpPr>
        <p:spPr>
          <a:xfrm>
            <a:off x="3550011" y="463482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4" name="矩形 63">
            <a:extLst>
              <a:ext uri="{FF2B5EF4-FFF2-40B4-BE49-F238E27FC236}">
                <a16:creationId xmlns:a16="http://schemas.microsoft.com/office/drawing/2014/main" id="{003F1F4C-5AA8-C5E2-EE58-633EA7AB1977}"/>
              </a:ext>
            </a:extLst>
          </p:cNvPr>
          <p:cNvSpPr/>
          <p:nvPr/>
        </p:nvSpPr>
        <p:spPr>
          <a:xfrm>
            <a:off x="3550011" y="518910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5" name="矩形 64">
            <a:extLst>
              <a:ext uri="{FF2B5EF4-FFF2-40B4-BE49-F238E27FC236}">
                <a16:creationId xmlns:a16="http://schemas.microsoft.com/office/drawing/2014/main" id="{264E812F-7133-62C9-968B-B169C295A9DD}"/>
              </a:ext>
            </a:extLst>
          </p:cNvPr>
          <p:cNvSpPr/>
          <p:nvPr/>
        </p:nvSpPr>
        <p:spPr>
          <a:xfrm>
            <a:off x="3550011" y="574264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latin typeface="Arial" panose="020B0604020202020204" pitchFamily="34" charset="0"/>
                <a:cs typeface="Arial" panose="020B0604020202020204" pitchFamily="34" charset="0"/>
              </a:rPr>
              <a:t>5</a:t>
            </a:r>
            <a:endParaRPr lang="zh-CN" altLang="en-US" dirty="0">
              <a:solidFill>
                <a:schemeClr val="tx1"/>
              </a:solidFill>
              <a:latin typeface="Arial" panose="020B0604020202020204" pitchFamily="34" charset="0"/>
              <a:cs typeface="Arial" panose="020B0604020202020204" pitchFamily="34" charset="0"/>
            </a:endParaRPr>
          </a:p>
        </p:txBody>
      </p:sp>
      <p:sp>
        <p:nvSpPr>
          <p:cNvPr id="66" name="矩形 65">
            <a:extLst>
              <a:ext uri="{FF2B5EF4-FFF2-40B4-BE49-F238E27FC236}">
                <a16:creationId xmlns:a16="http://schemas.microsoft.com/office/drawing/2014/main" id="{C73E3405-D574-6D4D-8210-9327D52CF103}"/>
              </a:ext>
            </a:extLst>
          </p:cNvPr>
          <p:cNvSpPr/>
          <p:nvPr/>
        </p:nvSpPr>
        <p:spPr>
          <a:xfrm>
            <a:off x="5994778" y="4013359"/>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67" name="矩形 66">
            <a:extLst>
              <a:ext uri="{FF2B5EF4-FFF2-40B4-BE49-F238E27FC236}">
                <a16:creationId xmlns:a16="http://schemas.microsoft.com/office/drawing/2014/main" id="{D1C02764-A8A3-133E-EDE7-0D12C7B387A6}"/>
              </a:ext>
            </a:extLst>
          </p:cNvPr>
          <p:cNvSpPr/>
          <p:nvPr/>
        </p:nvSpPr>
        <p:spPr>
          <a:xfrm>
            <a:off x="5994778" y="5671979"/>
            <a:ext cx="993459" cy="554027"/>
          </a:xfrm>
          <a:prstGeom prst="rect">
            <a:avLst/>
          </a:prstGeom>
          <a:solidFill>
            <a:schemeClr val="bg1">
              <a:lumMod val="85000"/>
            </a:schemeClr>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8" name="矩形 77">
            <a:extLst>
              <a:ext uri="{FF2B5EF4-FFF2-40B4-BE49-F238E27FC236}">
                <a16:creationId xmlns:a16="http://schemas.microsoft.com/office/drawing/2014/main" id="{3E7F5645-305A-C462-F195-0A248C0CA2DA}"/>
              </a:ext>
            </a:extLst>
          </p:cNvPr>
          <p:cNvSpPr/>
          <p:nvPr/>
        </p:nvSpPr>
        <p:spPr>
          <a:xfrm>
            <a:off x="5000946" y="456768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&lt;</a:t>
            </a:r>
            <a:r>
              <a:rPr lang="en-US" altLang="zh-CN" sz="2800" i="1" dirty="0">
                <a:solidFill>
                  <a:schemeClr val="tx1"/>
                </a:solidFill>
                <a:latin typeface="Times New Roman" panose="02020603050405020304" pitchFamily="18" charset="0"/>
                <a:cs typeface="Times New Roman" panose="02020603050405020304" pitchFamily="18" charset="0"/>
              </a:rPr>
              <a:t>2</a:t>
            </a: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i="1" dirty="0" err="1">
                <a:solidFill>
                  <a:schemeClr val="tx1"/>
                </a:solidFill>
                <a:latin typeface="Times New Roman" panose="02020603050405020304" pitchFamily="18" charset="0"/>
                <a:cs typeface="Times New Roman" panose="02020603050405020304" pitchFamily="18" charset="0"/>
              </a:rPr>
              <a:t>f</a:t>
            </a:r>
            <a:r>
              <a:rPr lang="en-US" altLang="zh-CN" sz="1200" i="1" dirty="0" err="1">
                <a:solidFill>
                  <a:schemeClr val="tx1"/>
                </a:solidFill>
                <a:latin typeface="Times New Roman" panose="02020603050405020304" pitchFamily="18" charset="0"/>
                <a:cs typeface="Times New Roman" panose="02020603050405020304" pitchFamily="18" charset="0"/>
              </a:rPr>
              <a:t>D</a:t>
            </a:r>
            <a:r>
              <a:rPr lang="en-US" altLang="zh-CN" sz="2800" dirty="0">
                <a:solidFill>
                  <a:schemeClr val="tx1"/>
                </a:solidFill>
                <a:latin typeface="Times New Roman" panose="02020603050405020304" pitchFamily="18" charset="0"/>
                <a:cs typeface="Times New Roman" panose="02020603050405020304" pitchFamily="18" charset="0"/>
              </a:rPr>
              <a:t>&gt;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0345493A-3878-E617-76AE-686CB5F4C4AD}"/>
              </a:ext>
            </a:extLst>
          </p:cNvPr>
          <p:cNvSpPr txBox="1"/>
          <p:nvPr/>
        </p:nvSpPr>
        <p:spPr>
          <a:xfrm>
            <a:off x="804300" y="3050534"/>
            <a:ext cx="1895615" cy="830997"/>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Calculate element D’s corresponding bucket.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5" name="椭圆 4">
            <a:extLst>
              <a:ext uri="{FF2B5EF4-FFF2-40B4-BE49-F238E27FC236}">
                <a16:creationId xmlns:a16="http://schemas.microsoft.com/office/drawing/2014/main" id="{DFBB2059-C2EF-ED73-7726-F97C9270EDA4}"/>
              </a:ext>
            </a:extLst>
          </p:cNvPr>
          <p:cNvSpPr/>
          <p:nvPr/>
        </p:nvSpPr>
        <p:spPr>
          <a:xfrm>
            <a:off x="337868" y="3303560"/>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p:txBody>
      </p:sp>
      <p:cxnSp>
        <p:nvCxnSpPr>
          <p:cNvPr id="6" name="直接箭头连接符 5">
            <a:extLst>
              <a:ext uri="{FF2B5EF4-FFF2-40B4-BE49-F238E27FC236}">
                <a16:creationId xmlns:a16="http://schemas.microsoft.com/office/drawing/2014/main" id="{93E6FEFA-357D-954C-FBD6-99EB9C4DD3C9}"/>
              </a:ext>
            </a:extLst>
          </p:cNvPr>
          <p:cNvCxnSpPr>
            <a:cxnSpLocks/>
            <a:stCxn id="3" idx="3"/>
          </p:cNvCxnSpPr>
          <p:nvPr/>
        </p:nvCxnSpPr>
        <p:spPr>
          <a:xfrm>
            <a:off x="2699915" y="3466033"/>
            <a:ext cx="834526" cy="227104"/>
          </a:xfrm>
          <a:prstGeom prst="straightConnector1">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38E5217C-6DCF-263D-F0A0-B1305DC2C9E7}"/>
              </a:ext>
            </a:extLst>
          </p:cNvPr>
          <p:cNvSpPr txBox="1"/>
          <p:nvPr/>
        </p:nvSpPr>
        <p:spPr>
          <a:xfrm>
            <a:off x="804300" y="4005977"/>
            <a:ext cx="2329691" cy="1384995"/>
          </a:xfrm>
          <a:prstGeom prst="rect">
            <a:avLst/>
          </a:prstGeom>
          <a:noFill/>
        </p:spPr>
        <p:txBody>
          <a:bodyPr wrap="square" lIns="0" tIns="0" rIns="0" bIns="0" rtlCol="0">
            <a:spAutoFit/>
          </a:bodyPr>
          <a:lstStyle/>
          <a:p>
            <a:r>
              <a:rPr lang="en-US" altLang="zh-CN" dirty="0">
                <a:latin typeface="Arial" panose="020B0604020202020204" pitchFamily="34" charset="0"/>
                <a:cs typeface="Arial" panose="020B0604020202020204" pitchFamily="34" charset="0"/>
              </a:rPr>
              <a:t>Check if there is a matching distance- fingerprint pair in the corresponding bucket and next </a:t>
            </a:r>
            <a:r>
              <a:rPr lang="en-US" altLang="zh-CN" i="1" dirty="0">
                <a:latin typeface="Arial" panose="020B0604020202020204" pitchFamily="34" charset="0"/>
                <a:cs typeface="Arial" panose="020B0604020202020204" pitchFamily="34" charset="0"/>
              </a:rPr>
              <a:t>3</a:t>
            </a:r>
            <a:r>
              <a:rPr lang="en-US" altLang="zh-CN" dirty="0">
                <a:latin typeface="Arial" panose="020B0604020202020204" pitchFamily="34" charset="0"/>
                <a:cs typeface="Arial" panose="020B0604020202020204" pitchFamily="34" charset="0"/>
              </a:rPr>
              <a:t> buckets.</a:t>
            </a:r>
            <a:endParaRPr lang="zh-CN" altLang="en-US" dirty="0">
              <a:latin typeface="Arial" panose="020B0604020202020204" pitchFamily="34" charset="0"/>
              <a:cs typeface="Arial" panose="020B0604020202020204" pitchFamily="34" charset="0"/>
            </a:endParaRPr>
          </a:p>
        </p:txBody>
      </p:sp>
      <p:sp>
        <p:nvSpPr>
          <p:cNvPr id="8" name="椭圆 7">
            <a:extLst>
              <a:ext uri="{FF2B5EF4-FFF2-40B4-BE49-F238E27FC236}">
                <a16:creationId xmlns:a16="http://schemas.microsoft.com/office/drawing/2014/main" id="{C6359CE9-0AA9-5B77-5C97-F1D524944A7A}"/>
              </a:ext>
            </a:extLst>
          </p:cNvPr>
          <p:cNvSpPr/>
          <p:nvPr/>
        </p:nvSpPr>
        <p:spPr>
          <a:xfrm>
            <a:off x="337868" y="4534286"/>
            <a:ext cx="329933" cy="32993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zh-CN" altLang="en-US" dirty="0">
              <a:latin typeface="Arial" panose="020B0604020202020204" pitchFamily="34" charset="0"/>
              <a:cs typeface="Arial" panose="020B0604020202020204" pitchFamily="34" charset="0"/>
            </a:endParaRPr>
          </a:p>
        </p:txBody>
      </p:sp>
      <p:cxnSp>
        <p:nvCxnSpPr>
          <p:cNvPr id="9" name="连接符: 曲线 8">
            <a:extLst>
              <a:ext uri="{FF2B5EF4-FFF2-40B4-BE49-F238E27FC236}">
                <a16:creationId xmlns:a16="http://schemas.microsoft.com/office/drawing/2014/main" id="{D82B4C32-00FE-2B45-AC34-0D1090EC796C}"/>
              </a:ext>
            </a:extLst>
          </p:cNvPr>
          <p:cNvCxnSpPr>
            <a:cxnSpLocks/>
          </p:cNvCxnSpPr>
          <p:nvPr/>
        </p:nvCxnSpPr>
        <p:spPr>
          <a:xfrm rot="10800000" flipV="1">
            <a:off x="3488510" y="4828166"/>
            <a:ext cx="24249" cy="505703"/>
          </a:xfrm>
          <a:prstGeom prst="curvedConnector3">
            <a:avLst>
              <a:gd name="adj1" fmla="val 1800000"/>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连接符: 曲线 9">
            <a:extLst>
              <a:ext uri="{FF2B5EF4-FFF2-40B4-BE49-F238E27FC236}">
                <a16:creationId xmlns:a16="http://schemas.microsoft.com/office/drawing/2014/main" id="{6273F1FC-3E1A-4363-6C71-38A3DA0E6A31}"/>
              </a:ext>
            </a:extLst>
          </p:cNvPr>
          <p:cNvCxnSpPr>
            <a:cxnSpLocks/>
          </p:cNvCxnSpPr>
          <p:nvPr/>
        </p:nvCxnSpPr>
        <p:spPr>
          <a:xfrm rot="10800000" flipV="1">
            <a:off x="3488510" y="3816974"/>
            <a:ext cx="24249" cy="505932"/>
          </a:xfrm>
          <a:prstGeom prst="curvedConnector3">
            <a:avLst>
              <a:gd name="adj1" fmla="val 1800000"/>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连接符: 曲线 10">
            <a:extLst>
              <a:ext uri="{FF2B5EF4-FFF2-40B4-BE49-F238E27FC236}">
                <a16:creationId xmlns:a16="http://schemas.microsoft.com/office/drawing/2014/main" id="{07D211D9-7DCC-E9D7-395B-D90DF1EC9F44}"/>
              </a:ext>
            </a:extLst>
          </p:cNvPr>
          <p:cNvCxnSpPr>
            <a:cxnSpLocks/>
          </p:cNvCxnSpPr>
          <p:nvPr/>
        </p:nvCxnSpPr>
        <p:spPr>
          <a:xfrm rot="10800000" flipV="1">
            <a:off x="3488510" y="4322906"/>
            <a:ext cx="24249" cy="505260"/>
          </a:xfrm>
          <a:prstGeom prst="curvedConnector3">
            <a:avLst>
              <a:gd name="adj1" fmla="val 1800000"/>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27CCFDBB-7878-DA96-47CF-40787C555FD6}"/>
              </a:ext>
            </a:extLst>
          </p:cNvPr>
          <p:cNvSpPr/>
          <p:nvPr/>
        </p:nvSpPr>
        <p:spPr>
          <a:xfrm>
            <a:off x="7862901" y="3151986"/>
            <a:ext cx="2238784" cy="554027"/>
          </a:xfrm>
          <a:prstGeom prst="rect">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check &lt;0,</a:t>
            </a:r>
            <a:r>
              <a:rPr lang="en-US" altLang="zh-CN" sz="2800" i="1" dirty="0">
                <a:solidFill>
                  <a:schemeClr val="tx1"/>
                </a:solidFill>
                <a:latin typeface="Times New Roman" panose="02020603050405020304" pitchFamily="18" charset="0"/>
                <a:cs typeface="Times New Roman" panose="02020603050405020304" pitchFamily="18" charset="0"/>
              </a:rPr>
              <a:t> </a:t>
            </a:r>
            <a:r>
              <a:rPr lang="en-US" altLang="zh-CN" sz="2800" i="1" dirty="0" err="1">
                <a:solidFill>
                  <a:schemeClr val="tx1"/>
                </a:solidFill>
                <a:latin typeface="Times New Roman" panose="02020603050405020304" pitchFamily="18" charset="0"/>
                <a:cs typeface="Times New Roman" panose="02020603050405020304" pitchFamily="18" charset="0"/>
              </a:rPr>
              <a:t>f</a:t>
            </a:r>
            <a:r>
              <a:rPr lang="en-US" altLang="zh-CN" sz="1200" i="1" dirty="0" err="1">
                <a:solidFill>
                  <a:schemeClr val="tx1"/>
                </a:solidFill>
                <a:latin typeface="Times New Roman" panose="02020603050405020304" pitchFamily="18" charset="0"/>
                <a:cs typeface="Times New Roman" panose="02020603050405020304" pitchFamily="18" charset="0"/>
              </a:rPr>
              <a:t>D</a:t>
            </a:r>
            <a:r>
              <a:rPr lang="en-US" altLang="zh-CN" sz="1200" i="1" dirty="0">
                <a:solidFill>
                  <a:schemeClr val="tx1"/>
                </a:solidFill>
                <a:latin typeface="Times New Roman" panose="02020603050405020304" pitchFamily="18" charset="0"/>
                <a:cs typeface="Times New Roman" panose="02020603050405020304" pitchFamily="18" charset="0"/>
              </a:rPr>
              <a:t> </a:t>
            </a:r>
            <a:r>
              <a:rPr lang="en-US" altLang="zh-CN" sz="2800" i="1" dirty="0">
                <a:solidFill>
                  <a:schemeClr val="tx1"/>
                </a:solidFill>
                <a:latin typeface="Times New Roman" panose="02020603050405020304" pitchFamily="18" charset="0"/>
                <a:cs typeface="Times New Roman" panose="02020603050405020304" pitchFamily="18" charset="0"/>
              </a:rPr>
              <a:t>&gt;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cxnSp>
        <p:nvCxnSpPr>
          <p:cNvPr id="14" name="直接箭头连接符 13">
            <a:extLst>
              <a:ext uri="{FF2B5EF4-FFF2-40B4-BE49-F238E27FC236}">
                <a16:creationId xmlns:a16="http://schemas.microsoft.com/office/drawing/2014/main" id="{8862D40E-94A9-FBD2-82D1-5C8B9959C252}"/>
              </a:ext>
            </a:extLst>
          </p:cNvPr>
          <p:cNvCxnSpPr>
            <a:cxnSpLocks/>
            <a:stCxn id="12" idx="1"/>
            <a:endCxn id="49" idx="3"/>
          </p:cNvCxnSpPr>
          <p:nvPr/>
        </p:nvCxnSpPr>
        <p:spPr bwMode="auto">
          <a:xfrm flipH="1">
            <a:off x="6988237" y="3429000"/>
            <a:ext cx="874664" cy="308204"/>
          </a:xfrm>
          <a:prstGeom prst="straightConnector1">
            <a:avLst/>
          </a:prstGeom>
          <a:solidFill>
            <a:schemeClr val="bg1"/>
          </a:solidFill>
          <a:ln w="25400" cap="flat" cmpd="sng" algn="ctr">
            <a:solidFill>
              <a:schemeClr val="tx1"/>
            </a:solidFill>
            <a:prstDash val="dash"/>
            <a:round/>
            <a:headEnd type="none" w="med" len="med"/>
            <a:tailEnd type="arrow" w="lg" len="lg"/>
          </a:ln>
          <a:effectLst/>
        </p:spPr>
      </p:cxnSp>
      <p:sp>
        <p:nvSpPr>
          <p:cNvPr id="22" name="矩形 21">
            <a:extLst>
              <a:ext uri="{FF2B5EF4-FFF2-40B4-BE49-F238E27FC236}">
                <a16:creationId xmlns:a16="http://schemas.microsoft.com/office/drawing/2014/main" id="{B10A8309-7C6D-9C43-780C-DC190867149A}"/>
              </a:ext>
            </a:extLst>
          </p:cNvPr>
          <p:cNvSpPr/>
          <p:nvPr/>
        </p:nvSpPr>
        <p:spPr>
          <a:xfrm>
            <a:off x="7862901" y="3719518"/>
            <a:ext cx="2238784" cy="554027"/>
          </a:xfrm>
          <a:prstGeom prst="rect">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check &lt;1,</a:t>
            </a:r>
            <a:r>
              <a:rPr lang="en-US" altLang="zh-CN" sz="2800" i="1" dirty="0">
                <a:solidFill>
                  <a:schemeClr val="tx1"/>
                </a:solidFill>
                <a:latin typeface="Times New Roman" panose="02020603050405020304" pitchFamily="18" charset="0"/>
                <a:cs typeface="Times New Roman" panose="02020603050405020304" pitchFamily="18" charset="0"/>
              </a:rPr>
              <a:t> </a:t>
            </a:r>
            <a:r>
              <a:rPr lang="en-US" altLang="zh-CN" sz="2800" i="1" dirty="0" err="1">
                <a:solidFill>
                  <a:schemeClr val="tx1"/>
                </a:solidFill>
                <a:latin typeface="Times New Roman" panose="02020603050405020304" pitchFamily="18" charset="0"/>
                <a:cs typeface="Times New Roman" panose="02020603050405020304" pitchFamily="18" charset="0"/>
              </a:rPr>
              <a:t>f</a:t>
            </a:r>
            <a:r>
              <a:rPr lang="en-US" altLang="zh-CN" sz="1200" i="1" dirty="0" err="1">
                <a:solidFill>
                  <a:schemeClr val="tx1"/>
                </a:solidFill>
                <a:latin typeface="Times New Roman" panose="02020603050405020304" pitchFamily="18" charset="0"/>
                <a:cs typeface="Times New Roman" panose="02020603050405020304" pitchFamily="18" charset="0"/>
              </a:rPr>
              <a:t>D</a:t>
            </a:r>
            <a:r>
              <a:rPr lang="en-US" altLang="zh-CN" sz="1200" i="1" dirty="0">
                <a:solidFill>
                  <a:schemeClr val="tx1"/>
                </a:solidFill>
                <a:latin typeface="Times New Roman" panose="02020603050405020304" pitchFamily="18" charset="0"/>
                <a:cs typeface="Times New Roman" panose="02020603050405020304" pitchFamily="18" charset="0"/>
              </a:rPr>
              <a:t> </a:t>
            </a:r>
            <a:r>
              <a:rPr lang="en-US" altLang="zh-CN" sz="2800" i="1" dirty="0">
                <a:solidFill>
                  <a:schemeClr val="tx1"/>
                </a:solidFill>
                <a:latin typeface="Times New Roman" panose="02020603050405020304" pitchFamily="18" charset="0"/>
                <a:cs typeface="Times New Roman" panose="02020603050405020304" pitchFamily="18" charset="0"/>
              </a:rPr>
              <a:t>&gt;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DDDBAEE0-54F0-3C04-B1BA-F24C0B6B7162}"/>
              </a:ext>
            </a:extLst>
          </p:cNvPr>
          <p:cNvCxnSpPr>
            <a:cxnSpLocks/>
            <a:stCxn id="22" idx="1"/>
          </p:cNvCxnSpPr>
          <p:nvPr/>
        </p:nvCxnSpPr>
        <p:spPr bwMode="auto">
          <a:xfrm flipH="1">
            <a:off x="6988237" y="3996532"/>
            <a:ext cx="874664" cy="308204"/>
          </a:xfrm>
          <a:prstGeom prst="straightConnector1">
            <a:avLst/>
          </a:prstGeom>
          <a:solidFill>
            <a:schemeClr val="bg1"/>
          </a:solidFill>
          <a:ln w="25400" cap="flat" cmpd="sng" algn="ctr">
            <a:solidFill>
              <a:schemeClr val="tx1"/>
            </a:solidFill>
            <a:prstDash val="dash"/>
            <a:round/>
            <a:headEnd type="none" w="med" len="med"/>
            <a:tailEnd type="arrow" w="lg" len="lg"/>
          </a:ln>
          <a:effectLst/>
        </p:spPr>
      </p:cxnSp>
      <p:sp>
        <p:nvSpPr>
          <p:cNvPr id="24" name="矩形 23">
            <a:extLst>
              <a:ext uri="{FF2B5EF4-FFF2-40B4-BE49-F238E27FC236}">
                <a16:creationId xmlns:a16="http://schemas.microsoft.com/office/drawing/2014/main" id="{638D76AA-3C86-0450-8638-14D6581A2D33}"/>
              </a:ext>
            </a:extLst>
          </p:cNvPr>
          <p:cNvSpPr/>
          <p:nvPr/>
        </p:nvSpPr>
        <p:spPr>
          <a:xfrm>
            <a:off x="7859308" y="4300732"/>
            <a:ext cx="2238784" cy="554027"/>
          </a:xfrm>
          <a:prstGeom prst="rect">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check &lt;2,</a:t>
            </a:r>
            <a:r>
              <a:rPr lang="en-US" altLang="zh-CN" sz="2800" i="1" dirty="0">
                <a:solidFill>
                  <a:schemeClr val="tx1"/>
                </a:solidFill>
                <a:latin typeface="Times New Roman" panose="02020603050405020304" pitchFamily="18" charset="0"/>
                <a:cs typeface="Times New Roman" panose="02020603050405020304" pitchFamily="18" charset="0"/>
              </a:rPr>
              <a:t> </a:t>
            </a:r>
            <a:r>
              <a:rPr lang="en-US" altLang="zh-CN" sz="2800" i="1" dirty="0" err="1">
                <a:solidFill>
                  <a:schemeClr val="tx1"/>
                </a:solidFill>
                <a:latin typeface="Times New Roman" panose="02020603050405020304" pitchFamily="18" charset="0"/>
                <a:cs typeface="Times New Roman" panose="02020603050405020304" pitchFamily="18" charset="0"/>
              </a:rPr>
              <a:t>f</a:t>
            </a:r>
            <a:r>
              <a:rPr lang="en-US" altLang="zh-CN" sz="1200" i="1" dirty="0" err="1">
                <a:solidFill>
                  <a:schemeClr val="tx1"/>
                </a:solidFill>
                <a:latin typeface="Times New Roman" panose="02020603050405020304" pitchFamily="18" charset="0"/>
                <a:cs typeface="Times New Roman" panose="02020603050405020304" pitchFamily="18" charset="0"/>
              </a:rPr>
              <a:t>D</a:t>
            </a:r>
            <a:r>
              <a:rPr lang="en-US" altLang="zh-CN" sz="1200" i="1" dirty="0">
                <a:solidFill>
                  <a:schemeClr val="tx1"/>
                </a:solidFill>
                <a:latin typeface="Times New Roman" panose="02020603050405020304" pitchFamily="18" charset="0"/>
                <a:cs typeface="Times New Roman" panose="02020603050405020304" pitchFamily="18" charset="0"/>
              </a:rPr>
              <a:t> </a:t>
            </a:r>
            <a:r>
              <a:rPr lang="en-US" altLang="zh-CN" sz="2800" i="1" dirty="0">
                <a:solidFill>
                  <a:schemeClr val="tx1"/>
                </a:solidFill>
                <a:latin typeface="Times New Roman" panose="02020603050405020304" pitchFamily="18" charset="0"/>
                <a:cs typeface="Times New Roman" panose="02020603050405020304" pitchFamily="18" charset="0"/>
              </a:rPr>
              <a:t>&gt;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cxnSp>
        <p:nvCxnSpPr>
          <p:cNvPr id="25" name="直接箭头连接符 24">
            <a:extLst>
              <a:ext uri="{FF2B5EF4-FFF2-40B4-BE49-F238E27FC236}">
                <a16:creationId xmlns:a16="http://schemas.microsoft.com/office/drawing/2014/main" id="{4039401A-C7FE-2179-294F-1D5F615CFBD2}"/>
              </a:ext>
            </a:extLst>
          </p:cNvPr>
          <p:cNvCxnSpPr>
            <a:cxnSpLocks/>
            <a:stCxn id="24" idx="1"/>
          </p:cNvCxnSpPr>
          <p:nvPr/>
        </p:nvCxnSpPr>
        <p:spPr bwMode="auto">
          <a:xfrm flipH="1">
            <a:off x="6984644" y="4577746"/>
            <a:ext cx="874664" cy="308204"/>
          </a:xfrm>
          <a:prstGeom prst="straightConnector1">
            <a:avLst/>
          </a:prstGeom>
          <a:solidFill>
            <a:schemeClr val="bg1"/>
          </a:solidFill>
          <a:ln w="25400" cap="flat" cmpd="sng" algn="ctr">
            <a:solidFill>
              <a:schemeClr val="tx1"/>
            </a:solidFill>
            <a:prstDash val="dash"/>
            <a:round/>
            <a:headEnd type="none" w="med" len="med"/>
            <a:tailEnd type="arrow" w="lg" len="lg"/>
          </a:ln>
          <a:effectLst/>
        </p:spPr>
      </p:cxnSp>
    </p:spTree>
    <p:extLst>
      <p:ext uri="{BB962C8B-B14F-4D97-AF65-F5344CB8AC3E}">
        <p14:creationId xmlns:p14="http://schemas.microsoft.com/office/powerpoint/2010/main" val="4030832877"/>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Lookup And Deletion </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37</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1039515"/>
          </a:xfrm>
          <a:prstGeom prst="rect">
            <a:avLst/>
          </a:prstGeom>
        </p:spPr>
        <p:txBody>
          <a:bodyPr wrap="square" lIns="0" tIns="0" rIns="0" bIns="0">
            <a:spAutoFit/>
          </a:bodyPr>
          <a:lstStyle/>
          <a:p>
            <a:pPr>
              <a:lnSpc>
                <a:spcPct val="150000"/>
              </a:lnSpc>
            </a:pPr>
            <a:r>
              <a:rPr lang="en-US" altLang="zh-CN" sz="2400" dirty="0">
                <a:latin typeface="+mj-lt"/>
              </a:rPr>
              <a:t>Therefore, when looking up an element, the wormhole filter only needs to use linear probing to check 4 buckets. Take query element </a:t>
            </a:r>
            <a:r>
              <a:rPr lang="en-US" altLang="zh-CN" sz="2400" i="1" dirty="0">
                <a:latin typeface="+mj-lt"/>
              </a:rPr>
              <a:t>D</a:t>
            </a:r>
            <a:r>
              <a:rPr lang="en-US" altLang="zh-CN" sz="2400" dirty="0">
                <a:latin typeface="+mj-lt"/>
              </a:rPr>
              <a:t> as an example: </a:t>
            </a:r>
          </a:p>
        </p:txBody>
      </p:sp>
      <p:sp>
        <p:nvSpPr>
          <p:cNvPr id="40" name="矩形 39">
            <a:extLst>
              <a:ext uri="{FF2B5EF4-FFF2-40B4-BE49-F238E27FC236}">
                <a16:creationId xmlns:a16="http://schemas.microsoft.com/office/drawing/2014/main" id="{2B97C874-B3C4-7215-B375-EA0CB8623048}"/>
              </a:ext>
            </a:extLst>
          </p:cNvPr>
          <p:cNvSpPr/>
          <p:nvPr/>
        </p:nvSpPr>
        <p:spPr>
          <a:xfrm>
            <a:off x="4010707" y="2904233"/>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1" name="矩形 40">
            <a:extLst>
              <a:ext uri="{FF2B5EF4-FFF2-40B4-BE49-F238E27FC236}">
                <a16:creationId xmlns:a16="http://schemas.microsoft.com/office/drawing/2014/main" id="{2F553A9F-035C-3910-4678-530A68080454}"/>
              </a:ext>
            </a:extLst>
          </p:cNvPr>
          <p:cNvSpPr/>
          <p:nvPr/>
        </p:nvSpPr>
        <p:spPr>
          <a:xfrm>
            <a:off x="5000946" y="2904231"/>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2" name="矩形 41">
            <a:extLst>
              <a:ext uri="{FF2B5EF4-FFF2-40B4-BE49-F238E27FC236}">
                <a16:creationId xmlns:a16="http://schemas.microsoft.com/office/drawing/2014/main" id="{CB93CAAD-C251-8C69-27F5-3D67FF3DFAC3}"/>
              </a:ext>
            </a:extLst>
          </p:cNvPr>
          <p:cNvSpPr/>
          <p:nvPr/>
        </p:nvSpPr>
        <p:spPr>
          <a:xfrm>
            <a:off x="5994778" y="2904231"/>
            <a:ext cx="993459" cy="55402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3" name="矩形 42">
            <a:extLst>
              <a:ext uri="{FF2B5EF4-FFF2-40B4-BE49-F238E27FC236}">
                <a16:creationId xmlns:a16="http://schemas.microsoft.com/office/drawing/2014/main" id="{D4D5B307-4FE7-724B-4D04-EC5C482C8F74}"/>
              </a:ext>
            </a:extLst>
          </p:cNvPr>
          <p:cNvSpPr/>
          <p:nvPr/>
        </p:nvSpPr>
        <p:spPr>
          <a:xfrm>
            <a:off x="4010707" y="345881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8" name="矩形 47">
            <a:extLst>
              <a:ext uri="{FF2B5EF4-FFF2-40B4-BE49-F238E27FC236}">
                <a16:creationId xmlns:a16="http://schemas.microsoft.com/office/drawing/2014/main" id="{98B070DE-80AE-6EEC-3ACD-806315C9FFDF}"/>
              </a:ext>
            </a:extLst>
          </p:cNvPr>
          <p:cNvSpPr/>
          <p:nvPr/>
        </p:nvSpPr>
        <p:spPr>
          <a:xfrm>
            <a:off x="5000946" y="3458814"/>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49" name="矩形 48">
            <a:extLst>
              <a:ext uri="{FF2B5EF4-FFF2-40B4-BE49-F238E27FC236}">
                <a16:creationId xmlns:a16="http://schemas.microsoft.com/office/drawing/2014/main" id="{9996A4E4-E176-B826-66DC-74BCD0BA7142}"/>
              </a:ext>
            </a:extLst>
          </p:cNvPr>
          <p:cNvSpPr/>
          <p:nvPr/>
        </p:nvSpPr>
        <p:spPr>
          <a:xfrm>
            <a:off x="5994778" y="3460190"/>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0" name="矩形 49">
            <a:extLst>
              <a:ext uri="{FF2B5EF4-FFF2-40B4-BE49-F238E27FC236}">
                <a16:creationId xmlns:a16="http://schemas.microsoft.com/office/drawing/2014/main" id="{84F19534-0AF1-8961-3A74-0E7438213945}"/>
              </a:ext>
            </a:extLst>
          </p:cNvPr>
          <p:cNvSpPr/>
          <p:nvPr/>
        </p:nvSpPr>
        <p:spPr>
          <a:xfrm>
            <a:off x="4010707" y="401336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1" name="矩形 50">
            <a:extLst>
              <a:ext uri="{FF2B5EF4-FFF2-40B4-BE49-F238E27FC236}">
                <a16:creationId xmlns:a16="http://schemas.microsoft.com/office/drawing/2014/main" id="{32AB2634-BECB-A34A-58BD-2BA14A9CC958}"/>
              </a:ext>
            </a:extLst>
          </p:cNvPr>
          <p:cNvSpPr/>
          <p:nvPr/>
        </p:nvSpPr>
        <p:spPr>
          <a:xfrm>
            <a:off x="5000946" y="4013359"/>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2" name="矩形 51">
            <a:extLst>
              <a:ext uri="{FF2B5EF4-FFF2-40B4-BE49-F238E27FC236}">
                <a16:creationId xmlns:a16="http://schemas.microsoft.com/office/drawing/2014/main" id="{04ED00A0-8F77-DA09-E5EC-B58EC91FE94C}"/>
              </a:ext>
            </a:extLst>
          </p:cNvPr>
          <p:cNvSpPr/>
          <p:nvPr/>
        </p:nvSpPr>
        <p:spPr>
          <a:xfrm>
            <a:off x="4010707" y="4567683"/>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3" name="矩形 52">
            <a:extLst>
              <a:ext uri="{FF2B5EF4-FFF2-40B4-BE49-F238E27FC236}">
                <a16:creationId xmlns:a16="http://schemas.microsoft.com/office/drawing/2014/main" id="{30EDBBF2-57B9-B636-68B4-CACB616E7457}"/>
              </a:ext>
            </a:extLst>
          </p:cNvPr>
          <p:cNvSpPr/>
          <p:nvPr/>
        </p:nvSpPr>
        <p:spPr>
          <a:xfrm>
            <a:off x="5994778" y="456768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54" name="矩形 53">
            <a:extLst>
              <a:ext uri="{FF2B5EF4-FFF2-40B4-BE49-F238E27FC236}">
                <a16:creationId xmlns:a16="http://schemas.microsoft.com/office/drawing/2014/main" id="{9B6D6755-6E1B-4045-9D49-3F1991386211}"/>
              </a:ext>
            </a:extLst>
          </p:cNvPr>
          <p:cNvSpPr/>
          <p:nvPr/>
        </p:nvSpPr>
        <p:spPr>
          <a:xfrm>
            <a:off x="4010707" y="5121958"/>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5" name="矩形 54">
            <a:extLst>
              <a:ext uri="{FF2B5EF4-FFF2-40B4-BE49-F238E27FC236}">
                <a16:creationId xmlns:a16="http://schemas.microsoft.com/office/drawing/2014/main" id="{8EB6394E-5FCA-3485-1B4F-01AA80EC33AC}"/>
              </a:ext>
            </a:extLst>
          </p:cNvPr>
          <p:cNvSpPr/>
          <p:nvPr/>
        </p:nvSpPr>
        <p:spPr>
          <a:xfrm>
            <a:off x="5000946" y="512195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6" name="矩形 55">
            <a:extLst>
              <a:ext uri="{FF2B5EF4-FFF2-40B4-BE49-F238E27FC236}">
                <a16:creationId xmlns:a16="http://schemas.microsoft.com/office/drawing/2014/main" id="{912EC330-787C-BA9D-371B-9099F4BB57AD}"/>
              </a:ext>
            </a:extLst>
          </p:cNvPr>
          <p:cNvSpPr/>
          <p:nvPr/>
        </p:nvSpPr>
        <p:spPr>
          <a:xfrm>
            <a:off x="5994778" y="5121956"/>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8" name="矩形 57">
            <a:extLst>
              <a:ext uri="{FF2B5EF4-FFF2-40B4-BE49-F238E27FC236}">
                <a16:creationId xmlns:a16="http://schemas.microsoft.com/office/drawing/2014/main" id="{987260F3-484F-F4F7-F9A0-A4AE457A9722}"/>
              </a:ext>
            </a:extLst>
          </p:cNvPr>
          <p:cNvSpPr/>
          <p:nvPr/>
        </p:nvSpPr>
        <p:spPr>
          <a:xfrm>
            <a:off x="4010707" y="5675497"/>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59" name="矩形 58">
            <a:extLst>
              <a:ext uri="{FF2B5EF4-FFF2-40B4-BE49-F238E27FC236}">
                <a16:creationId xmlns:a16="http://schemas.microsoft.com/office/drawing/2014/main" id="{2B3BC248-79C9-C809-FBDF-35D839C5990E}"/>
              </a:ext>
            </a:extLst>
          </p:cNvPr>
          <p:cNvSpPr/>
          <p:nvPr/>
        </p:nvSpPr>
        <p:spPr>
          <a:xfrm>
            <a:off x="5000946" y="5675495"/>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latin typeface="Arial" panose="020B0604020202020204" pitchFamily="34" charset="0"/>
              <a:cs typeface="Arial" panose="020B0604020202020204" pitchFamily="34" charset="0"/>
            </a:endParaRPr>
          </a:p>
        </p:txBody>
      </p:sp>
      <p:sp>
        <p:nvSpPr>
          <p:cNvPr id="60" name="矩形 59">
            <a:extLst>
              <a:ext uri="{FF2B5EF4-FFF2-40B4-BE49-F238E27FC236}">
                <a16:creationId xmlns:a16="http://schemas.microsoft.com/office/drawing/2014/main" id="{76F6C180-FFB9-8876-5928-61642B0D0F5D}"/>
              </a:ext>
            </a:extLst>
          </p:cNvPr>
          <p:cNvSpPr/>
          <p:nvPr/>
        </p:nvSpPr>
        <p:spPr>
          <a:xfrm>
            <a:off x="3550011" y="297137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0</a:t>
            </a:r>
            <a:endParaRPr lang="zh-CN" altLang="en-US" dirty="0">
              <a:solidFill>
                <a:schemeClr val="tx1"/>
              </a:solidFill>
              <a:latin typeface="Arial" panose="020B0604020202020204" pitchFamily="34" charset="0"/>
              <a:cs typeface="Arial" panose="020B0604020202020204" pitchFamily="34" charset="0"/>
            </a:endParaRPr>
          </a:p>
        </p:txBody>
      </p:sp>
      <p:sp>
        <p:nvSpPr>
          <p:cNvPr id="61" name="矩形 60">
            <a:extLst>
              <a:ext uri="{FF2B5EF4-FFF2-40B4-BE49-F238E27FC236}">
                <a16:creationId xmlns:a16="http://schemas.microsoft.com/office/drawing/2014/main" id="{CA39DF0A-6726-2912-22B6-B1D6BA5F93C6}"/>
              </a:ext>
            </a:extLst>
          </p:cNvPr>
          <p:cNvSpPr/>
          <p:nvPr/>
        </p:nvSpPr>
        <p:spPr>
          <a:xfrm>
            <a:off x="3550011" y="3525962"/>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1</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2" name="矩形 61">
            <a:extLst>
              <a:ext uri="{FF2B5EF4-FFF2-40B4-BE49-F238E27FC236}">
                <a16:creationId xmlns:a16="http://schemas.microsoft.com/office/drawing/2014/main" id="{5D371800-7155-5A2F-3549-2C1A0993493D}"/>
              </a:ext>
            </a:extLst>
          </p:cNvPr>
          <p:cNvSpPr/>
          <p:nvPr/>
        </p:nvSpPr>
        <p:spPr>
          <a:xfrm>
            <a:off x="3550011" y="4080507"/>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2</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3" name="矩形 62">
            <a:extLst>
              <a:ext uri="{FF2B5EF4-FFF2-40B4-BE49-F238E27FC236}">
                <a16:creationId xmlns:a16="http://schemas.microsoft.com/office/drawing/2014/main" id="{C3CF6884-AD3F-84C2-F47D-B7DDA888A390}"/>
              </a:ext>
            </a:extLst>
          </p:cNvPr>
          <p:cNvSpPr/>
          <p:nvPr/>
        </p:nvSpPr>
        <p:spPr>
          <a:xfrm>
            <a:off x="3550011" y="4634829"/>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3</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4" name="矩形 63">
            <a:extLst>
              <a:ext uri="{FF2B5EF4-FFF2-40B4-BE49-F238E27FC236}">
                <a16:creationId xmlns:a16="http://schemas.microsoft.com/office/drawing/2014/main" id="{003F1F4C-5AA8-C5E2-EE58-633EA7AB1977}"/>
              </a:ext>
            </a:extLst>
          </p:cNvPr>
          <p:cNvSpPr/>
          <p:nvPr/>
        </p:nvSpPr>
        <p:spPr>
          <a:xfrm>
            <a:off x="3550011" y="518910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dirty="0">
                <a:solidFill>
                  <a:schemeClr val="tx1"/>
                </a:solidFill>
                <a:latin typeface="Arial" panose="020B0604020202020204" pitchFamily="34" charset="0"/>
                <a:cs typeface="Arial" panose="020B0604020202020204" pitchFamily="34" charset="0"/>
              </a:rPr>
              <a:t>4</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65" name="矩形 64">
            <a:extLst>
              <a:ext uri="{FF2B5EF4-FFF2-40B4-BE49-F238E27FC236}">
                <a16:creationId xmlns:a16="http://schemas.microsoft.com/office/drawing/2014/main" id="{264E812F-7133-62C9-968B-B169C295A9DD}"/>
              </a:ext>
            </a:extLst>
          </p:cNvPr>
          <p:cNvSpPr/>
          <p:nvPr/>
        </p:nvSpPr>
        <p:spPr>
          <a:xfrm>
            <a:off x="3550011" y="5742644"/>
            <a:ext cx="339678" cy="41973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tx1"/>
                </a:solidFill>
                <a:latin typeface="Arial" panose="020B0604020202020204" pitchFamily="34" charset="0"/>
                <a:cs typeface="Arial" panose="020B0604020202020204" pitchFamily="34" charset="0"/>
              </a:rPr>
              <a:t>5</a:t>
            </a:r>
            <a:endParaRPr lang="zh-CN" altLang="en-US" dirty="0">
              <a:solidFill>
                <a:schemeClr val="tx1"/>
              </a:solidFill>
              <a:latin typeface="Arial" panose="020B0604020202020204" pitchFamily="34" charset="0"/>
              <a:cs typeface="Arial" panose="020B0604020202020204" pitchFamily="34" charset="0"/>
            </a:endParaRPr>
          </a:p>
        </p:txBody>
      </p:sp>
      <p:sp>
        <p:nvSpPr>
          <p:cNvPr id="66" name="矩形 65">
            <a:extLst>
              <a:ext uri="{FF2B5EF4-FFF2-40B4-BE49-F238E27FC236}">
                <a16:creationId xmlns:a16="http://schemas.microsoft.com/office/drawing/2014/main" id="{C73E3405-D574-6D4D-8210-9327D52CF103}"/>
              </a:ext>
            </a:extLst>
          </p:cNvPr>
          <p:cNvSpPr/>
          <p:nvPr/>
        </p:nvSpPr>
        <p:spPr>
          <a:xfrm>
            <a:off x="5994778" y="4013359"/>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67" name="矩形 66">
            <a:extLst>
              <a:ext uri="{FF2B5EF4-FFF2-40B4-BE49-F238E27FC236}">
                <a16:creationId xmlns:a16="http://schemas.microsoft.com/office/drawing/2014/main" id="{D1C02764-A8A3-133E-EDE7-0D12C7B387A6}"/>
              </a:ext>
            </a:extLst>
          </p:cNvPr>
          <p:cNvSpPr/>
          <p:nvPr/>
        </p:nvSpPr>
        <p:spPr>
          <a:xfrm>
            <a:off x="5994778" y="5671979"/>
            <a:ext cx="993459" cy="554027"/>
          </a:xfrm>
          <a:prstGeom prst="rect">
            <a:avLst/>
          </a:prstGeom>
          <a:solidFill>
            <a:schemeClr val="bg1">
              <a:lumMod val="85000"/>
            </a:schemeClr>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78" name="矩形 77">
            <a:extLst>
              <a:ext uri="{FF2B5EF4-FFF2-40B4-BE49-F238E27FC236}">
                <a16:creationId xmlns:a16="http://schemas.microsoft.com/office/drawing/2014/main" id="{3E7F5645-305A-C462-F195-0A248C0CA2DA}"/>
              </a:ext>
            </a:extLst>
          </p:cNvPr>
          <p:cNvSpPr/>
          <p:nvPr/>
        </p:nvSpPr>
        <p:spPr>
          <a:xfrm>
            <a:off x="5000946" y="4567681"/>
            <a:ext cx="993459" cy="554027"/>
          </a:xfrm>
          <a:prstGeom prst="rect">
            <a:avLst/>
          </a:prstGeom>
          <a:solidFill>
            <a:schemeClr val="bg1">
              <a:lumMod val="8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dirty="0">
              <a:solidFill>
                <a:schemeClr val="tx1"/>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0345493A-3878-E617-76AE-686CB5F4C4AD}"/>
              </a:ext>
            </a:extLst>
          </p:cNvPr>
          <p:cNvSpPr txBox="1"/>
          <p:nvPr/>
        </p:nvSpPr>
        <p:spPr>
          <a:xfrm>
            <a:off x="804300" y="3050534"/>
            <a:ext cx="1895615" cy="830997"/>
          </a:xfrm>
          <a:prstGeom prst="rect">
            <a:avLst/>
          </a:prstGeom>
          <a:noFill/>
        </p:spPr>
        <p:txBody>
          <a:bodyPr wrap="square" lIns="0" tIns="0" rIns="0" bIns="0" rtlCol="0">
            <a:spAutoFit/>
          </a:bodyPr>
          <a:lstStyle/>
          <a:p>
            <a:r>
              <a:rPr lang="en-US" altLang="zh-CN" dirty="0">
                <a:solidFill>
                  <a:schemeClr val="bg1">
                    <a:lumMod val="75000"/>
                  </a:schemeClr>
                </a:solidFill>
                <a:latin typeface="Arial" panose="020B0604020202020204" pitchFamily="34" charset="0"/>
                <a:cs typeface="Arial" panose="020B0604020202020204" pitchFamily="34" charset="0"/>
              </a:rPr>
              <a:t>Calculate element D’s corresponding bucket.</a:t>
            </a:r>
            <a:endParaRPr lang="zh-CN" altLang="en-US" dirty="0">
              <a:solidFill>
                <a:schemeClr val="bg1">
                  <a:lumMod val="75000"/>
                </a:schemeClr>
              </a:solidFill>
              <a:latin typeface="Arial" panose="020B0604020202020204" pitchFamily="34" charset="0"/>
              <a:cs typeface="Arial" panose="020B0604020202020204" pitchFamily="34" charset="0"/>
            </a:endParaRPr>
          </a:p>
        </p:txBody>
      </p:sp>
      <p:sp>
        <p:nvSpPr>
          <p:cNvPr id="5" name="椭圆 4">
            <a:extLst>
              <a:ext uri="{FF2B5EF4-FFF2-40B4-BE49-F238E27FC236}">
                <a16:creationId xmlns:a16="http://schemas.microsoft.com/office/drawing/2014/main" id="{DFBB2059-C2EF-ED73-7726-F97C9270EDA4}"/>
              </a:ext>
            </a:extLst>
          </p:cNvPr>
          <p:cNvSpPr/>
          <p:nvPr/>
        </p:nvSpPr>
        <p:spPr>
          <a:xfrm>
            <a:off x="337868" y="3303560"/>
            <a:ext cx="324944" cy="32494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p:txBody>
      </p:sp>
      <p:cxnSp>
        <p:nvCxnSpPr>
          <p:cNvPr id="6" name="直接箭头连接符 5">
            <a:extLst>
              <a:ext uri="{FF2B5EF4-FFF2-40B4-BE49-F238E27FC236}">
                <a16:creationId xmlns:a16="http://schemas.microsoft.com/office/drawing/2014/main" id="{93E6FEFA-357D-954C-FBD6-99EB9C4DD3C9}"/>
              </a:ext>
            </a:extLst>
          </p:cNvPr>
          <p:cNvCxnSpPr>
            <a:cxnSpLocks/>
            <a:stCxn id="3" idx="3"/>
          </p:cNvCxnSpPr>
          <p:nvPr/>
        </p:nvCxnSpPr>
        <p:spPr>
          <a:xfrm>
            <a:off x="2699915" y="3466033"/>
            <a:ext cx="834526" cy="227104"/>
          </a:xfrm>
          <a:prstGeom prst="straightConnector1">
            <a:avLst/>
          </a:prstGeom>
          <a:ln w="19050">
            <a:solidFill>
              <a:schemeClr val="bg1">
                <a:lumMod val="75000"/>
              </a:schemeClr>
            </a:solidFill>
            <a:prstDash val="dash"/>
            <a:tailEnd type="arrow" w="lg" len="lg"/>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38E5217C-6DCF-263D-F0A0-B1305DC2C9E7}"/>
              </a:ext>
            </a:extLst>
          </p:cNvPr>
          <p:cNvSpPr txBox="1"/>
          <p:nvPr/>
        </p:nvSpPr>
        <p:spPr>
          <a:xfrm>
            <a:off x="804300" y="4005977"/>
            <a:ext cx="2329691" cy="1384995"/>
          </a:xfrm>
          <a:prstGeom prst="rect">
            <a:avLst/>
          </a:prstGeom>
          <a:noFill/>
        </p:spPr>
        <p:txBody>
          <a:bodyPr wrap="square" lIns="0" tIns="0" rIns="0" bIns="0" rtlCol="0">
            <a:spAutoFit/>
          </a:bodyPr>
          <a:lstStyle/>
          <a:p>
            <a:r>
              <a:rPr lang="en-US" altLang="zh-CN" dirty="0">
                <a:latin typeface="Arial" panose="020B0604020202020204" pitchFamily="34" charset="0"/>
                <a:cs typeface="Arial" panose="020B0604020202020204" pitchFamily="34" charset="0"/>
              </a:rPr>
              <a:t>Check if there is a matching distance- fingerprint pair in the corresponding bucket and next </a:t>
            </a:r>
            <a:r>
              <a:rPr lang="en-US" altLang="zh-CN" i="1" dirty="0">
                <a:latin typeface="Arial" panose="020B0604020202020204" pitchFamily="34" charset="0"/>
                <a:cs typeface="Arial" panose="020B0604020202020204" pitchFamily="34" charset="0"/>
              </a:rPr>
              <a:t>3</a:t>
            </a:r>
            <a:r>
              <a:rPr lang="en-US" altLang="zh-CN" dirty="0">
                <a:latin typeface="Arial" panose="020B0604020202020204" pitchFamily="34" charset="0"/>
                <a:cs typeface="Arial" panose="020B0604020202020204" pitchFamily="34" charset="0"/>
              </a:rPr>
              <a:t> buckets.</a:t>
            </a:r>
            <a:endParaRPr lang="zh-CN" altLang="en-US" dirty="0">
              <a:latin typeface="Arial" panose="020B0604020202020204" pitchFamily="34" charset="0"/>
              <a:cs typeface="Arial" panose="020B0604020202020204" pitchFamily="34" charset="0"/>
            </a:endParaRPr>
          </a:p>
        </p:txBody>
      </p:sp>
      <p:sp>
        <p:nvSpPr>
          <p:cNvPr id="8" name="椭圆 7">
            <a:extLst>
              <a:ext uri="{FF2B5EF4-FFF2-40B4-BE49-F238E27FC236}">
                <a16:creationId xmlns:a16="http://schemas.microsoft.com/office/drawing/2014/main" id="{C6359CE9-0AA9-5B77-5C97-F1D524944A7A}"/>
              </a:ext>
            </a:extLst>
          </p:cNvPr>
          <p:cNvSpPr/>
          <p:nvPr/>
        </p:nvSpPr>
        <p:spPr>
          <a:xfrm>
            <a:off x="337868" y="4534286"/>
            <a:ext cx="329933" cy="32993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zh-CN" altLang="en-US" dirty="0">
              <a:latin typeface="Arial" panose="020B0604020202020204" pitchFamily="34" charset="0"/>
              <a:cs typeface="Arial" panose="020B0604020202020204" pitchFamily="34" charset="0"/>
            </a:endParaRPr>
          </a:p>
        </p:txBody>
      </p:sp>
      <p:cxnSp>
        <p:nvCxnSpPr>
          <p:cNvPr id="9" name="连接符: 曲线 8">
            <a:extLst>
              <a:ext uri="{FF2B5EF4-FFF2-40B4-BE49-F238E27FC236}">
                <a16:creationId xmlns:a16="http://schemas.microsoft.com/office/drawing/2014/main" id="{D82B4C32-00FE-2B45-AC34-0D1090EC796C}"/>
              </a:ext>
            </a:extLst>
          </p:cNvPr>
          <p:cNvCxnSpPr>
            <a:cxnSpLocks/>
          </p:cNvCxnSpPr>
          <p:nvPr/>
        </p:nvCxnSpPr>
        <p:spPr>
          <a:xfrm rot="10800000" flipV="1">
            <a:off x="3488510" y="4828166"/>
            <a:ext cx="24249" cy="505703"/>
          </a:xfrm>
          <a:prstGeom prst="curvedConnector3">
            <a:avLst>
              <a:gd name="adj1" fmla="val 1800000"/>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连接符: 曲线 9">
            <a:extLst>
              <a:ext uri="{FF2B5EF4-FFF2-40B4-BE49-F238E27FC236}">
                <a16:creationId xmlns:a16="http://schemas.microsoft.com/office/drawing/2014/main" id="{6273F1FC-3E1A-4363-6C71-38A3DA0E6A31}"/>
              </a:ext>
            </a:extLst>
          </p:cNvPr>
          <p:cNvCxnSpPr>
            <a:cxnSpLocks/>
          </p:cNvCxnSpPr>
          <p:nvPr/>
        </p:nvCxnSpPr>
        <p:spPr>
          <a:xfrm rot="10800000" flipV="1">
            <a:off x="3488510" y="3816974"/>
            <a:ext cx="24249" cy="505932"/>
          </a:xfrm>
          <a:prstGeom prst="curvedConnector3">
            <a:avLst>
              <a:gd name="adj1" fmla="val 1800000"/>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连接符: 曲线 10">
            <a:extLst>
              <a:ext uri="{FF2B5EF4-FFF2-40B4-BE49-F238E27FC236}">
                <a16:creationId xmlns:a16="http://schemas.microsoft.com/office/drawing/2014/main" id="{07D211D9-7DCC-E9D7-395B-D90DF1EC9F44}"/>
              </a:ext>
            </a:extLst>
          </p:cNvPr>
          <p:cNvCxnSpPr>
            <a:cxnSpLocks/>
          </p:cNvCxnSpPr>
          <p:nvPr/>
        </p:nvCxnSpPr>
        <p:spPr>
          <a:xfrm rot="10800000" flipV="1">
            <a:off x="3488510" y="4322906"/>
            <a:ext cx="24249" cy="505260"/>
          </a:xfrm>
          <a:prstGeom prst="curvedConnector3">
            <a:avLst>
              <a:gd name="adj1" fmla="val 1800000"/>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27CCFDBB-7878-DA96-47CF-40787C555FD6}"/>
              </a:ext>
            </a:extLst>
          </p:cNvPr>
          <p:cNvSpPr/>
          <p:nvPr/>
        </p:nvSpPr>
        <p:spPr>
          <a:xfrm>
            <a:off x="7862901" y="3151986"/>
            <a:ext cx="2238784" cy="554027"/>
          </a:xfrm>
          <a:prstGeom prst="rect">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check &lt;0,</a:t>
            </a:r>
            <a:r>
              <a:rPr lang="en-US" altLang="zh-CN" sz="2800" i="1" dirty="0">
                <a:solidFill>
                  <a:schemeClr val="tx1"/>
                </a:solidFill>
                <a:latin typeface="Times New Roman" panose="02020603050405020304" pitchFamily="18" charset="0"/>
                <a:cs typeface="Times New Roman" panose="02020603050405020304" pitchFamily="18" charset="0"/>
              </a:rPr>
              <a:t> </a:t>
            </a:r>
            <a:r>
              <a:rPr lang="en-US" altLang="zh-CN" sz="2800" i="1" dirty="0" err="1">
                <a:solidFill>
                  <a:schemeClr val="tx1"/>
                </a:solidFill>
                <a:latin typeface="Times New Roman" panose="02020603050405020304" pitchFamily="18" charset="0"/>
                <a:cs typeface="Times New Roman" panose="02020603050405020304" pitchFamily="18" charset="0"/>
              </a:rPr>
              <a:t>f</a:t>
            </a:r>
            <a:r>
              <a:rPr lang="en-US" altLang="zh-CN" sz="1200" i="1" dirty="0" err="1">
                <a:solidFill>
                  <a:schemeClr val="tx1"/>
                </a:solidFill>
                <a:latin typeface="Times New Roman" panose="02020603050405020304" pitchFamily="18" charset="0"/>
                <a:cs typeface="Times New Roman" panose="02020603050405020304" pitchFamily="18" charset="0"/>
              </a:rPr>
              <a:t>D</a:t>
            </a:r>
            <a:r>
              <a:rPr lang="en-US" altLang="zh-CN" sz="1200" i="1" dirty="0">
                <a:solidFill>
                  <a:schemeClr val="tx1"/>
                </a:solidFill>
                <a:latin typeface="Times New Roman" panose="02020603050405020304" pitchFamily="18" charset="0"/>
                <a:cs typeface="Times New Roman" panose="02020603050405020304" pitchFamily="18" charset="0"/>
              </a:rPr>
              <a:t> </a:t>
            </a:r>
            <a:r>
              <a:rPr lang="en-US" altLang="zh-CN" sz="2800" i="1" dirty="0">
                <a:solidFill>
                  <a:schemeClr val="tx1"/>
                </a:solidFill>
                <a:latin typeface="Times New Roman" panose="02020603050405020304" pitchFamily="18" charset="0"/>
                <a:cs typeface="Times New Roman" panose="02020603050405020304" pitchFamily="18" charset="0"/>
              </a:rPr>
              <a:t>&gt;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cxnSp>
        <p:nvCxnSpPr>
          <p:cNvPr id="14" name="直接箭头连接符 13">
            <a:extLst>
              <a:ext uri="{FF2B5EF4-FFF2-40B4-BE49-F238E27FC236}">
                <a16:creationId xmlns:a16="http://schemas.microsoft.com/office/drawing/2014/main" id="{8862D40E-94A9-FBD2-82D1-5C8B9959C252}"/>
              </a:ext>
            </a:extLst>
          </p:cNvPr>
          <p:cNvCxnSpPr>
            <a:cxnSpLocks/>
            <a:stCxn id="12" idx="1"/>
            <a:endCxn id="49" idx="3"/>
          </p:cNvCxnSpPr>
          <p:nvPr/>
        </p:nvCxnSpPr>
        <p:spPr bwMode="auto">
          <a:xfrm flipH="1">
            <a:off x="6988237" y="3429000"/>
            <a:ext cx="874664" cy="308204"/>
          </a:xfrm>
          <a:prstGeom prst="straightConnector1">
            <a:avLst/>
          </a:prstGeom>
          <a:solidFill>
            <a:schemeClr val="bg1"/>
          </a:solidFill>
          <a:ln w="25400" cap="flat" cmpd="sng" algn="ctr">
            <a:solidFill>
              <a:schemeClr val="tx1"/>
            </a:solidFill>
            <a:prstDash val="dash"/>
            <a:round/>
            <a:headEnd type="none" w="med" len="med"/>
            <a:tailEnd type="arrow" w="lg" len="lg"/>
          </a:ln>
          <a:effectLst/>
        </p:spPr>
      </p:cxnSp>
      <p:sp>
        <p:nvSpPr>
          <p:cNvPr id="22" name="矩形 21">
            <a:extLst>
              <a:ext uri="{FF2B5EF4-FFF2-40B4-BE49-F238E27FC236}">
                <a16:creationId xmlns:a16="http://schemas.microsoft.com/office/drawing/2014/main" id="{B10A8309-7C6D-9C43-780C-DC190867149A}"/>
              </a:ext>
            </a:extLst>
          </p:cNvPr>
          <p:cNvSpPr/>
          <p:nvPr/>
        </p:nvSpPr>
        <p:spPr>
          <a:xfrm>
            <a:off x="7862901" y="3719518"/>
            <a:ext cx="2238784" cy="554027"/>
          </a:xfrm>
          <a:prstGeom prst="rect">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check &lt;1,</a:t>
            </a:r>
            <a:r>
              <a:rPr lang="en-US" altLang="zh-CN" sz="2800" i="1" dirty="0">
                <a:solidFill>
                  <a:schemeClr val="tx1"/>
                </a:solidFill>
                <a:latin typeface="Times New Roman" panose="02020603050405020304" pitchFamily="18" charset="0"/>
                <a:cs typeface="Times New Roman" panose="02020603050405020304" pitchFamily="18" charset="0"/>
              </a:rPr>
              <a:t> </a:t>
            </a:r>
            <a:r>
              <a:rPr lang="en-US" altLang="zh-CN" sz="2800" i="1" dirty="0" err="1">
                <a:solidFill>
                  <a:schemeClr val="tx1"/>
                </a:solidFill>
                <a:latin typeface="Times New Roman" panose="02020603050405020304" pitchFamily="18" charset="0"/>
                <a:cs typeface="Times New Roman" panose="02020603050405020304" pitchFamily="18" charset="0"/>
              </a:rPr>
              <a:t>f</a:t>
            </a:r>
            <a:r>
              <a:rPr lang="en-US" altLang="zh-CN" sz="1200" i="1" dirty="0" err="1">
                <a:solidFill>
                  <a:schemeClr val="tx1"/>
                </a:solidFill>
                <a:latin typeface="Times New Roman" panose="02020603050405020304" pitchFamily="18" charset="0"/>
                <a:cs typeface="Times New Roman" panose="02020603050405020304" pitchFamily="18" charset="0"/>
              </a:rPr>
              <a:t>D</a:t>
            </a:r>
            <a:r>
              <a:rPr lang="en-US" altLang="zh-CN" sz="1200" i="1" dirty="0">
                <a:solidFill>
                  <a:schemeClr val="tx1"/>
                </a:solidFill>
                <a:latin typeface="Times New Roman" panose="02020603050405020304" pitchFamily="18" charset="0"/>
                <a:cs typeface="Times New Roman" panose="02020603050405020304" pitchFamily="18" charset="0"/>
              </a:rPr>
              <a:t> </a:t>
            </a:r>
            <a:r>
              <a:rPr lang="en-US" altLang="zh-CN" sz="2800" i="1" dirty="0">
                <a:solidFill>
                  <a:schemeClr val="tx1"/>
                </a:solidFill>
                <a:latin typeface="Times New Roman" panose="02020603050405020304" pitchFamily="18" charset="0"/>
                <a:cs typeface="Times New Roman" panose="02020603050405020304" pitchFamily="18" charset="0"/>
              </a:rPr>
              <a:t>&gt;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cxnSp>
        <p:nvCxnSpPr>
          <p:cNvPr id="23" name="直接箭头连接符 22">
            <a:extLst>
              <a:ext uri="{FF2B5EF4-FFF2-40B4-BE49-F238E27FC236}">
                <a16:creationId xmlns:a16="http://schemas.microsoft.com/office/drawing/2014/main" id="{DDDBAEE0-54F0-3C04-B1BA-F24C0B6B7162}"/>
              </a:ext>
            </a:extLst>
          </p:cNvPr>
          <p:cNvCxnSpPr>
            <a:cxnSpLocks/>
            <a:stCxn id="22" idx="1"/>
          </p:cNvCxnSpPr>
          <p:nvPr/>
        </p:nvCxnSpPr>
        <p:spPr bwMode="auto">
          <a:xfrm flipH="1">
            <a:off x="6988237" y="3996532"/>
            <a:ext cx="874664" cy="308204"/>
          </a:xfrm>
          <a:prstGeom prst="straightConnector1">
            <a:avLst/>
          </a:prstGeom>
          <a:solidFill>
            <a:schemeClr val="bg1"/>
          </a:solidFill>
          <a:ln w="25400" cap="flat" cmpd="sng" algn="ctr">
            <a:solidFill>
              <a:schemeClr val="tx1"/>
            </a:solidFill>
            <a:prstDash val="dash"/>
            <a:round/>
            <a:headEnd type="none" w="med" len="med"/>
            <a:tailEnd type="arrow" w="lg" len="lg"/>
          </a:ln>
          <a:effectLst/>
        </p:spPr>
      </p:cxnSp>
      <p:sp>
        <p:nvSpPr>
          <p:cNvPr id="24" name="矩形 23">
            <a:extLst>
              <a:ext uri="{FF2B5EF4-FFF2-40B4-BE49-F238E27FC236}">
                <a16:creationId xmlns:a16="http://schemas.microsoft.com/office/drawing/2014/main" id="{638D76AA-3C86-0450-8638-14D6581A2D33}"/>
              </a:ext>
            </a:extLst>
          </p:cNvPr>
          <p:cNvSpPr/>
          <p:nvPr/>
        </p:nvSpPr>
        <p:spPr>
          <a:xfrm>
            <a:off x="7859308" y="4300732"/>
            <a:ext cx="2238784" cy="554027"/>
          </a:xfrm>
          <a:prstGeom prst="rect">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check &lt;2,</a:t>
            </a:r>
            <a:r>
              <a:rPr lang="en-US" altLang="zh-CN" sz="2800" i="1" dirty="0">
                <a:solidFill>
                  <a:schemeClr val="tx1"/>
                </a:solidFill>
                <a:latin typeface="Times New Roman" panose="02020603050405020304" pitchFamily="18" charset="0"/>
                <a:cs typeface="Times New Roman" panose="02020603050405020304" pitchFamily="18" charset="0"/>
              </a:rPr>
              <a:t> </a:t>
            </a:r>
            <a:r>
              <a:rPr lang="en-US" altLang="zh-CN" sz="2800" i="1" dirty="0" err="1">
                <a:solidFill>
                  <a:schemeClr val="tx1"/>
                </a:solidFill>
                <a:latin typeface="Times New Roman" panose="02020603050405020304" pitchFamily="18" charset="0"/>
                <a:cs typeface="Times New Roman" panose="02020603050405020304" pitchFamily="18" charset="0"/>
              </a:rPr>
              <a:t>f</a:t>
            </a:r>
            <a:r>
              <a:rPr lang="en-US" altLang="zh-CN" sz="1200" i="1" dirty="0" err="1">
                <a:solidFill>
                  <a:schemeClr val="tx1"/>
                </a:solidFill>
                <a:latin typeface="Times New Roman" panose="02020603050405020304" pitchFamily="18" charset="0"/>
                <a:cs typeface="Times New Roman" panose="02020603050405020304" pitchFamily="18" charset="0"/>
              </a:rPr>
              <a:t>D</a:t>
            </a:r>
            <a:r>
              <a:rPr lang="en-US" altLang="zh-CN" sz="1200" i="1" dirty="0">
                <a:solidFill>
                  <a:schemeClr val="tx1"/>
                </a:solidFill>
                <a:latin typeface="Times New Roman" panose="02020603050405020304" pitchFamily="18" charset="0"/>
                <a:cs typeface="Times New Roman" panose="02020603050405020304" pitchFamily="18" charset="0"/>
              </a:rPr>
              <a:t> </a:t>
            </a:r>
            <a:r>
              <a:rPr lang="en-US" altLang="zh-CN" sz="2800" i="1" dirty="0">
                <a:solidFill>
                  <a:schemeClr val="tx1"/>
                </a:solidFill>
                <a:latin typeface="Times New Roman" panose="02020603050405020304" pitchFamily="18" charset="0"/>
                <a:cs typeface="Times New Roman" panose="02020603050405020304" pitchFamily="18" charset="0"/>
              </a:rPr>
              <a:t>&gt;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cxnSp>
        <p:nvCxnSpPr>
          <p:cNvPr id="25" name="直接箭头连接符 24">
            <a:extLst>
              <a:ext uri="{FF2B5EF4-FFF2-40B4-BE49-F238E27FC236}">
                <a16:creationId xmlns:a16="http://schemas.microsoft.com/office/drawing/2014/main" id="{4039401A-C7FE-2179-294F-1D5F615CFBD2}"/>
              </a:ext>
            </a:extLst>
          </p:cNvPr>
          <p:cNvCxnSpPr>
            <a:cxnSpLocks/>
            <a:stCxn id="24" idx="1"/>
          </p:cNvCxnSpPr>
          <p:nvPr/>
        </p:nvCxnSpPr>
        <p:spPr bwMode="auto">
          <a:xfrm flipH="1">
            <a:off x="6984644" y="4577746"/>
            <a:ext cx="874664" cy="308204"/>
          </a:xfrm>
          <a:prstGeom prst="straightConnector1">
            <a:avLst/>
          </a:prstGeom>
          <a:solidFill>
            <a:schemeClr val="bg1"/>
          </a:solidFill>
          <a:ln w="25400" cap="flat" cmpd="sng" algn="ctr">
            <a:solidFill>
              <a:schemeClr val="tx1"/>
            </a:solidFill>
            <a:prstDash val="dash"/>
            <a:round/>
            <a:headEnd type="none" w="med" len="med"/>
            <a:tailEnd type="arrow" w="lg" len="lg"/>
          </a:ln>
          <a:effectLst/>
        </p:spPr>
      </p:cxnSp>
      <p:sp>
        <p:nvSpPr>
          <p:cNvPr id="26" name="矩形 25">
            <a:extLst>
              <a:ext uri="{FF2B5EF4-FFF2-40B4-BE49-F238E27FC236}">
                <a16:creationId xmlns:a16="http://schemas.microsoft.com/office/drawing/2014/main" id="{4DC43150-2C52-3B0F-1CD6-9B3E0824D2E6}"/>
              </a:ext>
            </a:extLst>
          </p:cNvPr>
          <p:cNvSpPr/>
          <p:nvPr/>
        </p:nvSpPr>
        <p:spPr>
          <a:xfrm>
            <a:off x="7859308" y="4896015"/>
            <a:ext cx="2238784" cy="554027"/>
          </a:xfrm>
          <a:prstGeom prst="rect">
            <a:avLst/>
          </a:prstGeom>
          <a:solidFill>
            <a:schemeClr val="bg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dirty="0">
                <a:solidFill>
                  <a:schemeClr val="tx1"/>
                </a:solidFill>
                <a:latin typeface="Times New Roman" panose="02020603050405020304" pitchFamily="18" charset="0"/>
                <a:cs typeface="Times New Roman" panose="02020603050405020304" pitchFamily="18" charset="0"/>
              </a:rPr>
              <a:t>check &lt;3,</a:t>
            </a:r>
            <a:r>
              <a:rPr lang="en-US" altLang="zh-CN" sz="2800" i="1" dirty="0">
                <a:solidFill>
                  <a:schemeClr val="tx1"/>
                </a:solidFill>
                <a:latin typeface="Times New Roman" panose="02020603050405020304" pitchFamily="18" charset="0"/>
                <a:cs typeface="Times New Roman" panose="02020603050405020304" pitchFamily="18" charset="0"/>
              </a:rPr>
              <a:t> </a:t>
            </a:r>
            <a:r>
              <a:rPr lang="en-US" altLang="zh-CN" sz="2800" i="1" dirty="0" err="1">
                <a:solidFill>
                  <a:schemeClr val="tx1"/>
                </a:solidFill>
                <a:latin typeface="Times New Roman" panose="02020603050405020304" pitchFamily="18" charset="0"/>
                <a:cs typeface="Times New Roman" panose="02020603050405020304" pitchFamily="18" charset="0"/>
              </a:rPr>
              <a:t>f</a:t>
            </a:r>
            <a:r>
              <a:rPr lang="en-US" altLang="zh-CN" sz="1200" i="1" dirty="0" err="1">
                <a:solidFill>
                  <a:schemeClr val="tx1"/>
                </a:solidFill>
                <a:latin typeface="Times New Roman" panose="02020603050405020304" pitchFamily="18" charset="0"/>
                <a:cs typeface="Times New Roman" panose="02020603050405020304" pitchFamily="18" charset="0"/>
              </a:rPr>
              <a:t>D</a:t>
            </a:r>
            <a:r>
              <a:rPr lang="en-US" altLang="zh-CN" sz="1200" i="1" dirty="0">
                <a:solidFill>
                  <a:schemeClr val="tx1"/>
                </a:solidFill>
                <a:latin typeface="Times New Roman" panose="02020603050405020304" pitchFamily="18" charset="0"/>
                <a:cs typeface="Times New Roman" panose="02020603050405020304" pitchFamily="18" charset="0"/>
              </a:rPr>
              <a:t> </a:t>
            </a:r>
            <a:r>
              <a:rPr lang="en-US" altLang="zh-CN" sz="2800" i="1" dirty="0">
                <a:solidFill>
                  <a:schemeClr val="tx1"/>
                </a:solidFill>
                <a:latin typeface="Times New Roman" panose="02020603050405020304" pitchFamily="18" charset="0"/>
                <a:cs typeface="Times New Roman" panose="02020603050405020304" pitchFamily="18" charset="0"/>
              </a:rPr>
              <a:t>&gt;</a:t>
            </a:r>
            <a:endParaRPr lang="zh-CN" altLang="en-US" sz="2800" dirty="0">
              <a:solidFill>
                <a:schemeClr val="tx1"/>
              </a:solidFill>
              <a:latin typeface="Times New Roman" panose="02020603050405020304" pitchFamily="18" charset="0"/>
              <a:cs typeface="Times New Roman" panose="02020603050405020304" pitchFamily="18" charset="0"/>
            </a:endParaRPr>
          </a:p>
        </p:txBody>
      </p:sp>
      <p:cxnSp>
        <p:nvCxnSpPr>
          <p:cNvPr id="27" name="直接箭头连接符 26">
            <a:extLst>
              <a:ext uri="{FF2B5EF4-FFF2-40B4-BE49-F238E27FC236}">
                <a16:creationId xmlns:a16="http://schemas.microsoft.com/office/drawing/2014/main" id="{26942582-D24D-DE7F-A1D2-EBAB944E5976}"/>
              </a:ext>
            </a:extLst>
          </p:cNvPr>
          <p:cNvCxnSpPr>
            <a:cxnSpLocks/>
            <a:stCxn id="26" idx="1"/>
          </p:cNvCxnSpPr>
          <p:nvPr/>
        </p:nvCxnSpPr>
        <p:spPr bwMode="auto">
          <a:xfrm flipH="1">
            <a:off x="6984644" y="5173029"/>
            <a:ext cx="874664" cy="308204"/>
          </a:xfrm>
          <a:prstGeom prst="straightConnector1">
            <a:avLst/>
          </a:prstGeom>
          <a:solidFill>
            <a:schemeClr val="bg1"/>
          </a:solidFill>
          <a:ln w="25400" cap="flat" cmpd="sng" algn="ctr">
            <a:solidFill>
              <a:schemeClr val="tx1"/>
            </a:solidFill>
            <a:prstDash val="dash"/>
            <a:round/>
            <a:headEnd type="none" w="med" len="med"/>
            <a:tailEnd type="arrow" w="lg" len="lg"/>
          </a:ln>
          <a:effectLst/>
        </p:spPr>
      </p:cxnSp>
    </p:spTree>
    <p:extLst>
      <p:ext uri="{BB962C8B-B14F-4D97-AF65-F5344CB8AC3E}">
        <p14:creationId xmlns:p14="http://schemas.microsoft.com/office/powerpoint/2010/main" val="1660578812"/>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Takeaways</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38</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3" y="1164377"/>
            <a:ext cx="10889607" cy="3809504"/>
          </a:xfrm>
          <a:prstGeom prst="rect">
            <a:avLst/>
          </a:prstGeom>
        </p:spPr>
        <p:txBody>
          <a:bodyPr wrap="square" lIns="0" tIns="0" rIns="0" bIns="0">
            <a:spAutoFit/>
          </a:bodyPr>
          <a:lstStyle/>
          <a:p>
            <a:pPr marL="342900" indent="-342900">
              <a:lnSpc>
                <a:spcPct val="150000"/>
              </a:lnSpc>
              <a:buFont typeface="Arial" panose="020B0604020202020204" pitchFamily="34" charset="0"/>
              <a:buChar char="•"/>
            </a:pPr>
            <a:r>
              <a:rPr lang="en-US" altLang="zh-CN" sz="2400" dirty="0">
                <a:latin typeface="+mj-lt"/>
              </a:rPr>
              <a:t>The insertion, lookup, and deletion operations of wormhole filters are mainly based on linear probing </a:t>
            </a:r>
            <a:r>
              <a:rPr lang="en-US" altLang="zh-CN" sz="2400" b="1" dirty="0">
                <a:latin typeface="+mj-lt"/>
              </a:rPr>
              <a:t>(</a:t>
            </a:r>
            <a:r>
              <a:rPr lang="en-US" altLang="zh-CN" sz="2400" b="1" i="1" dirty="0">
                <a:latin typeface="+mj-lt"/>
              </a:rPr>
              <a:t>i.e.</a:t>
            </a:r>
            <a:r>
              <a:rPr lang="en-US" altLang="zh-CN" sz="2400" b="1" dirty="0">
                <a:latin typeface="+mj-lt"/>
              </a:rPr>
              <a:t>, </a:t>
            </a:r>
            <a:r>
              <a:rPr lang="en-US" altLang="zh-CN" sz="2400" b="1" u="sng" dirty="0">
                <a:latin typeface="+mj-lt"/>
              </a:rPr>
              <a:t>sequential reads</a:t>
            </a:r>
            <a:r>
              <a:rPr lang="en-US" altLang="zh-CN" sz="2400" b="1" dirty="0">
                <a:latin typeface="+mj-lt"/>
              </a:rPr>
              <a:t>), </a:t>
            </a:r>
            <a:r>
              <a:rPr lang="en-US" altLang="zh-CN" sz="2400" dirty="0">
                <a:latin typeface="+mj-lt"/>
              </a:rPr>
              <a:t>which is very fast on persistent memory.</a:t>
            </a:r>
          </a:p>
          <a:p>
            <a:pPr marL="342900" indent="-342900">
              <a:lnSpc>
                <a:spcPct val="150000"/>
              </a:lnSpc>
              <a:buFont typeface="Arial" panose="020B0604020202020204" pitchFamily="34" charset="0"/>
              <a:buChar char="•"/>
            </a:pPr>
            <a:endParaRPr lang="en-US" altLang="zh-CN" sz="2400" dirty="0">
              <a:latin typeface="+mj-lt"/>
            </a:endParaRPr>
          </a:p>
          <a:p>
            <a:pPr marL="342900" indent="-342900">
              <a:lnSpc>
                <a:spcPct val="150000"/>
              </a:lnSpc>
              <a:buFont typeface="Arial" panose="020B0604020202020204" pitchFamily="34" charset="0"/>
              <a:buChar char="•"/>
            </a:pPr>
            <a:r>
              <a:rPr lang="en-US" altLang="zh-CN" sz="2400" dirty="0">
                <a:latin typeface="+mj-lt"/>
              </a:rPr>
              <a:t>Wormhole filters reduce the number of </a:t>
            </a:r>
            <a:r>
              <a:rPr lang="en-US" altLang="zh-CN" sz="2400" b="1" u="sng" dirty="0">
                <a:latin typeface="+mj-lt"/>
              </a:rPr>
              <a:t>random reads/writes and sequential writes</a:t>
            </a:r>
            <a:r>
              <a:rPr lang="en-US" altLang="zh-CN" sz="2400" dirty="0">
                <a:latin typeface="+mj-lt"/>
              </a:rPr>
              <a:t>, which are extremely slow on persistent memory.</a:t>
            </a:r>
          </a:p>
          <a:p>
            <a:pPr>
              <a:lnSpc>
                <a:spcPct val="150000"/>
              </a:lnSpc>
            </a:pPr>
            <a:endParaRPr lang="en-US" altLang="zh-CN" sz="2400" dirty="0">
              <a:latin typeface="+mj-lt"/>
            </a:endParaRPr>
          </a:p>
        </p:txBody>
      </p:sp>
    </p:spTree>
    <p:extLst>
      <p:ext uri="{BB962C8B-B14F-4D97-AF65-F5344CB8AC3E}">
        <p14:creationId xmlns:p14="http://schemas.microsoft.com/office/powerpoint/2010/main" val="3063286352"/>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Fault Tolerance</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39</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620045" cy="1039515"/>
          </a:xfrm>
          <a:prstGeom prst="rect">
            <a:avLst/>
          </a:prstGeom>
        </p:spPr>
        <p:txBody>
          <a:bodyPr wrap="square" lIns="0" tIns="0" rIns="0" bIns="0">
            <a:spAutoFit/>
          </a:bodyPr>
          <a:lstStyle/>
          <a:p>
            <a:pPr>
              <a:lnSpc>
                <a:spcPct val="150000"/>
              </a:lnSpc>
            </a:pPr>
            <a:r>
              <a:rPr lang="en-US" altLang="zh-CN" sz="2400" dirty="0">
                <a:latin typeface="+mj-lt"/>
              </a:rPr>
              <a:t>Wormhole filters support fault tolerance by firstly supporting </a:t>
            </a:r>
            <a:r>
              <a:rPr lang="en-US" altLang="zh-CN" sz="2400" b="1" dirty="0">
                <a:latin typeface="+mj-lt"/>
              </a:rPr>
              <a:t>per-bucket fault tolerance</a:t>
            </a:r>
            <a:r>
              <a:rPr lang="en-US" altLang="zh-CN" sz="2400" dirty="0">
                <a:latin typeface="+mj-lt"/>
              </a:rPr>
              <a:t> and then supporting </a:t>
            </a:r>
            <a:r>
              <a:rPr lang="en-US" altLang="zh-CN" sz="2400" b="1" dirty="0">
                <a:latin typeface="+mj-lt"/>
              </a:rPr>
              <a:t>inter-bucket fault tolerance.</a:t>
            </a:r>
          </a:p>
        </p:txBody>
      </p:sp>
    </p:spTree>
    <p:extLst>
      <p:ext uri="{BB962C8B-B14F-4D97-AF65-F5344CB8AC3E}">
        <p14:creationId xmlns:p14="http://schemas.microsoft.com/office/powerpoint/2010/main" val="3213506574"/>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latin typeface="+mj-lt"/>
              </a:rPr>
              <a:t>Filters are ubiquitous</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4</a:t>
            </a:fld>
            <a:r>
              <a:rPr lang="en-US" altLang="zh-CN" dirty="0"/>
              <a:t> / 45</a:t>
            </a:r>
            <a:endParaRPr lang="zh-CN" altLang="en-US" dirty="0"/>
          </a:p>
        </p:txBody>
      </p:sp>
      <p:sp>
        <p:nvSpPr>
          <p:cNvPr id="11" name="矩形 10">
            <a:extLst>
              <a:ext uri="{FF2B5EF4-FFF2-40B4-BE49-F238E27FC236}">
                <a16:creationId xmlns:a16="http://schemas.microsoft.com/office/drawing/2014/main" id="{CFBD015A-B7E4-4A3F-A758-FA5B1046135D}"/>
              </a:ext>
            </a:extLst>
          </p:cNvPr>
          <p:cNvSpPr/>
          <p:nvPr/>
        </p:nvSpPr>
        <p:spPr>
          <a:xfrm>
            <a:off x="342904" y="1164377"/>
            <a:ext cx="10922908" cy="485518"/>
          </a:xfrm>
          <a:prstGeom prst="rect">
            <a:avLst/>
          </a:prstGeom>
        </p:spPr>
        <p:txBody>
          <a:bodyPr wrap="square" lIns="0" tIns="0" rIns="0" bIns="0">
            <a:spAutoFit/>
          </a:bodyPr>
          <a:lstStyle/>
          <a:p>
            <a:pPr>
              <a:lnSpc>
                <a:spcPct val="150000"/>
              </a:lnSpc>
            </a:pPr>
            <a:r>
              <a:rPr lang="en-US" altLang="zh-CN" sz="2400" dirty="0">
                <a:latin typeface="+mj-lt"/>
              </a:rPr>
              <a:t>Many applications use filters to approximately test the existence of elements.</a:t>
            </a:r>
          </a:p>
        </p:txBody>
      </p:sp>
      <p:grpSp>
        <p:nvGrpSpPr>
          <p:cNvPr id="44" name="组合 43">
            <a:extLst>
              <a:ext uri="{FF2B5EF4-FFF2-40B4-BE49-F238E27FC236}">
                <a16:creationId xmlns:a16="http://schemas.microsoft.com/office/drawing/2014/main" id="{E192BFC9-E387-A897-EA92-3DDCE9409569}"/>
              </a:ext>
            </a:extLst>
          </p:cNvPr>
          <p:cNvGrpSpPr/>
          <p:nvPr/>
        </p:nvGrpSpPr>
        <p:grpSpPr>
          <a:xfrm>
            <a:off x="2306354" y="1886852"/>
            <a:ext cx="7579292" cy="4776845"/>
            <a:chOff x="2178746" y="1668885"/>
            <a:chExt cx="7579292" cy="4776845"/>
          </a:xfrm>
        </p:grpSpPr>
        <p:grpSp>
          <p:nvGrpSpPr>
            <p:cNvPr id="42" name="组合 41">
              <a:extLst>
                <a:ext uri="{FF2B5EF4-FFF2-40B4-BE49-F238E27FC236}">
                  <a16:creationId xmlns:a16="http://schemas.microsoft.com/office/drawing/2014/main" id="{C57A60B4-1DF1-E5AD-AC62-E0BCE68AA777}"/>
                </a:ext>
              </a:extLst>
            </p:cNvPr>
            <p:cNvGrpSpPr/>
            <p:nvPr/>
          </p:nvGrpSpPr>
          <p:grpSpPr>
            <a:xfrm>
              <a:off x="7076038" y="4135008"/>
              <a:ext cx="2682000" cy="2310722"/>
              <a:chOff x="7076038" y="4135008"/>
              <a:chExt cx="2682000" cy="2310722"/>
            </a:xfrm>
          </p:grpSpPr>
          <p:sp>
            <p:nvSpPr>
              <p:cNvPr id="17" name="矩形 16">
                <a:extLst>
                  <a:ext uri="{FF2B5EF4-FFF2-40B4-BE49-F238E27FC236}">
                    <a16:creationId xmlns:a16="http://schemas.microsoft.com/office/drawing/2014/main" id="{9B452BF6-E4F3-2F83-C621-122C62F6CBED}"/>
                  </a:ext>
                </a:extLst>
              </p:cNvPr>
              <p:cNvSpPr/>
              <p:nvPr/>
            </p:nvSpPr>
            <p:spPr bwMode="auto">
              <a:xfrm>
                <a:off x="7371041" y="5906469"/>
                <a:ext cx="2091995" cy="539261"/>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r>
                  <a:rPr lang="en-US" altLang="zh-CN" sz="2400" dirty="0">
                    <a:latin typeface="Arial" panose="020B0604020202020204" pitchFamily="34" charset="0"/>
                    <a:ea typeface="Times New Roman" panose="02020603050405020304" pitchFamily="18" charset="0"/>
                    <a:cs typeface="Arial" panose="020B0604020202020204" pitchFamily="34" charset="0"/>
                  </a:rPr>
                  <a:t>Bioinformatics</a:t>
                </a:r>
              </a:p>
            </p:txBody>
          </p:sp>
          <p:pic>
            <p:nvPicPr>
              <p:cNvPr id="29" name="图片 28">
                <a:extLst>
                  <a:ext uri="{FF2B5EF4-FFF2-40B4-BE49-F238E27FC236}">
                    <a16:creationId xmlns:a16="http://schemas.microsoft.com/office/drawing/2014/main" id="{493A4383-A631-23F0-87C0-F3D443E0D940}"/>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7076038" y="4135008"/>
                <a:ext cx="2682000" cy="1838848"/>
              </a:xfrm>
              <a:prstGeom prst="rect">
                <a:avLst/>
              </a:prstGeom>
            </p:spPr>
          </p:pic>
        </p:grpSp>
        <p:grpSp>
          <p:nvGrpSpPr>
            <p:cNvPr id="43" name="组合 42">
              <a:extLst>
                <a:ext uri="{FF2B5EF4-FFF2-40B4-BE49-F238E27FC236}">
                  <a16:creationId xmlns:a16="http://schemas.microsoft.com/office/drawing/2014/main" id="{8E0EBADF-D458-8157-53D4-726FD62673DA}"/>
                </a:ext>
              </a:extLst>
            </p:cNvPr>
            <p:cNvGrpSpPr/>
            <p:nvPr/>
          </p:nvGrpSpPr>
          <p:grpSpPr>
            <a:xfrm>
              <a:off x="2178746" y="1668885"/>
              <a:ext cx="2680331" cy="2310722"/>
              <a:chOff x="-879727" y="4135008"/>
              <a:chExt cx="2680331" cy="2310722"/>
            </a:xfrm>
          </p:grpSpPr>
          <p:sp>
            <p:nvSpPr>
              <p:cNvPr id="8" name="矩形 7">
                <a:extLst>
                  <a:ext uri="{FF2B5EF4-FFF2-40B4-BE49-F238E27FC236}">
                    <a16:creationId xmlns:a16="http://schemas.microsoft.com/office/drawing/2014/main" id="{4986AD42-51A9-0093-9DDC-764F66DAE26A}"/>
                  </a:ext>
                </a:extLst>
              </p:cNvPr>
              <p:cNvSpPr/>
              <p:nvPr/>
            </p:nvSpPr>
            <p:spPr bwMode="auto">
              <a:xfrm>
                <a:off x="-879727" y="5906469"/>
                <a:ext cx="2680331" cy="539261"/>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r>
                  <a:rPr lang="en-US" altLang="zh-CN" sz="2400" dirty="0">
                    <a:latin typeface="Arial" panose="020B0604020202020204" pitchFamily="34" charset="0"/>
                    <a:ea typeface="Times New Roman" panose="02020603050405020304" pitchFamily="18" charset="0"/>
                    <a:cs typeface="Arial" panose="020B0604020202020204" pitchFamily="34" charset="0"/>
                  </a:rPr>
                  <a:t>Database systems</a:t>
                </a:r>
              </a:p>
            </p:txBody>
          </p:sp>
          <p:pic>
            <p:nvPicPr>
              <p:cNvPr id="31" name="图片 30">
                <a:extLst>
                  <a:ext uri="{FF2B5EF4-FFF2-40B4-BE49-F238E27FC236}">
                    <a16:creationId xmlns:a16="http://schemas.microsoft.com/office/drawing/2014/main" id="{909BC5CF-C62A-9B3B-9719-B9B8826BCC29}"/>
                  </a:ext>
                </a:extLst>
              </p:cNvPr>
              <p:cNvPicPr>
                <a:picLocks noChangeAspect="1"/>
              </p:cNvPicPr>
              <p:nvPr/>
            </p:nvPicPr>
            <p:blipFill rotWithShape="1">
              <a:blip r:embed="rId4">
                <a:extLst>
                  <a:ext uri="{28A0092B-C50C-407E-A947-70E740481C1C}">
                    <a14:useLocalDpi xmlns:a14="http://schemas.microsoft.com/office/drawing/2010/main" val="0"/>
                  </a:ext>
                </a:extLst>
              </a:blip>
              <a:srcRect l="1028" r="16976"/>
              <a:stretch/>
            </p:blipFill>
            <p:spPr>
              <a:xfrm>
                <a:off x="-879727" y="4135008"/>
                <a:ext cx="2680331" cy="1839600"/>
              </a:xfrm>
              <a:prstGeom prst="rect">
                <a:avLst/>
              </a:prstGeom>
            </p:spPr>
          </p:pic>
        </p:grpSp>
        <p:grpSp>
          <p:nvGrpSpPr>
            <p:cNvPr id="41" name="组合 40">
              <a:extLst>
                <a:ext uri="{FF2B5EF4-FFF2-40B4-BE49-F238E27FC236}">
                  <a16:creationId xmlns:a16="http://schemas.microsoft.com/office/drawing/2014/main" id="{09B6DF70-DF33-1C83-12D5-54CFFF42780F}"/>
                </a:ext>
              </a:extLst>
            </p:cNvPr>
            <p:cNvGrpSpPr/>
            <p:nvPr/>
          </p:nvGrpSpPr>
          <p:grpSpPr>
            <a:xfrm>
              <a:off x="2178746" y="4135008"/>
              <a:ext cx="2680331" cy="2310722"/>
              <a:chOff x="2178747" y="4135008"/>
              <a:chExt cx="2680331" cy="2310722"/>
            </a:xfrm>
          </p:grpSpPr>
          <p:sp>
            <p:nvSpPr>
              <p:cNvPr id="13" name="矩形 12">
                <a:extLst>
                  <a:ext uri="{FF2B5EF4-FFF2-40B4-BE49-F238E27FC236}">
                    <a16:creationId xmlns:a16="http://schemas.microsoft.com/office/drawing/2014/main" id="{CE2DE7FC-AC46-2D34-348A-D285B861E7DB}"/>
                  </a:ext>
                </a:extLst>
              </p:cNvPr>
              <p:cNvSpPr/>
              <p:nvPr/>
            </p:nvSpPr>
            <p:spPr bwMode="auto">
              <a:xfrm>
                <a:off x="2380322" y="5906469"/>
                <a:ext cx="2277180" cy="539261"/>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r>
                  <a:rPr lang="en-US" altLang="zh-CN" sz="2400" dirty="0">
                    <a:latin typeface="Arial" panose="020B0604020202020204" pitchFamily="34" charset="0"/>
                    <a:ea typeface="Times New Roman" panose="02020603050405020304" pitchFamily="18" charset="0"/>
                    <a:cs typeface="Arial" panose="020B0604020202020204" pitchFamily="34" charset="0"/>
                  </a:rPr>
                  <a:t>IoT applications</a:t>
                </a:r>
              </a:p>
            </p:txBody>
          </p:sp>
          <p:pic>
            <p:nvPicPr>
              <p:cNvPr id="33" name="图片 32">
                <a:extLst>
                  <a:ext uri="{FF2B5EF4-FFF2-40B4-BE49-F238E27FC236}">
                    <a16:creationId xmlns:a16="http://schemas.microsoft.com/office/drawing/2014/main" id="{EB4841A4-737B-8B5A-424B-3959FB439CFE}"/>
                  </a:ext>
                </a:extLst>
              </p:cNvPr>
              <p:cNvPicPr>
                <a:picLocks noChangeAspect="1"/>
              </p:cNvPicPr>
              <p:nvPr/>
            </p:nvPicPr>
            <p:blipFill rotWithShape="1">
              <a:blip r:embed="rId5">
                <a:extLst>
                  <a:ext uri="{28A0092B-C50C-407E-A947-70E740481C1C}">
                    <a14:useLocalDpi xmlns:a14="http://schemas.microsoft.com/office/drawing/2010/main" val="0"/>
                  </a:ext>
                </a:extLst>
              </a:blip>
              <a:srcRect l="9394" r="7348"/>
              <a:stretch/>
            </p:blipFill>
            <p:spPr>
              <a:xfrm>
                <a:off x="2178747" y="4135008"/>
                <a:ext cx="2680331" cy="1839600"/>
              </a:xfrm>
              <a:prstGeom prst="rect">
                <a:avLst/>
              </a:prstGeom>
            </p:spPr>
          </p:pic>
        </p:grpSp>
        <p:grpSp>
          <p:nvGrpSpPr>
            <p:cNvPr id="37" name="组合 36">
              <a:extLst>
                <a:ext uri="{FF2B5EF4-FFF2-40B4-BE49-F238E27FC236}">
                  <a16:creationId xmlns:a16="http://schemas.microsoft.com/office/drawing/2014/main" id="{2C9744A4-CDB3-1E3E-ADAA-4FF13C69E5C8}"/>
                </a:ext>
              </a:extLst>
            </p:cNvPr>
            <p:cNvGrpSpPr/>
            <p:nvPr/>
          </p:nvGrpSpPr>
          <p:grpSpPr>
            <a:xfrm>
              <a:off x="7077707" y="1668885"/>
              <a:ext cx="2680331" cy="2310722"/>
              <a:chOff x="7061669" y="1668885"/>
              <a:chExt cx="2680331" cy="2310722"/>
            </a:xfrm>
          </p:grpSpPr>
          <p:sp>
            <p:nvSpPr>
              <p:cNvPr id="9" name="矩形 8">
                <a:extLst>
                  <a:ext uri="{FF2B5EF4-FFF2-40B4-BE49-F238E27FC236}">
                    <a16:creationId xmlns:a16="http://schemas.microsoft.com/office/drawing/2014/main" id="{BBDFD98A-CC16-1733-220C-055693467DAE}"/>
                  </a:ext>
                </a:extLst>
              </p:cNvPr>
              <p:cNvSpPr/>
              <p:nvPr/>
            </p:nvSpPr>
            <p:spPr bwMode="auto">
              <a:xfrm>
                <a:off x="7145843" y="3440346"/>
                <a:ext cx="2511982" cy="539261"/>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r>
                  <a:rPr lang="en-US" altLang="zh-CN" sz="2400" dirty="0">
                    <a:latin typeface="Arial" panose="020B0604020202020204" pitchFamily="34" charset="0"/>
                    <a:ea typeface="Times New Roman" panose="02020603050405020304" pitchFamily="18" charset="0"/>
                    <a:cs typeface="Arial" panose="020B0604020202020204" pitchFamily="34" charset="0"/>
                  </a:rPr>
                  <a:t>Network systems</a:t>
                </a:r>
              </a:p>
            </p:txBody>
          </p:sp>
          <p:pic>
            <p:nvPicPr>
              <p:cNvPr id="35" name="图片 34">
                <a:extLst>
                  <a:ext uri="{FF2B5EF4-FFF2-40B4-BE49-F238E27FC236}">
                    <a16:creationId xmlns:a16="http://schemas.microsoft.com/office/drawing/2014/main" id="{1A4689D3-B229-04E1-2AFD-7161870A2FCF}"/>
                  </a:ext>
                </a:extLst>
              </p:cNvPr>
              <p:cNvPicPr>
                <a:picLocks noChangeAspect="1"/>
              </p:cNvPicPr>
              <p:nvPr/>
            </p:nvPicPr>
            <p:blipFill rotWithShape="1">
              <a:blip r:embed="rId6">
                <a:extLst>
                  <a:ext uri="{28A0092B-C50C-407E-A947-70E740481C1C}">
                    <a14:useLocalDpi xmlns:a14="http://schemas.microsoft.com/office/drawing/2010/main" val="0"/>
                  </a:ext>
                </a:extLst>
              </a:blip>
              <a:srcRect l="10637" r="17168"/>
              <a:stretch/>
            </p:blipFill>
            <p:spPr>
              <a:xfrm>
                <a:off x="7061669" y="1668885"/>
                <a:ext cx="2680331" cy="1839600"/>
              </a:xfrm>
              <a:prstGeom prst="rect">
                <a:avLst/>
              </a:prstGeom>
            </p:spPr>
          </p:pic>
        </p:grpSp>
      </p:grpSp>
    </p:spTree>
    <p:extLst>
      <p:ext uri="{BB962C8B-B14F-4D97-AF65-F5344CB8AC3E}">
        <p14:creationId xmlns:p14="http://schemas.microsoft.com/office/powerpoint/2010/main" val="1023133659"/>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Fault Tolerance</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40</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620045" cy="3255507"/>
          </a:xfrm>
          <a:prstGeom prst="rect">
            <a:avLst/>
          </a:prstGeom>
        </p:spPr>
        <p:txBody>
          <a:bodyPr wrap="square" lIns="0" tIns="0" rIns="0" bIns="0">
            <a:spAutoFit/>
          </a:bodyPr>
          <a:lstStyle/>
          <a:p>
            <a:pPr>
              <a:lnSpc>
                <a:spcPct val="150000"/>
              </a:lnSpc>
            </a:pPr>
            <a:r>
              <a:rPr lang="en-US" altLang="zh-CN" sz="2400" dirty="0">
                <a:latin typeface="+mj-lt"/>
              </a:rPr>
              <a:t>Wormhole filters support fault tolerance by firstly supporting </a:t>
            </a:r>
            <a:r>
              <a:rPr lang="en-US" altLang="zh-CN" sz="2400" b="1" dirty="0">
                <a:latin typeface="+mj-lt"/>
              </a:rPr>
              <a:t>per-bucket fault tolerance</a:t>
            </a:r>
            <a:r>
              <a:rPr lang="en-US" altLang="zh-CN" sz="2400" dirty="0">
                <a:latin typeface="+mj-lt"/>
              </a:rPr>
              <a:t> and then supporting </a:t>
            </a:r>
            <a:r>
              <a:rPr lang="en-US" altLang="zh-CN" sz="2400" b="1" dirty="0">
                <a:latin typeface="+mj-lt"/>
              </a:rPr>
              <a:t>inter-bucket fault tolerance.</a:t>
            </a:r>
          </a:p>
          <a:p>
            <a:pPr>
              <a:lnSpc>
                <a:spcPct val="150000"/>
              </a:lnSpc>
            </a:pPr>
            <a:endParaRPr lang="en-US" altLang="zh-CN" sz="2400" b="1" dirty="0">
              <a:latin typeface="+mj-lt"/>
            </a:endParaRPr>
          </a:p>
          <a:p>
            <a:pPr marL="342900" indent="-342900">
              <a:lnSpc>
                <a:spcPct val="150000"/>
              </a:lnSpc>
              <a:buFont typeface="Arial" panose="020B0604020202020204" pitchFamily="34" charset="0"/>
              <a:buChar char="•"/>
            </a:pPr>
            <a:r>
              <a:rPr lang="en-US" altLang="zh-CN" sz="2400" b="1" dirty="0">
                <a:cs typeface="Times New Roman" panose="02020603050405020304" pitchFamily="18" charset="0"/>
              </a:rPr>
              <a:t>Per-bucket Fault Tolerance</a:t>
            </a:r>
          </a:p>
          <a:p>
            <a:pPr marL="800100" lvl="1" indent="-342900">
              <a:lnSpc>
                <a:spcPct val="150000"/>
              </a:lnSpc>
              <a:buFont typeface="Arial" panose="020B0604020202020204" pitchFamily="34" charset="0"/>
              <a:buChar char="•"/>
            </a:pPr>
            <a:r>
              <a:rPr lang="en-US" altLang="zh-CN" sz="2400" dirty="0">
                <a:cs typeface="Times New Roman" panose="02020603050405020304" pitchFamily="18" charset="0"/>
              </a:rPr>
              <a:t>The atomic write unit of the mainstream persistent memory is 8 bytes.</a:t>
            </a:r>
          </a:p>
          <a:p>
            <a:pPr marL="800100" lvl="1" indent="-342900">
              <a:lnSpc>
                <a:spcPct val="150000"/>
              </a:lnSpc>
              <a:buFont typeface="Arial" panose="020B0604020202020204" pitchFamily="34" charset="0"/>
              <a:buChar char="•"/>
            </a:pPr>
            <a:r>
              <a:rPr lang="en-US" altLang="zh-CN" sz="2400" dirty="0">
                <a:cs typeface="Times New Roman" panose="02020603050405020304" pitchFamily="18" charset="0"/>
              </a:rPr>
              <a:t>We made each bucket 8-byte to write a </a:t>
            </a:r>
            <a:r>
              <a:rPr lang="en-US" altLang="zh-CN" sz="2400" dirty="0">
                <a:latin typeface="+mj-lt"/>
              </a:rPr>
              <a:t>fingerprint</a:t>
            </a:r>
            <a:r>
              <a:rPr lang="en-US" altLang="zh-CN" sz="2400" dirty="0">
                <a:cs typeface="Times New Roman" panose="02020603050405020304" pitchFamily="18" charset="0"/>
              </a:rPr>
              <a:t> atomically.</a:t>
            </a:r>
          </a:p>
        </p:txBody>
      </p:sp>
    </p:spTree>
    <p:extLst>
      <p:ext uri="{BB962C8B-B14F-4D97-AF65-F5344CB8AC3E}">
        <p14:creationId xmlns:p14="http://schemas.microsoft.com/office/powerpoint/2010/main" val="2937526628"/>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Wormhole Filter: Fault Tolerance</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41</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620045" cy="4917500"/>
          </a:xfrm>
          <a:prstGeom prst="rect">
            <a:avLst/>
          </a:prstGeom>
        </p:spPr>
        <p:txBody>
          <a:bodyPr wrap="square" lIns="0" tIns="0" rIns="0" bIns="0">
            <a:spAutoFit/>
          </a:bodyPr>
          <a:lstStyle/>
          <a:p>
            <a:pPr>
              <a:lnSpc>
                <a:spcPct val="150000"/>
              </a:lnSpc>
            </a:pPr>
            <a:r>
              <a:rPr lang="en-US" altLang="zh-CN" sz="2400" dirty="0">
                <a:latin typeface="+mj-lt"/>
              </a:rPr>
              <a:t>Wormhole filters support fault tolerance by firstly supporting </a:t>
            </a:r>
            <a:r>
              <a:rPr lang="en-US" altLang="zh-CN" sz="2400" b="1" dirty="0">
                <a:latin typeface="+mj-lt"/>
              </a:rPr>
              <a:t>per-bucket fault tolerance</a:t>
            </a:r>
            <a:r>
              <a:rPr lang="en-US" altLang="zh-CN" sz="2400" dirty="0">
                <a:latin typeface="+mj-lt"/>
              </a:rPr>
              <a:t> and then supporting </a:t>
            </a:r>
            <a:r>
              <a:rPr lang="en-US" altLang="zh-CN" sz="2400" b="1" dirty="0">
                <a:latin typeface="+mj-lt"/>
              </a:rPr>
              <a:t>inter-bucket fault tolerance.</a:t>
            </a:r>
          </a:p>
          <a:p>
            <a:pPr>
              <a:lnSpc>
                <a:spcPct val="150000"/>
              </a:lnSpc>
            </a:pPr>
            <a:endParaRPr lang="en-US" altLang="zh-CN" sz="2400" b="1" dirty="0">
              <a:latin typeface="+mj-lt"/>
            </a:endParaRPr>
          </a:p>
          <a:p>
            <a:pPr marL="342900" indent="-342900">
              <a:lnSpc>
                <a:spcPct val="150000"/>
              </a:lnSpc>
              <a:buFont typeface="Arial" panose="020B0604020202020204" pitchFamily="34" charset="0"/>
              <a:buChar char="•"/>
            </a:pPr>
            <a:r>
              <a:rPr lang="en-US" altLang="zh-CN" sz="2400" b="1" dirty="0">
                <a:cs typeface="Times New Roman" panose="02020603050405020304" pitchFamily="18" charset="0"/>
              </a:rPr>
              <a:t>Per-bucket Fault Tolerance</a:t>
            </a:r>
          </a:p>
          <a:p>
            <a:pPr marL="342900" indent="-342900">
              <a:lnSpc>
                <a:spcPct val="150000"/>
              </a:lnSpc>
              <a:buFont typeface="Arial" panose="020B0604020202020204" pitchFamily="34" charset="0"/>
              <a:buChar char="•"/>
            </a:pPr>
            <a:r>
              <a:rPr lang="en-US" altLang="zh-CN" sz="2400" b="1" dirty="0">
                <a:cs typeface="Times New Roman" panose="02020603050405020304" pitchFamily="18" charset="0"/>
              </a:rPr>
              <a:t>Inter-bucket Fault Tolerance</a:t>
            </a:r>
          </a:p>
          <a:p>
            <a:pPr marL="800100" lvl="1" indent="-342900">
              <a:lnSpc>
                <a:spcPct val="150000"/>
              </a:lnSpc>
              <a:buFont typeface="Arial" panose="020B0604020202020204" pitchFamily="34" charset="0"/>
              <a:buChar char="•"/>
            </a:pPr>
            <a:r>
              <a:rPr lang="en-US" altLang="zh-CN" sz="2400" dirty="0"/>
              <a:t>Moving a fingerprint between buckets involves copying to the target then deleting from the source. </a:t>
            </a:r>
          </a:p>
          <a:p>
            <a:pPr marL="800100" lvl="1" indent="-342900">
              <a:lnSpc>
                <a:spcPct val="150000"/>
              </a:lnSpc>
              <a:buFont typeface="Arial" panose="020B0604020202020204" pitchFamily="34" charset="0"/>
              <a:buChar char="•"/>
            </a:pPr>
            <a:r>
              <a:rPr lang="en-US" altLang="zh-CN" sz="2400" dirty="0"/>
              <a:t>We use memory fences/flush to ensure the correctness of the writing order.</a:t>
            </a:r>
            <a:endParaRPr lang="zh-CN" altLang="en-US" sz="2400" dirty="0"/>
          </a:p>
          <a:p>
            <a:pPr lvl="1">
              <a:lnSpc>
                <a:spcPct val="150000"/>
              </a:lnSpc>
            </a:pPr>
            <a:endParaRPr lang="en-US" altLang="zh-CN" sz="2400" dirty="0">
              <a:cs typeface="Times New Roman" panose="02020603050405020304" pitchFamily="18" charset="0"/>
            </a:endParaRPr>
          </a:p>
        </p:txBody>
      </p:sp>
    </p:spTree>
    <p:extLst>
      <p:ext uri="{BB962C8B-B14F-4D97-AF65-F5344CB8AC3E}">
        <p14:creationId xmlns:p14="http://schemas.microsoft.com/office/powerpoint/2010/main" val="1699985033"/>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09CE624D-374B-D54F-BD1F-FD6769DD7A2A}"/>
              </a:ext>
            </a:extLst>
          </p:cNvPr>
          <p:cNvSpPr txBox="1">
            <a:spLocks/>
          </p:cNvSpPr>
          <p:nvPr/>
        </p:nvSpPr>
        <p:spPr>
          <a:xfrm>
            <a:off x="8610600" y="8475145"/>
            <a:ext cx="2743200" cy="48683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4686EEFC-F6BB-40BB-9962-7C269DA0FD22}" type="slidenum">
              <a:rPr lang="zh-CN" altLang="en-US" sz="1867"/>
              <a:pPr/>
              <a:t>42</a:t>
            </a:fld>
            <a:endParaRPr lang="zh-CN" altLang="en-US" sz="1867"/>
          </a:p>
        </p:txBody>
      </p:sp>
      <p:sp>
        <p:nvSpPr>
          <p:cNvPr id="2" name="标题 1"/>
          <p:cNvSpPr>
            <a:spLocks noGrp="1"/>
          </p:cNvSpPr>
          <p:nvPr>
            <p:ph type="title"/>
          </p:nvPr>
        </p:nvSpPr>
        <p:spPr/>
        <p:txBody>
          <a:bodyPr/>
          <a:lstStyle/>
          <a:p>
            <a:r>
              <a:rPr lang="en-US" altLang="zh-CN" dirty="0"/>
              <a:t>Evaluation -- On-PM Performance</a:t>
            </a:r>
            <a:endParaRPr lang="zh-CN" altLang="en-US" dirty="0"/>
          </a:p>
        </p:txBody>
      </p:sp>
      <p:sp>
        <p:nvSpPr>
          <p:cNvPr id="3" name="灯片编号占位符 2"/>
          <p:cNvSpPr>
            <a:spLocks noGrp="1"/>
          </p:cNvSpPr>
          <p:nvPr>
            <p:ph type="sldNum" sz="quarter" idx="4"/>
          </p:nvPr>
        </p:nvSpPr>
        <p:spPr>
          <a:xfrm>
            <a:off x="9106203" y="6309320"/>
            <a:ext cx="2743200" cy="365125"/>
          </a:xfrm>
        </p:spPr>
        <p:txBody>
          <a:bodyPr/>
          <a:lstStyle/>
          <a:p>
            <a:fld id="{8F75D386-E4F0-464A-B1E9-644664D00F4A}" type="slidenum">
              <a:rPr lang="zh-CN" altLang="en-US" smtClean="0"/>
              <a:t>42</a:t>
            </a:fld>
            <a:r>
              <a:rPr lang="en-US" altLang="zh-CN" dirty="0"/>
              <a:t> / 45</a:t>
            </a:r>
            <a:endParaRPr lang="zh-CN" altLang="en-US" dirty="0"/>
          </a:p>
        </p:txBody>
      </p:sp>
      <p:grpSp>
        <p:nvGrpSpPr>
          <p:cNvPr id="12" name="组合 11">
            <a:extLst>
              <a:ext uri="{FF2B5EF4-FFF2-40B4-BE49-F238E27FC236}">
                <a16:creationId xmlns:a16="http://schemas.microsoft.com/office/drawing/2014/main" id="{EE384F6D-0821-2575-7D6D-994F3E29F2F1}"/>
              </a:ext>
            </a:extLst>
          </p:cNvPr>
          <p:cNvGrpSpPr/>
          <p:nvPr/>
        </p:nvGrpSpPr>
        <p:grpSpPr>
          <a:xfrm>
            <a:off x="532276" y="3396557"/>
            <a:ext cx="10885337" cy="2797657"/>
            <a:chOff x="342903" y="2508257"/>
            <a:chExt cx="10885337" cy="2797657"/>
          </a:xfrm>
        </p:grpSpPr>
        <p:pic>
          <p:nvPicPr>
            <p:cNvPr id="17" name="图形 16">
              <a:extLst>
                <a:ext uri="{FF2B5EF4-FFF2-40B4-BE49-F238E27FC236}">
                  <a16:creationId xmlns:a16="http://schemas.microsoft.com/office/drawing/2014/main" id="{4C953DB8-09B1-4B35-8967-31B858C1E8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2903" y="2508257"/>
              <a:ext cx="3228975" cy="2095500"/>
            </a:xfrm>
            <a:prstGeom prst="rect">
              <a:avLst/>
            </a:prstGeom>
          </p:spPr>
        </p:pic>
        <p:pic>
          <p:nvPicPr>
            <p:cNvPr id="19" name="图形 18">
              <a:extLst>
                <a:ext uri="{FF2B5EF4-FFF2-40B4-BE49-F238E27FC236}">
                  <a16:creationId xmlns:a16="http://schemas.microsoft.com/office/drawing/2014/main" id="{5D66A5A2-8C87-4875-BDB2-E575355862B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99646" y="2508257"/>
              <a:ext cx="3371850" cy="2095500"/>
            </a:xfrm>
            <a:prstGeom prst="rect">
              <a:avLst/>
            </a:prstGeom>
          </p:spPr>
        </p:pic>
        <p:pic>
          <p:nvPicPr>
            <p:cNvPr id="23" name="图形 22">
              <a:extLst>
                <a:ext uri="{FF2B5EF4-FFF2-40B4-BE49-F238E27FC236}">
                  <a16:creationId xmlns:a16="http://schemas.microsoft.com/office/drawing/2014/main" id="{6BCDC58A-6D95-49D2-A875-36AE8E72875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99265" y="2508257"/>
              <a:ext cx="3228975" cy="2095500"/>
            </a:xfrm>
            <a:prstGeom prst="rect">
              <a:avLst/>
            </a:prstGeom>
          </p:spPr>
        </p:pic>
        <p:sp>
          <p:nvSpPr>
            <p:cNvPr id="10" name="矩形 9">
              <a:extLst>
                <a:ext uri="{FF2B5EF4-FFF2-40B4-BE49-F238E27FC236}">
                  <a16:creationId xmlns:a16="http://schemas.microsoft.com/office/drawing/2014/main" id="{EA0B9380-1C5D-44D8-89C9-489471EC3DD7}"/>
                </a:ext>
              </a:extLst>
            </p:cNvPr>
            <p:cNvSpPr/>
            <p:nvPr/>
          </p:nvSpPr>
          <p:spPr>
            <a:xfrm>
              <a:off x="1274350" y="4728064"/>
              <a:ext cx="1366080" cy="577850"/>
            </a:xfrm>
            <a:prstGeom prst="rect">
              <a:avLst/>
            </a:prstGeom>
          </p:spPr>
          <p:txBody>
            <a:bodyPr wrap="none">
              <a:spAutoFit/>
            </a:bodyPr>
            <a:lstStyle/>
            <a:p>
              <a:pPr algn="ctr">
                <a:lnSpc>
                  <a:spcPct val="150000"/>
                </a:lnSpc>
              </a:pPr>
              <a:r>
                <a:rPr lang="en-US" altLang="zh-CN" sz="2400" dirty="0">
                  <a:latin typeface="+mj-lt"/>
                </a:rPr>
                <a:t>Insertion</a:t>
              </a:r>
            </a:p>
          </p:txBody>
        </p:sp>
        <p:sp>
          <p:nvSpPr>
            <p:cNvPr id="11" name="矩形 10">
              <a:extLst>
                <a:ext uri="{FF2B5EF4-FFF2-40B4-BE49-F238E27FC236}">
                  <a16:creationId xmlns:a16="http://schemas.microsoft.com/office/drawing/2014/main" id="{9F3F6085-E406-491A-9C54-8995E470041F}"/>
                </a:ext>
              </a:extLst>
            </p:cNvPr>
            <p:cNvSpPr/>
            <p:nvPr/>
          </p:nvSpPr>
          <p:spPr>
            <a:xfrm>
              <a:off x="5187491" y="4728064"/>
              <a:ext cx="1196161" cy="577850"/>
            </a:xfrm>
            <a:prstGeom prst="rect">
              <a:avLst/>
            </a:prstGeom>
          </p:spPr>
          <p:txBody>
            <a:bodyPr wrap="none">
              <a:spAutoFit/>
            </a:bodyPr>
            <a:lstStyle/>
            <a:p>
              <a:pPr algn="ctr">
                <a:lnSpc>
                  <a:spcPct val="150000"/>
                </a:lnSpc>
              </a:pPr>
              <a:r>
                <a:rPr lang="en-US" altLang="zh-CN" sz="2400" dirty="0">
                  <a:latin typeface="+mj-lt"/>
                </a:rPr>
                <a:t>Lookup</a:t>
              </a:r>
            </a:p>
          </p:txBody>
        </p:sp>
        <p:sp>
          <p:nvSpPr>
            <p:cNvPr id="13" name="矩形 12">
              <a:extLst>
                <a:ext uri="{FF2B5EF4-FFF2-40B4-BE49-F238E27FC236}">
                  <a16:creationId xmlns:a16="http://schemas.microsoft.com/office/drawing/2014/main" id="{B086596A-312D-4E68-AE05-AE893EB50CEC}"/>
                </a:ext>
              </a:extLst>
            </p:cNvPr>
            <p:cNvSpPr/>
            <p:nvPr/>
          </p:nvSpPr>
          <p:spPr>
            <a:xfrm>
              <a:off x="8955559" y="4728064"/>
              <a:ext cx="1316386" cy="577850"/>
            </a:xfrm>
            <a:prstGeom prst="rect">
              <a:avLst/>
            </a:prstGeom>
          </p:spPr>
          <p:txBody>
            <a:bodyPr wrap="none">
              <a:spAutoFit/>
            </a:bodyPr>
            <a:lstStyle/>
            <a:p>
              <a:pPr algn="ctr">
                <a:lnSpc>
                  <a:spcPct val="150000"/>
                </a:lnSpc>
              </a:pPr>
              <a:r>
                <a:rPr lang="en-US" altLang="zh-CN" sz="2400" dirty="0">
                  <a:latin typeface="+mj-lt"/>
                </a:rPr>
                <a:t>Deletion</a:t>
              </a:r>
            </a:p>
          </p:txBody>
        </p:sp>
      </p:grpSp>
      <p:sp>
        <p:nvSpPr>
          <p:cNvPr id="4" name="矩形 3">
            <a:extLst>
              <a:ext uri="{FF2B5EF4-FFF2-40B4-BE49-F238E27FC236}">
                <a16:creationId xmlns:a16="http://schemas.microsoft.com/office/drawing/2014/main" id="{3A080997-06F3-A7DC-BD25-C1ADD78DECAE}"/>
              </a:ext>
            </a:extLst>
          </p:cNvPr>
          <p:cNvSpPr/>
          <p:nvPr/>
        </p:nvSpPr>
        <p:spPr>
          <a:xfrm>
            <a:off x="342904" y="1164377"/>
            <a:ext cx="11284585" cy="2147511"/>
          </a:xfrm>
          <a:prstGeom prst="rect">
            <a:avLst/>
          </a:prstGeom>
        </p:spPr>
        <p:txBody>
          <a:bodyPr wrap="square" lIns="0" tIns="0" rIns="0" bIns="0">
            <a:spAutoFit/>
          </a:bodyPr>
          <a:lstStyle/>
          <a:p>
            <a:pPr>
              <a:lnSpc>
                <a:spcPct val="150000"/>
              </a:lnSpc>
            </a:pPr>
            <a:r>
              <a:rPr lang="en-US" altLang="zh-CN" sz="2400" dirty="0">
                <a:latin typeface="+mj-lt"/>
              </a:rPr>
              <a:t>We evaluate the performance of wormhole filters on persistent memory.</a:t>
            </a:r>
          </a:p>
          <a:p>
            <a:pPr marL="342900" indent="-342900">
              <a:lnSpc>
                <a:spcPct val="150000"/>
              </a:lnSpc>
              <a:buFont typeface="Arial" panose="020B0604020202020204" pitchFamily="34" charset="0"/>
              <a:buChar char="•"/>
            </a:pPr>
            <a:r>
              <a:rPr lang="en-US" altLang="zh-CN" sz="2400" dirty="0">
                <a:latin typeface="+mj-lt"/>
              </a:rPr>
              <a:t>For insertion and deletion, the performance improvement mainly comes from wormhole filters reducing the number of random accesses and sequential writes. In addition, wormhole filters support fault tolerance with a lower cost.</a:t>
            </a:r>
          </a:p>
        </p:txBody>
      </p:sp>
    </p:spTree>
    <p:extLst>
      <p:ext uri="{BB962C8B-B14F-4D97-AF65-F5344CB8AC3E}">
        <p14:creationId xmlns:p14="http://schemas.microsoft.com/office/powerpoint/2010/main" val="550911733"/>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09CE624D-374B-D54F-BD1F-FD6769DD7A2A}"/>
              </a:ext>
            </a:extLst>
          </p:cNvPr>
          <p:cNvSpPr txBox="1">
            <a:spLocks/>
          </p:cNvSpPr>
          <p:nvPr/>
        </p:nvSpPr>
        <p:spPr>
          <a:xfrm>
            <a:off x="8610600" y="8475145"/>
            <a:ext cx="2743200" cy="48683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4686EEFC-F6BB-40BB-9962-7C269DA0FD22}" type="slidenum">
              <a:rPr lang="zh-CN" altLang="en-US" sz="1867"/>
              <a:pPr/>
              <a:t>43</a:t>
            </a:fld>
            <a:endParaRPr lang="zh-CN" altLang="en-US" sz="1867"/>
          </a:p>
        </p:txBody>
      </p:sp>
      <p:sp>
        <p:nvSpPr>
          <p:cNvPr id="2" name="标题 1"/>
          <p:cNvSpPr>
            <a:spLocks noGrp="1"/>
          </p:cNvSpPr>
          <p:nvPr>
            <p:ph type="title"/>
          </p:nvPr>
        </p:nvSpPr>
        <p:spPr/>
        <p:txBody>
          <a:bodyPr/>
          <a:lstStyle/>
          <a:p>
            <a:r>
              <a:rPr lang="en-US" altLang="zh-CN" dirty="0"/>
              <a:t>Evaluation -- On-PM Performance</a:t>
            </a:r>
            <a:endParaRPr lang="zh-CN" altLang="en-US" dirty="0"/>
          </a:p>
        </p:txBody>
      </p:sp>
      <p:sp>
        <p:nvSpPr>
          <p:cNvPr id="3" name="灯片编号占位符 2"/>
          <p:cNvSpPr>
            <a:spLocks noGrp="1"/>
          </p:cNvSpPr>
          <p:nvPr>
            <p:ph type="sldNum" sz="quarter" idx="4"/>
          </p:nvPr>
        </p:nvSpPr>
        <p:spPr>
          <a:xfrm>
            <a:off x="9106203" y="6309320"/>
            <a:ext cx="2743200" cy="365125"/>
          </a:xfrm>
        </p:spPr>
        <p:txBody>
          <a:bodyPr/>
          <a:lstStyle/>
          <a:p>
            <a:fld id="{8F75D386-E4F0-464A-B1E9-644664D00F4A}" type="slidenum">
              <a:rPr lang="zh-CN" altLang="en-US" smtClean="0"/>
              <a:t>43</a:t>
            </a:fld>
            <a:r>
              <a:rPr lang="en-US" altLang="zh-CN" dirty="0"/>
              <a:t> / 45</a:t>
            </a:r>
            <a:endParaRPr lang="zh-CN" altLang="en-US" dirty="0"/>
          </a:p>
        </p:txBody>
      </p:sp>
      <p:sp>
        <p:nvSpPr>
          <p:cNvPr id="14" name="矩形 13">
            <a:extLst>
              <a:ext uri="{FF2B5EF4-FFF2-40B4-BE49-F238E27FC236}">
                <a16:creationId xmlns:a16="http://schemas.microsoft.com/office/drawing/2014/main" id="{9ABE3119-8E23-41D7-690E-BF6CDA41BBF3}"/>
              </a:ext>
            </a:extLst>
          </p:cNvPr>
          <p:cNvSpPr/>
          <p:nvPr/>
        </p:nvSpPr>
        <p:spPr>
          <a:xfrm>
            <a:off x="342903" y="1164377"/>
            <a:ext cx="10889607" cy="1593513"/>
          </a:xfrm>
          <a:prstGeom prst="rect">
            <a:avLst/>
          </a:prstGeom>
        </p:spPr>
        <p:txBody>
          <a:bodyPr wrap="square" lIns="0" tIns="0" rIns="0" bIns="0">
            <a:spAutoFit/>
          </a:bodyPr>
          <a:lstStyle/>
          <a:p>
            <a:pPr marL="342900" indent="-342900">
              <a:lnSpc>
                <a:spcPct val="150000"/>
              </a:lnSpc>
              <a:buFont typeface="Arial" panose="020B0604020202020204" pitchFamily="34" charset="0"/>
              <a:buChar char="•"/>
            </a:pPr>
            <a:r>
              <a:rPr lang="en-US" altLang="zh-CN" sz="2400" dirty="0">
                <a:latin typeface="+mj-lt"/>
              </a:rPr>
              <a:t>For lookup operation, the cuckoo filter requires two random accesses. Wormhole filters only require one access.</a:t>
            </a:r>
          </a:p>
          <a:p>
            <a:pPr marL="342900" indent="-342900">
              <a:lnSpc>
                <a:spcPct val="150000"/>
              </a:lnSpc>
              <a:buFont typeface="Arial" panose="020B0604020202020204" pitchFamily="34" charset="0"/>
              <a:buChar char="•"/>
            </a:pPr>
            <a:r>
              <a:rPr lang="en-US" altLang="zh-CN" sz="2400" dirty="0">
                <a:latin typeface="+mj-lt"/>
              </a:rPr>
              <a:t>For more details please refer to our paper. </a:t>
            </a:r>
          </a:p>
        </p:txBody>
      </p:sp>
      <p:pic>
        <p:nvPicPr>
          <p:cNvPr id="19" name="图形 18">
            <a:extLst>
              <a:ext uri="{FF2B5EF4-FFF2-40B4-BE49-F238E27FC236}">
                <a16:creationId xmlns:a16="http://schemas.microsoft.com/office/drawing/2014/main" id="{5D66A5A2-8C87-4875-BDB2-E575355862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16341" y="2998911"/>
            <a:ext cx="4084746" cy="2597394"/>
          </a:xfrm>
          <a:prstGeom prst="rect">
            <a:avLst/>
          </a:prstGeom>
        </p:spPr>
      </p:pic>
      <p:sp>
        <p:nvSpPr>
          <p:cNvPr id="11" name="矩形 10">
            <a:extLst>
              <a:ext uri="{FF2B5EF4-FFF2-40B4-BE49-F238E27FC236}">
                <a16:creationId xmlns:a16="http://schemas.microsoft.com/office/drawing/2014/main" id="{9F3F6085-E406-491A-9C54-8995E470041F}"/>
              </a:ext>
            </a:extLst>
          </p:cNvPr>
          <p:cNvSpPr/>
          <p:nvPr/>
        </p:nvSpPr>
        <p:spPr>
          <a:xfrm>
            <a:off x="4234184" y="5750385"/>
            <a:ext cx="1449060" cy="716251"/>
          </a:xfrm>
          <a:prstGeom prst="rect">
            <a:avLst/>
          </a:prstGeom>
        </p:spPr>
        <p:txBody>
          <a:bodyPr wrap="none">
            <a:spAutoFit/>
          </a:bodyPr>
          <a:lstStyle/>
          <a:p>
            <a:pPr algn="ctr">
              <a:lnSpc>
                <a:spcPct val="150000"/>
              </a:lnSpc>
            </a:pPr>
            <a:r>
              <a:rPr lang="en-US" altLang="zh-CN" sz="2400" dirty="0">
                <a:latin typeface="+mj-lt"/>
              </a:rPr>
              <a:t>Lookup</a:t>
            </a:r>
          </a:p>
        </p:txBody>
      </p:sp>
      <p:sp>
        <p:nvSpPr>
          <p:cNvPr id="4" name="对话气泡: 圆角矩形 3">
            <a:extLst>
              <a:ext uri="{FF2B5EF4-FFF2-40B4-BE49-F238E27FC236}">
                <a16:creationId xmlns:a16="http://schemas.microsoft.com/office/drawing/2014/main" id="{3FFE3D01-7BC2-20E4-4462-C0DF8F4D8D1D}"/>
              </a:ext>
            </a:extLst>
          </p:cNvPr>
          <p:cNvSpPr/>
          <p:nvPr/>
        </p:nvSpPr>
        <p:spPr bwMode="auto">
          <a:xfrm>
            <a:off x="7062776" y="3498209"/>
            <a:ext cx="1133268" cy="347380"/>
          </a:xfrm>
          <a:prstGeom prst="wedgeRoundRectCallout">
            <a:avLst>
              <a:gd name="adj1" fmla="val -72734"/>
              <a:gd name="adj2" fmla="val 122495"/>
              <a:gd name="adj3" fmla="val 16667"/>
            </a:avLst>
          </a:prstGeom>
          <a:solidFill>
            <a:srgbClr val="FFFFCC">
              <a:alpha val="90000"/>
            </a:srgb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a:buNone/>
            </a:pPr>
            <a:r>
              <a:rPr lang="en-US" altLang="zh-CN" b="1" dirty="0">
                <a:latin typeface="LinLibertineT"/>
              </a:rPr>
              <a:t>1.98</a:t>
            </a:r>
            <a:r>
              <a:rPr lang="en-US" altLang="zh-CN" sz="1800" b="1" i="0" u="none" strike="noStrike" baseline="0" dirty="0">
                <a:latin typeface="LinLibertineT"/>
              </a:rPr>
              <a:t> ×</a:t>
            </a:r>
            <a:endParaRPr lang="zh-CN" altLang="en-US" sz="1800"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Tree>
    <p:extLst>
      <p:ext uri="{BB962C8B-B14F-4D97-AF65-F5344CB8AC3E}">
        <p14:creationId xmlns:p14="http://schemas.microsoft.com/office/powerpoint/2010/main" val="2028650917"/>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Conclusion</a:t>
            </a:r>
            <a:endParaRPr lang="zh-CN" altLang="en-US"/>
          </a:p>
        </p:txBody>
      </p:sp>
      <p:sp>
        <p:nvSpPr>
          <p:cNvPr id="3" name="灯片编号占位符 2"/>
          <p:cNvSpPr>
            <a:spLocks noGrp="1"/>
          </p:cNvSpPr>
          <p:nvPr>
            <p:ph type="sldNum" sz="quarter" idx="4"/>
          </p:nvPr>
        </p:nvSpPr>
        <p:spPr/>
        <p:txBody>
          <a:bodyPr/>
          <a:lstStyle/>
          <a:p>
            <a:fld id="{8F75D386-E4F0-464A-B1E9-644664D00F4A}" type="slidenum">
              <a:rPr lang="zh-CN" altLang="en-US" smtClean="0"/>
              <a:t>44</a:t>
            </a:fld>
            <a:r>
              <a:rPr lang="en-US" altLang="zh-CN" dirty="0"/>
              <a:t> / 45</a:t>
            </a:r>
            <a:endParaRPr lang="zh-CN" altLang="en-US" dirty="0"/>
          </a:p>
        </p:txBody>
      </p:sp>
      <p:sp>
        <p:nvSpPr>
          <p:cNvPr id="5" name="矩形 4">
            <a:extLst>
              <a:ext uri="{FF2B5EF4-FFF2-40B4-BE49-F238E27FC236}">
                <a16:creationId xmlns:a16="http://schemas.microsoft.com/office/drawing/2014/main" id="{3ADDAFEE-7E6D-4BC0-8532-7BCE752B5BCA}"/>
              </a:ext>
            </a:extLst>
          </p:cNvPr>
          <p:cNvSpPr/>
          <p:nvPr/>
        </p:nvSpPr>
        <p:spPr>
          <a:xfrm>
            <a:off x="342903" y="1164377"/>
            <a:ext cx="11576761" cy="4594335"/>
          </a:xfrm>
          <a:prstGeom prst="rect">
            <a:avLst/>
          </a:prstGeom>
        </p:spPr>
        <p:txBody>
          <a:bodyPr wrap="square">
            <a:spAutoFit/>
          </a:bodyPr>
          <a:lstStyle/>
          <a:p>
            <a:pPr marL="342900" indent="-342900">
              <a:lnSpc>
                <a:spcPct val="150000"/>
              </a:lnSpc>
              <a:spcAft>
                <a:spcPts val="1800"/>
              </a:spcAft>
              <a:buFont typeface="Wingdings" panose="05000000000000000000" pitchFamily="2" charset="2"/>
              <a:buChar char="Ø"/>
            </a:pPr>
            <a:r>
              <a:rPr lang="en-US" altLang="zh-CN" sz="2400" dirty="0">
                <a:latin typeface="+mj-lt"/>
              </a:rPr>
              <a:t>The wormhole filter</a:t>
            </a:r>
            <a:r>
              <a:rPr lang="en-US" altLang="zh-CN" sz="2400" baseline="30000" dirty="0">
                <a:latin typeface="+mj-lt"/>
              </a:rPr>
              <a:t>[1]</a:t>
            </a:r>
            <a:r>
              <a:rPr lang="en-US" altLang="zh-CN" sz="2400" dirty="0">
                <a:latin typeface="+mj-lt"/>
              </a:rPr>
              <a:t> is mainly based on linear probing </a:t>
            </a:r>
            <a:r>
              <a:rPr lang="en-US" altLang="zh-CN" sz="2400" b="1" dirty="0">
                <a:latin typeface="+mj-lt"/>
              </a:rPr>
              <a:t>(</a:t>
            </a:r>
            <a:r>
              <a:rPr lang="en-US" altLang="zh-CN" sz="2400" b="1" i="1" dirty="0">
                <a:latin typeface="+mj-lt"/>
              </a:rPr>
              <a:t>i.e.</a:t>
            </a:r>
            <a:r>
              <a:rPr lang="en-US" altLang="zh-CN" sz="2400" b="1" dirty="0">
                <a:latin typeface="+mj-lt"/>
              </a:rPr>
              <a:t>, </a:t>
            </a:r>
            <a:r>
              <a:rPr lang="en-US" altLang="zh-CN" sz="2400" b="1" u="sng" dirty="0">
                <a:latin typeface="+mj-lt"/>
              </a:rPr>
              <a:t>sequential reads</a:t>
            </a:r>
            <a:r>
              <a:rPr lang="en-US" altLang="zh-CN" sz="2400" b="1" dirty="0">
                <a:latin typeface="+mj-lt"/>
              </a:rPr>
              <a:t>), </a:t>
            </a:r>
            <a:r>
              <a:rPr lang="en-US" altLang="zh-CN" sz="2400" dirty="0">
                <a:latin typeface="+mj-lt"/>
              </a:rPr>
              <a:t>which is very fast on persistent memory.</a:t>
            </a:r>
          </a:p>
          <a:p>
            <a:pPr marL="342900" indent="-342900">
              <a:lnSpc>
                <a:spcPct val="150000"/>
              </a:lnSpc>
              <a:spcAft>
                <a:spcPts val="1800"/>
              </a:spcAft>
              <a:buFont typeface="Wingdings" panose="05000000000000000000" pitchFamily="2" charset="2"/>
              <a:buChar char="Ø"/>
            </a:pPr>
            <a:r>
              <a:rPr lang="en-US" altLang="zh-CN" sz="2400" dirty="0">
                <a:latin typeface="+mj-lt"/>
              </a:rPr>
              <a:t>The wormhole filter can reduce the number of </a:t>
            </a:r>
            <a:r>
              <a:rPr lang="en-US" altLang="zh-CN" sz="2400" b="1" u="sng" dirty="0">
                <a:latin typeface="+mj-lt"/>
              </a:rPr>
              <a:t>random reads/writes and sequential writes</a:t>
            </a:r>
            <a:r>
              <a:rPr lang="en-US" altLang="zh-CN" sz="2400" dirty="0">
                <a:latin typeface="+mj-lt"/>
              </a:rPr>
              <a:t>, which are extremely slow on persistent memory.</a:t>
            </a:r>
          </a:p>
          <a:p>
            <a:pPr marL="342900" indent="-342900">
              <a:lnSpc>
                <a:spcPct val="150000"/>
              </a:lnSpc>
              <a:spcAft>
                <a:spcPts val="1800"/>
              </a:spcAft>
              <a:buFont typeface="Wingdings" panose="05000000000000000000" pitchFamily="2" charset="2"/>
              <a:buChar char="Ø"/>
            </a:pPr>
            <a:r>
              <a:rPr lang="en-US" altLang="zh-CN" sz="2400" dirty="0">
                <a:latin typeface="+mj-lt"/>
              </a:rPr>
              <a:t>Evaluation results show that wormhole filters significantly outperform competitive state-of-the-art algorithms.</a:t>
            </a:r>
          </a:p>
          <a:p>
            <a:pPr>
              <a:lnSpc>
                <a:spcPct val="150000"/>
              </a:lnSpc>
              <a:spcAft>
                <a:spcPts val="1800"/>
              </a:spcAft>
            </a:pPr>
            <a:r>
              <a:rPr lang="en-US" altLang="zh-CN" sz="2400" dirty="0">
                <a:latin typeface="+mj-lt"/>
              </a:rPr>
              <a:t>[1] https://github.com/wanghanchengchn/wormholefilters</a:t>
            </a:r>
          </a:p>
        </p:txBody>
      </p:sp>
    </p:spTree>
    <p:extLst>
      <p:ext uri="{BB962C8B-B14F-4D97-AF65-F5344CB8AC3E}">
        <p14:creationId xmlns:p14="http://schemas.microsoft.com/office/powerpoint/2010/main" val="992139128"/>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D8351C58-06F3-5E46-80F0-54226B9BF9ED}"/>
              </a:ext>
            </a:extLst>
          </p:cNvPr>
          <p:cNvSpPr/>
          <p:nvPr/>
        </p:nvSpPr>
        <p:spPr>
          <a:xfrm>
            <a:off x="2101344" y="2544831"/>
            <a:ext cx="7560840" cy="707886"/>
          </a:xfrm>
          <a:prstGeom prst="rect">
            <a:avLst/>
          </a:prstGeom>
        </p:spPr>
        <p:txBody>
          <a:bodyPr wrap="square">
            <a:spAutoFit/>
          </a:bodyPr>
          <a:lstStyle/>
          <a:p>
            <a:pPr algn="ctr"/>
            <a:r>
              <a:rPr lang="en-US" altLang="zh-CN" sz="4000" b="1">
                <a:solidFill>
                  <a:srgbClr val="002060"/>
                </a:solidFill>
                <a:latin typeface="Arial" panose="020B0604020202020204" pitchFamily="34" charset="0"/>
                <a:ea typeface="黑体" panose="02010609060101010101" pitchFamily="49" charset="-122"/>
                <a:cs typeface="Arial" panose="020B0604020202020204" pitchFamily="34" charset="0"/>
              </a:rPr>
              <a:t>Thank You!</a:t>
            </a:r>
            <a:endParaRPr lang="zh-CN" altLang="en-US" sz="4000" b="1">
              <a:solidFill>
                <a:srgbClr val="002060"/>
              </a:solidFill>
              <a:latin typeface="Arial" panose="020B0604020202020204" pitchFamily="34" charset="0"/>
              <a:ea typeface="黑体" panose="02010609060101010101" pitchFamily="49" charset="-122"/>
              <a:cs typeface="Arial" panose="020B0604020202020204" pitchFamily="34" charset="0"/>
            </a:endParaRPr>
          </a:p>
        </p:txBody>
      </p:sp>
      <p:sp>
        <p:nvSpPr>
          <p:cNvPr id="5" name="Google Shape;338;p51"/>
          <p:cNvSpPr/>
          <p:nvPr/>
        </p:nvSpPr>
        <p:spPr>
          <a:xfrm>
            <a:off x="2821424" y="3933056"/>
            <a:ext cx="6120680" cy="483421"/>
          </a:xfrm>
          <a:prstGeom prst="rect">
            <a:avLst/>
          </a:prstGeom>
          <a:noFill/>
          <a:ln>
            <a:noFill/>
          </a:ln>
        </p:spPr>
        <p:txBody>
          <a:bodyPr spcFirstLastPara="1" wrap="square" lIns="91433" tIns="45700" rIns="91433" bIns="45700" anchor="t" anchorCtr="0">
            <a:noAutofit/>
          </a:bodyPr>
          <a:lstStyle/>
          <a:p>
            <a:pPr lvl="0" algn="ctr">
              <a:buSzPts val="3000"/>
            </a:pPr>
            <a:r>
              <a:rPr lang="en-US" altLang="zh-CN" sz="2000" b="1" dirty="0">
                <a:solidFill>
                  <a:srgbClr val="002060"/>
                </a:solidFill>
                <a:latin typeface="+mj-lt"/>
                <a:ea typeface="黑体" panose="02010609060101010101" pitchFamily="49" charset="-122"/>
              </a:rPr>
              <a:t>Hancheng Wang @ Nanjing University</a:t>
            </a:r>
          </a:p>
        </p:txBody>
      </p:sp>
      <p:cxnSp>
        <p:nvCxnSpPr>
          <p:cNvPr id="12" name="直接连接符 11"/>
          <p:cNvCxnSpPr/>
          <p:nvPr/>
        </p:nvCxnSpPr>
        <p:spPr bwMode="auto">
          <a:xfrm>
            <a:off x="1775520" y="3356992"/>
            <a:ext cx="8640960" cy="0"/>
          </a:xfrm>
          <a:prstGeom prst="line">
            <a:avLst/>
          </a:prstGeom>
          <a:solidFill>
            <a:schemeClr val="bg1"/>
          </a:solidFill>
          <a:ln w="19050" cap="flat" cmpd="sng" algn="ctr">
            <a:solidFill>
              <a:srgbClr val="000066"/>
            </a:solidFill>
            <a:prstDash val="solid"/>
            <a:round/>
            <a:headEnd type="none" w="med" len="med"/>
            <a:tailEnd type="none" w="med" len="med"/>
          </a:ln>
          <a:effectLst/>
        </p:spPr>
      </p:cxnSp>
      <p:sp>
        <p:nvSpPr>
          <p:cNvPr id="13" name="Google Shape;338;p51"/>
          <p:cNvSpPr/>
          <p:nvPr/>
        </p:nvSpPr>
        <p:spPr>
          <a:xfrm>
            <a:off x="2001827" y="4405003"/>
            <a:ext cx="7759874" cy="899769"/>
          </a:xfrm>
          <a:prstGeom prst="rect">
            <a:avLst/>
          </a:prstGeom>
          <a:noFill/>
          <a:ln>
            <a:noFill/>
          </a:ln>
        </p:spPr>
        <p:txBody>
          <a:bodyPr spcFirstLastPara="1" wrap="square" lIns="91433" tIns="45700" rIns="91433" bIns="45700" anchor="t" anchorCtr="0">
            <a:noAutofit/>
          </a:bodyPr>
          <a:lstStyle/>
          <a:p>
            <a:pPr lvl="0" algn="ctr">
              <a:buSzPts val="3000"/>
            </a:pPr>
            <a:r>
              <a:rPr lang="en-US" altLang="zh-CN" b="1" i="1" dirty="0">
                <a:solidFill>
                  <a:srgbClr val="002060"/>
                </a:solidFill>
                <a:latin typeface="+mj-lt"/>
                <a:ea typeface="黑体" panose="02010609060101010101" pitchFamily="49" charset="-122"/>
              </a:rPr>
              <a:t>hanchengwang@smail.nju.edu.cn</a:t>
            </a:r>
          </a:p>
          <a:p>
            <a:pPr lvl="0" algn="ctr">
              <a:buSzPts val="3000"/>
            </a:pPr>
            <a:endParaRPr lang="en-US" altLang="zh-CN" b="1" i="1" dirty="0">
              <a:solidFill>
                <a:srgbClr val="002060"/>
              </a:solidFill>
              <a:latin typeface="+mj-lt"/>
              <a:ea typeface="黑体" panose="02010609060101010101" pitchFamily="49" charset="-122"/>
            </a:endParaRPr>
          </a:p>
          <a:p>
            <a:pPr lvl="0" algn="ctr">
              <a:buSzPts val="3000"/>
            </a:pPr>
            <a:r>
              <a:rPr lang="en-US" altLang="zh-CN" b="1" i="1" dirty="0">
                <a:solidFill>
                  <a:srgbClr val="002060"/>
                </a:solidFill>
                <a:latin typeface="+mj-lt"/>
                <a:ea typeface="黑体" panose="02010609060101010101" pitchFamily="49" charset="-122"/>
              </a:rPr>
              <a:t>https://github.com/wanghanchengchn/wormholefilters</a:t>
            </a:r>
          </a:p>
        </p:txBody>
      </p:sp>
    </p:spTree>
    <p:extLst>
      <p:ext uri="{BB962C8B-B14F-4D97-AF65-F5344CB8AC3E}">
        <p14:creationId xmlns:p14="http://schemas.microsoft.com/office/powerpoint/2010/main" val="235906600"/>
      </p:ext>
    </p:extLst>
  </p:cSld>
  <p:clrMapOvr>
    <a:masterClrMapping/>
  </p:clrMapOvr>
  <mc:AlternateContent xmlns:mc="http://schemas.openxmlformats.org/markup-compatibility/2006" xmlns:p14="http://schemas.microsoft.com/office/powerpoint/2010/main">
    <mc:Choice Requires="p14">
      <p:transition p14:dur="0" advTm="40956"/>
    </mc:Choice>
    <mc:Fallback xmlns="">
      <p:transition advTm="4095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cs-CZ" altLang="zh-CN" dirty="0"/>
              <a:t>Filter design objectives</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5</a:t>
            </a:fld>
            <a:r>
              <a:rPr lang="en-US" altLang="zh-CN" dirty="0"/>
              <a:t> / 45</a:t>
            </a:r>
            <a:endParaRPr lang="zh-CN" altLang="en-US" dirty="0"/>
          </a:p>
        </p:txBody>
      </p:sp>
      <p:sp>
        <p:nvSpPr>
          <p:cNvPr id="11" name="矩形 10">
            <a:extLst>
              <a:ext uri="{FF2B5EF4-FFF2-40B4-BE49-F238E27FC236}">
                <a16:creationId xmlns:a16="http://schemas.microsoft.com/office/drawing/2014/main" id="{CFBD015A-B7E4-4A3F-A758-FA5B1046135D}"/>
              </a:ext>
            </a:extLst>
          </p:cNvPr>
          <p:cNvSpPr/>
          <p:nvPr/>
        </p:nvSpPr>
        <p:spPr>
          <a:xfrm>
            <a:off x="342904" y="1164377"/>
            <a:ext cx="10922908" cy="4097981"/>
          </a:xfrm>
          <a:prstGeom prst="rect">
            <a:avLst/>
          </a:prstGeom>
        </p:spPr>
        <p:txBody>
          <a:bodyPr wrap="square" lIns="0" tIns="0" rIns="0" bIns="0">
            <a:spAutoFit/>
          </a:bodyPr>
          <a:lstStyle/>
          <a:p>
            <a:pPr>
              <a:lnSpc>
                <a:spcPct val="150000"/>
              </a:lnSpc>
            </a:pPr>
            <a:r>
              <a:rPr lang="en-US" altLang="zh-CN" sz="2400" b="1" dirty="0">
                <a:latin typeface="+mj-lt"/>
              </a:rPr>
              <a:t>1. Large capacity</a:t>
            </a:r>
          </a:p>
          <a:p>
            <a:pPr marL="800100" lvl="1" indent="-342900">
              <a:lnSpc>
                <a:spcPct val="150000"/>
              </a:lnSpc>
              <a:buFont typeface="Arial" panose="020B0604020202020204" pitchFamily="34" charset="0"/>
              <a:buChar char="•"/>
            </a:pPr>
            <a:r>
              <a:rPr lang="en-US" altLang="zh-CN" sz="2000" dirty="0">
                <a:latin typeface="+mj-lt"/>
              </a:rPr>
              <a:t>Can accommodate enough elements</a:t>
            </a:r>
          </a:p>
          <a:p>
            <a:pPr marL="800100" lvl="1" indent="-342900">
              <a:lnSpc>
                <a:spcPct val="150000"/>
              </a:lnSpc>
              <a:buFont typeface="Arial" panose="020B0604020202020204" pitchFamily="34" charset="0"/>
              <a:buChar char="•"/>
            </a:pPr>
            <a:endParaRPr lang="en-US" altLang="zh-CN" sz="2400" dirty="0">
              <a:latin typeface="+mj-lt"/>
            </a:endParaRPr>
          </a:p>
          <a:p>
            <a:pPr>
              <a:lnSpc>
                <a:spcPct val="150000"/>
              </a:lnSpc>
            </a:pPr>
            <a:r>
              <a:rPr lang="en-US" altLang="zh-CN" sz="2400" b="1" dirty="0">
                <a:latin typeface="+mj-lt"/>
              </a:rPr>
              <a:t>2. High accuracy</a:t>
            </a:r>
          </a:p>
          <a:p>
            <a:pPr marL="800100" lvl="1" indent="-342900">
              <a:lnSpc>
                <a:spcPct val="150000"/>
              </a:lnSpc>
              <a:buFont typeface="Arial" panose="020B0604020202020204" pitchFamily="34" charset="0"/>
              <a:buChar char="•"/>
            </a:pPr>
            <a:r>
              <a:rPr lang="en-US" altLang="zh-CN" sz="2000" dirty="0">
                <a:latin typeface="+mj-lt"/>
              </a:rPr>
              <a:t>Very low false positive rate in lookups</a:t>
            </a:r>
          </a:p>
          <a:p>
            <a:pPr marL="800100" lvl="1" indent="-342900">
              <a:lnSpc>
                <a:spcPct val="150000"/>
              </a:lnSpc>
              <a:buFont typeface="Arial" panose="020B0604020202020204" pitchFamily="34" charset="0"/>
              <a:buChar char="•"/>
            </a:pPr>
            <a:endParaRPr lang="en-US" altLang="zh-CN" sz="2400" dirty="0">
              <a:latin typeface="+mj-lt"/>
            </a:endParaRPr>
          </a:p>
          <a:p>
            <a:pPr>
              <a:lnSpc>
                <a:spcPct val="150000"/>
              </a:lnSpc>
            </a:pPr>
            <a:r>
              <a:rPr lang="en-US" altLang="zh-CN" sz="2400" b="1" dirty="0">
                <a:latin typeface="+mj-lt"/>
              </a:rPr>
              <a:t>3. High throughput</a:t>
            </a:r>
          </a:p>
          <a:p>
            <a:pPr marL="800100" lvl="1" indent="-342900">
              <a:lnSpc>
                <a:spcPct val="150000"/>
              </a:lnSpc>
              <a:buFont typeface="Arial" panose="020B0604020202020204" pitchFamily="34" charset="0"/>
              <a:buChar char="•"/>
            </a:pPr>
            <a:r>
              <a:rPr lang="en-US" altLang="zh-CN" sz="2000" dirty="0">
                <a:latin typeface="+mj-lt"/>
              </a:rPr>
              <a:t>Fast insertions, lookups, and deletions</a:t>
            </a:r>
            <a:endParaRPr lang="en-US" altLang="zh-CN" sz="2400" dirty="0">
              <a:latin typeface="+mj-lt"/>
            </a:endParaRPr>
          </a:p>
        </p:txBody>
      </p:sp>
      <p:grpSp>
        <p:nvGrpSpPr>
          <p:cNvPr id="31" name="组合 30">
            <a:extLst>
              <a:ext uri="{FF2B5EF4-FFF2-40B4-BE49-F238E27FC236}">
                <a16:creationId xmlns:a16="http://schemas.microsoft.com/office/drawing/2014/main" id="{BF99911D-9054-3E04-7E4D-BC56977ABA24}"/>
              </a:ext>
            </a:extLst>
          </p:cNvPr>
          <p:cNvGrpSpPr/>
          <p:nvPr/>
        </p:nvGrpSpPr>
        <p:grpSpPr>
          <a:xfrm>
            <a:off x="6766434" y="1214787"/>
            <a:ext cx="4812446" cy="4412431"/>
            <a:chOff x="6766434" y="1214787"/>
            <a:chExt cx="4812446" cy="4412431"/>
          </a:xfrm>
        </p:grpSpPr>
        <p:grpSp>
          <p:nvGrpSpPr>
            <p:cNvPr id="28" name="组合 27">
              <a:extLst>
                <a:ext uri="{FF2B5EF4-FFF2-40B4-BE49-F238E27FC236}">
                  <a16:creationId xmlns:a16="http://schemas.microsoft.com/office/drawing/2014/main" id="{297CD313-4D0B-B8D4-D936-A6A1C13469B3}"/>
                </a:ext>
              </a:extLst>
            </p:cNvPr>
            <p:cNvGrpSpPr/>
            <p:nvPr/>
          </p:nvGrpSpPr>
          <p:grpSpPr>
            <a:xfrm>
              <a:off x="6766434" y="1214787"/>
              <a:ext cx="4812446" cy="4412431"/>
              <a:chOff x="6766434" y="1214787"/>
              <a:chExt cx="4812446" cy="4412431"/>
            </a:xfrm>
          </p:grpSpPr>
          <p:grpSp>
            <p:nvGrpSpPr>
              <p:cNvPr id="19" name="组合 18">
                <a:extLst>
                  <a:ext uri="{FF2B5EF4-FFF2-40B4-BE49-F238E27FC236}">
                    <a16:creationId xmlns:a16="http://schemas.microsoft.com/office/drawing/2014/main" id="{8543329C-2AE6-EA55-1521-D2A8AFB9BEA9}"/>
                  </a:ext>
                </a:extLst>
              </p:cNvPr>
              <p:cNvGrpSpPr/>
              <p:nvPr/>
            </p:nvGrpSpPr>
            <p:grpSpPr>
              <a:xfrm>
                <a:off x="6766434" y="1214787"/>
                <a:ext cx="4812446" cy="3240000"/>
                <a:chOff x="6766434" y="1214787"/>
                <a:chExt cx="4812446" cy="3240000"/>
              </a:xfrm>
            </p:grpSpPr>
            <p:sp>
              <p:nvSpPr>
                <p:cNvPr id="5" name="椭圆 4">
                  <a:extLst>
                    <a:ext uri="{FF2B5EF4-FFF2-40B4-BE49-F238E27FC236}">
                      <a16:creationId xmlns:a16="http://schemas.microsoft.com/office/drawing/2014/main" id="{5E83F132-3F5A-C8A1-7AE2-13F6F9BAD9E1}"/>
                    </a:ext>
                  </a:extLst>
                </p:cNvPr>
                <p:cNvSpPr/>
                <p:nvPr/>
              </p:nvSpPr>
              <p:spPr bwMode="auto">
                <a:xfrm>
                  <a:off x="6766434" y="1214787"/>
                  <a:ext cx="3240000" cy="3240000"/>
                </a:xfrm>
                <a:prstGeom prst="ellipse">
                  <a:avLst/>
                </a:prstGeom>
                <a:solidFill>
                  <a:srgbClr val="C00000">
                    <a:alpha val="20000"/>
                  </a:srgbClr>
                </a:solidFill>
                <a:ln w="254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l"/>
                  <a:endParaRPr lang="zh-CN" altLang="en-US" sz="2400" dirty="0"/>
                </a:p>
              </p:txBody>
            </p:sp>
            <p:sp>
              <p:nvSpPr>
                <p:cNvPr id="6" name="椭圆 5">
                  <a:extLst>
                    <a:ext uri="{FF2B5EF4-FFF2-40B4-BE49-F238E27FC236}">
                      <a16:creationId xmlns:a16="http://schemas.microsoft.com/office/drawing/2014/main" id="{6C733858-EBFB-63AC-730D-E69D0D09EB0D}"/>
                    </a:ext>
                  </a:extLst>
                </p:cNvPr>
                <p:cNvSpPr/>
                <p:nvPr/>
              </p:nvSpPr>
              <p:spPr bwMode="auto">
                <a:xfrm>
                  <a:off x="8338880" y="1214787"/>
                  <a:ext cx="3240000" cy="3240000"/>
                </a:xfrm>
                <a:prstGeom prst="ellipse">
                  <a:avLst/>
                </a:prstGeom>
                <a:solidFill>
                  <a:srgbClr val="FFC000">
                    <a:alpha val="20000"/>
                  </a:srgbClr>
                </a:solidFill>
                <a:ln w="254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l"/>
                  <a:endParaRPr lang="zh-CN" altLang="en-US" sz="2400" dirty="0"/>
                </a:p>
              </p:txBody>
            </p:sp>
          </p:grpSp>
          <p:sp>
            <p:nvSpPr>
              <p:cNvPr id="7" name="椭圆 6">
                <a:extLst>
                  <a:ext uri="{FF2B5EF4-FFF2-40B4-BE49-F238E27FC236}">
                    <a16:creationId xmlns:a16="http://schemas.microsoft.com/office/drawing/2014/main" id="{8E8CA67D-1840-C705-8E83-C6173B254FEF}"/>
                  </a:ext>
                </a:extLst>
              </p:cNvPr>
              <p:cNvSpPr/>
              <p:nvPr/>
            </p:nvSpPr>
            <p:spPr bwMode="auto">
              <a:xfrm>
                <a:off x="7552657" y="2387218"/>
                <a:ext cx="3240000" cy="3240000"/>
              </a:xfrm>
              <a:prstGeom prst="ellipse">
                <a:avLst/>
              </a:prstGeom>
              <a:solidFill>
                <a:srgbClr val="0070C0">
                  <a:alpha val="20000"/>
                </a:srgbClr>
              </a:solidFill>
              <a:ln w="254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l"/>
                <a:endParaRPr lang="zh-CN" altLang="en-US" sz="2400" dirty="0"/>
              </a:p>
            </p:txBody>
          </p:sp>
        </p:grpSp>
        <p:sp>
          <p:nvSpPr>
            <p:cNvPr id="10" name="矩形 9">
              <a:extLst>
                <a:ext uri="{FF2B5EF4-FFF2-40B4-BE49-F238E27FC236}">
                  <a16:creationId xmlns:a16="http://schemas.microsoft.com/office/drawing/2014/main" id="{15722D5A-963E-B2F3-ED7C-B74F13DFD805}"/>
                </a:ext>
              </a:extLst>
            </p:cNvPr>
            <p:cNvSpPr/>
            <p:nvPr/>
          </p:nvSpPr>
          <p:spPr bwMode="auto">
            <a:xfrm>
              <a:off x="8043818" y="4869557"/>
              <a:ext cx="2257678" cy="322633"/>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rtlCol="0" anchor="ctr"/>
            <a:lstStyle/>
            <a:p>
              <a:pPr algn="l"/>
              <a:r>
                <a:rPr lang="en-US" altLang="zh-CN" sz="2000" b="1" dirty="0">
                  <a:latin typeface="+mj-lt"/>
                </a:rPr>
                <a:t>3. high throughput</a:t>
              </a:r>
              <a:endParaRPr lang="zh-CN" altLang="en-US" sz="2000" dirty="0"/>
            </a:p>
          </p:txBody>
        </p:sp>
        <p:sp>
          <p:nvSpPr>
            <p:cNvPr id="12" name="矩形 11">
              <a:extLst>
                <a:ext uri="{FF2B5EF4-FFF2-40B4-BE49-F238E27FC236}">
                  <a16:creationId xmlns:a16="http://schemas.microsoft.com/office/drawing/2014/main" id="{5D040E79-3BA4-60E3-DA15-1E6484F68272}"/>
                </a:ext>
              </a:extLst>
            </p:cNvPr>
            <p:cNvSpPr/>
            <p:nvPr/>
          </p:nvSpPr>
          <p:spPr bwMode="auto">
            <a:xfrm>
              <a:off x="10319352" y="1992624"/>
              <a:ext cx="1050766" cy="627321"/>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rtlCol="0" anchor="ctr"/>
            <a:lstStyle/>
            <a:p>
              <a:pPr algn="l"/>
              <a:r>
                <a:rPr lang="en-US" altLang="zh-CN" sz="2000" b="1" dirty="0">
                  <a:latin typeface="+mj-lt"/>
                </a:rPr>
                <a:t>2. high </a:t>
              </a:r>
            </a:p>
            <a:p>
              <a:pPr algn="l"/>
              <a:r>
                <a:rPr lang="en-US" altLang="zh-CN" sz="2000" b="1" dirty="0">
                  <a:latin typeface="+mj-lt"/>
                </a:rPr>
                <a:t>accuracy</a:t>
              </a:r>
            </a:p>
          </p:txBody>
        </p:sp>
        <p:sp>
          <p:nvSpPr>
            <p:cNvPr id="14" name="矩形 13">
              <a:extLst>
                <a:ext uri="{FF2B5EF4-FFF2-40B4-BE49-F238E27FC236}">
                  <a16:creationId xmlns:a16="http://schemas.microsoft.com/office/drawing/2014/main" id="{18ED86C5-43A0-AC86-A0FC-C2DB78F680A1}"/>
                </a:ext>
              </a:extLst>
            </p:cNvPr>
            <p:cNvSpPr/>
            <p:nvPr/>
          </p:nvSpPr>
          <p:spPr bwMode="auto">
            <a:xfrm>
              <a:off x="7109405" y="1974603"/>
              <a:ext cx="1125169" cy="663363"/>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rtlCol="0" anchor="ctr"/>
            <a:lstStyle/>
            <a:p>
              <a:pPr algn="l"/>
              <a:r>
                <a:rPr lang="en-US" altLang="zh-CN" sz="2000" b="1" dirty="0">
                  <a:latin typeface="+mj-lt"/>
                </a:rPr>
                <a:t>1. large </a:t>
              </a:r>
            </a:p>
            <a:p>
              <a:pPr algn="l"/>
              <a:r>
                <a:rPr lang="en-US" altLang="zh-CN" sz="2000" b="1" dirty="0">
                  <a:latin typeface="+mj-lt"/>
                </a:rPr>
                <a:t>capacity</a:t>
              </a:r>
            </a:p>
          </p:txBody>
        </p:sp>
        <p:sp>
          <p:nvSpPr>
            <p:cNvPr id="29" name="矩形 28">
              <a:extLst>
                <a:ext uri="{FF2B5EF4-FFF2-40B4-BE49-F238E27FC236}">
                  <a16:creationId xmlns:a16="http://schemas.microsoft.com/office/drawing/2014/main" id="{87EFD310-0023-8797-7B4D-713B5F3B0D89}"/>
                </a:ext>
              </a:extLst>
            </p:cNvPr>
            <p:cNvSpPr/>
            <p:nvPr/>
          </p:nvSpPr>
          <p:spPr bwMode="auto">
            <a:xfrm>
              <a:off x="8645165" y="2933131"/>
              <a:ext cx="1054985" cy="455471"/>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rtlCol="0" anchor="ctr"/>
            <a:lstStyle/>
            <a:p>
              <a:pPr algn="l"/>
              <a:r>
                <a:rPr lang="en-US" altLang="zh-CN" sz="2000" b="1" dirty="0">
                  <a:latin typeface="+mj-lt"/>
                </a:rPr>
                <a:t>our work</a:t>
              </a:r>
            </a:p>
          </p:txBody>
        </p:sp>
      </p:grpSp>
    </p:spTree>
    <p:extLst>
      <p:ext uri="{BB962C8B-B14F-4D97-AF65-F5344CB8AC3E}">
        <p14:creationId xmlns:p14="http://schemas.microsoft.com/office/powerpoint/2010/main" val="754661945"/>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cs-CZ" altLang="zh-CN" dirty="0"/>
              <a:t>Filter design objectives</a:t>
            </a:r>
            <a:r>
              <a:rPr lang="en-US" altLang="zh-CN" dirty="0"/>
              <a:t> -- for objectives 1 and 2</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6</a:t>
            </a:fld>
            <a:r>
              <a:rPr lang="en-US" altLang="zh-CN" dirty="0"/>
              <a:t> / 45</a:t>
            </a:r>
            <a:endParaRPr lang="zh-CN" altLang="en-US" dirty="0"/>
          </a:p>
        </p:txBody>
      </p:sp>
      <p:grpSp>
        <p:nvGrpSpPr>
          <p:cNvPr id="3" name="组合 2">
            <a:extLst>
              <a:ext uri="{FF2B5EF4-FFF2-40B4-BE49-F238E27FC236}">
                <a16:creationId xmlns:a16="http://schemas.microsoft.com/office/drawing/2014/main" id="{61EEF91D-29F6-7310-2376-99654149B751}"/>
              </a:ext>
            </a:extLst>
          </p:cNvPr>
          <p:cNvGrpSpPr/>
          <p:nvPr/>
        </p:nvGrpSpPr>
        <p:grpSpPr>
          <a:xfrm>
            <a:off x="6697380" y="2144699"/>
            <a:ext cx="4812446" cy="4412431"/>
            <a:chOff x="6766434" y="1214787"/>
            <a:chExt cx="4812446" cy="4412431"/>
          </a:xfrm>
        </p:grpSpPr>
        <p:grpSp>
          <p:nvGrpSpPr>
            <p:cNvPr id="8" name="组合 7">
              <a:extLst>
                <a:ext uri="{FF2B5EF4-FFF2-40B4-BE49-F238E27FC236}">
                  <a16:creationId xmlns:a16="http://schemas.microsoft.com/office/drawing/2014/main" id="{907B6DD2-DD43-E27E-ABB8-8BA02E4247CD}"/>
                </a:ext>
              </a:extLst>
            </p:cNvPr>
            <p:cNvGrpSpPr/>
            <p:nvPr/>
          </p:nvGrpSpPr>
          <p:grpSpPr>
            <a:xfrm>
              <a:off x="6766434" y="1214787"/>
              <a:ext cx="4812446" cy="4412431"/>
              <a:chOff x="6766434" y="1214787"/>
              <a:chExt cx="4812446" cy="4412431"/>
            </a:xfrm>
          </p:grpSpPr>
          <p:grpSp>
            <p:nvGrpSpPr>
              <p:cNvPr id="17" name="组合 16">
                <a:extLst>
                  <a:ext uri="{FF2B5EF4-FFF2-40B4-BE49-F238E27FC236}">
                    <a16:creationId xmlns:a16="http://schemas.microsoft.com/office/drawing/2014/main" id="{55D6CAE1-E3ED-567A-FE83-922C333E3987}"/>
                  </a:ext>
                </a:extLst>
              </p:cNvPr>
              <p:cNvGrpSpPr/>
              <p:nvPr/>
            </p:nvGrpSpPr>
            <p:grpSpPr>
              <a:xfrm>
                <a:off x="6766434" y="1214787"/>
                <a:ext cx="4812446" cy="3240000"/>
                <a:chOff x="6766434" y="1214787"/>
                <a:chExt cx="4812446" cy="3240000"/>
              </a:xfrm>
            </p:grpSpPr>
            <p:sp>
              <p:nvSpPr>
                <p:cNvPr id="20" name="椭圆 19">
                  <a:extLst>
                    <a:ext uri="{FF2B5EF4-FFF2-40B4-BE49-F238E27FC236}">
                      <a16:creationId xmlns:a16="http://schemas.microsoft.com/office/drawing/2014/main" id="{88D0F632-278E-E4E9-2AB7-0140F7C37C05}"/>
                    </a:ext>
                  </a:extLst>
                </p:cNvPr>
                <p:cNvSpPr/>
                <p:nvPr/>
              </p:nvSpPr>
              <p:spPr bwMode="auto">
                <a:xfrm>
                  <a:off x="6766434" y="1214787"/>
                  <a:ext cx="3240000" cy="3240000"/>
                </a:xfrm>
                <a:prstGeom prst="ellipse">
                  <a:avLst/>
                </a:prstGeom>
                <a:solidFill>
                  <a:srgbClr val="C00000">
                    <a:alpha val="20000"/>
                  </a:srgbClr>
                </a:solidFill>
                <a:ln w="254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l"/>
                  <a:endParaRPr lang="zh-CN" altLang="en-US" sz="2400" dirty="0"/>
                </a:p>
              </p:txBody>
            </p:sp>
            <p:sp>
              <p:nvSpPr>
                <p:cNvPr id="21" name="椭圆 20">
                  <a:extLst>
                    <a:ext uri="{FF2B5EF4-FFF2-40B4-BE49-F238E27FC236}">
                      <a16:creationId xmlns:a16="http://schemas.microsoft.com/office/drawing/2014/main" id="{73F0F329-C370-CC5F-E60A-0216ABE9B8CA}"/>
                    </a:ext>
                  </a:extLst>
                </p:cNvPr>
                <p:cNvSpPr/>
                <p:nvPr/>
              </p:nvSpPr>
              <p:spPr bwMode="auto">
                <a:xfrm>
                  <a:off x="8338880" y="1214787"/>
                  <a:ext cx="3240000" cy="3240000"/>
                </a:xfrm>
                <a:prstGeom prst="ellipse">
                  <a:avLst/>
                </a:prstGeom>
                <a:solidFill>
                  <a:srgbClr val="FFC000">
                    <a:alpha val="20000"/>
                  </a:srgbClr>
                </a:solidFill>
                <a:ln w="254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l"/>
                  <a:endParaRPr lang="zh-CN" altLang="en-US" sz="2400" dirty="0"/>
                </a:p>
              </p:txBody>
            </p:sp>
          </p:grpSp>
          <p:sp>
            <p:nvSpPr>
              <p:cNvPr id="18" name="椭圆 17">
                <a:extLst>
                  <a:ext uri="{FF2B5EF4-FFF2-40B4-BE49-F238E27FC236}">
                    <a16:creationId xmlns:a16="http://schemas.microsoft.com/office/drawing/2014/main" id="{D00243EF-9DB8-80C3-45F4-037C8CE3AC70}"/>
                  </a:ext>
                </a:extLst>
              </p:cNvPr>
              <p:cNvSpPr/>
              <p:nvPr/>
            </p:nvSpPr>
            <p:spPr bwMode="auto">
              <a:xfrm>
                <a:off x="7552657" y="2387218"/>
                <a:ext cx="3240000" cy="3240000"/>
              </a:xfrm>
              <a:prstGeom prst="ellipse">
                <a:avLst/>
              </a:prstGeom>
              <a:solidFill>
                <a:srgbClr val="0070C0">
                  <a:alpha val="20000"/>
                </a:srgbClr>
              </a:solidFill>
              <a:ln w="254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l"/>
                <a:endParaRPr lang="zh-CN" altLang="en-US" sz="2400" dirty="0"/>
              </a:p>
            </p:txBody>
          </p:sp>
        </p:grpSp>
        <p:sp>
          <p:nvSpPr>
            <p:cNvPr id="9" name="矩形 8">
              <a:extLst>
                <a:ext uri="{FF2B5EF4-FFF2-40B4-BE49-F238E27FC236}">
                  <a16:creationId xmlns:a16="http://schemas.microsoft.com/office/drawing/2014/main" id="{44E4BB01-452D-45A9-D33B-7152B17591A0}"/>
                </a:ext>
              </a:extLst>
            </p:cNvPr>
            <p:cNvSpPr/>
            <p:nvPr/>
          </p:nvSpPr>
          <p:spPr bwMode="auto">
            <a:xfrm>
              <a:off x="8043818" y="4869557"/>
              <a:ext cx="2257678" cy="322633"/>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rtlCol="0" anchor="ctr"/>
            <a:lstStyle/>
            <a:p>
              <a:pPr algn="l"/>
              <a:r>
                <a:rPr lang="en-US" altLang="zh-CN" sz="2000" b="1" dirty="0">
                  <a:latin typeface="+mj-lt"/>
                </a:rPr>
                <a:t>3. high throughput</a:t>
              </a:r>
              <a:endParaRPr lang="zh-CN" altLang="en-US" sz="2000" dirty="0"/>
            </a:p>
          </p:txBody>
        </p:sp>
        <p:sp>
          <p:nvSpPr>
            <p:cNvPr id="13" name="矩形 12">
              <a:extLst>
                <a:ext uri="{FF2B5EF4-FFF2-40B4-BE49-F238E27FC236}">
                  <a16:creationId xmlns:a16="http://schemas.microsoft.com/office/drawing/2014/main" id="{79CBB0B3-2BC7-A1D0-1EA9-7F30C9BD0022}"/>
                </a:ext>
              </a:extLst>
            </p:cNvPr>
            <p:cNvSpPr/>
            <p:nvPr/>
          </p:nvSpPr>
          <p:spPr bwMode="auto">
            <a:xfrm>
              <a:off x="10319352" y="1992624"/>
              <a:ext cx="1050766" cy="627321"/>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rtlCol="0" anchor="ctr"/>
            <a:lstStyle/>
            <a:p>
              <a:pPr algn="l"/>
              <a:r>
                <a:rPr lang="en-US" altLang="zh-CN" sz="2000" b="1" dirty="0">
                  <a:latin typeface="+mj-lt"/>
                </a:rPr>
                <a:t>2. high </a:t>
              </a:r>
            </a:p>
            <a:p>
              <a:pPr algn="l"/>
              <a:r>
                <a:rPr lang="en-US" altLang="zh-CN" sz="2000" b="1" dirty="0">
                  <a:latin typeface="+mj-lt"/>
                </a:rPr>
                <a:t>accuracy</a:t>
              </a:r>
            </a:p>
          </p:txBody>
        </p:sp>
        <p:sp>
          <p:nvSpPr>
            <p:cNvPr id="15" name="矩形 14">
              <a:extLst>
                <a:ext uri="{FF2B5EF4-FFF2-40B4-BE49-F238E27FC236}">
                  <a16:creationId xmlns:a16="http://schemas.microsoft.com/office/drawing/2014/main" id="{83B12B96-8AFE-DD14-23DA-AAACEC837FB6}"/>
                </a:ext>
              </a:extLst>
            </p:cNvPr>
            <p:cNvSpPr/>
            <p:nvPr/>
          </p:nvSpPr>
          <p:spPr bwMode="auto">
            <a:xfrm>
              <a:off x="7109405" y="1974603"/>
              <a:ext cx="1125169" cy="663363"/>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rtlCol="0" anchor="ctr"/>
            <a:lstStyle/>
            <a:p>
              <a:pPr algn="l"/>
              <a:r>
                <a:rPr lang="en-US" altLang="zh-CN" sz="2000" b="1" dirty="0">
                  <a:latin typeface="+mj-lt"/>
                </a:rPr>
                <a:t>1. large </a:t>
              </a:r>
            </a:p>
            <a:p>
              <a:pPr algn="l"/>
              <a:r>
                <a:rPr lang="en-US" altLang="zh-CN" sz="2000" b="1" dirty="0">
                  <a:latin typeface="+mj-lt"/>
                </a:rPr>
                <a:t>capacity</a:t>
              </a:r>
            </a:p>
          </p:txBody>
        </p:sp>
        <p:sp>
          <p:nvSpPr>
            <p:cNvPr id="16" name="矩形 15">
              <a:extLst>
                <a:ext uri="{FF2B5EF4-FFF2-40B4-BE49-F238E27FC236}">
                  <a16:creationId xmlns:a16="http://schemas.microsoft.com/office/drawing/2014/main" id="{A3027596-B951-4967-AE97-99245DDA1874}"/>
                </a:ext>
              </a:extLst>
            </p:cNvPr>
            <p:cNvSpPr/>
            <p:nvPr/>
          </p:nvSpPr>
          <p:spPr bwMode="auto">
            <a:xfrm>
              <a:off x="8645165" y="2933131"/>
              <a:ext cx="1054985" cy="455471"/>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rtlCol="0" anchor="ctr"/>
            <a:lstStyle/>
            <a:p>
              <a:pPr algn="l"/>
              <a:r>
                <a:rPr lang="en-US" altLang="zh-CN" sz="2000" b="1" dirty="0">
                  <a:latin typeface="+mj-lt"/>
                </a:rPr>
                <a:t>our work</a:t>
              </a:r>
            </a:p>
          </p:txBody>
        </p:sp>
      </p:grpSp>
      <p:cxnSp>
        <p:nvCxnSpPr>
          <p:cNvPr id="23" name="直接箭头连接符 22">
            <a:extLst>
              <a:ext uri="{FF2B5EF4-FFF2-40B4-BE49-F238E27FC236}">
                <a16:creationId xmlns:a16="http://schemas.microsoft.com/office/drawing/2014/main" id="{82FA64DE-FC2D-85F3-61B9-60AF4194F685}"/>
              </a:ext>
            </a:extLst>
          </p:cNvPr>
          <p:cNvCxnSpPr>
            <a:cxnSpLocks/>
          </p:cNvCxnSpPr>
          <p:nvPr/>
        </p:nvCxnSpPr>
        <p:spPr bwMode="auto">
          <a:xfrm flipH="1" flipV="1">
            <a:off x="8963257" y="2038766"/>
            <a:ext cx="158788" cy="731811"/>
          </a:xfrm>
          <a:prstGeom prst="straightConnector1">
            <a:avLst/>
          </a:prstGeom>
          <a:solidFill>
            <a:schemeClr val="bg1"/>
          </a:solidFill>
          <a:ln w="38100" cap="flat" cmpd="sng" algn="ctr">
            <a:solidFill>
              <a:schemeClr val="tx1"/>
            </a:solidFill>
            <a:prstDash val="solid"/>
            <a:round/>
            <a:headEnd type="none" w="med" len="med"/>
            <a:tailEnd type="arrow"/>
          </a:ln>
          <a:effectLst/>
        </p:spPr>
      </p:cxnSp>
      <p:sp>
        <p:nvSpPr>
          <p:cNvPr id="24" name="矩形 23">
            <a:extLst>
              <a:ext uri="{FF2B5EF4-FFF2-40B4-BE49-F238E27FC236}">
                <a16:creationId xmlns:a16="http://schemas.microsoft.com/office/drawing/2014/main" id="{A1814AC5-BA34-9309-6208-3A71F13CA2CD}"/>
              </a:ext>
            </a:extLst>
          </p:cNvPr>
          <p:cNvSpPr/>
          <p:nvPr/>
        </p:nvSpPr>
        <p:spPr bwMode="auto">
          <a:xfrm>
            <a:off x="6800942" y="1069674"/>
            <a:ext cx="4390824" cy="969092"/>
          </a:xfrm>
          <a:prstGeom prst="rect">
            <a:avLst/>
          </a:prstGeom>
          <a:noFill/>
          <a:ln w="25400">
            <a:solidFill>
              <a:srgbClr val="000000">
                <a:alpha val="99000"/>
              </a:srgbClr>
            </a:solidFill>
          </a:ln>
          <a:extLst>
            <a:ext uri="{91240B29-F687-4f45-9708-019B960494DF}">
              <a14:hiddenLine xmlns:a14="http://schemas.microsoft.com/office/drawing/2010/main" xmlns="" w="9525">
                <a:solidFill>
                  <a:srgbClr val="000000"/>
                </a:solidFill>
                <a:miter lim="800000"/>
                <a:headEnd/>
                <a:tailEnd/>
              </a14:hiddenLine>
            </a:ext>
          </a:extLst>
        </p:spPr>
        <p:txBody>
          <a:bodyPr wrap="none" lIns="54000" tIns="54000" rIns="54000" bIns="54000" rtlCol="0" anchor="ctr"/>
          <a:lstStyle/>
          <a:p>
            <a:pPr algn="l"/>
            <a:r>
              <a:rPr lang="en-US" altLang="zh-CN" sz="2000" b="1" dirty="0">
                <a:latin typeface="+mj-lt"/>
              </a:rPr>
              <a:t>Filters on SSD</a:t>
            </a:r>
          </a:p>
          <a:p>
            <a:pPr algn="l"/>
            <a:r>
              <a:rPr lang="en-US" altLang="zh-CN" sz="2000" dirty="0">
                <a:latin typeface="+mj-lt"/>
              </a:rPr>
              <a:t>Quotient Filter [VLDB’12]</a:t>
            </a:r>
          </a:p>
          <a:p>
            <a:pPr algn="l"/>
            <a:r>
              <a:rPr lang="en-US" altLang="zh-CN" sz="2000" dirty="0">
                <a:latin typeface="+mj-lt"/>
              </a:rPr>
              <a:t>Counting Quotient Filter [SIGMOD’17]</a:t>
            </a:r>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6145714" cy="4917500"/>
          </a:xfrm>
          <a:prstGeom prst="rect">
            <a:avLst/>
          </a:prstGeom>
        </p:spPr>
        <p:txBody>
          <a:bodyPr wrap="square" lIns="0" tIns="0" rIns="0" bIns="0">
            <a:spAutoFit/>
          </a:bodyPr>
          <a:lstStyle/>
          <a:p>
            <a:pPr marL="342900" indent="-342900">
              <a:lnSpc>
                <a:spcPct val="150000"/>
              </a:lnSpc>
              <a:buFont typeface="Arial" panose="020B0604020202020204" pitchFamily="34" charset="0"/>
              <a:buChar char="•"/>
            </a:pPr>
            <a:r>
              <a:rPr lang="en-US" altLang="zh-CN" sz="2400" dirty="0">
                <a:latin typeface="+mj-lt"/>
              </a:rPr>
              <a:t>Filters require larger storage space to achieve large capacity (objective 1) and high accuracy (objective 2).</a:t>
            </a:r>
          </a:p>
          <a:p>
            <a:pPr marL="342900" indent="-342900">
              <a:lnSpc>
                <a:spcPct val="150000"/>
              </a:lnSpc>
              <a:buFont typeface="Arial" panose="020B0604020202020204" pitchFamily="34" charset="0"/>
              <a:buChar char="•"/>
            </a:pPr>
            <a:endParaRPr lang="en-US" altLang="zh-CN" sz="2400" dirty="0">
              <a:latin typeface="+mj-lt"/>
            </a:endParaRPr>
          </a:p>
          <a:p>
            <a:pPr marL="342900" indent="-342900">
              <a:lnSpc>
                <a:spcPct val="150000"/>
              </a:lnSpc>
              <a:buFont typeface="Arial" panose="020B0604020202020204" pitchFamily="34" charset="0"/>
              <a:buChar char="•"/>
            </a:pPr>
            <a:r>
              <a:rPr lang="en-US" altLang="zh-CN" sz="2400" dirty="0">
                <a:latin typeface="+mj-lt"/>
              </a:rPr>
              <a:t>Previous work ported filters from DRAM to SSD for larger storage space.</a:t>
            </a:r>
          </a:p>
          <a:p>
            <a:pPr marL="342900" indent="-342900">
              <a:lnSpc>
                <a:spcPct val="150000"/>
              </a:lnSpc>
              <a:buFont typeface="Arial" panose="020B0604020202020204" pitchFamily="34" charset="0"/>
              <a:buChar char="•"/>
            </a:pPr>
            <a:endParaRPr lang="en-US" altLang="zh-CN" sz="2400" dirty="0">
              <a:latin typeface="+mj-lt"/>
            </a:endParaRPr>
          </a:p>
          <a:p>
            <a:pPr marL="342900" indent="-342900">
              <a:lnSpc>
                <a:spcPct val="150000"/>
              </a:lnSpc>
              <a:buFont typeface="Arial" panose="020B0604020202020204" pitchFamily="34" charset="0"/>
              <a:buChar char="•"/>
            </a:pPr>
            <a:r>
              <a:rPr lang="en-US" altLang="zh-CN" sz="2400" dirty="0">
                <a:latin typeface="+mj-lt"/>
              </a:rPr>
              <a:t>However, filters on SSD have low throughput (unable to achieve objective 3).</a:t>
            </a:r>
          </a:p>
        </p:txBody>
      </p:sp>
    </p:spTree>
    <p:extLst>
      <p:ext uri="{BB962C8B-B14F-4D97-AF65-F5344CB8AC3E}">
        <p14:creationId xmlns:p14="http://schemas.microsoft.com/office/powerpoint/2010/main" val="2392100311"/>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cs-CZ" altLang="zh-CN" dirty="0"/>
              <a:t>Filter design objectives</a:t>
            </a:r>
            <a:r>
              <a:rPr lang="en-US" altLang="zh-CN" dirty="0"/>
              <a:t> -- for objective 3</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7</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5655913" cy="4363502"/>
          </a:xfrm>
          <a:prstGeom prst="rect">
            <a:avLst/>
          </a:prstGeom>
        </p:spPr>
        <p:txBody>
          <a:bodyPr wrap="square" lIns="0" tIns="0" rIns="0" bIns="0">
            <a:spAutoFit/>
          </a:bodyPr>
          <a:lstStyle/>
          <a:p>
            <a:pPr marL="342900" indent="-342900">
              <a:lnSpc>
                <a:spcPct val="150000"/>
              </a:lnSpc>
              <a:buFont typeface="Arial" panose="020B0604020202020204" pitchFamily="34" charset="0"/>
              <a:buChar char="•"/>
            </a:pPr>
            <a:r>
              <a:rPr lang="en-US" altLang="zh-CN" sz="2400" dirty="0">
                <a:latin typeface="+mj-lt"/>
              </a:rPr>
              <a:t>Filters in DRAM can achieve high throughput (objective 3).</a:t>
            </a:r>
          </a:p>
          <a:p>
            <a:pPr marL="342900" indent="-342900">
              <a:lnSpc>
                <a:spcPct val="150000"/>
              </a:lnSpc>
              <a:buFont typeface="Arial" panose="020B0604020202020204" pitchFamily="34" charset="0"/>
              <a:buChar char="•"/>
            </a:pPr>
            <a:endParaRPr lang="en-US" altLang="zh-CN" sz="2400" dirty="0">
              <a:latin typeface="+mj-lt"/>
            </a:endParaRPr>
          </a:p>
          <a:p>
            <a:pPr marL="342900" indent="-342900">
              <a:lnSpc>
                <a:spcPct val="150000"/>
              </a:lnSpc>
              <a:buFont typeface="Arial" panose="020B0604020202020204" pitchFamily="34" charset="0"/>
              <a:buChar char="•"/>
            </a:pPr>
            <a:r>
              <a:rPr lang="en-US" altLang="zh-CN" sz="2400" dirty="0">
                <a:latin typeface="+mj-lt"/>
              </a:rPr>
              <a:t>However, storing a large number of elements while achieving high accuracy in DRAM incurs huge memory consumption (unable to achieve objectives 1 and 2).</a:t>
            </a:r>
          </a:p>
        </p:txBody>
      </p:sp>
      <p:grpSp>
        <p:nvGrpSpPr>
          <p:cNvPr id="30" name="组合 29">
            <a:extLst>
              <a:ext uri="{FF2B5EF4-FFF2-40B4-BE49-F238E27FC236}">
                <a16:creationId xmlns:a16="http://schemas.microsoft.com/office/drawing/2014/main" id="{2CDE0640-3DA9-FF88-2791-6203B1454B84}"/>
              </a:ext>
            </a:extLst>
          </p:cNvPr>
          <p:cNvGrpSpPr/>
          <p:nvPr/>
        </p:nvGrpSpPr>
        <p:grpSpPr>
          <a:xfrm>
            <a:off x="6785040" y="1115448"/>
            <a:ext cx="4812446" cy="4412431"/>
            <a:chOff x="6766434" y="1214787"/>
            <a:chExt cx="4812446" cy="4412431"/>
          </a:xfrm>
        </p:grpSpPr>
        <p:grpSp>
          <p:nvGrpSpPr>
            <p:cNvPr id="31" name="组合 30">
              <a:extLst>
                <a:ext uri="{FF2B5EF4-FFF2-40B4-BE49-F238E27FC236}">
                  <a16:creationId xmlns:a16="http://schemas.microsoft.com/office/drawing/2014/main" id="{CA416EBB-8277-57FD-5314-3B0A81BFE6B0}"/>
                </a:ext>
              </a:extLst>
            </p:cNvPr>
            <p:cNvGrpSpPr/>
            <p:nvPr/>
          </p:nvGrpSpPr>
          <p:grpSpPr>
            <a:xfrm>
              <a:off x="6766434" y="1214787"/>
              <a:ext cx="4812446" cy="4412431"/>
              <a:chOff x="6766434" y="1214787"/>
              <a:chExt cx="4812446" cy="4412431"/>
            </a:xfrm>
          </p:grpSpPr>
          <p:grpSp>
            <p:nvGrpSpPr>
              <p:cNvPr id="36" name="组合 35">
                <a:extLst>
                  <a:ext uri="{FF2B5EF4-FFF2-40B4-BE49-F238E27FC236}">
                    <a16:creationId xmlns:a16="http://schemas.microsoft.com/office/drawing/2014/main" id="{32D8D932-FE6F-59FD-0A3E-77C45A0DDFA6}"/>
                  </a:ext>
                </a:extLst>
              </p:cNvPr>
              <p:cNvGrpSpPr/>
              <p:nvPr/>
            </p:nvGrpSpPr>
            <p:grpSpPr>
              <a:xfrm>
                <a:off x="6766434" y="1214787"/>
                <a:ext cx="4812446" cy="3240000"/>
                <a:chOff x="6766434" y="1214787"/>
                <a:chExt cx="4812446" cy="3240000"/>
              </a:xfrm>
            </p:grpSpPr>
            <p:sp>
              <p:nvSpPr>
                <p:cNvPr id="39" name="椭圆 38">
                  <a:extLst>
                    <a:ext uri="{FF2B5EF4-FFF2-40B4-BE49-F238E27FC236}">
                      <a16:creationId xmlns:a16="http://schemas.microsoft.com/office/drawing/2014/main" id="{B002DEB8-9005-32B2-F2E7-D71CDB0EA7CB}"/>
                    </a:ext>
                  </a:extLst>
                </p:cNvPr>
                <p:cNvSpPr/>
                <p:nvPr/>
              </p:nvSpPr>
              <p:spPr bwMode="auto">
                <a:xfrm>
                  <a:off x="6766434" y="1214787"/>
                  <a:ext cx="3240000" cy="3240000"/>
                </a:xfrm>
                <a:prstGeom prst="ellipse">
                  <a:avLst/>
                </a:prstGeom>
                <a:solidFill>
                  <a:srgbClr val="C00000">
                    <a:alpha val="20000"/>
                  </a:srgbClr>
                </a:solidFill>
                <a:ln w="254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l"/>
                  <a:endParaRPr lang="zh-CN" altLang="en-US" sz="2400" dirty="0"/>
                </a:p>
              </p:txBody>
            </p:sp>
            <p:sp>
              <p:nvSpPr>
                <p:cNvPr id="40" name="椭圆 39">
                  <a:extLst>
                    <a:ext uri="{FF2B5EF4-FFF2-40B4-BE49-F238E27FC236}">
                      <a16:creationId xmlns:a16="http://schemas.microsoft.com/office/drawing/2014/main" id="{578CECC7-2BFB-94EC-6B28-4898BA6D474C}"/>
                    </a:ext>
                  </a:extLst>
                </p:cNvPr>
                <p:cNvSpPr/>
                <p:nvPr/>
              </p:nvSpPr>
              <p:spPr bwMode="auto">
                <a:xfrm>
                  <a:off x="8338880" y="1214787"/>
                  <a:ext cx="3240000" cy="3240000"/>
                </a:xfrm>
                <a:prstGeom prst="ellipse">
                  <a:avLst/>
                </a:prstGeom>
                <a:solidFill>
                  <a:srgbClr val="FFC000">
                    <a:alpha val="20000"/>
                  </a:srgbClr>
                </a:solidFill>
                <a:ln w="254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l"/>
                  <a:endParaRPr lang="zh-CN" altLang="en-US" sz="2400" dirty="0"/>
                </a:p>
              </p:txBody>
            </p:sp>
          </p:grpSp>
          <p:sp>
            <p:nvSpPr>
              <p:cNvPr id="37" name="椭圆 36">
                <a:extLst>
                  <a:ext uri="{FF2B5EF4-FFF2-40B4-BE49-F238E27FC236}">
                    <a16:creationId xmlns:a16="http://schemas.microsoft.com/office/drawing/2014/main" id="{AA9D2E4A-CD4F-47F6-9DEA-E84E0124B439}"/>
                  </a:ext>
                </a:extLst>
              </p:cNvPr>
              <p:cNvSpPr/>
              <p:nvPr/>
            </p:nvSpPr>
            <p:spPr bwMode="auto">
              <a:xfrm>
                <a:off x="7552657" y="2387218"/>
                <a:ext cx="3240000" cy="3240000"/>
              </a:xfrm>
              <a:prstGeom prst="ellipse">
                <a:avLst/>
              </a:prstGeom>
              <a:solidFill>
                <a:srgbClr val="0070C0">
                  <a:alpha val="20000"/>
                </a:srgbClr>
              </a:solidFill>
              <a:ln w="254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l"/>
                <a:endParaRPr lang="zh-CN" altLang="en-US" sz="2400" dirty="0"/>
              </a:p>
            </p:txBody>
          </p:sp>
        </p:grpSp>
        <p:sp>
          <p:nvSpPr>
            <p:cNvPr id="32" name="矩形 31">
              <a:extLst>
                <a:ext uri="{FF2B5EF4-FFF2-40B4-BE49-F238E27FC236}">
                  <a16:creationId xmlns:a16="http://schemas.microsoft.com/office/drawing/2014/main" id="{13B0C196-52A5-6C1D-08BC-454B4D58A104}"/>
                </a:ext>
              </a:extLst>
            </p:cNvPr>
            <p:cNvSpPr/>
            <p:nvPr/>
          </p:nvSpPr>
          <p:spPr bwMode="auto">
            <a:xfrm>
              <a:off x="8043818" y="4869557"/>
              <a:ext cx="2257678" cy="322633"/>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rtlCol="0" anchor="ctr"/>
            <a:lstStyle/>
            <a:p>
              <a:pPr algn="l"/>
              <a:r>
                <a:rPr lang="en-US" altLang="zh-CN" sz="2000" b="1" dirty="0">
                  <a:latin typeface="+mj-lt"/>
                </a:rPr>
                <a:t>3. high throughput</a:t>
              </a:r>
              <a:endParaRPr lang="zh-CN" altLang="en-US" sz="2000" dirty="0"/>
            </a:p>
          </p:txBody>
        </p:sp>
        <p:sp>
          <p:nvSpPr>
            <p:cNvPr id="33" name="矩形 32">
              <a:extLst>
                <a:ext uri="{FF2B5EF4-FFF2-40B4-BE49-F238E27FC236}">
                  <a16:creationId xmlns:a16="http://schemas.microsoft.com/office/drawing/2014/main" id="{BB05F225-7E73-FE50-67C9-46754E23EA70}"/>
                </a:ext>
              </a:extLst>
            </p:cNvPr>
            <p:cNvSpPr/>
            <p:nvPr/>
          </p:nvSpPr>
          <p:spPr bwMode="auto">
            <a:xfrm>
              <a:off x="10319352" y="1992624"/>
              <a:ext cx="1050766" cy="627321"/>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rtlCol="0" anchor="ctr"/>
            <a:lstStyle/>
            <a:p>
              <a:pPr algn="l"/>
              <a:r>
                <a:rPr lang="en-US" altLang="zh-CN" sz="2000" b="1" dirty="0">
                  <a:latin typeface="+mj-lt"/>
                </a:rPr>
                <a:t>2. high </a:t>
              </a:r>
            </a:p>
            <a:p>
              <a:pPr algn="l"/>
              <a:r>
                <a:rPr lang="en-US" altLang="zh-CN" sz="2000" b="1" dirty="0">
                  <a:latin typeface="+mj-lt"/>
                </a:rPr>
                <a:t>accuracy</a:t>
              </a:r>
            </a:p>
          </p:txBody>
        </p:sp>
        <p:sp>
          <p:nvSpPr>
            <p:cNvPr id="34" name="矩形 33">
              <a:extLst>
                <a:ext uri="{FF2B5EF4-FFF2-40B4-BE49-F238E27FC236}">
                  <a16:creationId xmlns:a16="http://schemas.microsoft.com/office/drawing/2014/main" id="{1611C2B9-30F8-01DA-ADE1-B0492A1FD778}"/>
                </a:ext>
              </a:extLst>
            </p:cNvPr>
            <p:cNvSpPr/>
            <p:nvPr/>
          </p:nvSpPr>
          <p:spPr bwMode="auto">
            <a:xfrm>
              <a:off x="7109405" y="1974603"/>
              <a:ext cx="1125169" cy="663363"/>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rtlCol="0" anchor="ctr"/>
            <a:lstStyle/>
            <a:p>
              <a:pPr algn="l"/>
              <a:r>
                <a:rPr lang="en-US" altLang="zh-CN" sz="2000" b="1" dirty="0">
                  <a:latin typeface="+mj-lt"/>
                </a:rPr>
                <a:t>1. large </a:t>
              </a:r>
            </a:p>
            <a:p>
              <a:pPr algn="l"/>
              <a:r>
                <a:rPr lang="en-US" altLang="zh-CN" sz="2000" b="1" dirty="0">
                  <a:latin typeface="+mj-lt"/>
                </a:rPr>
                <a:t>capacity</a:t>
              </a:r>
            </a:p>
          </p:txBody>
        </p:sp>
        <p:sp>
          <p:nvSpPr>
            <p:cNvPr id="35" name="矩形 34">
              <a:extLst>
                <a:ext uri="{FF2B5EF4-FFF2-40B4-BE49-F238E27FC236}">
                  <a16:creationId xmlns:a16="http://schemas.microsoft.com/office/drawing/2014/main" id="{F1D81598-5FBA-087A-6844-C91AF5513D1E}"/>
                </a:ext>
              </a:extLst>
            </p:cNvPr>
            <p:cNvSpPr/>
            <p:nvPr/>
          </p:nvSpPr>
          <p:spPr bwMode="auto">
            <a:xfrm>
              <a:off x="8645165" y="2933131"/>
              <a:ext cx="1054985" cy="455471"/>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rtlCol="0" anchor="ctr"/>
            <a:lstStyle/>
            <a:p>
              <a:pPr algn="l"/>
              <a:r>
                <a:rPr lang="en-US" altLang="zh-CN" sz="2000" b="1" dirty="0">
                  <a:latin typeface="+mj-lt"/>
                </a:rPr>
                <a:t>our work</a:t>
              </a:r>
            </a:p>
          </p:txBody>
        </p:sp>
      </p:grpSp>
      <p:cxnSp>
        <p:nvCxnSpPr>
          <p:cNvPr id="43" name="直接箭头连接符 42">
            <a:extLst>
              <a:ext uri="{FF2B5EF4-FFF2-40B4-BE49-F238E27FC236}">
                <a16:creationId xmlns:a16="http://schemas.microsoft.com/office/drawing/2014/main" id="{B88F8632-0D83-D962-9309-D3D782041954}"/>
              </a:ext>
            </a:extLst>
          </p:cNvPr>
          <p:cNvCxnSpPr>
            <a:cxnSpLocks/>
          </p:cNvCxnSpPr>
          <p:nvPr/>
        </p:nvCxnSpPr>
        <p:spPr bwMode="auto">
          <a:xfrm flipH="1">
            <a:off x="8663771" y="5272857"/>
            <a:ext cx="442432" cy="437236"/>
          </a:xfrm>
          <a:prstGeom prst="straightConnector1">
            <a:avLst/>
          </a:prstGeom>
          <a:solidFill>
            <a:schemeClr val="bg1"/>
          </a:solidFill>
          <a:ln w="38100" cap="flat" cmpd="sng" algn="ctr">
            <a:solidFill>
              <a:schemeClr val="tx1"/>
            </a:solidFill>
            <a:prstDash val="solid"/>
            <a:round/>
            <a:headEnd type="none" w="med" len="med"/>
            <a:tailEnd type="arrow"/>
          </a:ln>
          <a:effectLst/>
        </p:spPr>
      </p:cxnSp>
      <p:sp>
        <p:nvSpPr>
          <p:cNvPr id="44" name="矩形 43">
            <a:extLst>
              <a:ext uri="{FF2B5EF4-FFF2-40B4-BE49-F238E27FC236}">
                <a16:creationId xmlns:a16="http://schemas.microsoft.com/office/drawing/2014/main" id="{27374EAF-C6C2-CC05-001B-E5AE7691315B}"/>
              </a:ext>
            </a:extLst>
          </p:cNvPr>
          <p:cNvSpPr/>
          <p:nvPr/>
        </p:nvSpPr>
        <p:spPr bwMode="auto">
          <a:xfrm>
            <a:off x="7441857" y="5692078"/>
            <a:ext cx="3498812" cy="969092"/>
          </a:xfrm>
          <a:prstGeom prst="rect">
            <a:avLst/>
          </a:prstGeom>
          <a:noFill/>
          <a:ln w="254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lIns="54000" tIns="54000" rIns="54000" bIns="54000" rtlCol="0" anchor="ctr"/>
          <a:lstStyle/>
          <a:p>
            <a:pPr algn="l"/>
            <a:r>
              <a:rPr lang="en-US" altLang="zh-CN" sz="2000" b="1" dirty="0">
                <a:latin typeface="+mj-lt"/>
              </a:rPr>
              <a:t>Filters in DRAM</a:t>
            </a:r>
          </a:p>
          <a:p>
            <a:pPr algn="l"/>
            <a:r>
              <a:rPr lang="en-US" altLang="zh-CN" sz="2000" dirty="0">
                <a:latin typeface="+mj-lt"/>
              </a:rPr>
              <a:t>Bloom Filter [Comm. ACM’70] </a:t>
            </a:r>
          </a:p>
          <a:p>
            <a:pPr algn="l"/>
            <a:r>
              <a:rPr lang="en-US" altLang="zh-CN" sz="2000" dirty="0">
                <a:latin typeface="+mj-lt"/>
              </a:rPr>
              <a:t>Cuckoo Filter [CoNEXT’14]</a:t>
            </a:r>
          </a:p>
        </p:txBody>
      </p:sp>
    </p:spTree>
    <p:extLst>
      <p:ext uri="{BB962C8B-B14F-4D97-AF65-F5344CB8AC3E}">
        <p14:creationId xmlns:p14="http://schemas.microsoft.com/office/powerpoint/2010/main" val="2696394427"/>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Filters need to achieve all objectives</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8</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5655913" cy="1593513"/>
          </a:xfrm>
          <a:prstGeom prst="rect">
            <a:avLst/>
          </a:prstGeom>
        </p:spPr>
        <p:txBody>
          <a:bodyPr wrap="square" lIns="0" tIns="0" rIns="0" bIns="0">
            <a:spAutoFit/>
          </a:bodyPr>
          <a:lstStyle/>
          <a:p>
            <a:pPr marL="342900" indent="-342900">
              <a:lnSpc>
                <a:spcPct val="150000"/>
              </a:lnSpc>
              <a:buFont typeface="Arial" panose="020B0604020202020204" pitchFamily="34" charset="0"/>
              <a:buChar char="•"/>
            </a:pPr>
            <a:r>
              <a:rPr lang="en-US" altLang="zh-CN" sz="2400" dirty="0">
                <a:latin typeface="+mj-lt"/>
              </a:rPr>
              <a:t>Previous filter designs have to trade off between speed (objective 3) and space (objectives 1 and 2).</a:t>
            </a:r>
          </a:p>
        </p:txBody>
      </p:sp>
      <p:graphicFrame>
        <p:nvGraphicFramePr>
          <p:cNvPr id="7" name="表格 6">
            <a:extLst>
              <a:ext uri="{FF2B5EF4-FFF2-40B4-BE49-F238E27FC236}">
                <a16:creationId xmlns:a16="http://schemas.microsoft.com/office/drawing/2014/main" id="{E5BE104F-3F6B-8497-6B2C-18A908D4EB46}"/>
              </a:ext>
            </a:extLst>
          </p:cNvPr>
          <p:cNvGraphicFramePr>
            <a:graphicFrameLocks noGrp="1"/>
          </p:cNvGraphicFramePr>
          <p:nvPr>
            <p:extLst>
              <p:ext uri="{D42A27DB-BD31-4B8C-83A1-F6EECF244321}">
                <p14:modId xmlns:p14="http://schemas.microsoft.com/office/powerpoint/2010/main" val="1199206132"/>
              </p:ext>
            </p:extLst>
          </p:nvPr>
        </p:nvGraphicFramePr>
        <p:xfrm>
          <a:off x="740860" y="3317130"/>
          <a:ext cx="4860000" cy="1620000"/>
        </p:xfrm>
        <a:graphic>
          <a:graphicData uri="http://schemas.openxmlformats.org/drawingml/2006/table">
            <a:tbl>
              <a:tblPr firstRow="1" bandRow="1">
                <a:tableStyleId>{5C22544A-7EE6-4342-B048-85BDC9FD1C3A}</a:tableStyleId>
              </a:tblPr>
              <a:tblGrid>
                <a:gridCol w="1620000">
                  <a:extLst>
                    <a:ext uri="{9D8B030D-6E8A-4147-A177-3AD203B41FA5}">
                      <a16:colId xmlns:a16="http://schemas.microsoft.com/office/drawing/2014/main" val="3283646790"/>
                    </a:ext>
                  </a:extLst>
                </a:gridCol>
                <a:gridCol w="1620000">
                  <a:extLst>
                    <a:ext uri="{9D8B030D-6E8A-4147-A177-3AD203B41FA5}">
                      <a16:colId xmlns:a16="http://schemas.microsoft.com/office/drawing/2014/main" val="1808372076"/>
                    </a:ext>
                  </a:extLst>
                </a:gridCol>
                <a:gridCol w="1620000">
                  <a:extLst>
                    <a:ext uri="{9D8B030D-6E8A-4147-A177-3AD203B41FA5}">
                      <a16:colId xmlns:a16="http://schemas.microsoft.com/office/drawing/2014/main" val="1274048521"/>
                    </a:ext>
                  </a:extLst>
                </a:gridCol>
              </a:tblGrid>
              <a:tr h="540000">
                <a:tc>
                  <a:txBody>
                    <a:bodyPr/>
                    <a:lstStyle/>
                    <a:p>
                      <a:pPr algn="ctr"/>
                      <a:endParaRPr lang="zh-CN" altLang="en-US"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800" b="1" kern="1200" dirty="0">
                          <a:solidFill>
                            <a:schemeClr val="tx1"/>
                          </a:solidFill>
                          <a:latin typeface="+mn-lt"/>
                          <a:ea typeface="+mn-ea"/>
                          <a:cs typeface="+mn-cs"/>
                        </a:rPr>
                        <a:t>Speed</a:t>
                      </a:r>
                      <a:endParaRPr lang="zh-CN" altLang="en-US"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800" b="1" kern="1200" dirty="0">
                          <a:solidFill>
                            <a:schemeClr val="tx1"/>
                          </a:solidFill>
                          <a:latin typeface="+mn-lt"/>
                          <a:ea typeface="+mn-ea"/>
                          <a:cs typeface="+mn-cs"/>
                        </a:rPr>
                        <a:t>Space</a:t>
                      </a:r>
                      <a:endParaRPr lang="zh-CN" altLang="en-US"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60396223"/>
                  </a:ext>
                </a:extLst>
              </a:tr>
              <a:tr h="540000">
                <a:tc>
                  <a:txBody>
                    <a:bodyPr/>
                    <a:lstStyle/>
                    <a:p>
                      <a:pPr algn="ctr"/>
                      <a:r>
                        <a:rPr lang="en-US" altLang="zh-CN" sz="1800" b="1" kern="1200" dirty="0">
                          <a:solidFill>
                            <a:schemeClr val="tx1"/>
                          </a:solidFill>
                          <a:latin typeface="+mn-lt"/>
                          <a:ea typeface="+mn-ea"/>
                          <a:cs typeface="+mn-cs"/>
                        </a:rPr>
                        <a:t>DRAM</a:t>
                      </a:r>
                      <a:endParaRPr lang="zh-CN" altLang="en-US"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C00000"/>
                          </a:solidFill>
                        </a:rPr>
                        <a:t>fast</a:t>
                      </a:r>
                      <a:endParaRPr lang="zh-CN" altLang="en-US" b="1" dirty="0">
                        <a:solidFill>
                          <a:srgbClr val="C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small</a:t>
                      </a:r>
                      <a:endParaRPr lang="zh-CN" altLang="en-US"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0545392"/>
                  </a:ext>
                </a:extLst>
              </a:tr>
              <a:tr h="540000">
                <a:tc>
                  <a:txBody>
                    <a:bodyPr/>
                    <a:lstStyle/>
                    <a:p>
                      <a:pPr algn="ctr"/>
                      <a:r>
                        <a:rPr lang="en-US" altLang="zh-CN" sz="1800" b="1" kern="1200" dirty="0">
                          <a:solidFill>
                            <a:schemeClr val="tx1"/>
                          </a:solidFill>
                          <a:latin typeface="+mn-lt"/>
                          <a:ea typeface="+mn-ea"/>
                          <a:cs typeface="+mn-cs"/>
                        </a:rPr>
                        <a:t>SSD</a:t>
                      </a:r>
                      <a:endParaRPr lang="zh-CN" altLang="en-US"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dirty="0">
                          <a:solidFill>
                            <a:schemeClr val="tx1"/>
                          </a:solidFill>
                        </a:rPr>
                        <a:t>slow</a:t>
                      </a:r>
                      <a:endParaRPr lang="zh-CN" altLang="en-US"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C00000"/>
                          </a:solidFill>
                        </a:rPr>
                        <a:t>large</a:t>
                      </a:r>
                      <a:endParaRPr lang="zh-CN" altLang="en-US" b="1" dirty="0">
                        <a:solidFill>
                          <a:srgbClr val="C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1042916"/>
                  </a:ext>
                </a:extLst>
              </a:tr>
            </a:tbl>
          </a:graphicData>
        </a:graphic>
      </p:graphicFrame>
      <p:grpSp>
        <p:nvGrpSpPr>
          <p:cNvPr id="9" name="组合 8">
            <a:extLst>
              <a:ext uri="{FF2B5EF4-FFF2-40B4-BE49-F238E27FC236}">
                <a16:creationId xmlns:a16="http://schemas.microsoft.com/office/drawing/2014/main" id="{2854D9E1-D941-5D4E-EEC9-E9A6D3D6B080}"/>
              </a:ext>
            </a:extLst>
          </p:cNvPr>
          <p:cNvGrpSpPr/>
          <p:nvPr/>
        </p:nvGrpSpPr>
        <p:grpSpPr>
          <a:xfrm>
            <a:off x="7086944" y="2144699"/>
            <a:ext cx="4812446" cy="4412431"/>
            <a:chOff x="6766434" y="1214787"/>
            <a:chExt cx="4812446" cy="4412431"/>
          </a:xfrm>
        </p:grpSpPr>
        <p:grpSp>
          <p:nvGrpSpPr>
            <p:cNvPr id="10" name="组合 9">
              <a:extLst>
                <a:ext uri="{FF2B5EF4-FFF2-40B4-BE49-F238E27FC236}">
                  <a16:creationId xmlns:a16="http://schemas.microsoft.com/office/drawing/2014/main" id="{709F96B2-2B45-04A1-8F36-D71C581A04F4}"/>
                </a:ext>
              </a:extLst>
            </p:cNvPr>
            <p:cNvGrpSpPr/>
            <p:nvPr/>
          </p:nvGrpSpPr>
          <p:grpSpPr>
            <a:xfrm>
              <a:off x="6766434" y="1214787"/>
              <a:ext cx="4812446" cy="4412431"/>
              <a:chOff x="6766434" y="1214787"/>
              <a:chExt cx="4812446" cy="4412431"/>
            </a:xfrm>
          </p:grpSpPr>
          <p:grpSp>
            <p:nvGrpSpPr>
              <p:cNvPr id="15" name="组合 14">
                <a:extLst>
                  <a:ext uri="{FF2B5EF4-FFF2-40B4-BE49-F238E27FC236}">
                    <a16:creationId xmlns:a16="http://schemas.microsoft.com/office/drawing/2014/main" id="{1F003942-59F7-BB2D-7599-DC0D18D74F2B}"/>
                  </a:ext>
                </a:extLst>
              </p:cNvPr>
              <p:cNvGrpSpPr/>
              <p:nvPr/>
            </p:nvGrpSpPr>
            <p:grpSpPr>
              <a:xfrm>
                <a:off x="6766434" y="1214787"/>
                <a:ext cx="4812446" cy="3240000"/>
                <a:chOff x="6766434" y="1214787"/>
                <a:chExt cx="4812446" cy="3240000"/>
              </a:xfrm>
            </p:grpSpPr>
            <p:sp>
              <p:nvSpPr>
                <p:cNvPr id="17" name="椭圆 16">
                  <a:extLst>
                    <a:ext uri="{FF2B5EF4-FFF2-40B4-BE49-F238E27FC236}">
                      <a16:creationId xmlns:a16="http://schemas.microsoft.com/office/drawing/2014/main" id="{80D45226-E291-61EF-17A1-CB29A0C8E1CF}"/>
                    </a:ext>
                  </a:extLst>
                </p:cNvPr>
                <p:cNvSpPr/>
                <p:nvPr/>
              </p:nvSpPr>
              <p:spPr bwMode="auto">
                <a:xfrm>
                  <a:off x="6766434" y="1214787"/>
                  <a:ext cx="3240000" cy="3240000"/>
                </a:xfrm>
                <a:prstGeom prst="ellipse">
                  <a:avLst/>
                </a:prstGeom>
                <a:solidFill>
                  <a:srgbClr val="C00000">
                    <a:alpha val="20000"/>
                  </a:srgbClr>
                </a:solidFill>
                <a:ln w="254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l"/>
                  <a:endParaRPr lang="zh-CN" altLang="en-US" sz="2400" dirty="0"/>
                </a:p>
              </p:txBody>
            </p:sp>
            <p:sp>
              <p:nvSpPr>
                <p:cNvPr id="18" name="椭圆 17">
                  <a:extLst>
                    <a:ext uri="{FF2B5EF4-FFF2-40B4-BE49-F238E27FC236}">
                      <a16:creationId xmlns:a16="http://schemas.microsoft.com/office/drawing/2014/main" id="{01B1C8F0-34B2-A863-5037-50E13A8DF697}"/>
                    </a:ext>
                  </a:extLst>
                </p:cNvPr>
                <p:cNvSpPr/>
                <p:nvPr/>
              </p:nvSpPr>
              <p:spPr bwMode="auto">
                <a:xfrm>
                  <a:off x="8338880" y="1214787"/>
                  <a:ext cx="3240000" cy="3240000"/>
                </a:xfrm>
                <a:prstGeom prst="ellipse">
                  <a:avLst/>
                </a:prstGeom>
                <a:solidFill>
                  <a:srgbClr val="FFC000">
                    <a:alpha val="20000"/>
                  </a:srgbClr>
                </a:solidFill>
                <a:ln w="254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l"/>
                  <a:endParaRPr lang="zh-CN" altLang="en-US" sz="2400" dirty="0"/>
                </a:p>
              </p:txBody>
            </p:sp>
          </p:grpSp>
          <p:sp>
            <p:nvSpPr>
              <p:cNvPr id="16" name="椭圆 15">
                <a:extLst>
                  <a:ext uri="{FF2B5EF4-FFF2-40B4-BE49-F238E27FC236}">
                    <a16:creationId xmlns:a16="http://schemas.microsoft.com/office/drawing/2014/main" id="{3A8C6B41-C5F0-C387-373B-38DDEEE099CD}"/>
                  </a:ext>
                </a:extLst>
              </p:cNvPr>
              <p:cNvSpPr/>
              <p:nvPr/>
            </p:nvSpPr>
            <p:spPr bwMode="auto">
              <a:xfrm>
                <a:off x="7552657" y="2387218"/>
                <a:ext cx="3240000" cy="3240000"/>
              </a:xfrm>
              <a:prstGeom prst="ellipse">
                <a:avLst/>
              </a:prstGeom>
              <a:solidFill>
                <a:srgbClr val="0070C0">
                  <a:alpha val="20000"/>
                </a:srgbClr>
              </a:solidFill>
              <a:ln w="254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rtlCol="0" anchor="ctr"/>
              <a:lstStyle/>
              <a:p>
                <a:pPr algn="l"/>
                <a:endParaRPr lang="zh-CN" altLang="en-US" sz="2400" dirty="0"/>
              </a:p>
            </p:txBody>
          </p:sp>
        </p:grpSp>
        <p:sp>
          <p:nvSpPr>
            <p:cNvPr id="11" name="矩形 10">
              <a:extLst>
                <a:ext uri="{FF2B5EF4-FFF2-40B4-BE49-F238E27FC236}">
                  <a16:creationId xmlns:a16="http://schemas.microsoft.com/office/drawing/2014/main" id="{F6CA64F5-6AE7-C582-0809-E131C90A74F4}"/>
                </a:ext>
              </a:extLst>
            </p:cNvPr>
            <p:cNvSpPr/>
            <p:nvPr/>
          </p:nvSpPr>
          <p:spPr bwMode="auto">
            <a:xfrm>
              <a:off x="8043818" y="4869557"/>
              <a:ext cx="2257678" cy="322633"/>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rtlCol="0" anchor="ctr"/>
            <a:lstStyle/>
            <a:p>
              <a:pPr algn="l"/>
              <a:r>
                <a:rPr lang="en-US" altLang="zh-CN" sz="2000" b="1" dirty="0">
                  <a:latin typeface="+mj-lt"/>
                </a:rPr>
                <a:t>3. high throughput</a:t>
              </a:r>
              <a:endParaRPr lang="zh-CN" altLang="en-US" sz="2000" dirty="0"/>
            </a:p>
          </p:txBody>
        </p:sp>
        <p:sp>
          <p:nvSpPr>
            <p:cNvPr id="12" name="矩形 11">
              <a:extLst>
                <a:ext uri="{FF2B5EF4-FFF2-40B4-BE49-F238E27FC236}">
                  <a16:creationId xmlns:a16="http://schemas.microsoft.com/office/drawing/2014/main" id="{0B5F6471-8EFE-80FF-0122-3763755F6C67}"/>
                </a:ext>
              </a:extLst>
            </p:cNvPr>
            <p:cNvSpPr/>
            <p:nvPr/>
          </p:nvSpPr>
          <p:spPr bwMode="auto">
            <a:xfrm>
              <a:off x="10319352" y="1992624"/>
              <a:ext cx="1050766" cy="627321"/>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rtlCol="0" anchor="ctr"/>
            <a:lstStyle/>
            <a:p>
              <a:pPr algn="l"/>
              <a:r>
                <a:rPr lang="en-US" altLang="zh-CN" sz="2000" b="1" dirty="0">
                  <a:latin typeface="+mj-lt"/>
                </a:rPr>
                <a:t>2. high </a:t>
              </a:r>
            </a:p>
            <a:p>
              <a:pPr algn="l"/>
              <a:r>
                <a:rPr lang="en-US" altLang="zh-CN" sz="2000" b="1" dirty="0">
                  <a:latin typeface="+mj-lt"/>
                </a:rPr>
                <a:t>accuracy</a:t>
              </a:r>
            </a:p>
          </p:txBody>
        </p:sp>
        <p:sp>
          <p:nvSpPr>
            <p:cNvPr id="13" name="矩形 12">
              <a:extLst>
                <a:ext uri="{FF2B5EF4-FFF2-40B4-BE49-F238E27FC236}">
                  <a16:creationId xmlns:a16="http://schemas.microsoft.com/office/drawing/2014/main" id="{92D9D95A-B84B-2891-49E8-5E77E7AE1FBE}"/>
                </a:ext>
              </a:extLst>
            </p:cNvPr>
            <p:cNvSpPr/>
            <p:nvPr/>
          </p:nvSpPr>
          <p:spPr bwMode="auto">
            <a:xfrm>
              <a:off x="7109405" y="1974603"/>
              <a:ext cx="1125169" cy="663363"/>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rtlCol="0" anchor="ctr"/>
            <a:lstStyle/>
            <a:p>
              <a:pPr algn="l"/>
              <a:r>
                <a:rPr lang="en-US" altLang="zh-CN" sz="2000" b="1" dirty="0">
                  <a:latin typeface="+mj-lt"/>
                </a:rPr>
                <a:t>1. large </a:t>
              </a:r>
            </a:p>
            <a:p>
              <a:pPr algn="l"/>
              <a:r>
                <a:rPr lang="en-US" altLang="zh-CN" sz="2000" b="1" dirty="0">
                  <a:latin typeface="+mj-lt"/>
                </a:rPr>
                <a:t>capacity</a:t>
              </a:r>
            </a:p>
          </p:txBody>
        </p:sp>
        <p:sp>
          <p:nvSpPr>
            <p:cNvPr id="14" name="矩形 13">
              <a:extLst>
                <a:ext uri="{FF2B5EF4-FFF2-40B4-BE49-F238E27FC236}">
                  <a16:creationId xmlns:a16="http://schemas.microsoft.com/office/drawing/2014/main" id="{0BC9E012-8610-3ADD-90B3-9F8C38CEB209}"/>
                </a:ext>
              </a:extLst>
            </p:cNvPr>
            <p:cNvSpPr/>
            <p:nvPr/>
          </p:nvSpPr>
          <p:spPr bwMode="auto">
            <a:xfrm>
              <a:off x="8645165" y="2933131"/>
              <a:ext cx="1054985" cy="455471"/>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rtlCol="0" anchor="ctr"/>
            <a:lstStyle/>
            <a:p>
              <a:pPr algn="l"/>
              <a:r>
                <a:rPr lang="en-US" altLang="zh-CN" sz="2000" b="1" dirty="0">
                  <a:latin typeface="+mj-lt"/>
                </a:rPr>
                <a:t>our work</a:t>
              </a:r>
            </a:p>
          </p:txBody>
        </p:sp>
      </p:grpSp>
      <p:cxnSp>
        <p:nvCxnSpPr>
          <p:cNvPr id="19" name="直接箭头连接符 18">
            <a:extLst>
              <a:ext uri="{FF2B5EF4-FFF2-40B4-BE49-F238E27FC236}">
                <a16:creationId xmlns:a16="http://schemas.microsoft.com/office/drawing/2014/main" id="{A37ADC90-5BCE-BC71-0B7C-ACCD2588B182}"/>
              </a:ext>
            </a:extLst>
          </p:cNvPr>
          <p:cNvCxnSpPr>
            <a:cxnSpLocks/>
          </p:cNvCxnSpPr>
          <p:nvPr/>
        </p:nvCxnSpPr>
        <p:spPr bwMode="auto">
          <a:xfrm flipH="1" flipV="1">
            <a:off x="9352821" y="2038766"/>
            <a:ext cx="158788" cy="731811"/>
          </a:xfrm>
          <a:prstGeom prst="straightConnector1">
            <a:avLst/>
          </a:prstGeom>
          <a:solidFill>
            <a:schemeClr val="bg1"/>
          </a:solidFill>
          <a:ln w="38100" cap="flat" cmpd="sng" algn="ctr">
            <a:solidFill>
              <a:schemeClr val="tx1"/>
            </a:solidFill>
            <a:prstDash val="solid"/>
            <a:round/>
            <a:headEnd type="none" w="med" len="med"/>
            <a:tailEnd type="arrow"/>
          </a:ln>
          <a:effectLst/>
        </p:spPr>
      </p:cxnSp>
      <p:sp>
        <p:nvSpPr>
          <p:cNvPr id="20" name="矩形 19">
            <a:extLst>
              <a:ext uri="{FF2B5EF4-FFF2-40B4-BE49-F238E27FC236}">
                <a16:creationId xmlns:a16="http://schemas.microsoft.com/office/drawing/2014/main" id="{4274ABC4-28D6-F3C3-D009-AB4779DCD975}"/>
              </a:ext>
            </a:extLst>
          </p:cNvPr>
          <p:cNvSpPr/>
          <p:nvPr/>
        </p:nvSpPr>
        <p:spPr bwMode="auto">
          <a:xfrm>
            <a:off x="7190506" y="1069674"/>
            <a:ext cx="4390824" cy="969092"/>
          </a:xfrm>
          <a:prstGeom prst="rect">
            <a:avLst/>
          </a:prstGeom>
          <a:noFill/>
          <a:ln w="25400">
            <a:solidFill>
              <a:srgbClr val="000000">
                <a:alpha val="99000"/>
              </a:srgbClr>
            </a:solidFill>
          </a:ln>
          <a:extLst>
            <a:ext uri="{91240B29-F687-4f45-9708-019B960494DF}">
              <a14:hiddenLine xmlns:a14="http://schemas.microsoft.com/office/drawing/2010/main" xmlns="" w="9525">
                <a:solidFill>
                  <a:srgbClr val="000000"/>
                </a:solidFill>
                <a:miter lim="800000"/>
                <a:headEnd/>
                <a:tailEnd/>
              </a14:hiddenLine>
            </a:ext>
          </a:extLst>
        </p:spPr>
        <p:txBody>
          <a:bodyPr wrap="none" lIns="54000" tIns="54000" rIns="54000" bIns="54000" rtlCol="0" anchor="ctr"/>
          <a:lstStyle/>
          <a:p>
            <a:pPr algn="l"/>
            <a:r>
              <a:rPr lang="en-US" altLang="zh-CN" sz="2000" b="1" dirty="0">
                <a:latin typeface="+mj-lt"/>
              </a:rPr>
              <a:t>Filters on SSD</a:t>
            </a:r>
          </a:p>
          <a:p>
            <a:pPr algn="l"/>
            <a:r>
              <a:rPr lang="en-US" altLang="zh-CN" sz="2000" dirty="0">
                <a:latin typeface="+mj-lt"/>
              </a:rPr>
              <a:t>Quotient Filter [VLDB’12]</a:t>
            </a:r>
          </a:p>
          <a:p>
            <a:pPr algn="l"/>
            <a:r>
              <a:rPr lang="en-US" altLang="zh-CN" sz="2000" dirty="0">
                <a:latin typeface="+mj-lt"/>
              </a:rPr>
              <a:t>Counting Quotient Filter [SIGMOD’17]</a:t>
            </a:r>
          </a:p>
        </p:txBody>
      </p:sp>
      <p:sp>
        <p:nvSpPr>
          <p:cNvPr id="21" name="矩形 20">
            <a:extLst>
              <a:ext uri="{FF2B5EF4-FFF2-40B4-BE49-F238E27FC236}">
                <a16:creationId xmlns:a16="http://schemas.microsoft.com/office/drawing/2014/main" id="{CF4D6056-3727-7187-885B-1856B466248F}"/>
              </a:ext>
            </a:extLst>
          </p:cNvPr>
          <p:cNvSpPr/>
          <p:nvPr/>
        </p:nvSpPr>
        <p:spPr bwMode="auto">
          <a:xfrm>
            <a:off x="4468509" y="5671804"/>
            <a:ext cx="3498812" cy="969092"/>
          </a:xfrm>
          <a:prstGeom prst="rect">
            <a:avLst/>
          </a:prstGeom>
          <a:noFill/>
          <a:ln w="25400">
            <a:solidFill>
              <a:srgbClr val="000000"/>
            </a:solidFill>
          </a:ln>
          <a:extLst>
            <a:ext uri="{91240B29-F687-4f45-9708-019B960494DF}">
              <a14:hiddenLine xmlns:a14="http://schemas.microsoft.com/office/drawing/2010/main" xmlns="" w="9525">
                <a:solidFill>
                  <a:srgbClr val="000000"/>
                </a:solidFill>
                <a:miter lim="800000"/>
                <a:headEnd/>
                <a:tailEnd/>
              </a14:hiddenLine>
            </a:ext>
          </a:extLst>
        </p:spPr>
        <p:txBody>
          <a:bodyPr wrap="none" lIns="54000" tIns="54000" rIns="54000" bIns="54000" rtlCol="0" anchor="ctr"/>
          <a:lstStyle/>
          <a:p>
            <a:pPr algn="l"/>
            <a:r>
              <a:rPr lang="en-US" altLang="zh-CN" sz="2000" b="1" dirty="0">
                <a:latin typeface="+mj-lt"/>
              </a:rPr>
              <a:t>Filters in DRAM</a:t>
            </a:r>
          </a:p>
          <a:p>
            <a:pPr algn="l"/>
            <a:r>
              <a:rPr lang="en-US" altLang="zh-CN" sz="2000" dirty="0">
                <a:latin typeface="+mj-lt"/>
              </a:rPr>
              <a:t>Bloom Filter [Comm. ACM’70] </a:t>
            </a:r>
          </a:p>
          <a:p>
            <a:pPr algn="l"/>
            <a:r>
              <a:rPr lang="en-US" altLang="zh-CN" sz="2000" dirty="0">
                <a:latin typeface="+mj-lt"/>
              </a:rPr>
              <a:t>Cuckoo Filter [CoNEXT’14]</a:t>
            </a:r>
          </a:p>
        </p:txBody>
      </p:sp>
      <p:cxnSp>
        <p:nvCxnSpPr>
          <p:cNvPr id="22" name="直接箭头连接符 21">
            <a:extLst>
              <a:ext uri="{FF2B5EF4-FFF2-40B4-BE49-F238E27FC236}">
                <a16:creationId xmlns:a16="http://schemas.microsoft.com/office/drawing/2014/main" id="{ACF743D8-87F0-01C6-B219-AB04F022B788}"/>
              </a:ext>
            </a:extLst>
          </p:cNvPr>
          <p:cNvCxnSpPr>
            <a:cxnSpLocks/>
            <a:endCxn id="21" idx="3"/>
          </p:cNvCxnSpPr>
          <p:nvPr/>
        </p:nvCxnSpPr>
        <p:spPr bwMode="auto">
          <a:xfrm flipH="1">
            <a:off x="7967321" y="5671804"/>
            <a:ext cx="587763" cy="484546"/>
          </a:xfrm>
          <a:prstGeom prst="straightConnector1">
            <a:avLst/>
          </a:prstGeom>
          <a:solidFill>
            <a:schemeClr val="bg1"/>
          </a:solidFill>
          <a:ln w="381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147271921"/>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 achieve all objectives</a:t>
            </a:r>
            <a:endParaRPr lang="zh-CN" altLang="en-US" dirty="0"/>
          </a:p>
        </p:txBody>
      </p:sp>
      <p:sp>
        <p:nvSpPr>
          <p:cNvPr id="4" name="灯片编号占位符 3"/>
          <p:cNvSpPr>
            <a:spLocks noGrp="1"/>
          </p:cNvSpPr>
          <p:nvPr>
            <p:ph type="sldNum" sz="quarter" idx="4"/>
          </p:nvPr>
        </p:nvSpPr>
        <p:spPr/>
        <p:txBody>
          <a:bodyPr/>
          <a:lstStyle/>
          <a:p>
            <a:fld id="{8F75D386-E4F0-464A-B1E9-644664D00F4A}" type="slidenum">
              <a:rPr lang="zh-CN" altLang="en-US" smtClean="0"/>
              <a:t>9</a:t>
            </a:fld>
            <a:r>
              <a:rPr lang="en-US" altLang="zh-CN" dirty="0"/>
              <a:t> / 45</a:t>
            </a:r>
            <a:endParaRPr lang="zh-CN" altLang="en-US" dirty="0"/>
          </a:p>
        </p:txBody>
      </p:sp>
      <p:sp>
        <p:nvSpPr>
          <p:cNvPr id="38" name="矩形 37">
            <a:extLst>
              <a:ext uri="{FF2B5EF4-FFF2-40B4-BE49-F238E27FC236}">
                <a16:creationId xmlns:a16="http://schemas.microsoft.com/office/drawing/2014/main" id="{89B4F979-ADB5-DA37-ED40-6D269E97D379}"/>
              </a:ext>
            </a:extLst>
          </p:cNvPr>
          <p:cNvSpPr/>
          <p:nvPr/>
        </p:nvSpPr>
        <p:spPr>
          <a:xfrm>
            <a:off x="342904" y="1164377"/>
            <a:ext cx="11284585" cy="1039515"/>
          </a:xfrm>
          <a:prstGeom prst="rect">
            <a:avLst/>
          </a:prstGeom>
        </p:spPr>
        <p:txBody>
          <a:bodyPr wrap="square" lIns="0" tIns="0" rIns="0" bIns="0">
            <a:spAutoFit/>
          </a:bodyPr>
          <a:lstStyle/>
          <a:p>
            <a:pPr marL="342900" indent="-342900">
              <a:lnSpc>
                <a:spcPct val="150000"/>
              </a:lnSpc>
              <a:buFont typeface="Arial" panose="020B0604020202020204" pitchFamily="34" charset="0"/>
              <a:buChar char="•"/>
            </a:pPr>
            <a:r>
              <a:rPr lang="en-US" altLang="zh-CN" sz="2400" dirty="0">
                <a:latin typeface="+mj-lt"/>
              </a:rPr>
              <a:t>Persistent memory has the speed close to DRAM and the capacity close to SSD. It has potential to make filters achieve the above three objectives simultaneously.</a:t>
            </a:r>
          </a:p>
        </p:txBody>
      </p:sp>
      <p:graphicFrame>
        <p:nvGraphicFramePr>
          <p:cNvPr id="7" name="表格 6">
            <a:extLst>
              <a:ext uri="{FF2B5EF4-FFF2-40B4-BE49-F238E27FC236}">
                <a16:creationId xmlns:a16="http://schemas.microsoft.com/office/drawing/2014/main" id="{E5BE104F-3F6B-8497-6B2C-18A908D4EB46}"/>
              </a:ext>
            </a:extLst>
          </p:cNvPr>
          <p:cNvGraphicFramePr>
            <a:graphicFrameLocks noGrp="1"/>
          </p:cNvGraphicFramePr>
          <p:nvPr>
            <p:extLst>
              <p:ext uri="{D42A27DB-BD31-4B8C-83A1-F6EECF244321}">
                <p14:modId xmlns:p14="http://schemas.microsoft.com/office/powerpoint/2010/main" val="3074777532"/>
              </p:ext>
            </p:extLst>
          </p:nvPr>
        </p:nvGraphicFramePr>
        <p:xfrm>
          <a:off x="429119" y="2971826"/>
          <a:ext cx="5857729" cy="2160000"/>
        </p:xfrm>
        <a:graphic>
          <a:graphicData uri="http://schemas.openxmlformats.org/drawingml/2006/table">
            <a:tbl>
              <a:tblPr firstRow="1" bandRow="1">
                <a:tableStyleId>{5C22544A-7EE6-4342-B048-85BDC9FD1C3A}</a:tableStyleId>
              </a:tblPr>
              <a:tblGrid>
                <a:gridCol w="2257729">
                  <a:extLst>
                    <a:ext uri="{9D8B030D-6E8A-4147-A177-3AD203B41FA5}">
                      <a16:colId xmlns:a16="http://schemas.microsoft.com/office/drawing/2014/main" val="3283646790"/>
                    </a:ext>
                  </a:extLst>
                </a:gridCol>
                <a:gridCol w="1800000">
                  <a:extLst>
                    <a:ext uri="{9D8B030D-6E8A-4147-A177-3AD203B41FA5}">
                      <a16:colId xmlns:a16="http://schemas.microsoft.com/office/drawing/2014/main" val="1808372076"/>
                    </a:ext>
                  </a:extLst>
                </a:gridCol>
                <a:gridCol w="1800000">
                  <a:extLst>
                    <a:ext uri="{9D8B030D-6E8A-4147-A177-3AD203B41FA5}">
                      <a16:colId xmlns:a16="http://schemas.microsoft.com/office/drawing/2014/main" val="1274048521"/>
                    </a:ext>
                  </a:extLst>
                </a:gridCol>
              </a:tblGrid>
              <a:tr h="540000">
                <a:tc>
                  <a:txBody>
                    <a:bodyPr/>
                    <a:lstStyle/>
                    <a:p>
                      <a:pPr algn="ctr"/>
                      <a:endParaRPr lang="zh-CN" altLang="en-US"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800" b="1" kern="1200" dirty="0">
                          <a:solidFill>
                            <a:schemeClr val="tx1"/>
                          </a:solidFill>
                          <a:latin typeface="+mn-lt"/>
                          <a:ea typeface="+mn-ea"/>
                          <a:cs typeface="+mn-cs"/>
                        </a:rPr>
                        <a:t>Speed</a:t>
                      </a:r>
                      <a:endParaRPr lang="zh-CN" altLang="en-US"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sz="1800" b="1" kern="1200" dirty="0">
                          <a:solidFill>
                            <a:schemeClr val="tx1"/>
                          </a:solidFill>
                          <a:latin typeface="+mn-lt"/>
                          <a:ea typeface="+mn-ea"/>
                          <a:cs typeface="+mn-cs"/>
                        </a:rPr>
                        <a:t>Space</a:t>
                      </a:r>
                      <a:endParaRPr lang="zh-CN" altLang="en-US"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60396223"/>
                  </a:ext>
                </a:extLst>
              </a:tr>
              <a:tr h="540000">
                <a:tc>
                  <a:txBody>
                    <a:bodyPr/>
                    <a:lstStyle/>
                    <a:p>
                      <a:pPr algn="ctr"/>
                      <a:r>
                        <a:rPr lang="en-US" altLang="zh-CN" sz="1800" b="1" kern="1200" dirty="0">
                          <a:solidFill>
                            <a:schemeClr val="tx1"/>
                          </a:solidFill>
                          <a:latin typeface="+mn-lt"/>
                          <a:ea typeface="+mn-ea"/>
                          <a:cs typeface="+mn-cs"/>
                        </a:rPr>
                        <a:t>DRAM</a:t>
                      </a:r>
                      <a:endParaRPr lang="zh-CN" altLang="en-US"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C00000"/>
                          </a:solidFill>
                        </a:rPr>
                        <a:t>fast</a:t>
                      </a:r>
                      <a:endParaRPr lang="zh-CN" altLang="en-US" b="1" dirty="0">
                        <a:solidFill>
                          <a:srgbClr val="C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rPr>
                        <a:t>small</a:t>
                      </a:r>
                      <a:endParaRPr lang="zh-CN" altLang="en-US"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0545392"/>
                  </a:ext>
                </a:extLst>
              </a:tr>
              <a:tr h="540000">
                <a:tc>
                  <a:txBody>
                    <a:bodyPr/>
                    <a:lstStyle/>
                    <a:p>
                      <a:pPr algn="ctr"/>
                      <a:r>
                        <a:rPr lang="en-US" altLang="zh-CN" b="1" dirty="0">
                          <a:solidFill>
                            <a:srgbClr val="C00000"/>
                          </a:solidFill>
                        </a:rPr>
                        <a:t>P</a:t>
                      </a:r>
                      <a:r>
                        <a:rPr lang="cs-CZ" altLang="zh-CN" b="1" dirty="0">
                          <a:solidFill>
                            <a:srgbClr val="C00000"/>
                          </a:solidFill>
                        </a:rPr>
                        <a:t>ersistent </a:t>
                      </a:r>
                      <a:r>
                        <a:rPr lang="en-US" altLang="zh-CN" b="1" dirty="0">
                          <a:solidFill>
                            <a:srgbClr val="C00000"/>
                          </a:solidFill>
                        </a:rPr>
                        <a:t>M</a:t>
                      </a:r>
                      <a:r>
                        <a:rPr lang="cs-CZ" altLang="zh-CN" b="1" dirty="0">
                          <a:solidFill>
                            <a:srgbClr val="C00000"/>
                          </a:solidFill>
                        </a:rPr>
                        <a:t>emory</a:t>
                      </a:r>
                      <a:endParaRPr lang="zh-CN" altLang="en-US" b="1" dirty="0">
                        <a:solidFill>
                          <a:srgbClr val="C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b="1" dirty="0">
                          <a:solidFill>
                            <a:srgbClr val="C00000"/>
                          </a:solidFill>
                        </a:rPr>
                        <a:t>c</a:t>
                      </a:r>
                      <a:r>
                        <a:rPr lang="cs-CZ" altLang="zh-CN" b="1" dirty="0">
                          <a:solidFill>
                            <a:srgbClr val="C00000"/>
                          </a:solidFill>
                        </a:rPr>
                        <a:t>lose to DRAM</a:t>
                      </a:r>
                      <a:endParaRPr lang="zh-CN" altLang="en-US" b="1" dirty="0">
                        <a:solidFill>
                          <a:srgbClr val="C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C00000"/>
                          </a:solidFill>
                        </a:rPr>
                        <a:t>c</a:t>
                      </a:r>
                      <a:r>
                        <a:rPr lang="cs-CZ" altLang="zh-CN" b="1" dirty="0">
                          <a:solidFill>
                            <a:srgbClr val="C00000"/>
                          </a:solidFill>
                        </a:rPr>
                        <a:t>lose to </a:t>
                      </a:r>
                      <a:r>
                        <a:rPr lang="en-US" altLang="zh-CN" b="1" dirty="0">
                          <a:solidFill>
                            <a:srgbClr val="C00000"/>
                          </a:solidFill>
                        </a:rPr>
                        <a:t>SSD</a:t>
                      </a:r>
                      <a:endParaRPr lang="zh-CN" altLang="en-US" b="1" dirty="0">
                        <a:solidFill>
                          <a:srgbClr val="C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1042916"/>
                  </a:ext>
                </a:extLst>
              </a:tr>
              <a:tr h="540000">
                <a:tc>
                  <a:txBody>
                    <a:bodyPr/>
                    <a:lstStyle/>
                    <a:p>
                      <a:pPr algn="ctr"/>
                      <a:r>
                        <a:rPr lang="en-US" altLang="zh-CN" b="1" dirty="0">
                          <a:solidFill>
                            <a:schemeClr val="tx1"/>
                          </a:solidFill>
                        </a:rPr>
                        <a:t>SSD</a:t>
                      </a:r>
                      <a:endParaRPr lang="zh-CN" altLang="en-US" b="1"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CN" dirty="0">
                          <a:solidFill>
                            <a:schemeClr val="tx1"/>
                          </a:solidFill>
                        </a:rPr>
                        <a:t>slow</a:t>
                      </a:r>
                      <a:endParaRPr lang="zh-CN" altLang="en-US" dirty="0">
                        <a:solidFill>
                          <a:schemeClr val="tx1"/>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C00000"/>
                          </a:solidFill>
                        </a:rPr>
                        <a:t>large</a:t>
                      </a:r>
                      <a:endParaRPr lang="zh-CN" altLang="en-US" b="1" dirty="0">
                        <a:solidFill>
                          <a:srgbClr val="C00000"/>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4460247"/>
                  </a:ext>
                </a:extLst>
              </a:tr>
            </a:tbl>
          </a:graphicData>
        </a:graphic>
      </p:graphicFrame>
      <p:pic>
        <p:nvPicPr>
          <p:cNvPr id="49" name="图片 48">
            <a:extLst>
              <a:ext uri="{FF2B5EF4-FFF2-40B4-BE49-F238E27FC236}">
                <a16:creationId xmlns:a16="http://schemas.microsoft.com/office/drawing/2014/main" id="{16D99B5E-A6C3-FC43-3EE8-A08BCDE7E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863" y="2856335"/>
            <a:ext cx="3712125" cy="2390982"/>
          </a:xfrm>
          <a:prstGeom prst="rect">
            <a:avLst/>
          </a:prstGeom>
        </p:spPr>
      </p:pic>
      <p:pic>
        <p:nvPicPr>
          <p:cNvPr id="51" name="图片 50">
            <a:extLst>
              <a:ext uri="{FF2B5EF4-FFF2-40B4-BE49-F238E27FC236}">
                <a16:creationId xmlns:a16="http://schemas.microsoft.com/office/drawing/2014/main" id="{54CE10B4-58FE-8FD4-4CE6-472517BF17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8947" y="3437463"/>
            <a:ext cx="2771775" cy="1228725"/>
          </a:xfrm>
          <a:prstGeom prst="rect">
            <a:avLst/>
          </a:prstGeom>
        </p:spPr>
      </p:pic>
    </p:spTree>
    <p:extLst>
      <p:ext uri="{BB962C8B-B14F-4D97-AF65-F5344CB8AC3E}">
        <p14:creationId xmlns:p14="http://schemas.microsoft.com/office/powerpoint/2010/main" val="544792520"/>
      </p:ext>
    </p:extLst>
  </p:cSld>
  <p:clrMapOvr>
    <a:masterClrMapping/>
  </p:clrMapOvr>
  <mc:AlternateContent xmlns:mc="http://schemas.openxmlformats.org/markup-compatibility/2006" xmlns:p14="http://schemas.microsoft.com/office/powerpoint/2010/main">
    <mc:Choice Requires="p14">
      <p:transition p14:dur="10" advTm="40956"/>
    </mc:Choice>
    <mc:Fallback xmlns="">
      <p:transition advTm="40956"/>
    </mc:Fallback>
  </mc:AlternateContent>
</p:sld>
</file>

<file path=ppt/theme/theme1.xml><?xml version="1.0" encoding="utf-8"?>
<a:theme xmlns:a="http://schemas.openxmlformats.org/drawingml/2006/main" name="Axi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rotWithShape="0">
          <a:gsLst>
            <a:gs pos="0">
              <a:srgbClr val="7FD8F0"/>
            </a:gs>
            <a:gs pos="100000">
              <a:schemeClr val="bg1"/>
            </a:gs>
          </a:gsLst>
          <a:lin ang="0" scaled="1"/>
        </a:gradFill>
        <a:ln>
          <a:noFill/>
        </a:ln>
        <a:extLst>
          <a:ext uri="{91240B29-F687-4f45-9708-019B960494DF}">
            <a14:hiddenLine xmlns:r="http://schemas.openxmlformats.org/officeDocument/2006/relationships" xmlns:p="http://schemas.openxmlformats.org/presentationml/2006/main" xmlns="" xmlns:a14="http://schemas.microsoft.com/office/drawing/2010/main" w="9525">
              <a:solidFill>
                <a:srgbClr val="000000"/>
              </a:solidFill>
              <a:miter lim="800000"/>
              <a:headEnd/>
              <a:tailEnd/>
            </a14:hiddenLine>
          </a:ext>
        </a:extLst>
      </a:spPr>
      <a:bodyPr wrap="none" anchor="ctr"/>
      <a:lstStyle>
        <a:defPPr algn="l">
          <a:defRPr sz="2400" dirty="0"/>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txDef>
      <a:spPr>
        <a:solidFill>
          <a:schemeClr val="bg1"/>
        </a:solidFill>
        <a:ln w="31750" cap="flat" cmpd="sng" algn="ctr">
          <a:solidFill>
            <a:srgbClr val="C00000"/>
          </a:solidFill>
          <a:prstDash val="solid"/>
        </a:ln>
        <a:effectLst>
          <a:outerShdw blurRad="50800" dist="38100" dir="5400000" algn="t" rotWithShape="0">
            <a:prstClr val="black">
              <a:alpha val="40000"/>
            </a:prstClr>
          </a:outerShdw>
        </a:effectLst>
        <a:scene3d>
          <a:camera prst="orthographicFront"/>
          <a:lightRig rig="flat" dir="t"/>
        </a:scene3d>
        <a:sp3d contourW="19050">
          <a:bevelT w="127000" prst="convex"/>
          <a:bevelB w="0" h="0"/>
          <a:contourClr>
            <a:sysClr val="window" lastClr="FFFFFF"/>
          </a:contourClr>
        </a:sp3d>
      </a:spPr>
      <a:bodyPr lIns="91418" tIns="45709" rIns="91418" bIns="45709" anchor="ctr">
        <a:sp3d/>
      </a:bodyPr>
      <a:lstStyle>
        <a:defPPr marL="0" indent="-369798" algn="l" defTabSz="1283974" eaLnBrk="0" fontAlgn="ctr" hangingPunct="0">
          <a:buClr>
            <a:srgbClr val="FF0000"/>
          </a:buClr>
          <a:buSzPct val="70000"/>
          <a:tabLst>
            <a:tab pos="136492" algn="l"/>
          </a:tabLst>
          <a:defRPr sz="2400" b="1" dirty="0">
            <a:solidFill>
              <a:srgbClr val="FF0000"/>
            </a:solidFill>
            <a:latin typeface="黑体"/>
            <a:ea typeface="黑体"/>
            <a:sym typeface="微软雅黑" panose="020B0503020204020204" pitchFamily="34" charset="-122"/>
          </a:defRPr>
        </a:defPPr>
      </a:lstStyle>
    </a:tx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7435</TotalTime>
  <Words>4862</Words>
  <Application>Microsoft Office PowerPoint</Application>
  <PresentationFormat>宽屏</PresentationFormat>
  <Paragraphs>624</Paragraphs>
  <Slides>45</Slides>
  <Notes>45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45</vt:i4>
      </vt:variant>
    </vt:vector>
  </HeadingPairs>
  <TitlesOfParts>
    <vt:vector size="59" baseType="lpstr">
      <vt:lpstr>__tiempos_b6f14e</vt:lpstr>
      <vt:lpstr>LinLibertineT</vt:lpstr>
      <vt:lpstr>等线</vt:lpstr>
      <vt:lpstr>SimHei</vt:lpstr>
      <vt:lpstr>华文新魏</vt:lpstr>
      <vt:lpstr>华文新魏</vt:lpstr>
      <vt:lpstr>微软雅黑</vt:lpstr>
      <vt:lpstr>Arial</vt:lpstr>
      <vt:lpstr>Cambria Math</vt:lpstr>
      <vt:lpstr>Century Gothic</vt:lpstr>
      <vt:lpstr>Segoe UI</vt:lpstr>
      <vt:lpstr>Times New Roman</vt:lpstr>
      <vt:lpstr>Wingdings</vt:lpstr>
      <vt:lpstr>Axis</vt:lpstr>
      <vt:lpstr>PowerPoint 演示文稿</vt:lpstr>
      <vt:lpstr>Filter data structures</vt:lpstr>
      <vt:lpstr>Filter data structures</vt:lpstr>
      <vt:lpstr>Filters are ubiquitous</vt:lpstr>
      <vt:lpstr>Filter design objectives</vt:lpstr>
      <vt:lpstr>Filter design objectives -- for objectives 1 and 2</vt:lpstr>
      <vt:lpstr>Filter design objectives -- for objective 3</vt:lpstr>
      <vt:lpstr>Filters need to achieve all objectives</vt:lpstr>
      <vt:lpstr>To achieve all objectives</vt:lpstr>
      <vt:lpstr>Porting filters to persistent memory is not trivial</vt:lpstr>
      <vt:lpstr>Porting filters to persistent memory is not trivial</vt:lpstr>
      <vt:lpstr>Porting filters to persistent memory is not trivial</vt:lpstr>
      <vt:lpstr>Porting filters to persistent memory is not trivial</vt:lpstr>
      <vt:lpstr>Wormhole Filter: Data Structure</vt:lpstr>
      <vt:lpstr>Wormhole Filter: Insertion</vt:lpstr>
      <vt:lpstr>Wormhole Filter: Insertion</vt:lpstr>
      <vt:lpstr>Wormhole Filter: Insertion</vt:lpstr>
      <vt:lpstr>Wormhole Filter: Insertion</vt:lpstr>
      <vt:lpstr>Wormhole Filter: Insertion</vt:lpstr>
      <vt:lpstr>Wormhole Filter: Insertion</vt:lpstr>
      <vt:lpstr>Wormhole Filter: Insertion</vt:lpstr>
      <vt:lpstr>Wormhole Filter: Insertion</vt:lpstr>
      <vt:lpstr>Wormhole Filter: Insertion</vt:lpstr>
      <vt:lpstr>Wormhole Filter: Insertion</vt:lpstr>
      <vt:lpstr>Wormhole Filter: Insertion</vt:lpstr>
      <vt:lpstr>Wormhole Filter: Insertion</vt:lpstr>
      <vt:lpstr>Wormhole Filter: Insertion</vt:lpstr>
      <vt:lpstr>Wormhole Filter: Insertion</vt:lpstr>
      <vt:lpstr>Wormhole Filter: Insertion</vt:lpstr>
      <vt:lpstr>Wormhole Filter: Insertion</vt:lpstr>
      <vt:lpstr>Takeaways</vt:lpstr>
      <vt:lpstr>Wormhole Filter: Lookup And Deletion </vt:lpstr>
      <vt:lpstr>Wormhole Filter: Lookup And Deletion </vt:lpstr>
      <vt:lpstr>Wormhole Filter: Lookup And Deletion </vt:lpstr>
      <vt:lpstr>Wormhole Filter: Lookup And Deletion </vt:lpstr>
      <vt:lpstr>Wormhole Filter: Lookup And Deletion </vt:lpstr>
      <vt:lpstr>Wormhole Filter: Lookup And Deletion </vt:lpstr>
      <vt:lpstr>Takeaways</vt:lpstr>
      <vt:lpstr>Wormhole Filter: Fault Tolerance</vt:lpstr>
      <vt:lpstr>Wormhole Filter: Fault Tolerance</vt:lpstr>
      <vt:lpstr>Wormhole Filter: Fault Tolerance</vt:lpstr>
      <vt:lpstr>Evaluation -- On-PM Performance</vt:lpstr>
      <vt:lpstr>Evaluation -- On-PM Performance</vt:lpstr>
      <vt:lpstr>Conclusion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殷 瀚</dc:creator>
  <cp:lastModifiedBy>hancheng wang</cp:lastModifiedBy>
  <cp:revision>1296</cp:revision>
  <dcterms:created xsi:type="dcterms:W3CDTF">2022-06-05T05:53:12Z</dcterms:created>
  <dcterms:modified xsi:type="dcterms:W3CDTF">2024-04-24T07:02:53Z</dcterms:modified>
</cp:coreProperties>
</file>