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4" r:id="rId9"/>
    <p:sldId id="265" r:id="rId10"/>
    <p:sldId id="267" r:id="rId11"/>
    <p:sldId id="269" r:id="rId12"/>
    <p:sldId id="270" r:id="rId13"/>
    <p:sldId id="271" r:id="rId14"/>
    <p:sldId id="272" r:id="rId15"/>
    <p:sldId id="273" r:id="rId16"/>
    <p:sldId id="275" r:id="rId17"/>
    <p:sldId id="278" r:id="rId18"/>
    <p:sldId id="276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8" r:id="rId28"/>
    <p:sldId id="289" r:id="rId29"/>
    <p:sldId id="290" r:id="rId30"/>
    <p:sldId id="287" r:id="rId31"/>
    <p:sldId id="291" r:id="rId32"/>
    <p:sldId id="292" r:id="rId33"/>
    <p:sldId id="294" r:id="rId34"/>
    <p:sldId id="295" r:id="rId35"/>
    <p:sldId id="297" r:id="rId36"/>
    <p:sldId id="296" r:id="rId37"/>
    <p:sldId id="298" r:id="rId38"/>
    <p:sldId id="299" r:id="rId39"/>
    <p:sldId id="300" r:id="rId40"/>
    <p:sldId id="301" r:id="rId41"/>
    <p:sldId id="303" r:id="rId42"/>
    <p:sldId id="304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1" autoAdjust="0"/>
    <p:restoredTop sz="87156" autoAdjust="0"/>
  </p:normalViewPr>
  <p:slideViewPr>
    <p:cSldViewPr snapToGrid="0">
      <p:cViewPr varScale="1">
        <p:scale>
          <a:sx n="81" d="100"/>
          <a:sy n="81" d="100"/>
        </p:scale>
        <p:origin x="46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04813-0257-4A36-8185-9113823AB6E2}" type="datetimeFigureOut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2EF88-C055-4C68-98B8-4C0DB896A3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780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2EF88-C055-4C68-98B8-4C0DB896A3B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790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2EF88-C055-4C68-98B8-4C0DB896A3B8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712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2EF88-C055-4C68-98B8-4C0DB896A3B8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915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2EF88-C055-4C68-98B8-4C0DB896A3B8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149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2EF88-C055-4C68-98B8-4C0DB896A3B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436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2EF88-C055-4C68-98B8-4C0DB896A3B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738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2EF88-C055-4C68-98B8-4C0DB896A3B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02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2EF88-C055-4C68-98B8-4C0DB896A3B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520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2EF88-C055-4C68-98B8-4C0DB896A3B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586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2EF88-C055-4C68-98B8-4C0DB896A3B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89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2EF88-C055-4C68-98B8-4C0DB896A3B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272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D2EF88-C055-4C68-98B8-4C0DB896A3B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77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C570D-F75B-4246-605A-B13314EEA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864E4F-469B-8C81-A8F2-5C44F32BD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91DD97-8B4A-F660-71C1-FC50C9EB9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0072-6DBE-471D-AC3E-1A06347EBF55}" type="datetime1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A82DDD-97E1-2A85-41E5-D27996A01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4A89C-5958-9952-F4B0-E05E99E4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07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40CAB-ABC4-EA35-3B54-E48BE45EA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B2D407-BDAD-4C02-AB79-9F50A6DCA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9FFB4B-7B30-EC74-C193-3D93960C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0F971-EB21-431B-9B1A-349FF0B7ACD6}" type="datetime1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1EE33A-6448-8E9C-5A8D-5FB3BB06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E9EF62-8475-3BC3-CC39-FDD0B932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39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FBADC8A-CFDF-5E31-81CF-04F0FE7E18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31A414-8CD3-D1E2-5C02-8E4A73B6A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FAC220-63B7-5B96-B7B2-7D500E69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0E60-891A-4FE2-8515-C370771E4875}" type="datetime1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77837A-9149-180A-559B-090D4ECB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4C5CA6-B5DA-DCF8-9B77-F6A513E5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78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85476-007F-36FB-2D57-330D3D1F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40B0A-F9FE-3CD9-E12E-D02F463F3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042890-FBB2-9551-188E-2E308E86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9BD22-2900-4299-8BCE-34827E3DB8F7}" type="datetime1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A7919E-3B00-E867-C517-ED6C746D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1F6A0C-C4B2-324A-764B-7A2311CE5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91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83AEE-B417-C570-BFD7-C86990475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C535FF-3477-CE86-819C-B64FBFCC2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99432-0C24-FCD3-52A1-697B81E3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4813-5353-4324-8FE5-7AE5EE8FBD3C}" type="datetime1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A5C11-25CE-952F-BC21-54CF1689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B2E0F0-A72A-4C40-FDB1-1EC7FC09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6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A9844-4798-4252-8E14-DBE11A011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979CD9-D677-B8A8-756E-7FBDF48FE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9E012-601C-05F5-8B97-94CE5254A4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A86947-76A5-25D2-7904-1AFB4B0F5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86BD3-8168-49EE-A829-70B252BE40AD}" type="datetime1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49EECB-5F48-5E21-0812-F0A9BA5D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B7C787-C88A-6B42-2D6C-3FD41C7D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69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105C4-EBE9-C8AA-D814-4A031BF02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087903-6884-C0AE-4E28-D1048F4B1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DE066A-6F6E-E078-F45D-699B5A84B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F6EC96-A3B9-88B7-E5D1-F791008A6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A0A634-80DF-4171-60CE-12B5A8EFB9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FBAB3C-30D3-84BF-12A9-0C93B54E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6A055-1825-4C80-8D88-E855C7669330}" type="datetime1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96715F-32E3-86DD-37FC-13266C4B0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AE4950-55AF-94E3-36DB-6F336439B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16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52519-661C-11D6-4250-E2248ADC6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4BD408-4C09-3788-F45A-C16707B3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B7019-262F-45E3-83CD-114F3886B7CD}" type="datetime1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D6585C-88B2-88E7-C044-E76F8093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3B6CE-07E1-B571-BC3D-87D55FC8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632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A78F29-45F7-17B8-A731-17BA1DB14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FA690-0F0F-43E2-80EA-3A75282CCCF7}" type="datetime1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DE9DF4-B642-81D7-8D96-84F43FCAA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208C82-4E12-2E1A-18AA-A62A77C5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6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F65B5-D25B-6995-524F-11060F44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9FB667-AD71-218D-A692-B51598704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DB751E-0D03-92E2-820B-2FBC3F268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DF34F3-7558-8F11-4C22-10D18036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0407-DA8A-4556-9F0C-E52B8E86A482}" type="datetime1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9B4263-ABD7-EDF4-1A9B-82640DF8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256B89-0EAB-5253-FE6F-3A6374D7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665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96898-076F-5172-0512-8A68ACC0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49E69D-43C4-C080-2477-748ED5B8B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8ED4D4-B2FF-46CD-698B-97A1FA830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6CFC99-710D-F8CE-DB4C-133B989D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4AB4F-2551-4ADA-A839-CC044E9B524F}" type="datetime1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D6E485-EF82-B3E6-A8D5-E14879A3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DD395A-EF2B-2D96-8163-FB3548D7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88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08AC5D-2C27-923F-39F7-ED77CD3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A2E479-B04F-99A5-77D9-6A2259AAB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1DB4F8-B5D0-805E-400B-B806682D5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3289B-6B65-47A1-AC73-05AD75DE66B8}" type="datetime1">
              <a:rPr lang="zh-CN" altLang="en-US" smtClean="0"/>
              <a:t>2024/5/11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C07D01-7DE3-E8ED-D40D-A771018983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EA233-C56D-7C75-46C9-7E28C7F6B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1302A-1FC2-4582-834D-3E6B16552F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02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46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.png"/><Relationship Id="rId7" Type="http://schemas.openxmlformats.org/officeDocument/2006/relationships/image" Target="../media/image65.png"/><Relationship Id="rId12" Type="http://schemas.openxmlformats.org/officeDocument/2006/relationships/image" Target="../media/image88.png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5" Type="http://schemas.openxmlformats.org/officeDocument/2006/relationships/image" Target="../media/image66.png"/><Relationship Id="rId4" Type="http://schemas.openxmlformats.org/officeDocument/2006/relationships/image" Target="../media/image80.png"/><Relationship Id="rId14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3.png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69.png"/><Relationship Id="rId7" Type="http://schemas.openxmlformats.org/officeDocument/2006/relationships/image" Target="../media/image74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7.svg"/><Relationship Id="rId5" Type="http://schemas.openxmlformats.org/officeDocument/2006/relationships/image" Target="../media/image73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7.svg"/><Relationship Id="rId5" Type="http://schemas.openxmlformats.org/officeDocument/2006/relationships/image" Target="../media/image73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7.svg"/><Relationship Id="rId5" Type="http://schemas.openxmlformats.org/officeDocument/2006/relationships/image" Target="../media/image73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82.png"/><Relationship Id="rId4" Type="http://schemas.openxmlformats.org/officeDocument/2006/relationships/image" Target="../media/image70.png"/><Relationship Id="rId9" Type="http://schemas.openxmlformats.org/officeDocument/2006/relationships/image" Target="../media/image85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8.svg"/><Relationship Id="rId4" Type="http://schemas.openxmlformats.org/officeDocument/2006/relationships/image" Target="../media/image13.png"/><Relationship Id="rId9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sv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svg"/><Relationship Id="rId5" Type="http://schemas.openxmlformats.org/officeDocument/2006/relationships/image" Target="../media/image102.png"/><Relationship Id="rId4" Type="http://schemas.openxmlformats.org/officeDocument/2006/relationships/image" Target="../media/image101.sv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2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7.sv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2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7.sv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6843E-9FFD-ABD0-99EF-DA3194AC8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6041"/>
            <a:ext cx="9144000" cy="2387600"/>
          </a:xfrm>
        </p:spPr>
        <p:txBody>
          <a:bodyPr/>
          <a:lstStyle/>
          <a:p>
            <a:r>
              <a:rPr lang="en-US" altLang="zh-CN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The Reinforcement Cuckoo Filter</a:t>
            </a:r>
            <a:endParaRPr lang="zh-CN" altLang="en-US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86BE4A-48BD-DBAF-800C-AA9A5E452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55716"/>
            <a:ext cx="9144000" cy="1655762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Meng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Li</a:t>
            </a:r>
            <a:r>
              <a:rPr lang="en-US" altLang="zh-CN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, Wenqi Luo</a:t>
            </a:r>
            <a:r>
              <a:rPr lang="en-US" altLang="zh-CN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Haipeng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Dai</a:t>
            </a:r>
            <a:r>
              <a:rPr lang="en-US" altLang="zh-CN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Huayi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Chai</a:t>
            </a:r>
            <a:r>
              <a:rPr lang="en-US" altLang="zh-CN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Rong Gu</a:t>
            </a:r>
            <a:r>
              <a:rPr lang="en-US" altLang="zh-CN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Xiaoyu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Wang</a:t>
            </a:r>
            <a:r>
              <a:rPr lang="en-US" altLang="zh-CN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Guihai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Chen</a:t>
            </a:r>
            <a:r>
              <a:rPr lang="en-US" altLang="zh-CN" sz="24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4BB15AF-6F93-E499-F33F-03FA5C2DC743}"/>
              </a:ext>
            </a:extLst>
          </p:cNvPr>
          <p:cNvGrpSpPr/>
          <p:nvPr/>
        </p:nvGrpSpPr>
        <p:grpSpPr>
          <a:xfrm>
            <a:off x="2920095" y="4502565"/>
            <a:ext cx="6351810" cy="1844363"/>
            <a:chOff x="1256940" y="4502565"/>
            <a:chExt cx="6351810" cy="1844363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C57F33F4-A0CB-00F0-B5EF-0326C3EB2186}"/>
                </a:ext>
              </a:extLst>
            </p:cNvPr>
            <p:cNvGrpSpPr/>
            <p:nvPr/>
          </p:nvGrpSpPr>
          <p:grpSpPr>
            <a:xfrm>
              <a:off x="1256940" y="4511478"/>
              <a:ext cx="6351810" cy="1835450"/>
              <a:chOff x="1014893" y="4654765"/>
              <a:chExt cx="6351810" cy="1835450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37873DDE-D5BA-6479-1EE8-BD45D6830857}"/>
                  </a:ext>
                </a:extLst>
              </p:cNvPr>
              <p:cNvGrpSpPr/>
              <p:nvPr/>
            </p:nvGrpSpPr>
            <p:grpSpPr>
              <a:xfrm>
                <a:off x="1014893" y="4654765"/>
                <a:ext cx="2516917" cy="1835450"/>
                <a:chOff x="1014893" y="4654765"/>
                <a:chExt cx="2516917" cy="1835450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EA4DD1D2-D3D6-C9D5-6CAB-785A23793558}"/>
                    </a:ext>
                  </a:extLst>
                </p:cNvPr>
                <p:cNvSpPr/>
                <p:nvPr/>
              </p:nvSpPr>
              <p:spPr>
                <a:xfrm>
                  <a:off x="1014893" y="6045157"/>
                  <a:ext cx="2516917" cy="445058"/>
                </a:xfrm>
                <a:prstGeom prst="rect">
                  <a:avLst/>
                </a:prstGeom>
              </p:spPr>
              <p:txBody>
                <a:bodyPr wrap="square" lIns="0" tIns="0" rIns="0" bIns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22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Nanjing University</a:t>
                  </a:r>
                  <a:r>
                    <a:rPr lang="en-US" altLang="zh-CN" sz="2200" b="1" baseline="30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  <a:endParaRPr lang="en-US" altLang="zh-CN" sz="2200" i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13" name="图片 12">
                  <a:extLst>
                    <a:ext uri="{FF2B5EF4-FFF2-40B4-BE49-F238E27FC236}">
                      <a16:creationId xmlns:a16="http://schemas.microsoft.com/office/drawing/2014/main" id="{79CD515E-57FB-5646-D027-A6637C17F1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05415" y="4654765"/>
                  <a:ext cx="1135872" cy="1423624"/>
                </a:xfrm>
                <a:prstGeom prst="rect">
                  <a:avLst/>
                </a:prstGeom>
              </p:spPr>
            </p:pic>
          </p:grp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735BCA4E-AE94-3094-1620-F3E211002961}"/>
                  </a:ext>
                </a:extLst>
              </p:cNvPr>
              <p:cNvSpPr/>
              <p:nvPr/>
            </p:nvSpPr>
            <p:spPr>
              <a:xfrm>
                <a:off x="4498782" y="6045157"/>
                <a:ext cx="2867921" cy="44505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22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Soochow University</a:t>
                </a:r>
                <a:r>
                  <a:rPr lang="en-US" altLang="zh-CN" sz="2200" b="1" i="1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altLang="zh-CN" sz="22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15" name="图形 14">
              <a:extLst>
                <a:ext uri="{FF2B5EF4-FFF2-40B4-BE49-F238E27FC236}">
                  <a16:creationId xmlns:a16="http://schemas.microsoft.com/office/drawing/2014/main" id="{301A9249-D61B-06EA-8230-69EB42A32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94592" y="4502565"/>
              <a:ext cx="1306606" cy="1306606"/>
            </a:xfrm>
            <a:prstGeom prst="rect">
              <a:avLst/>
            </a:prstGeom>
          </p:spPr>
        </p:pic>
      </p:grpSp>
      <p:sp>
        <p:nvSpPr>
          <p:cNvPr id="17" name="灯片编号占位符 16">
            <a:extLst>
              <a:ext uri="{FF2B5EF4-FFF2-40B4-BE49-F238E27FC236}">
                <a16:creationId xmlns:a16="http://schemas.microsoft.com/office/drawing/2014/main" id="{FE46E184-0B6E-C9B9-5D3B-1E1A6BE9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01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FFBAE-243F-B779-B96E-51110663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Our Contributions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B8267A-B8C5-7B2C-BB96-79D3FD0B1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01992" cy="2920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We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propsed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the Reinforcement Cuckoo Filter (RCF) with: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Ability to handle  repeated false positives queries 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High lookup throughout (similar to CF)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 independent structure 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5A38C-EEB7-974A-4F4F-3B69D355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5E54824-2342-ED7B-0A7E-020C9FCDE9B2}"/>
              </a:ext>
            </a:extLst>
          </p:cNvPr>
          <p:cNvSpPr txBox="1">
            <a:spLocks/>
          </p:cNvSpPr>
          <p:nvPr/>
        </p:nvSpPr>
        <p:spPr>
          <a:xfrm>
            <a:off x="6472709" y="1825625"/>
            <a:ext cx="5719291" cy="292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Core ideas: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one-to-one hash to encode the elements 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Succinct cache to store suffix of false positives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Improved CF structure to minimize  the cache access</a:t>
            </a:r>
          </a:p>
        </p:txBody>
      </p:sp>
    </p:spTree>
    <p:extLst>
      <p:ext uri="{BB962C8B-B14F-4D97-AF65-F5344CB8AC3E}">
        <p14:creationId xmlns:p14="http://schemas.microsoft.com/office/powerpoint/2010/main" val="3326918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FFBAE-243F-B779-B96E-51110663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Our Approach 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– SRF Structure Overview  </a:t>
            </a:r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5A38C-EEB7-974A-4F4F-3B69D355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11</a:t>
            </a:fld>
            <a:endParaRPr lang="zh-CN" altLang="en-US"/>
          </a:p>
        </p:txBody>
      </p:sp>
      <p:cxnSp>
        <p:nvCxnSpPr>
          <p:cNvPr id="71" name="直线箭头连接符 242">
            <a:extLst>
              <a:ext uri="{FF2B5EF4-FFF2-40B4-BE49-F238E27FC236}">
                <a16:creationId xmlns:a16="http://schemas.microsoft.com/office/drawing/2014/main" id="{9C5CEE2B-085B-9A27-C918-0AE3BB45F835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3256433" y="3663770"/>
            <a:ext cx="984919" cy="71334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253">
            <a:extLst>
              <a:ext uri="{FF2B5EF4-FFF2-40B4-BE49-F238E27FC236}">
                <a16:creationId xmlns:a16="http://schemas.microsoft.com/office/drawing/2014/main" id="{2AA15FCF-E514-35E3-234B-D6434A0ADAB9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3256433" y="4377117"/>
            <a:ext cx="1055808" cy="79906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96DEBA38-22A7-D29A-BD79-69BD23B7CADA}"/>
              </a:ext>
            </a:extLst>
          </p:cNvPr>
          <p:cNvSpPr txBox="1"/>
          <p:nvPr/>
        </p:nvSpPr>
        <p:spPr>
          <a:xfrm>
            <a:off x="2866582" y="4115507"/>
            <a:ext cx="389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zh-CN" altLang="en-US" sz="2800" b="1" i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A9D31D94-83A2-F02A-0FA3-5789694E1B7A}"/>
                  </a:ext>
                </a:extLst>
              </p:cNvPr>
              <p:cNvSpPr txBox="1"/>
              <p:nvPr/>
            </p:nvSpPr>
            <p:spPr>
              <a:xfrm>
                <a:off x="2866582" y="3679006"/>
                <a:ext cx="82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A9D31D94-83A2-F02A-0FA3-5789694E1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582" y="3679006"/>
                <a:ext cx="825418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41428EC-59FE-E75E-8A22-CC1AEB3F2413}"/>
                  </a:ext>
                </a:extLst>
              </p:cNvPr>
              <p:cNvSpPr txBox="1"/>
              <p:nvPr/>
            </p:nvSpPr>
            <p:spPr>
              <a:xfrm>
                <a:off x="2363753" y="4860456"/>
                <a:ext cx="1707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m:rPr>
                          <m:nor/>
                        </m:rPr>
                        <a:rPr kumimoji="1" lang="zh-CN" altLang="en-US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zh-CN" altLang="en-US" b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m:rPr>
                          <m:nor/>
                        </m:rPr>
                        <a:rPr kumimoji="1" lang="zh-CN" altLang="en-US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41428EC-59FE-E75E-8A22-CC1AEB3F2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753" y="4860456"/>
                <a:ext cx="1707454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>
            <a:extLst>
              <a:ext uri="{FF2B5EF4-FFF2-40B4-BE49-F238E27FC236}">
                <a16:creationId xmlns:a16="http://schemas.microsoft.com/office/drawing/2014/main" id="{794C63F4-FF7F-1611-319A-6C3BAF136DCA}"/>
              </a:ext>
            </a:extLst>
          </p:cNvPr>
          <p:cNvSpPr txBox="1"/>
          <p:nvPr/>
        </p:nvSpPr>
        <p:spPr>
          <a:xfrm>
            <a:off x="6998949" y="5790297"/>
            <a:ext cx="20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Suffix</a:t>
            </a:r>
            <a:r>
              <a:rPr kumimoji="1" lang="zh-CN" altLang="en-US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cache</a:t>
            </a:r>
            <a:endParaRPr kumimoji="1" lang="zh-CN" altLang="en-US" sz="24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1F84F3A-7C53-C8F1-22A4-385266A38923}"/>
              </a:ext>
            </a:extLst>
          </p:cNvPr>
          <p:cNvSpPr txBox="1"/>
          <p:nvPr/>
        </p:nvSpPr>
        <p:spPr>
          <a:xfrm>
            <a:off x="3632953" y="5790297"/>
            <a:ext cx="2551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LC-cuckoo-filter</a:t>
            </a:r>
            <a:endParaRPr kumimoji="1" lang="zh-CN" altLang="en-US" sz="24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8" name="直线箭头连接符 246">
            <a:extLst>
              <a:ext uri="{FF2B5EF4-FFF2-40B4-BE49-F238E27FC236}">
                <a16:creationId xmlns:a16="http://schemas.microsoft.com/office/drawing/2014/main" id="{18C23FB7-9315-0566-204C-CBB5E0D75C54}"/>
              </a:ext>
            </a:extLst>
          </p:cNvPr>
          <p:cNvCxnSpPr>
            <a:cxnSpLocks/>
            <a:stCxn id="103" idx="2"/>
            <a:endCxn id="80" idx="0"/>
          </p:cNvCxnSpPr>
          <p:nvPr/>
        </p:nvCxnSpPr>
        <p:spPr>
          <a:xfrm flipH="1">
            <a:off x="6269536" y="4769100"/>
            <a:ext cx="1557733" cy="47305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250">
            <a:extLst>
              <a:ext uri="{FF2B5EF4-FFF2-40B4-BE49-F238E27FC236}">
                <a16:creationId xmlns:a16="http://schemas.microsoft.com/office/drawing/2014/main" id="{7DF5F2F3-94F1-D362-20ED-23139CC2CAC8}"/>
              </a:ext>
            </a:extLst>
          </p:cNvPr>
          <p:cNvCxnSpPr>
            <a:cxnSpLocks/>
            <a:stCxn id="104" idx="2"/>
            <a:endCxn id="81" idx="0"/>
          </p:cNvCxnSpPr>
          <p:nvPr/>
        </p:nvCxnSpPr>
        <p:spPr>
          <a:xfrm flipH="1">
            <a:off x="9130445" y="4761436"/>
            <a:ext cx="150853" cy="48071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943DE91F-4B3D-3902-446E-6DB8E099B931}"/>
              </a:ext>
            </a:extLst>
          </p:cNvPr>
          <p:cNvSpPr txBox="1"/>
          <p:nvPr/>
        </p:nvSpPr>
        <p:spPr>
          <a:xfrm>
            <a:off x="5700842" y="5242151"/>
            <a:ext cx="113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Hot</a:t>
            </a:r>
            <a:r>
              <a:rPr kumimoji="1" lang="zh-CN" altLang="en-US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Flag</a:t>
            </a:r>
            <a:endParaRPr kumimoji="1" lang="zh-CN" altLang="en-US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534A7089-F857-15D3-DD00-1C988BA27555}"/>
              </a:ext>
            </a:extLst>
          </p:cNvPr>
          <p:cNvSpPr txBox="1"/>
          <p:nvPr/>
        </p:nvSpPr>
        <p:spPr>
          <a:xfrm>
            <a:off x="8400020" y="5242151"/>
            <a:ext cx="146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Hash</a:t>
            </a:r>
            <a:r>
              <a:rPr kumimoji="1" lang="zh-CN" altLang="en-US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Suffix</a:t>
            </a:r>
            <a:endParaRPr kumimoji="1" lang="zh-CN" altLang="en-US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5EB4043-E5B2-450F-D2D2-45E71E916CEA}"/>
              </a:ext>
            </a:extLst>
          </p:cNvPr>
          <p:cNvSpPr txBox="1"/>
          <p:nvPr/>
        </p:nvSpPr>
        <p:spPr>
          <a:xfrm>
            <a:off x="6913487" y="5242151"/>
            <a:ext cx="14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Index</a:t>
            </a:r>
            <a:r>
              <a:rPr kumimoji="1" lang="zh-CN" altLang="en-US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Suffix</a:t>
            </a:r>
            <a:endParaRPr kumimoji="1" lang="zh-CN" altLang="en-US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3" name="直线箭头连接符 504">
            <a:extLst>
              <a:ext uri="{FF2B5EF4-FFF2-40B4-BE49-F238E27FC236}">
                <a16:creationId xmlns:a16="http://schemas.microsoft.com/office/drawing/2014/main" id="{FF644BD5-7754-D2C3-7F29-BC99FFDFFA8E}"/>
              </a:ext>
            </a:extLst>
          </p:cNvPr>
          <p:cNvCxnSpPr>
            <a:cxnSpLocks/>
            <a:stCxn id="105" idx="2"/>
            <a:endCxn id="82" idx="0"/>
          </p:cNvCxnSpPr>
          <p:nvPr/>
        </p:nvCxnSpPr>
        <p:spPr>
          <a:xfrm flipH="1">
            <a:off x="7660840" y="4769538"/>
            <a:ext cx="738769" cy="47261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8FEFFA7D-894E-D7CD-F0FB-EF52DD110831}"/>
              </a:ext>
            </a:extLst>
          </p:cNvPr>
          <p:cNvSpPr/>
          <p:nvPr/>
        </p:nvSpPr>
        <p:spPr>
          <a:xfrm>
            <a:off x="5853088" y="4185134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3D751F7-9AD4-D14B-2AC1-639478E4075B}"/>
              </a:ext>
            </a:extLst>
          </p:cNvPr>
          <p:cNvSpPr/>
          <p:nvPr/>
        </p:nvSpPr>
        <p:spPr>
          <a:xfrm>
            <a:off x="5853088" y="4456400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直线连接符 524">
            <a:extLst>
              <a:ext uri="{FF2B5EF4-FFF2-40B4-BE49-F238E27FC236}">
                <a16:creationId xmlns:a16="http://schemas.microsoft.com/office/drawing/2014/main" id="{EC405080-DAB1-ECD9-C806-44E1304E327B}"/>
              </a:ext>
            </a:extLst>
          </p:cNvPr>
          <p:cNvCxnSpPr>
            <a:cxnSpLocks/>
          </p:cNvCxnSpPr>
          <p:nvPr/>
        </p:nvCxnSpPr>
        <p:spPr>
          <a:xfrm>
            <a:off x="6030112" y="4183867"/>
            <a:ext cx="0" cy="54481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525">
            <a:extLst>
              <a:ext uri="{FF2B5EF4-FFF2-40B4-BE49-F238E27FC236}">
                <a16:creationId xmlns:a16="http://schemas.microsoft.com/office/drawing/2014/main" id="{8FE819AC-EC8D-83E3-97A8-C80A585EC4F0}"/>
              </a:ext>
            </a:extLst>
          </p:cNvPr>
          <p:cNvCxnSpPr>
            <a:cxnSpLocks/>
          </p:cNvCxnSpPr>
          <p:nvPr/>
        </p:nvCxnSpPr>
        <p:spPr>
          <a:xfrm>
            <a:off x="7008484" y="4181582"/>
            <a:ext cx="0" cy="5531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C13863A6-CEF1-3179-2A5A-8FDFB42316EB}"/>
              </a:ext>
            </a:extLst>
          </p:cNvPr>
          <p:cNvSpPr txBox="1"/>
          <p:nvPr/>
        </p:nvSpPr>
        <p:spPr>
          <a:xfrm>
            <a:off x="5809623" y="4138842"/>
            <a:ext cx="277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F8151FBA-3EC7-29E5-83D5-F61C7997A311}"/>
                  </a:ext>
                </a:extLst>
              </p:cNvPr>
              <p:cNvSpPr txBox="1"/>
              <p:nvPr/>
            </p:nvSpPr>
            <p:spPr>
              <a:xfrm>
                <a:off x="7102871" y="4129097"/>
                <a:ext cx="5898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F8151FBA-3EC7-29E5-83D5-F61C7997A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871" y="4129097"/>
                <a:ext cx="589817" cy="369332"/>
              </a:xfrm>
              <a:prstGeom prst="rect">
                <a:avLst/>
              </a:prstGeom>
              <a:blipFill>
                <a:blip r:embed="rId4"/>
                <a:stretch>
                  <a:fillRect l="-18557" r="-14433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线箭头连接符 552">
            <a:extLst>
              <a:ext uri="{FF2B5EF4-FFF2-40B4-BE49-F238E27FC236}">
                <a16:creationId xmlns:a16="http://schemas.microsoft.com/office/drawing/2014/main" id="{CC2A8EA6-AD92-578D-A205-6E64FB7EAD8F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5524552" y="3755512"/>
            <a:ext cx="285071" cy="5679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FDAEC077-CF69-B793-4744-8AC186910B22}"/>
                  </a:ext>
                </a:extLst>
              </p:cNvPr>
              <p:cNvSpPr txBox="1"/>
              <p:nvPr/>
            </p:nvSpPr>
            <p:spPr>
              <a:xfrm>
                <a:off x="5530927" y="3665877"/>
                <a:ext cx="1234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FDAEC077-CF69-B793-4744-8AC186910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927" y="3665877"/>
                <a:ext cx="1234825" cy="369332"/>
              </a:xfrm>
              <a:prstGeom prst="rect">
                <a:avLst/>
              </a:prstGeom>
              <a:blipFill>
                <a:blip r:embed="rId5"/>
                <a:stretch>
                  <a:fillRect r="-4433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2" name="表格 333">
            <a:extLst>
              <a:ext uri="{FF2B5EF4-FFF2-40B4-BE49-F238E27FC236}">
                <a16:creationId xmlns:a16="http://schemas.microsoft.com/office/drawing/2014/main" id="{3A3D59FF-816C-252B-069E-3458AE0D5383}"/>
              </a:ext>
            </a:extLst>
          </p:cNvPr>
          <p:cNvGraphicFramePr>
            <a:graphicFrameLocks noGrp="1"/>
          </p:cNvGraphicFramePr>
          <p:nvPr/>
        </p:nvGraphicFramePr>
        <p:xfrm>
          <a:off x="4319259" y="2675964"/>
          <a:ext cx="113738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347">
                  <a:extLst>
                    <a:ext uri="{9D8B030D-6E8A-4147-A177-3AD203B41FA5}">
                      <a16:colId xmlns:a16="http://schemas.microsoft.com/office/drawing/2014/main" val="4269027998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1360034138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5665946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3348466926"/>
                    </a:ext>
                  </a:extLst>
                </a:gridCol>
              </a:tblGrid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69969523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277820198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185905035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41745881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25830303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4308116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096258612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14302588"/>
                  </a:ext>
                </a:extLst>
              </a:tr>
            </a:tbl>
          </a:graphicData>
        </a:graphic>
      </p:graphicFrame>
      <p:cxnSp>
        <p:nvCxnSpPr>
          <p:cNvPr id="93" name="直线箭头连接符 6">
            <a:extLst>
              <a:ext uri="{FF2B5EF4-FFF2-40B4-BE49-F238E27FC236}">
                <a16:creationId xmlns:a16="http://schemas.microsoft.com/office/drawing/2014/main" id="{D0A1B86A-DFCE-5784-A34E-5E59797B8A30}"/>
              </a:ext>
            </a:extLst>
          </p:cNvPr>
          <p:cNvCxnSpPr>
            <a:cxnSpLocks/>
          </p:cNvCxnSpPr>
          <p:nvPr/>
        </p:nvCxnSpPr>
        <p:spPr>
          <a:xfrm flipH="1">
            <a:off x="4604155" y="2684347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7">
            <a:extLst>
              <a:ext uri="{FF2B5EF4-FFF2-40B4-BE49-F238E27FC236}">
                <a16:creationId xmlns:a16="http://schemas.microsoft.com/office/drawing/2014/main" id="{2D296EAE-3519-D21D-C4BE-1C3482B74B06}"/>
              </a:ext>
            </a:extLst>
          </p:cNvPr>
          <p:cNvCxnSpPr>
            <a:cxnSpLocks/>
          </p:cNvCxnSpPr>
          <p:nvPr/>
        </p:nvCxnSpPr>
        <p:spPr>
          <a:xfrm flipH="1">
            <a:off x="4892636" y="2691649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8">
            <a:extLst>
              <a:ext uri="{FF2B5EF4-FFF2-40B4-BE49-F238E27FC236}">
                <a16:creationId xmlns:a16="http://schemas.microsoft.com/office/drawing/2014/main" id="{6881F22E-0595-E187-58C9-39D6ADABD530}"/>
              </a:ext>
            </a:extLst>
          </p:cNvPr>
          <p:cNvCxnSpPr>
            <a:cxnSpLocks/>
          </p:cNvCxnSpPr>
          <p:nvPr/>
        </p:nvCxnSpPr>
        <p:spPr>
          <a:xfrm flipH="1">
            <a:off x="5158916" y="2672639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9390E939-B091-8C94-EBE3-3857A1539338}"/>
                  </a:ext>
                </a:extLst>
              </p:cNvPr>
              <p:cNvSpPr txBox="1"/>
              <p:nvPr/>
            </p:nvSpPr>
            <p:spPr>
              <a:xfrm>
                <a:off x="5966062" y="4127823"/>
                <a:ext cx="11024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:]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9390E939-B091-8C94-EBE3-3857A1539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062" y="4127823"/>
                <a:ext cx="1102406" cy="369332"/>
              </a:xfrm>
              <a:prstGeom prst="rect">
                <a:avLst/>
              </a:prstGeom>
              <a:blipFill>
                <a:blip r:embed="rId6"/>
                <a:stretch>
                  <a:fillRect r="-3867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左大括号 96">
            <a:extLst>
              <a:ext uri="{FF2B5EF4-FFF2-40B4-BE49-F238E27FC236}">
                <a16:creationId xmlns:a16="http://schemas.microsoft.com/office/drawing/2014/main" id="{0DBC35A1-91C3-ACC7-E931-D1681B7CC157}"/>
              </a:ext>
            </a:extLst>
          </p:cNvPr>
          <p:cNvSpPr/>
          <p:nvPr/>
        </p:nvSpPr>
        <p:spPr>
          <a:xfrm rot="5400000">
            <a:off x="4762325" y="1961933"/>
            <a:ext cx="237579" cy="1151065"/>
          </a:xfrm>
          <a:prstGeom prst="leftBrac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813B8561-5CEB-B56F-DE27-3C2B9590F6BA}"/>
                  </a:ext>
                </a:extLst>
              </p:cNvPr>
              <p:cNvSpPr txBox="1"/>
              <p:nvPr/>
            </p:nvSpPr>
            <p:spPr>
              <a:xfrm>
                <a:off x="4706169" y="1633918"/>
                <a:ext cx="45518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0" dirty="0" smtClean="0">
                          <a:latin typeface="Cambria Math" panose="02040503050406030204" pitchFamily="18" charset="0"/>
                        </a:rPr>
                        <m:t>𝐋𝐂</m:t>
                      </m:r>
                      <m:d>
                        <m:d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kumimoji="1"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813B8561-5CEB-B56F-DE27-3C2B9590F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169" y="1633918"/>
                <a:ext cx="4551887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矩形 98">
            <a:extLst>
              <a:ext uri="{FF2B5EF4-FFF2-40B4-BE49-F238E27FC236}">
                <a16:creationId xmlns:a16="http://schemas.microsoft.com/office/drawing/2014/main" id="{0CF4CF05-68EB-5033-0735-4A074E2DCCCA}"/>
              </a:ext>
            </a:extLst>
          </p:cNvPr>
          <p:cNvSpPr/>
          <p:nvPr/>
        </p:nvSpPr>
        <p:spPr>
          <a:xfrm>
            <a:off x="7725282" y="4185134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C39C1AD1-F12F-90D4-41F1-172BCD5BA363}"/>
              </a:ext>
            </a:extLst>
          </p:cNvPr>
          <p:cNvSpPr/>
          <p:nvPr/>
        </p:nvSpPr>
        <p:spPr>
          <a:xfrm>
            <a:off x="7724312" y="4456400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线连接符 39">
            <a:extLst>
              <a:ext uri="{FF2B5EF4-FFF2-40B4-BE49-F238E27FC236}">
                <a16:creationId xmlns:a16="http://schemas.microsoft.com/office/drawing/2014/main" id="{4C8E3EA1-CF9E-BF9C-EBF1-5555C1FCA5B8}"/>
              </a:ext>
            </a:extLst>
          </p:cNvPr>
          <p:cNvCxnSpPr>
            <a:cxnSpLocks/>
          </p:cNvCxnSpPr>
          <p:nvPr/>
        </p:nvCxnSpPr>
        <p:spPr>
          <a:xfrm>
            <a:off x="7916311" y="4180315"/>
            <a:ext cx="0" cy="54481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40">
            <a:extLst>
              <a:ext uri="{FF2B5EF4-FFF2-40B4-BE49-F238E27FC236}">
                <a16:creationId xmlns:a16="http://schemas.microsoft.com/office/drawing/2014/main" id="{A0135563-0E95-C6FF-22D3-DA41CE8545FC}"/>
              </a:ext>
            </a:extLst>
          </p:cNvPr>
          <p:cNvCxnSpPr>
            <a:cxnSpLocks/>
          </p:cNvCxnSpPr>
          <p:nvPr/>
        </p:nvCxnSpPr>
        <p:spPr>
          <a:xfrm>
            <a:off x="8896580" y="4178030"/>
            <a:ext cx="0" cy="5531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F9ADC8C3-C491-CA72-53FA-D2BC34D4634F}"/>
              </a:ext>
            </a:extLst>
          </p:cNvPr>
          <p:cNvSpPr txBox="1"/>
          <p:nvPr/>
        </p:nvSpPr>
        <p:spPr>
          <a:xfrm>
            <a:off x="7688744" y="4399768"/>
            <a:ext cx="277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F721D88D-CA29-3A3A-FBB5-34E1FA63EA26}"/>
                  </a:ext>
                </a:extLst>
              </p:cNvPr>
              <p:cNvSpPr txBox="1"/>
              <p:nvPr/>
            </p:nvSpPr>
            <p:spPr>
              <a:xfrm>
                <a:off x="8986389" y="4392104"/>
                <a:ext cx="5898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F721D88D-CA29-3A3A-FBB5-34E1FA63E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389" y="4392104"/>
                <a:ext cx="589817" cy="369332"/>
              </a:xfrm>
              <a:prstGeom prst="rect">
                <a:avLst/>
              </a:prstGeom>
              <a:blipFill>
                <a:blip r:embed="rId8"/>
                <a:stretch>
                  <a:fillRect l="-19588" r="-14433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DD41176A-1963-660B-8D8A-351AFD990A06}"/>
                  </a:ext>
                </a:extLst>
              </p:cNvPr>
              <p:cNvSpPr txBox="1"/>
              <p:nvPr/>
            </p:nvSpPr>
            <p:spPr>
              <a:xfrm>
                <a:off x="7848406" y="4400206"/>
                <a:ext cx="11024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DD41176A-1963-660B-8D8A-351AFD990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406" y="4400206"/>
                <a:ext cx="1102406" cy="369332"/>
              </a:xfrm>
              <a:prstGeom prst="rect">
                <a:avLst/>
              </a:prstGeom>
              <a:blipFill>
                <a:blip r:embed="rId9"/>
                <a:stretch>
                  <a:fillRect r="-5525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椭圆 107">
            <a:extLst>
              <a:ext uri="{FF2B5EF4-FFF2-40B4-BE49-F238E27FC236}">
                <a16:creationId xmlns:a16="http://schemas.microsoft.com/office/drawing/2014/main" id="{CE987CD3-12AC-820C-8101-1E59DC02E288}"/>
              </a:ext>
            </a:extLst>
          </p:cNvPr>
          <p:cNvSpPr/>
          <p:nvPr/>
        </p:nvSpPr>
        <p:spPr>
          <a:xfrm>
            <a:off x="5032521" y="3316465"/>
            <a:ext cx="560438" cy="500750"/>
          </a:xfrm>
          <a:prstGeom prst="ellipse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7305E6C8-681E-EBA1-1D2C-2AD15459F470}"/>
              </a:ext>
            </a:extLst>
          </p:cNvPr>
          <p:cNvGrpSpPr/>
          <p:nvPr/>
        </p:nvGrpSpPr>
        <p:grpSpPr>
          <a:xfrm>
            <a:off x="2558784" y="2073824"/>
            <a:ext cx="4354703" cy="369332"/>
            <a:chOff x="1876203" y="572588"/>
            <a:chExt cx="4354703" cy="369332"/>
          </a:xfrm>
        </p:grpSpPr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610E2DD2-92DC-0C22-D12B-3BC1B607FBE9}"/>
                </a:ext>
              </a:extLst>
            </p:cNvPr>
            <p:cNvSpPr txBox="1"/>
            <p:nvPr/>
          </p:nvSpPr>
          <p:spPr>
            <a:xfrm>
              <a:off x="1876203" y="572588"/>
              <a:ext cx="43547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tx1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One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Bucket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4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slots</a:t>
              </a:r>
              <a:r>
                <a:rPr kumimoji="1" lang="en-US" altLang="zh-CN" b="1" dirty="0"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,</a:t>
              </a:r>
              <a:r>
                <a:rPr kumimoji="1" lang="zh-CN" altLang="en-US" b="1" dirty="0"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adaptive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slot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    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1"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0C919460-9B19-EA1C-1E0C-BE31254935B7}"/>
                </a:ext>
              </a:extLst>
            </p:cNvPr>
            <p:cNvSpPr/>
            <p:nvPr/>
          </p:nvSpPr>
          <p:spPr>
            <a:xfrm>
              <a:off x="5752667" y="681229"/>
              <a:ext cx="229644" cy="194325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1" name="对话气泡: 圆角矩形 120">
            <a:extLst>
              <a:ext uri="{FF2B5EF4-FFF2-40B4-BE49-F238E27FC236}">
                <a16:creationId xmlns:a16="http://schemas.microsoft.com/office/drawing/2014/main" id="{981F9119-9336-20B9-6E7D-F28D2193E47A}"/>
              </a:ext>
            </a:extLst>
          </p:cNvPr>
          <p:cNvSpPr/>
          <p:nvPr/>
        </p:nvSpPr>
        <p:spPr>
          <a:xfrm>
            <a:off x="8257631" y="2081523"/>
            <a:ext cx="3832221" cy="937177"/>
          </a:xfrm>
          <a:prstGeom prst="wedgeRoundRectCallout">
            <a:avLst>
              <a:gd name="adj1" fmla="val -56710"/>
              <a:gd name="adj2" fmla="val -46890"/>
              <a:gd name="adj3" fmla="val 16667"/>
            </a:avLst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One-to-one hash to </a:t>
            </a:r>
            <a:r>
              <a:rPr lang="en-US" altLang="zh-CN" sz="2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perfectly encode</a:t>
            </a:r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hot false positives </a:t>
            </a:r>
          </a:p>
        </p:txBody>
      </p:sp>
    </p:spTree>
    <p:extLst>
      <p:ext uri="{BB962C8B-B14F-4D97-AF65-F5344CB8AC3E}">
        <p14:creationId xmlns:p14="http://schemas.microsoft.com/office/powerpoint/2010/main" val="3852178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FFBAE-243F-B779-B96E-51110663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Our Approach 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– SRF Structure Overview  </a:t>
            </a:r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5A38C-EEB7-974A-4F4F-3B69D355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12</a:t>
            </a:fld>
            <a:endParaRPr lang="zh-CN" altLang="en-US"/>
          </a:p>
        </p:txBody>
      </p:sp>
      <p:cxnSp>
        <p:nvCxnSpPr>
          <p:cNvPr id="71" name="直线箭头连接符 242">
            <a:extLst>
              <a:ext uri="{FF2B5EF4-FFF2-40B4-BE49-F238E27FC236}">
                <a16:creationId xmlns:a16="http://schemas.microsoft.com/office/drawing/2014/main" id="{9C5CEE2B-085B-9A27-C918-0AE3BB45F835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3256433" y="3663770"/>
            <a:ext cx="984919" cy="71334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253">
            <a:extLst>
              <a:ext uri="{FF2B5EF4-FFF2-40B4-BE49-F238E27FC236}">
                <a16:creationId xmlns:a16="http://schemas.microsoft.com/office/drawing/2014/main" id="{2AA15FCF-E514-35E3-234B-D6434A0ADAB9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3256433" y="4377117"/>
            <a:ext cx="1055808" cy="79906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96DEBA38-22A7-D29A-BD79-69BD23B7CADA}"/>
              </a:ext>
            </a:extLst>
          </p:cNvPr>
          <p:cNvSpPr txBox="1"/>
          <p:nvPr/>
        </p:nvSpPr>
        <p:spPr>
          <a:xfrm>
            <a:off x="2866582" y="4115507"/>
            <a:ext cx="389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zh-CN" altLang="en-US" sz="2800" b="1" i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A9D31D94-83A2-F02A-0FA3-5789694E1B7A}"/>
                  </a:ext>
                </a:extLst>
              </p:cNvPr>
              <p:cNvSpPr txBox="1"/>
              <p:nvPr/>
            </p:nvSpPr>
            <p:spPr>
              <a:xfrm>
                <a:off x="2866582" y="3679006"/>
                <a:ext cx="82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A9D31D94-83A2-F02A-0FA3-5789694E1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582" y="3679006"/>
                <a:ext cx="825418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41428EC-59FE-E75E-8A22-CC1AEB3F2413}"/>
                  </a:ext>
                </a:extLst>
              </p:cNvPr>
              <p:cNvSpPr txBox="1"/>
              <p:nvPr/>
            </p:nvSpPr>
            <p:spPr>
              <a:xfrm>
                <a:off x="2363753" y="4860456"/>
                <a:ext cx="1707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m:rPr>
                          <m:nor/>
                        </m:rPr>
                        <a:rPr kumimoji="1" lang="zh-CN" altLang="en-US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zh-CN" altLang="en-US" b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m:rPr>
                          <m:nor/>
                        </m:rPr>
                        <a:rPr kumimoji="1" lang="zh-CN" altLang="en-US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41428EC-59FE-E75E-8A22-CC1AEB3F2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753" y="4860456"/>
                <a:ext cx="1707454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>
            <a:extLst>
              <a:ext uri="{FF2B5EF4-FFF2-40B4-BE49-F238E27FC236}">
                <a16:creationId xmlns:a16="http://schemas.microsoft.com/office/drawing/2014/main" id="{794C63F4-FF7F-1611-319A-6C3BAF136DCA}"/>
              </a:ext>
            </a:extLst>
          </p:cNvPr>
          <p:cNvSpPr txBox="1"/>
          <p:nvPr/>
        </p:nvSpPr>
        <p:spPr>
          <a:xfrm>
            <a:off x="6998949" y="5790297"/>
            <a:ext cx="20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Suffix</a:t>
            </a:r>
            <a:r>
              <a:rPr kumimoji="1" lang="zh-CN" altLang="en-US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cache</a:t>
            </a:r>
            <a:endParaRPr kumimoji="1" lang="zh-CN" altLang="en-US" sz="24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1F84F3A-7C53-C8F1-22A4-385266A38923}"/>
              </a:ext>
            </a:extLst>
          </p:cNvPr>
          <p:cNvSpPr txBox="1"/>
          <p:nvPr/>
        </p:nvSpPr>
        <p:spPr>
          <a:xfrm>
            <a:off x="3632953" y="5790297"/>
            <a:ext cx="2551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LC-cuckoo-filter</a:t>
            </a:r>
            <a:endParaRPr kumimoji="1" lang="zh-CN" altLang="en-US" sz="24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8" name="直线箭头连接符 246">
            <a:extLst>
              <a:ext uri="{FF2B5EF4-FFF2-40B4-BE49-F238E27FC236}">
                <a16:creationId xmlns:a16="http://schemas.microsoft.com/office/drawing/2014/main" id="{18C23FB7-9315-0566-204C-CBB5E0D75C54}"/>
              </a:ext>
            </a:extLst>
          </p:cNvPr>
          <p:cNvCxnSpPr>
            <a:cxnSpLocks/>
            <a:stCxn id="103" idx="2"/>
            <a:endCxn id="80" idx="0"/>
          </p:cNvCxnSpPr>
          <p:nvPr/>
        </p:nvCxnSpPr>
        <p:spPr>
          <a:xfrm flipH="1">
            <a:off x="6269536" y="4769100"/>
            <a:ext cx="1557733" cy="47305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250">
            <a:extLst>
              <a:ext uri="{FF2B5EF4-FFF2-40B4-BE49-F238E27FC236}">
                <a16:creationId xmlns:a16="http://schemas.microsoft.com/office/drawing/2014/main" id="{7DF5F2F3-94F1-D362-20ED-23139CC2CAC8}"/>
              </a:ext>
            </a:extLst>
          </p:cNvPr>
          <p:cNvCxnSpPr>
            <a:cxnSpLocks/>
            <a:stCxn id="104" idx="2"/>
            <a:endCxn id="81" idx="0"/>
          </p:cNvCxnSpPr>
          <p:nvPr/>
        </p:nvCxnSpPr>
        <p:spPr>
          <a:xfrm flipH="1">
            <a:off x="9130445" y="4761436"/>
            <a:ext cx="150853" cy="48071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943DE91F-4B3D-3902-446E-6DB8E099B931}"/>
              </a:ext>
            </a:extLst>
          </p:cNvPr>
          <p:cNvSpPr txBox="1"/>
          <p:nvPr/>
        </p:nvSpPr>
        <p:spPr>
          <a:xfrm>
            <a:off x="5700842" y="5242151"/>
            <a:ext cx="113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Hot</a:t>
            </a:r>
            <a:r>
              <a:rPr kumimoji="1" lang="zh-CN" altLang="en-US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Flag</a:t>
            </a:r>
            <a:endParaRPr kumimoji="1" lang="zh-CN" altLang="en-US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534A7089-F857-15D3-DD00-1C988BA27555}"/>
              </a:ext>
            </a:extLst>
          </p:cNvPr>
          <p:cNvSpPr txBox="1"/>
          <p:nvPr/>
        </p:nvSpPr>
        <p:spPr>
          <a:xfrm>
            <a:off x="8400020" y="5242151"/>
            <a:ext cx="146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Hash</a:t>
            </a:r>
            <a:r>
              <a:rPr kumimoji="1" lang="zh-CN" altLang="en-US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Suffix</a:t>
            </a:r>
            <a:endParaRPr kumimoji="1" lang="zh-CN" altLang="en-US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5EB4043-E5B2-450F-D2D2-45E71E916CEA}"/>
              </a:ext>
            </a:extLst>
          </p:cNvPr>
          <p:cNvSpPr txBox="1"/>
          <p:nvPr/>
        </p:nvSpPr>
        <p:spPr>
          <a:xfrm>
            <a:off x="6913487" y="5242151"/>
            <a:ext cx="14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Index</a:t>
            </a:r>
            <a:r>
              <a:rPr kumimoji="1" lang="zh-CN" altLang="en-US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Suffix</a:t>
            </a:r>
            <a:endParaRPr kumimoji="1" lang="zh-CN" altLang="en-US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3" name="直线箭头连接符 504">
            <a:extLst>
              <a:ext uri="{FF2B5EF4-FFF2-40B4-BE49-F238E27FC236}">
                <a16:creationId xmlns:a16="http://schemas.microsoft.com/office/drawing/2014/main" id="{FF644BD5-7754-D2C3-7F29-BC99FFDFFA8E}"/>
              </a:ext>
            </a:extLst>
          </p:cNvPr>
          <p:cNvCxnSpPr>
            <a:cxnSpLocks/>
            <a:stCxn id="105" idx="2"/>
            <a:endCxn id="82" idx="0"/>
          </p:cNvCxnSpPr>
          <p:nvPr/>
        </p:nvCxnSpPr>
        <p:spPr>
          <a:xfrm flipH="1">
            <a:off x="7660840" y="4769538"/>
            <a:ext cx="738769" cy="47261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8FEFFA7D-894E-D7CD-F0FB-EF52DD110831}"/>
              </a:ext>
            </a:extLst>
          </p:cNvPr>
          <p:cNvSpPr/>
          <p:nvPr/>
        </p:nvSpPr>
        <p:spPr>
          <a:xfrm>
            <a:off x="5853088" y="4185134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3D751F7-9AD4-D14B-2AC1-639478E4075B}"/>
              </a:ext>
            </a:extLst>
          </p:cNvPr>
          <p:cNvSpPr/>
          <p:nvPr/>
        </p:nvSpPr>
        <p:spPr>
          <a:xfrm>
            <a:off x="5853088" y="4456400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直线连接符 524">
            <a:extLst>
              <a:ext uri="{FF2B5EF4-FFF2-40B4-BE49-F238E27FC236}">
                <a16:creationId xmlns:a16="http://schemas.microsoft.com/office/drawing/2014/main" id="{EC405080-DAB1-ECD9-C806-44E1304E327B}"/>
              </a:ext>
            </a:extLst>
          </p:cNvPr>
          <p:cNvCxnSpPr>
            <a:cxnSpLocks/>
          </p:cNvCxnSpPr>
          <p:nvPr/>
        </p:nvCxnSpPr>
        <p:spPr>
          <a:xfrm>
            <a:off x="6030112" y="4183867"/>
            <a:ext cx="0" cy="54481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525">
            <a:extLst>
              <a:ext uri="{FF2B5EF4-FFF2-40B4-BE49-F238E27FC236}">
                <a16:creationId xmlns:a16="http://schemas.microsoft.com/office/drawing/2014/main" id="{8FE819AC-EC8D-83E3-97A8-C80A585EC4F0}"/>
              </a:ext>
            </a:extLst>
          </p:cNvPr>
          <p:cNvCxnSpPr>
            <a:cxnSpLocks/>
          </p:cNvCxnSpPr>
          <p:nvPr/>
        </p:nvCxnSpPr>
        <p:spPr>
          <a:xfrm>
            <a:off x="7008484" y="4181582"/>
            <a:ext cx="0" cy="5531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C13863A6-CEF1-3179-2A5A-8FDFB42316EB}"/>
              </a:ext>
            </a:extLst>
          </p:cNvPr>
          <p:cNvSpPr txBox="1"/>
          <p:nvPr/>
        </p:nvSpPr>
        <p:spPr>
          <a:xfrm>
            <a:off x="5809623" y="4138842"/>
            <a:ext cx="277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F8151FBA-3EC7-29E5-83D5-F61C7997A311}"/>
                  </a:ext>
                </a:extLst>
              </p:cNvPr>
              <p:cNvSpPr txBox="1"/>
              <p:nvPr/>
            </p:nvSpPr>
            <p:spPr>
              <a:xfrm>
                <a:off x="7102871" y="4129097"/>
                <a:ext cx="5898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F8151FBA-3EC7-29E5-83D5-F61C7997A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871" y="4129097"/>
                <a:ext cx="589817" cy="369332"/>
              </a:xfrm>
              <a:prstGeom prst="rect">
                <a:avLst/>
              </a:prstGeom>
              <a:blipFill>
                <a:blip r:embed="rId4"/>
                <a:stretch>
                  <a:fillRect l="-18557" r="-14433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线箭头连接符 552">
            <a:extLst>
              <a:ext uri="{FF2B5EF4-FFF2-40B4-BE49-F238E27FC236}">
                <a16:creationId xmlns:a16="http://schemas.microsoft.com/office/drawing/2014/main" id="{CC2A8EA6-AD92-578D-A205-6E64FB7EAD8F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5524552" y="3755512"/>
            <a:ext cx="285071" cy="5679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FDAEC077-CF69-B793-4744-8AC186910B22}"/>
                  </a:ext>
                </a:extLst>
              </p:cNvPr>
              <p:cNvSpPr txBox="1"/>
              <p:nvPr/>
            </p:nvSpPr>
            <p:spPr>
              <a:xfrm>
                <a:off x="5530927" y="3665877"/>
                <a:ext cx="1234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FDAEC077-CF69-B793-4744-8AC186910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927" y="3665877"/>
                <a:ext cx="1234825" cy="369332"/>
              </a:xfrm>
              <a:prstGeom prst="rect">
                <a:avLst/>
              </a:prstGeom>
              <a:blipFill>
                <a:blip r:embed="rId5"/>
                <a:stretch>
                  <a:fillRect r="-4433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2" name="表格 333">
            <a:extLst>
              <a:ext uri="{FF2B5EF4-FFF2-40B4-BE49-F238E27FC236}">
                <a16:creationId xmlns:a16="http://schemas.microsoft.com/office/drawing/2014/main" id="{3A3D59FF-816C-252B-069E-3458AE0D5383}"/>
              </a:ext>
            </a:extLst>
          </p:cNvPr>
          <p:cNvGraphicFramePr>
            <a:graphicFrameLocks noGrp="1"/>
          </p:cNvGraphicFramePr>
          <p:nvPr/>
        </p:nvGraphicFramePr>
        <p:xfrm>
          <a:off x="4319259" y="2675964"/>
          <a:ext cx="113738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347">
                  <a:extLst>
                    <a:ext uri="{9D8B030D-6E8A-4147-A177-3AD203B41FA5}">
                      <a16:colId xmlns:a16="http://schemas.microsoft.com/office/drawing/2014/main" val="4269027998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1360034138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5665946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3348466926"/>
                    </a:ext>
                  </a:extLst>
                </a:gridCol>
              </a:tblGrid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69969523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277820198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185905035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41745881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25830303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4308116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096258612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14302588"/>
                  </a:ext>
                </a:extLst>
              </a:tr>
            </a:tbl>
          </a:graphicData>
        </a:graphic>
      </p:graphicFrame>
      <p:cxnSp>
        <p:nvCxnSpPr>
          <p:cNvPr id="93" name="直线箭头连接符 6">
            <a:extLst>
              <a:ext uri="{FF2B5EF4-FFF2-40B4-BE49-F238E27FC236}">
                <a16:creationId xmlns:a16="http://schemas.microsoft.com/office/drawing/2014/main" id="{D0A1B86A-DFCE-5784-A34E-5E59797B8A30}"/>
              </a:ext>
            </a:extLst>
          </p:cNvPr>
          <p:cNvCxnSpPr>
            <a:cxnSpLocks/>
          </p:cNvCxnSpPr>
          <p:nvPr/>
        </p:nvCxnSpPr>
        <p:spPr>
          <a:xfrm flipH="1">
            <a:off x="4604155" y="2684347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7">
            <a:extLst>
              <a:ext uri="{FF2B5EF4-FFF2-40B4-BE49-F238E27FC236}">
                <a16:creationId xmlns:a16="http://schemas.microsoft.com/office/drawing/2014/main" id="{2D296EAE-3519-D21D-C4BE-1C3482B74B06}"/>
              </a:ext>
            </a:extLst>
          </p:cNvPr>
          <p:cNvCxnSpPr>
            <a:cxnSpLocks/>
          </p:cNvCxnSpPr>
          <p:nvPr/>
        </p:nvCxnSpPr>
        <p:spPr>
          <a:xfrm flipH="1">
            <a:off x="4892636" y="2691649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8">
            <a:extLst>
              <a:ext uri="{FF2B5EF4-FFF2-40B4-BE49-F238E27FC236}">
                <a16:creationId xmlns:a16="http://schemas.microsoft.com/office/drawing/2014/main" id="{6881F22E-0595-E187-58C9-39D6ADABD530}"/>
              </a:ext>
            </a:extLst>
          </p:cNvPr>
          <p:cNvCxnSpPr>
            <a:cxnSpLocks/>
          </p:cNvCxnSpPr>
          <p:nvPr/>
        </p:nvCxnSpPr>
        <p:spPr>
          <a:xfrm flipH="1">
            <a:off x="5158916" y="2672639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9390E939-B091-8C94-EBE3-3857A1539338}"/>
                  </a:ext>
                </a:extLst>
              </p:cNvPr>
              <p:cNvSpPr txBox="1"/>
              <p:nvPr/>
            </p:nvSpPr>
            <p:spPr>
              <a:xfrm>
                <a:off x="5966062" y="4127823"/>
                <a:ext cx="11024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:]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9390E939-B091-8C94-EBE3-3857A1539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062" y="4127823"/>
                <a:ext cx="1102406" cy="369332"/>
              </a:xfrm>
              <a:prstGeom prst="rect">
                <a:avLst/>
              </a:prstGeom>
              <a:blipFill>
                <a:blip r:embed="rId6"/>
                <a:stretch>
                  <a:fillRect r="-3867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左大括号 96">
            <a:extLst>
              <a:ext uri="{FF2B5EF4-FFF2-40B4-BE49-F238E27FC236}">
                <a16:creationId xmlns:a16="http://schemas.microsoft.com/office/drawing/2014/main" id="{0DBC35A1-91C3-ACC7-E931-D1681B7CC157}"/>
              </a:ext>
            </a:extLst>
          </p:cNvPr>
          <p:cNvSpPr/>
          <p:nvPr/>
        </p:nvSpPr>
        <p:spPr>
          <a:xfrm rot="5400000">
            <a:off x="4762325" y="1961933"/>
            <a:ext cx="237579" cy="1151065"/>
          </a:xfrm>
          <a:prstGeom prst="leftBrac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813B8561-5CEB-B56F-DE27-3C2B9590F6BA}"/>
                  </a:ext>
                </a:extLst>
              </p:cNvPr>
              <p:cNvSpPr txBox="1"/>
              <p:nvPr/>
            </p:nvSpPr>
            <p:spPr>
              <a:xfrm>
                <a:off x="4706169" y="1633918"/>
                <a:ext cx="45518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0" dirty="0" smtClean="0">
                          <a:latin typeface="Cambria Math" panose="02040503050406030204" pitchFamily="18" charset="0"/>
                        </a:rPr>
                        <m:t>𝐋𝐂</m:t>
                      </m:r>
                      <m:d>
                        <m:d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kumimoji="1"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813B8561-5CEB-B56F-DE27-3C2B9590F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169" y="1633918"/>
                <a:ext cx="4551887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矩形 98">
            <a:extLst>
              <a:ext uri="{FF2B5EF4-FFF2-40B4-BE49-F238E27FC236}">
                <a16:creationId xmlns:a16="http://schemas.microsoft.com/office/drawing/2014/main" id="{0CF4CF05-68EB-5033-0735-4A074E2DCCCA}"/>
              </a:ext>
            </a:extLst>
          </p:cNvPr>
          <p:cNvSpPr/>
          <p:nvPr/>
        </p:nvSpPr>
        <p:spPr>
          <a:xfrm>
            <a:off x="7725282" y="4185134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C39C1AD1-F12F-90D4-41F1-172BCD5BA363}"/>
              </a:ext>
            </a:extLst>
          </p:cNvPr>
          <p:cNvSpPr/>
          <p:nvPr/>
        </p:nvSpPr>
        <p:spPr>
          <a:xfrm>
            <a:off x="7724312" y="4456400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线连接符 39">
            <a:extLst>
              <a:ext uri="{FF2B5EF4-FFF2-40B4-BE49-F238E27FC236}">
                <a16:creationId xmlns:a16="http://schemas.microsoft.com/office/drawing/2014/main" id="{4C8E3EA1-CF9E-BF9C-EBF1-5555C1FCA5B8}"/>
              </a:ext>
            </a:extLst>
          </p:cNvPr>
          <p:cNvCxnSpPr>
            <a:cxnSpLocks/>
          </p:cNvCxnSpPr>
          <p:nvPr/>
        </p:nvCxnSpPr>
        <p:spPr>
          <a:xfrm>
            <a:off x="7916311" y="4180315"/>
            <a:ext cx="0" cy="54481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40">
            <a:extLst>
              <a:ext uri="{FF2B5EF4-FFF2-40B4-BE49-F238E27FC236}">
                <a16:creationId xmlns:a16="http://schemas.microsoft.com/office/drawing/2014/main" id="{A0135563-0E95-C6FF-22D3-DA41CE8545FC}"/>
              </a:ext>
            </a:extLst>
          </p:cNvPr>
          <p:cNvCxnSpPr>
            <a:cxnSpLocks/>
          </p:cNvCxnSpPr>
          <p:nvPr/>
        </p:nvCxnSpPr>
        <p:spPr>
          <a:xfrm>
            <a:off x="8896580" y="4178030"/>
            <a:ext cx="0" cy="5531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F9ADC8C3-C491-CA72-53FA-D2BC34D4634F}"/>
              </a:ext>
            </a:extLst>
          </p:cNvPr>
          <p:cNvSpPr txBox="1"/>
          <p:nvPr/>
        </p:nvSpPr>
        <p:spPr>
          <a:xfrm>
            <a:off x="7688744" y="4399768"/>
            <a:ext cx="277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F721D88D-CA29-3A3A-FBB5-34E1FA63EA26}"/>
                  </a:ext>
                </a:extLst>
              </p:cNvPr>
              <p:cNvSpPr txBox="1"/>
              <p:nvPr/>
            </p:nvSpPr>
            <p:spPr>
              <a:xfrm>
                <a:off x="8986389" y="4392104"/>
                <a:ext cx="5898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F721D88D-CA29-3A3A-FBB5-34E1FA63E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389" y="4392104"/>
                <a:ext cx="589817" cy="369332"/>
              </a:xfrm>
              <a:prstGeom prst="rect">
                <a:avLst/>
              </a:prstGeom>
              <a:blipFill>
                <a:blip r:embed="rId8"/>
                <a:stretch>
                  <a:fillRect l="-19588" r="-14433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DD41176A-1963-660B-8D8A-351AFD990A06}"/>
                  </a:ext>
                </a:extLst>
              </p:cNvPr>
              <p:cNvSpPr txBox="1"/>
              <p:nvPr/>
            </p:nvSpPr>
            <p:spPr>
              <a:xfrm>
                <a:off x="7848406" y="4400206"/>
                <a:ext cx="11024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DD41176A-1963-660B-8D8A-351AFD990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406" y="4400206"/>
                <a:ext cx="1102406" cy="369332"/>
              </a:xfrm>
              <a:prstGeom prst="rect">
                <a:avLst/>
              </a:prstGeom>
              <a:blipFill>
                <a:blip r:embed="rId9"/>
                <a:stretch>
                  <a:fillRect r="-5525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椭圆 107">
            <a:extLst>
              <a:ext uri="{FF2B5EF4-FFF2-40B4-BE49-F238E27FC236}">
                <a16:creationId xmlns:a16="http://schemas.microsoft.com/office/drawing/2014/main" id="{CE987CD3-12AC-820C-8101-1E59DC02E288}"/>
              </a:ext>
            </a:extLst>
          </p:cNvPr>
          <p:cNvSpPr/>
          <p:nvPr/>
        </p:nvSpPr>
        <p:spPr>
          <a:xfrm>
            <a:off x="5032521" y="3316465"/>
            <a:ext cx="560438" cy="500750"/>
          </a:xfrm>
          <a:prstGeom prst="ellipse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7305E6C8-681E-EBA1-1D2C-2AD15459F470}"/>
              </a:ext>
            </a:extLst>
          </p:cNvPr>
          <p:cNvGrpSpPr/>
          <p:nvPr/>
        </p:nvGrpSpPr>
        <p:grpSpPr>
          <a:xfrm>
            <a:off x="2558784" y="2073824"/>
            <a:ext cx="4354703" cy="369332"/>
            <a:chOff x="1876203" y="572588"/>
            <a:chExt cx="4354703" cy="369332"/>
          </a:xfrm>
        </p:grpSpPr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610E2DD2-92DC-0C22-D12B-3BC1B607FBE9}"/>
                </a:ext>
              </a:extLst>
            </p:cNvPr>
            <p:cNvSpPr txBox="1"/>
            <p:nvPr/>
          </p:nvSpPr>
          <p:spPr>
            <a:xfrm>
              <a:off x="1876203" y="572588"/>
              <a:ext cx="43547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tx1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One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Bucket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4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slots</a:t>
              </a:r>
              <a:r>
                <a:rPr kumimoji="1" lang="en-US" altLang="zh-CN" b="1" dirty="0"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,</a:t>
              </a:r>
              <a:r>
                <a:rPr kumimoji="1" lang="zh-CN" altLang="en-US" b="1" dirty="0"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adaptive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slot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    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1"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0C919460-9B19-EA1C-1E0C-BE31254935B7}"/>
                </a:ext>
              </a:extLst>
            </p:cNvPr>
            <p:cNvSpPr/>
            <p:nvPr/>
          </p:nvSpPr>
          <p:spPr>
            <a:xfrm>
              <a:off x="5752667" y="681229"/>
              <a:ext cx="229644" cy="194325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1" name="对话气泡: 圆角矩形 120">
            <a:extLst>
              <a:ext uri="{FF2B5EF4-FFF2-40B4-BE49-F238E27FC236}">
                <a16:creationId xmlns:a16="http://schemas.microsoft.com/office/drawing/2014/main" id="{981F9119-9336-20B9-6E7D-F28D2193E47A}"/>
              </a:ext>
            </a:extLst>
          </p:cNvPr>
          <p:cNvSpPr/>
          <p:nvPr/>
        </p:nvSpPr>
        <p:spPr>
          <a:xfrm>
            <a:off x="8257631" y="2081523"/>
            <a:ext cx="3832221" cy="937177"/>
          </a:xfrm>
          <a:prstGeom prst="wedgeRoundRectCallout">
            <a:avLst>
              <a:gd name="adj1" fmla="val -56710"/>
              <a:gd name="adj2" fmla="val -46890"/>
              <a:gd name="adj3" fmla="val 16667"/>
            </a:avLst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One-to-one hash to </a:t>
            </a:r>
            <a:r>
              <a:rPr lang="en-US" altLang="zh-CN" sz="2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perfectly encode</a:t>
            </a:r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hot false positives </a:t>
            </a: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8B6402CD-9B6A-ECB1-DCEE-2043A463949B}"/>
              </a:ext>
            </a:extLst>
          </p:cNvPr>
          <p:cNvSpPr/>
          <p:nvPr/>
        </p:nvSpPr>
        <p:spPr>
          <a:xfrm>
            <a:off x="212337" y="2621970"/>
            <a:ext cx="3474654" cy="1041800"/>
          </a:xfrm>
          <a:prstGeom prst="wedgeRoundRectCallout">
            <a:avLst>
              <a:gd name="adj1" fmla="val 64380"/>
              <a:gd name="adj2" fmla="val 14950"/>
              <a:gd name="adj3" fmla="val 16667"/>
            </a:avLst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CF to store </a:t>
            </a:r>
            <a:r>
              <a:rPr lang="en-US" altLang="zh-CN" sz="2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prefix</a:t>
            </a:r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of both: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Positives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Hot false positives</a:t>
            </a:r>
          </a:p>
        </p:txBody>
      </p:sp>
    </p:spTree>
    <p:extLst>
      <p:ext uri="{BB962C8B-B14F-4D97-AF65-F5344CB8AC3E}">
        <p14:creationId xmlns:p14="http://schemas.microsoft.com/office/powerpoint/2010/main" val="3622519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FFBAE-243F-B779-B96E-51110663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Our Approach 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– SRF Structure Overview  </a:t>
            </a:r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5A38C-EEB7-974A-4F4F-3B69D355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13</a:t>
            </a:fld>
            <a:endParaRPr lang="zh-CN" altLang="en-US"/>
          </a:p>
        </p:txBody>
      </p:sp>
      <p:cxnSp>
        <p:nvCxnSpPr>
          <p:cNvPr id="71" name="直线箭头连接符 242">
            <a:extLst>
              <a:ext uri="{FF2B5EF4-FFF2-40B4-BE49-F238E27FC236}">
                <a16:creationId xmlns:a16="http://schemas.microsoft.com/office/drawing/2014/main" id="{9C5CEE2B-085B-9A27-C918-0AE3BB45F835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3256433" y="3663770"/>
            <a:ext cx="984919" cy="71334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253">
            <a:extLst>
              <a:ext uri="{FF2B5EF4-FFF2-40B4-BE49-F238E27FC236}">
                <a16:creationId xmlns:a16="http://schemas.microsoft.com/office/drawing/2014/main" id="{2AA15FCF-E514-35E3-234B-D6434A0ADAB9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3256433" y="4377117"/>
            <a:ext cx="1055808" cy="79906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96DEBA38-22A7-D29A-BD79-69BD23B7CADA}"/>
              </a:ext>
            </a:extLst>
          </p:cNvPr>
          <p:cNvSpPr txBox="1"/>
          <p:nvPr/>
        </p:nvSpPr>
        <p:spPr>
          <a:xfrm>
            <a:off x="2866582" y="4115507"/>
            <a:ext cx="389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zh-CN" altLang="en-US" sz="2800" b="1" i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A9D31D94-83A2-F02A-0FA3-5789694E1B7A}"/>
                  </a:ext>
                </a:extLst>
              </p:cNvPr>
              <p:cNvSpPr txBox="1"/>
              <p:nvPr/>
            </p:nvSpPr>
            <p:spPr>
              <a:xfrm>
                <a:off x="2866582" y="3679006"/>
                <a:ext cx="82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A9D31D94-83A2-F02A-0FA3-5789694E1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582" y="3679006"/>
                <a:ext cx="825418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41428EC-59FE-E75E-8A22-CC1AEB3F2413}"/>
                  </a:ext>
                </a:extLst>
              </p:cNvPr>
              <p:cNvSpPr txBox="1"/>
              <p:nvPr/>
            </p:nvSpPr>
            <p:spPr>
              <a:xfrm>
                <a:off x="2363753" y="4860456"/>
                <a:ext cx="1707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m:rPr>
                          <m:nor/>
                        </m:rPr>
                        <a:rPr kumimoji="1" lang="zh-CN" altLang="en-US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zh-CN" altLang="en-US" b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m:rPr>
                          <m:nor/>
                        </m:rPr>
                        <a:rPr kumimoji="1" lang="zh-CN" altLang="en-US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41428EC-59FE-E75E-8A22-CC1AEB3F2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753" y="4860456"/>
                <a:ext cx="1707454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>
            <a:extLst>
              <a:ext uri="{FF2B5EF4-FFF2-40B4-BE49-F238E27FC236}">
                <a16:creationId xmlns:a16="http://schemas.microsoft.com/office/drawing/2014/main" id="{794C63F4-FF7F-1611-319A-6C3BAF136DCA}"/>
              </a:ext>
            </a:extLst>
          </p:cNvPr>
          <p:cNvSpPr txBox="1"/>
          <p:nvPr/>
        </p:nvSpPr>
        <p:spPr>
          <a:xfrm>
            <a:off x="6998949" y="5790297"/>
            <a:ext cx="20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Suffix</a:t>
            </a:r>
            <a:r>
              <a:rPr kumimoji="1" lang="zh-CN" altLang="en-US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cache</a:t>
            </a:r>
            <a:endParaRPr kumimoji="1" lang="zh-CN" altLang="en-US" sz="24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1F84F3A-7C53-C8F1-22A4-385266A38923}"/>
              </a:ext>
            </a:extLst>
          </p:cNvPr>
          <p:cNvSpPr txBox="1"/>
          <p:nvPr/>
        </p:nvSpPr>
        <p:spPr>
          <a:xfrm>
            <a:off x="3632953" y="5790297"/>
            <a:ext cx="2551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LC-cuckoo-filter</a:t>
            </a:r>
            <a:endParaRPr kumimoji="1" lang="zh-CN" altLang="en-US" sz="24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8" name="直线箭头连接符 246">
            <a:extLst>
              <a:ext uri="{FF2B5EF4-FFF2-40B4-BE49-F238E27FC236}">
                <a16:creationId xmlns:a16="http://schemas.microsoft.com/office/drawing/2014/main" id="{18C23FB7-9315-0566-204C-CBB5E0D75C54}"/>
              </a:ext>
            </a:extLst>
          </p:cNvPr>
          <p:cNvCxnSpPr>
            <a:cxnSpLocks/>
            <a:stCxn id="103" idx="2"/>
            <a:endCxn id="80" idx="0"/>
          </p:cNvCxnSpPr>
          <p:nvPr/>
        </p:nvCxnSpPr>
        <p:spPr>
          <a:xfrm flipH="1">
            <a:off x="6269536" y="4769100"/>
            <a:ext cx="1557733" cy="47305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250">
            <a:extLst>
              <a:ext uri="{FF2B5EF4-FFF2-40B4-BE49-F238E27FC236}">
                <a16:creationId xmlns:a16="http://schemas.microsoft.com/office/drawing/2014/main" id="{7DF5F2F3-94F1-D362-20ED-23139CC2CAC8}"/>
              </a:ext>
            </a:extLst>
          </p:cNvPr>
          <p:cNvCxnSpPr>
            <a:cxnSpLocks/>
            <a:stCxn id="104" idx="2"/>
            <a:endCxn id="81" idx="0"/>
          </p:cNvCxnSpPr>
          <p:nvPr/>
        </p:nvCxnSpPr>
        <p:spPr>
          <a:xfrm flipH="1">
            <a:off x="9130445" y="4761436"/>
            <a:ext cx="150853" cy="48071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943DE91F-4B3D-3902-446E-6DB8E099B931}"/>
              </a:ext>
            </a:extLst>
          </p:cNvPr>
          <p:cNvSpPr txBox="1"/>
          <p:nvPr/>
        </p:nvSpPr>
        <p:spPr>
          <a:xfrm>
            <a:off x="5700842" y="5242151"/>
            <a:ext cx="113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Hot</a:t>
            </a:r>
            <a:r>
              <a:rPr kumimoji="1" lang="zh-CN" altLang="en-US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Flag</a:t>
            </a:r>
            <a:endParaRPr kumimoji="1" lang="zh-CN" altLang="en-US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534A7089-F857-15D3-DD00-1C988BA27555}"/>
              </a:ext>
            </a:extLst>
          </p:cNvPr>
          <p:cNvSpPr txBox="1"/>
          <p:nvPr/>
        </p:nvSpPr>
        <p:spPr>
          <a:xfrm>
            <a:off x="8400020" y="5242151"/>
            <a:ext cx="146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Hash</a:t>
            </a:r>
            <a:r>
              <a:rPr kumimoji="1" lang="zh-CN" altLang="en-US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Suffix</a:t>
            </a:r>
            <a:endParaRPr kumimoji="1" lang="zh-CN" altLang="en-US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5EB4043-E5B2-450F-D2D2-45E71E916CEA}"/>
              </a:ext>
            </a:extLst>
          </p:cNvPr>
          <p:cNvSpPr txBox="1"/>
          <p:nvPr/>
        </p:nvSpPr>
        <p:spPr>
          <a:xfrm>
            <a:off x="6913487" y="5242151"/>
            <a:ext cx="14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Index</a:t>
            </a:r>
            <a:r>
              <a:rPr kumimoji="1" lang="zh-CN" altLang="en-US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Suffix</a:t>
            </a:r>
            <a:endParaRPr kumimoji="1" lang="zh-CN" altLang="en-US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3" name="直线箭头连接符 504">
            <a:extLst>
              <a:ext uri="{FF2B5EF4-FFF2-40B4-BE49-F238E27FC236}">
                <a16:creationId xmlns:a16="http://schemas.microsoft.com/office/drawing/2014/main" id="{FF644BD5-7754-D2C3-7F29-BC99FFDFFA8E}"/>
              </a:ext>
            </a:extLst>
          </p:cNvPr>
          <p:cNvCxnSpPr>
            <a:cxnSpLocks/>
            <a:stCxn id="105" idx="2"/>
            <a:endCxn id="82" idx="0"/>
          </p:cNvCxnSpPr>
          <p:nvPr/>
        </p:nvCxnSpPr>
        <p:spPr>
          <a:xfrm flipH="1">
            <a:off x="7660840" y="4769538"/>
            <a:ext cx="738769" cy="47261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8FEFFA7D-894E-D7CD-F0FB-EF52DD110831}"/>
              </a:ext>
            </a:extLst>
          </p:cNvPr>
          <p:cNvSpPr/>
          <p:nvPr/>
        </p:nvSpPr>
        <p:spPr>
          <a:xfrm>
            <a:off x="5853088" y="4185134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3D751F7-9AD4-D14B-2AC1-639478E4075B}"/>
              </a:ext>
            </a:extLst>
          </p:cNvPr>
          <p:cNvSpPr/>
          <p:nvPr/>
        </p:nvSpPr>
        <p:spPr>
          <a:xfrm>
            <a:off x="5853088" y="4456400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直线连接符 524">
            <a:extLst>
              <a:ext uri="{FF2B5EF4-FFF2-40B4-BE49-F238E27FC236}">
                <a16:creationId xmlns:a16="http://schemas.microsoft.com/office/drawing/2014/main" id="{EC405080-DAB1-ECD9-C806-44E1304E327B}"/>
              </a:ext>
            </a:extLst>
          </p:cNvPr>
          <p:cNvCxnSpPr>
            <a:cxnSpLocks/>
          </p:cNvCxnSpPr>
          <p:nvPr/>
        </p:nvCxnSpPr>
        <p:spPr>
          <a:xfrm>
            <a:off x="6030112" y="4183867"/>
            <a:ext cx="0" cy="54481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525">
            <a:extLst>
              <a:ext uri="{FF2B5EF4-FFF2-40B4-BE49-F238E27FC236}">
                <a16:creationId xmlns:a16="http://schemas.microsoft.com/office/drawing/2014/main" id="{8FE819AC-EC8D-83E3-97A8-C80A585EC4F0}"/>
              </a:ext>
            </a:extLst>
          </p:cNvPr>
          <p:cNvCxnSpPr>
            <a:cxnSpLocks/>
          </p:cNvCxnSpPr>
          <p:nvPr/>
        </p:nvCxnSpPr>
        <p:spPr>
          <a:xfrm>
            <a:off x="7008484" y="4181582"/>
            <a:ext cx="0" cy="5531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C13863A6-CEF1-3179-2A5A-8FDFB42316EB}"/>
              </a:ext>
            </a:extLst>
          </p:cNvPr>
          <p:cNvSpPr txBox="1"/>
          <p:nvPr/>
        </p:nvSpPr>
        <p:spPr>
          <a:xfrm>
            <a:off x="5809623" y="4138842"/>
            <a:ext cx="277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F8151FBA-3EC7-29E5-83D5-F61C7997A311}"/>
                  </a:ext>
                </a:extLst>
              </p:cNvPr>
              <p:cNvSpPr txBox="1"/>
              <p:nvPr/>
            </p:nvSpPr>
            <p:spPr>
              <a:xfrm>
                <a:off x="7102871" y="4129097"/>
                <a:ext cx="5898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F8151FBA-3EC7-29E5-83D5-F61C7997A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871" y="4129097"/>
                <a:ext cx="589817" cy="369332"/>
              </a:xfrm>
              <a:prstGeom prst="rect">
                <a:avLst/>
              </a:prstGeom>
              <a:blipFill>
                <a:blip r:embed="rId4"/>
                <a:stretch>
                  <a:fillRect l="-18557" r="-14433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线箭头连接符 552">
            <a:extLst>
              <a:ext uri="{FF2B5EF4-FFF2-40B4-BE49-F238E27FC236}">
                <a16:creationId xmlns:a16="http://schemas.microsoft.com/office/drawing/2014/main" id="{CC2A8EA6-AD92-578D-A205-6E64FB7EAD8F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5524552" y="3755512"/>
            <a:ext cx="285071" cy="5679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FDAEC077-CF69-B793-4744-8AC186910B22}"/>
                  </a:ext>
                </a:extLst>
              </p:cNvPr>
              <p:cNvSpPr txBox="1"/>
              <p:nvPr/>
            </p:nvSpPr>
            <p:spPr>
              <a:xfrm>
                <a:off x="5530927" y="3665877"/>
                <a:ext cx="1234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FDAEC077-CF69-B793-4744-8AC186910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927" y="3665877"/>
                <a:ext cx="1234825" cy="369332"/>
              </a:xfrm>
              <a:prstGeom prst="rect">
                <a:avLst/>
              </a:prstGeom>
              <a:blipFill>
                <a:blip r:embed="rId5"/>
                <a:stretch>
                  <a:fillRect r="-4433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2" name="表格 333">
            <a:extLst>
              <a:ext uri="{FF2B5EF4-FFF2-40B4-BE49-F238E27FC236}">
                <a16:creationId xmlns:a16="http://schemas.microsoft.com/office/drawing/2014/main" id="{3A3D59FF-816C-252B-069E-3458AE0D5383}"/>
              </a:ext>
            </a:extLst>
          </p:cNvPr>
          <p:cNvGraphicFramePr>
            <a:graphicFrameLocks noGrp="1"/>
          </p:cNvGraphicFramePr>
          <p:nvPr/>
        </p:nvGraphicFramePr>
        <p:xfrm>
          <a:off x="4319259" y="2675964"/>
          <a:ext cx="113738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347">
                  <a:extLst>
                    <a:ext uri="{9D8B030D-6E8A-4147-A177-3AD203B41FA5}">
                      <a16:colId xmlns:a16="http://schemas.microsoft.com/office/drawing/2014/main" val="4269027998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1360034138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5665946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3348466926"/>
                    </a:ext>
                  </a:extLst>
                </a:gridCol>
              </a:tblGrid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69969523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277820198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185905035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41745881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25830303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4308116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096258612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14302588"/>
                  </a:ext>
                </a:extLst>
              </a:tr>
            </a:tbl>
          </a:graphicData>
        </a:graphic>
      </p:graphicFrame>
      <p:cxnSp>
        <p:nvCxnSpPr>
          <p:cNvPr id="93" name="直线箭头连接符 6">
            <a:extLst>
              <a:ext uri="{FF2B5EF4-FFF2-40B4-BE49-F238E27FC236}">
                <a16:creationId xmlns:a16="http://schemas.microsoft.com/office/drawing/2014/main" id="{D0A1B86A-DFCE-5784-A34E-5E59797B8A30}"/>
              </a:ext>
            </a:extLst>
          </p:cNvPr>
          <p:cNvCxnSpPr>
            <a:cxnSpLocks/>
          </p:cNvCxnSpPr>
          <p:nvPr/>
        </p:nvCxnSpPr>
        <p:spPr>
          <a:xfrm flipH="1">
            <a:off x="4604155" y="2684347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7">
            <a:extLst>
              <a:ext uri="{FF2B5EF4-FFF2-40B4-BE49-F238E27FC236}">
                <a16:creationId xmlns:a16="http://schemas.microsoft.com/office/drawing/2014/main" id="{2D296EAE-3519-D21D-C4BE-1C3482B74B06}"/>
              </a:ext>
            </a:extLst>
          </p:cNvPr>
          <p:cNvCxnSpPr>
            <a:cxnSpLocks/>
          </p:cNvCxnSpPr>
          <p:nvPr/>
        </p:nvCxnSpPr>
        <p:spPr>
          <a:xfrm flipH="1">
            <a:off x="4892636" y="2691649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8">
            <a:extLst>
              <a:ext uri="{FF2B5EF4-FFF2-40B4-BE49-F238E27FC236}">
                <a16:creationId xmlns:a16="http://schemas.microsoft.com/office/drawing/2014/main" id="{6881F22E-0595-E187-58C9-39D6ADABD530}"/>
              </a:ext>
            </a:extLst>
          </p:cNvPr>
          <p:cNvCxnSpPr>
            <a:cxnSpLocks/>
          </p:cNvCxnSpPr>
          <p:nvPr/>
        </p:nvCxnSpPr>
        <p:spPr>
          <a:xfrm flipH="1">
            <a:off x="5158916" y="2672639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9390E939-B091-8C94-EBE3-3857A1539338}"/>
                  </a:ext>
                </a:extLst>
              </p:cNvPr>
              <p:cNvSpPr txBox="1"/>
              <p:nvPr/>
            </p:nvSpPr>
            <p:spPr>
              <a:xfrm>
                <a:off x="5966062" y="4127823"/>
                <a:ext cx="11024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:]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9390E939-B091-8C94-EBE3-3857A1539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062" y="4127823"/>
                <a:ext cx="1102406" cy="369332"/>
              </a:xfrm>
              <a:prstGeom prst="rect">
                <a:avLst/>
              </a:prstGeom>
              <a:blipFill>
                <a:blip r:embed="rId6"/>
                <a:stretch>
                  <a:fillRect r="-3867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左大括号 96">
            <a:extLst>
              <a:ext uri="{FF2B5EF4-FFF2-40B4-BE49-F238E27FC236}">
                <a16:creationId xmlns:a16="http://schemas.microsoft.com/office/drawing/2014/main" id="{0DBC35A1-91C3-ACC7-E931-D1681B7CC157}"/>
              </a:ext>
            </a:extLst>
          </p:cNvPr>
          <p:cNvSpPr/>
          <p:nvPr/>
        </p:nvSpPr>
        <p:spPr>
          <a:xfrm rot="5400000">
            <a:off x="4762325" y="1961933"/>
            <a:ext cx="237579" cy="1151065"/>
          </a:xfrm>
          <a:prstGeom prst="leftBrac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813B8561-5CEB-B56F-DE27-3C2B9590F6BA}"/>
                  </a:ext>
                </a:extLst>
              </p:cNvPr>
              <p:cNvSpPr txBox="1"/>
              <p:nvPr/>
            </p:nvSpPr>
            <p:spPr>
              <a:xfrm>
                <a:off x="4706169" y="1633918"/>
                <a:ext cx="45518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0" dirty="0" smtClean="0">
                          <a:latin typeface="Cambria Math" panose="02040503050406030204" pitchFamily="18" charset="0"/>
                        </a:rPr>
                        <m:t>𝐋𝐂</m:t>
                      </m:r>
                      <m:d>
                        <m:d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kumimoji="1"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813B8561-5CEB-B56F-DE27-3C2B9590F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169" y="1633918"/>
                <a:ext cx="4551887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矩形 98">
            <a:extLst>
              <a:ext uri="{FF2B5EF4-FFF2-40B4-BE49-F238E27FC236}">
                <a16:creationId xmlns:a16="http://schemas.microsoft.com/office/drawing/2014/main" id="{0CF4CF05-68EB-5033-0735-4A074E2DCCCA}"/>
              </a:ext>
            </a:extLst>
          </p:cNvPr>
          <p:cNvSpPr/>
          <p:nvPr/>
        </p:nvSpPr>
        <p:spPr>
          <a:xfrm>
            <a:off x="7725282" y="4185134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C39C1AD1-F12F-90D4-41F1-172BCD5BA363}"/>
              </a:ext>
            </a:extLst>
          </p:cNvPr>
          <p:cNvSpPr/>
          <p:nvPr/>
        </p:nvSpPr>
        <p:spPr>
          <a:xfrm>
            <a:off x="7724312" y="4456400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线连接符 39">
            <a:extLst>
              <a:ext uri="{FF2B5EF4-FFF2-40B4-BE49-F238E27FC236}">
                <a16:creationId xmlns:a16="http://schemas.microsoft.com/office/drawing/2014/main" id="{4C8E3EA1-CF9E-BF9C-EBF1-5555C1FCA5B8}"/>
              </a:ext>
            </a:extLst>
          </p:cNvPr>
          <p:cNvCxnSpPr>
            <a:cxnSpLocks/>
          </p:cNvCxnSpPr>
          <p:nvPr/>
        </p:nvCxnSpPr>
        <p:spPr>
          <a:xfrm>
            <a:off x="7916311" y="4180315"/>
            <a:ext cx="0" cy="54481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40">
            <a:extLst>
              <a:ext uri="{FF2B5EF4-FFF2-40B4-BE49-F238E27FC236}">
                <a16:creationId xmlns:a16="http://schemas.microsoft.com/office/drawing/2014/main" id="{A0135563-0E95-C6FF-22D3-DA41CE8545FC}"/>
              </a:ext>
            </a:extLst>
          </p:cNvPr>
          <p:cNvCxnSpPr>
            <a:cxnSpLocks/>
          </p:cNvCxnSpPr>
          <p:nvPr/>
        </p:nvCxnSpPr>
        <p:spPr>
          <a:xfrm>
            <a:off x="8896580" y="4178030"/>
            <a:ext cx="0" cy="5531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F9ADC8C3-C491-CA72-53FA-D2BC34D4634F}"/>
              </a:ext>
            </a:extLst>
          </p:cNvPr>
          <p:cNvSpPr txBox="1"/>
          <p:nvPr/>
        </p:nvSpPr>
        <p:spPr>
          <a:xfrm>
            <a:off x="7688744" y="4399768"/>
            <a:ext cx="277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F721D88D-CA29-3A3A-FBB5-34E1FA63EA26}"/>
                  </a:ext>
                </a:extLst>
              </p:cNvPr>
              <p:cNvSpPr txBox="1"/>
              <p:nvPr/>
            </p:nvSpPr>
            <p:spPr>
              <a:xfrm>
                <a:off x="8986389" y="4392104"/>
                <a:ext cx="5898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F721D88D-CA29-3A3A-FBB5-34E1FA63E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389" y="4392104"/>
                <a:ext cx="589817" cy="369332"/>
              </a:xfrm>
              <a:prstGeom prst="rect">
                <a:avLst/>
              </a:prstGeom>
              <a:blipFill>
                <a:blip r:embed="rId8"/>
                <a:stretch>
                  <a:fillRect l="-19588" r="-14433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DD41176A-1963-660B-8D8A-351AFD990A06}"/>
                  </a:ext>
                </a:extLst>
              </p:cNvPr>
              <p:cNvSpPr txBox="1"/>
              <p:nvPr/>
            </p:nvSpPr>
            <p:spPr>
              <a:xfrm>
                <a:off x="7848406" y="4400206"/>
                <a:ext cx="11024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DD41176A-1963-660B-8D8A-351AFD990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406" y="4400206"/>
                <a:ext cx="1102406" cy="369332"/>
              </a:xfrm>
              <a:prstGeom prst="rect">
                <a:avLst/>
              </a:prstGeom>
              <a:blipFill>
                <a:blip r:embed="rId9"/>
                <a:stretch>
                  <a:fillRect r="-5525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椭圆 107">
            <a:extLst>
              <a:ext uri="{FF2B5EF4-FFF2-40B4-BE49-F238E27FC236}">
                <a16:creationId xmlns:a16="http://schemas.microsoft.com/office/drawing/2014/main" id="{CE987CD3-12AC-820C-8101-1E59DC02E288}"/>
              </a:ext>
            </a:extLst>
          </p:cNvPr>
          <p:cNvSpPr/>
          <p:nvPr/>
        </p:nvSpPr>
        <p:spPr>
          <a:xfrm>
            <a:off x="5032521" y="3316465"/>
            <a:ext cx="560438" cy="500750"/>
          </a:xfrm>
          <a:prstGeom prst="ellipse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7305E6C8-681E-EBA1-1D2C-2AD15459F470}"/>
              </a:ext>
            </a:extLst>
          </p:cNvPr>
          <p:cNvGrpSpPr/>
          <p:nvPr/>
        </p:nvGrpSpPr>
        <p:grpSpPr>
          <a:xfrm>
            <a:off x="2558784" y="2073824"/>
            <a:ext cx="4354703" cy="369332"/>
            <a:chOff x="1876203" y="572588"/>
            <a:chExt cx="4354703" cy="369332"/>
          </a:xfrm>
        </p:grpSpPr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610E2DD2-92DC-0C22-D12B-3BC1B607FBE9}"/>
                </a:ext>
              </a:extLst>
            </p:cNvPr>
            <p:cNvSpPr txBox="1"/>
            <p:nvPr/>
          </p:nvSpPr>
          <p:spPr>
            <a:xfrm>
              <a:off x="1876203" y="572588"/>
              <a:ext cx="43547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tx1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One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Bucket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4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slots</a:t>
              </a:r>
              <a:r>
                <a:rPr kumimoji="1" lang="en-US" altLang="zh-CN" b="1" dirty="0"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,</a:t>
              </a:r>
              <a:r>
                <a:rPr kumimoji="1" lang="zh-CN" altLang="en-US" b="1" dirty="0"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adaptive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slot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    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1"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0C919460-9B19-EA1C-1E0C-BE31254935B7}"/>
                </a:ext>
              </a:extLst>
            </p:cNvPr>
            <p:cNvSpPr/>
            <p:nvPr/>
          </p:nvSpPr>
          <p:spPr>
            <a:xfrm>
              <a:off x="5752667" y="681229"/>
              <a:ext cx="229644" cy="194325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1" name="对话气泡: 圆角矩形 120">
            <a:extLst>
              <a:ext uri="{FF2B5EF4-FFF2-40B4-BE49-F238E27FC236}">
                <a16:creationId xmlns:a16="http://schemas.microsoft.com/office/drawing/2014/main" id="{981F9119-9336-20B9-6E7D-F28D2193E47A}"/>
              </a:ext>
            </a:extLst>
          </p:cNvPr>
          <p:cNvSpPr/>
          <p:nvPr/>
        </p:nvSpPr>
        <p:spPr>
          <a:xfrm>
            <a:off x="8257631" y="2081523"/>
            <a:ext cx="3832221" cy="937177"/>
          </a:xfrm>
          <a:prstGeom prst="wedgeRoundRectCallout">
            <a:avLst>
              <a:gd name="adj1" fmla="val -56710"/>
              <a:gd name="adj2" fmla="val -46890"/>
              <a:gd name="adj3" fmla="val 16667"/>
            </a:avLst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One-to-one hash to </a:t>
            </a:r>
            <a:r>
              <a:rPr lang="en-US" altLang="zh-CN" sz="2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perfectly encode</a:t>
            </a:r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hot false positives </a:t>
            </a: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8B6402CD-9B6A-ECB1-DCEE-2043A463949B}"/>
              </a:ext>
            </a:extLst>
          </p:cNvPr>
          <p:cNvSpPr/>
          <p:nvPr/>
        </p:nvSpPr>
        <p:spPr>
          <a:xfrm>
            <a:off x="212337" y="2621970"/>
            <a:ext cx="3474654" cy="1041800"/>
          </a:xfrm>
          <a:prstGeom prst="wedgeRoundRectCallout">
            <a:avLst>
              <a:gd name="adj1" fmla="val 64380"/>
              <a:gd name="adj2" fmla="val 14950"/>
              <a:gd name="adj3" fmla="val 16667"/>
            </a:avLst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CF to store </a:t>
            </a:r>
            <a:r>
              <a:rPr lang="en-US" altLang="zh-CN" sz="2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prefix</a:t>
            </a:r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of both: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Positives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Hot false positives</a:t>
            </a: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7B4E0EE7-955C-B62B-96D9-EA0B59E32361}"/>
              </a:ext>
            </a:extLst>
          </p:cNvPr>
          <p:cNvSpPr/>
          <p:nvPr/>
        </p:nvSpPr>
        <p:spPr>
          <a:xfrm>
            <a:off x="8123542" y="3316464"/>
            <a:ext cx="3474654" cy="790555"/>
          </a:xfrm>
          <a:prstGeom prst="wedgeRoundRectCallout">
            <a:avLst>
              <a:gd name="adj1" fmla="val -41070"/>
              <a:gd name="adj2" fmla="val 60690"/>
              <a:gd name="adj3" fmla="val 16667"/>
            </a:avLst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Cache to store suffix of </a:t>
            </a:r>
            <a:r>
              <a:rPr lang="en-US" altLang="zh-CN" sz="2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hot false positives</a:t>
            </a:r>
          </a:p>
        </p:txBody>
      </p:sp>
    </p:spTree>
    <p:extLst>
      <p:ext uri="{BB962C8B-B14F-4D97-AF65-F5344CB8AC3E}">
        <p14:creationId xmlns:p14="http://schemas.microsoft.com/office/powerpoint/2010/main" val="263352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FFBAE-243F-B779-B96E-51110663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Our Approach 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– SRF Structure Overview  </a:t>
            </a:r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5A38C-EEB7-974A-4F4F-3B69D355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14</a:t>
            </a:fld>
            <a:endParaRPr lang="zh-CN" altLang="en-US"/>
          </a:p>
        </p:txBody>
      </p:sp>
      <p:cxnSp>
        <p:nvCxnSpPr>
          <p:cNvPr id="71" name="直线箭头连接符 242">
            <a:extLst>
              <a:ext uri="{FF2B5EF4-FFF2-40B4-BE49-F238E27FC236}">
                <a16:creationId xmlns:a16="http://schemas.microsoft.com/office/drawing/2014/main" id="{9C5CEE2B-085B-9A27-C918-0AE3BB45F835}"/>
              </a:ext>
            </a:extLst>
          </p:cNvPr>
          <p:cNvCxnSpPr>
            <a:cxnSpLocks/>
            <a:stCxn id="73" idx="3"/>
          </p:cNvCxnSpPr>
          <p:nvPr/>
        </p:nvCxnSpPr>
        <p:spPr>
          <a:xfrm flipV="1">
            <a:off x="3256433" y="3663770"/>
            <a:ext cx="984919" cy="71334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箭头连接符 253">
            <a:extLst>
              <a:ext uri="{FF2B5EF4-FFF2-40B4-BE49-F238E27FC236}">
                <a16:creationId xmlns:a16="http://schemas.microsoft.com/office/drawing/2014/main" id="{2AA15FCF-E514-35E3-234B-D6434A0ADAB9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3256433" y="4377117"/>
            <a:ext cx="1055808" cy="79906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96DEBA38-22A7-D29A-BD79-69BD23B7CADA}"/>
              </a:ext>
            </a:extLst>
          </p:cNvPr>
          <p:cNvSpPr txBox="1"/>
          <p:nvPr/>
        </p:nvSpPr>
        <p:spPr>
          <a:xfrm>
            <a:off x="2866582" y="4115507"/>
            <a:ext cx="389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zh-CN" altLang="en-US" sz="2800" b="1" i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A9D31D94-83A2-F02A-0FA3-5789694E1B7A}"/>
                  </a:ext>
                </a:extLst>
              </p:cNvPr>
              <p:cNvSpPr txBox="1"/>
              <p:nvPr/>
            </p:nvSpPr>
            <p:spPr>
              <a:xfrm>
                <a:off x="2866582" y="3679006"/>
                <a:ext cx="82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A9D31D94-83A2-F02A-0FA3-5789694E1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582" y="3679006"/>
                <a:ext cx="825418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41428EC-59FE-E75E-8A22-CC1AEB3F2413}"/>
                  </a:ext>
                </a:extLst>
              </p:cNvPr>
              <p:cNvSpPr txBox="1"/>
              <p:nvPr/>
            </p:nvSpPr>
            <p:spPr>
              <a:xfrm>
                <a:off x="2363753" y="4860456"/>
                <a:ext cx="1707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m:rPr>
                          <m:nor/>
                        </m:rPr>
                        <a:rPr kumimoji="1" lang="zh-CN" altLang="en-US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zh-CN" altLang="en-US" b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m:rPr>
                          <m:nor/>
                        </m:rPr>
                        <a:rPr kumimoji="1" lang="zh-CN" altLang="en-US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41428EC-59FE-E75E-8A22-CC1AEB3F2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753" y="4860456"/>
                <a:ext cx="1707454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>
            <a:extLst>
              <a:ext uri="{FF2B5EF4-FFF2-40B4-BE49-F238E27FC236}">
                <a16:creationId xmlns:a16="http://schemas.microsoft.com/office/drawing/2014/main" id="{794C63F4-FF7F-1611-319A-6C3BAF136DCA}"/>
              </a:ext>
            </a:extLst>
          </p:cNvPr>
          <p:cNvSpPr txBox="1"/>
          <p:nvPr/>
        </p:nvSpPr>
        <p:spPr>
          <a:xfrm>
            <a:off x="6998949" y="5790297"/>
            <a:ext cx="20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Suffix</a:t>
            </a:r>
            <a:r>
              <a:rPr kumimoji="1" lang="zh-CN" altLang="en-US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cache</a:t>
            </a:r>
            <a:endParaRPr kumimoji="1" lang="zh-CN" altLang="en-US" sz="24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51F84F3A-7C53-C8F1-22A4-385266A38923}"/>
              </a:ext>
            </a:extLst>
          </p:cNvPr>
          <p:cNvSpPr txBox="1"/>
          <p:nvPr/>
        </p:nvSpPr>
        <p:spPr>
          <a:xfrm>
            <a:off x="3632953" y="5790297"/>
            <a:ext cx="2551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LC-cuckoo-filter</a:t>
            </a:r>
            <a:endParaRPr kumimoji="1" lang="zh-CN" altLang="en-US" sz="24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8" name="直线箭头连接符 246">
            <a:extLst>
              <a:ext uri="{FF2B5EF4-FFF2-40B4-BE49-F238E27FC236}">
                <a16:creationId xmlns:a16="http://schemas.microsoft.com/office/drawing/2014/main" id="{18C23FB7-9315-0566-204C-CBB5E0D75C54}"/>
              </a:ext>
            </a:extLst>
          </p:cNvPr>
          <p:cNvCxnSpPr>
            <a:cxnSpLocks/>
            <a:stCxn id="103" idx="2"/>
            <a:endCxn id="80" idx="0"/>
          </p:cNvCxnSpPr>
          <p:nvPr/>
        </p:nvCxnSpPr>
        <p:spPr>
          <a:xfrm flipH="1">
            <a:off x="6269536" y="4769100"/>
            <a:ext cx="1557733" cy="47305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250">
            <a:extLst>
              <a:ext uri="{FF2B5EF4-FFF2-40B4-BE49-F238E27FC236}">
                <a16:creationId xmlns:a16="http://schemas.microsoft.com/office/drawing/2014/main" id="{7DF5F2F3-94F1-D362-20ED-23139CC2CAC8}"/>
              </a:ext>
            </a:extLst>
          </p:cNvPr>
          <p:cNvCxnSpPr>
            <a:cxnSpLocks/>
            <a:stCxn id="104" idx="2"/>
            <a:endCxn id="81" idx="0"/>
          </p:cNvCxnSpPr>
          <p:nvPr/>
        </p:nvCxnSpPr>
        <p:spPr>
          <a:xfrm flipH="1">
            <a:off x="9130445" y="4761436"/>
            <a:ext cx="150853" cy="48071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943DE91F-4B3D-3902-446E-6DB8E099B931}"/>
              </a:ext>
            </a:extLst>
          </p:cNvPr>
          <p:cNvSpPr txBox="1"/>
          <p:nvPr/>
        </p:nvSpPr>
        <p:spPr>
          <a:xfrm>
            <a:off x="5700842" y="5242151"/>
            <a:ext cx="113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Hot</a:t>
            </a:r>
            <a:r>
              <a:rPr kumimoji="1" lang="zh-CN" altLang="en-US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Flag</a:t>
            </a:r>
            <a:endParaRPr kumimoji="1" lang="zh-CN" altLang="en-US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534A7089-F857-15D3-DD00-1C988BA27555}"/>
              </a:ext>
            </a:extLst>
          </p:cNvPr>
          <p:cNvSpPr txBox="1"/>
          <p:nvPr/>
        </p:nvSpPr>
        <p:spPr>
          <a:xfrm>
            <a:off x="8400020" y="5242151"/>
            <a:ext cx="146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Hash</a:t>
            </a:r>
            <a:r>
              <a:rPr kumimoji="1" lang="zh-CN" altLang="en-US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Suffix</a:t>
            </a:r>
            <a:endParaRPr kumimoji="1" lang="zh-CN" altLang="en-US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5EB4043-E5B2-450F-D2D2-45E71E916CEA}"/>
              </a:ext>
            </a:extLst>
          </p:cNvPr>
          <p:cNvSpPr txBox="1"/>
          <p:nvPr/>
        </p:nvSpPr>
        <p:spPr>
          <a:xfrm>
            <a:off x="6913487" y="5242151"/>
            <a:ext cx="14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Index</a:t>
            </a:r>
            <a:r>
              <a:rPr kumimoji="1" lang="zh-CN" altLang="en-US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Suffix</a:t>
            </a:r>
            <a:endParaRPr kumimoji="1" lang="zh-CN" altLang="en-US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3" name="直线箭头连接符 504">
            <a:extLst>
              <a:ext uri="{FF2B5EF4-FFF2-40B4-BE49-F238E27FC236}">
                <a16:creationId xmlns:a16="http://schemas.microsoft.com/office/drawing/2014/main" id="{FF644BD5-7754-D2C3-7F29-BC99FFDFFA8E}"/>
              </a:ext>
            </a:extLst>
          </p:cNvPr>
          <p:cNvCxnSpPr>
            <a:cxnSpLocks/>
            <a:stCxn id="105" idx="2"/>
            <a:endCxn id="82" idx="0"/>
          </p:cNvCxnSpPr>
          <p:nvPr/>
        </p:nvCxnSpPr>
        <p:spPr>
          <a:xfrm flipH="1">
            <a:off x="7660840" y="4769538"/>
            <a:ext cx="738769" cy="47261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8FEFFA7D-894E-D7CD-F0FB-EF52DD110831}"/>
              </a:ext>
            </a:extLst>
          </p:cNvPr>
          <p:cNvSpPr/>
          <p:nvPr/>
        </p:nvSpPr>
        <p:spPr>
          <a:xfrm>
            <a:off x="5853088" y="4185134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3D751F7-9AD4-D14B-2AC1-639478E4075B}"/>
              </a:ext>
            </a:extLst>
          </p:cNvPr>
          <p:cNvSpPr/>
          <p:nvPr/>
        </p:nvSpPr>
        <p:spPr>
          <a:xfrm>
            <a:off x="5853088" y="4456400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直线连接符 524">
            <a:extLst>
              <a:ext uri="{FF2B5EF4-FFF2-40B4-BE49-F238E27FC236}">
                <a16:creationId xmlns:a16="http://schemas.microsoft.com/office/drawing/2014/main" id="{EC405080-DAB1-ECD9-C806-44E1304E327B}"/>
              </a:ext>
            </a:extLst>
          </p:cNvPr>
          <p:cNvCxnSpPr>
            <a:cxnSpLocks/>
          </p:cNvCxnSpPr>
          <p:nvPr/>
        </p:nvCxnSpPr>
        <p:spPr>
          <a:xfrm>
            <a:off x="6030112" y="4183867"/>
            <a:ext cx="0" cy="54481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525">
            <a:extLst>
              <a:ext uri="{FF2B5EF4-FFF2-40B4-BE49-F238E27FC236}">
                <a16:creationId xmlns:a16="http://schemas.microsoft.com/office/drawing/2014/main" id="{8FE819AC-EC8D-83E3-97A8-C80A585EC4F0}"/>
              </a:ext>
            </a:extLst>
          </p:cNvPr>
          <p:cNvCxnSpPr>
            <a:cxnSpLocks/>
          </p:cNvCxnSpPr>
          <p:nvPr/>
        </p:nvCxnSpPr>
        <p:spPr>
          <a:xfrm>
            <a:off x="7008484" y="4181582"/>
            <a:ext cx="0" cy="5531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C13863A6-CEF1-3179-2A5A-8FDFB42316EB}"/>
              </a:ext>
            </a:extLst>
          </p:cNvPr>
          <p:cNvSpPr txBox="1"/>
          <p:nvPr/>
        </p:nvSpPr>
        <p:spPr>
          <a:xfrm>
            <a:off x="5809623" y="4138842"/>
            <a:ext cx="277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F8151FBA-3EC7-29E5-83D5-F61C7997A311}"/>
                  </a:ext>
                </a:extLst>
              </p:cNvPr>
              <p:cNvSpPr txBox="1"/>
              <p:nvPr/>
            </p:nvSpPr>
            <p:spPr>
              <a:xfrm>
                <a:off x="7102871" y="4129097"/>
                <a:ext cx="5898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F8151FBA-3EC7-29E5-83D5-F61C7997A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2871" y="4129097"/>
                <a:ext cx="589817" cy="369332"/>
              </a:xfrm>
              <a:prstGeom prst="rect">
                <a:avLst/>
              </a:prstGeom>
              <a:blipFill>
                <a:blip r:embed="rId4"/>
                <a:stretch>
                  <a:fillRect l="-18557" r="-14433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直线箭头连接符 552">
            <a:extLst>
              <a:ext uri="{FF2B5EF4-FFF2-40B4-BE49-F238E27FC236}">
                <a16:creationId xmlns:a16="http://schemas.microsoft.com/office/drawing/2014/main" id="{CC2A8EA6-AD92-578D-A205-6E64FB7EAD8F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5524552" y="3755512"/>
            <a:ext cx="285071" cy="567996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FDAEC077-CF69-B793-4744-8AC186910B22}"/>
                  </a:ext>
                </a:extLst>
              </p:cNvPr>
              <p:cNvSpPr txBox="1"/>
              <p:nvPr/>
            </p:nvSpPr>
            <p:spPr>
              <a:xfrm>
                <a:off x="5530927" y="3665877"/>
                <a:ext cx="1234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FDAEC077-CF69-B793-4744-8AC186910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927" y="3665877"/>
                <a:ext cx="1234825" cy="369332"/>
              </a:xfrm>
              <a:prstGeom prst="rect">
                <a:avLst/>
              </a:prstGeom>
              <a:blipFill>
                <a:blip r:embed="rId5"/>
                <a:stretch>
                  <a:fillRect r="-4433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2" name="表格 333">
            <a:extLst>
              <a:ext uri="{FF2B5EF4-FFF2-40B4-BE49-F238E27FC236}">
                <a16:creationId xmlns:a16="http://schemas.microsoft.com/office/drawing/2014/main" id="{3A3D59FF-816C-252B-069E-3458AE0D5383}"/>
              </a:ext>
            </a:extLst>
          </p:cNvPr>
          <p:cNvGraphicFramePr>
            <a:graphicFrameLocks noGrp="1"/>
          </p:cNvGraphicFramePr>
          <p:nvPr/>
        </p:nvGraphicFramePr>
        <p:xfrm>
          <a:off x="4319259" y="2675964"/>
          <a:ext cx="113738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347">
                  <a:extLst>
                    <a:ext uri="{9D8B030D-6E8A-4147-A177-3AD203B41FA5}">
                      <a16:colId xmlns:a16="http://schemas.microsoft.com/office/drawing/2014/main" val="4269027998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1360034138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5665946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3348466926"/>
                    </a:ext>
                  </a:extLst>
                </a:gridCol>
              </a:tblGrid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69969523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277820198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185905035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41745881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25830303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4308116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096258612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14302588"/>
                  </a:ext>
                </a:extLst>
              </a:tr>
            </a:tbl>
          </a:graphicData>
        </a:graphic>
      </p:graphicFrame>
      <p:cxnSp>
        <p:nvCxnSpPr>
          <p:cNvPr id="93" name="直线箭头连接符 6">
            <a:extLst>
              <a:ext uri="{FF2B5EF4-FFF2-40B4-BE49-F238E27FC236}">
                <a16:creationId xmlns:a16="http://schemas.microsoft.com/office/drawing/2014/main" id="{D0A1B86A-DFCE-5784-A34E-5E59797B8A30}"/>
              </a:ext>
            </a:extLst>
          </p:cNvPr>
          <p:cNvCxnSpPr>
            <a:cxnSpLocks/>
          </p:cNvCxnSpPr>
          <p:nvPr/>
        </p:nvCxnSpPr>
        <p:spPr>
          <a:xfrm flipH="1">
            <a:off x="4604155" y="2684347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线箭头连接符 7">
            <a:extLst>
              <a:ext uri="{FF2B5EF4-FFF2-40B4-BE49-F238E27FC236}">
                <a16:creationId xmlns:a16="http://schemas.microsoft.com/office/drawing/2014/main" id="{2D296EAE-3519-D21D-C4BE-1C3482B74B06}"/>
              </a:ext>
            </a:extLst>
          </p:cNvPr>
          <p:cNvCxnSpPr>
            <a:cxnSpLocks/>
          </p:cNvCxnSpPr>
          <p:nvPr/>
        </p:nvCxnSpPr>
        <p:spPr>
          <a:xfrm flipH="1">
            <a:off x="4892636" y="2691649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线箭头连接符 8">
            <a:extLst>
              <a:ext uri="{FF2B5EF4-FFF2-40B4-BE49-F238E27FC236}">
                <a16:creationId xmlns:a16="http://schemas.microsoft.com/office/drawing/2014/main" id="{6881F22E-0595-E187-58C9-39D6ADABD530}"/>
              </a:ext>
            </a:extLst>
          </p:cNvPr>
          <p:cNvCxnSpPr>
            <a:cxnSpLocks/>
          </p:cNvCxnSpPr>
          <p:nvPr/>
        </p:nvCxnSpPr>
        <p:spPr>
          <a:xfrm flipH="1">
            <a:off x="5158916" y="2672639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9390E939-B091-8C94-EBE3-3857A1539338}"/>
                  </a:ext>
                </a:extLst>
              </p:cNvPr>
              <p:cNvSpPr txBox="1"/>
              <p:nvPr/>
            </p:nvSpPr>
            <p:spPr>
              <a:xfrm>
                <a:off x="5966062" y="4127823"/>
                <a:ext cx="11024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:]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9390E939-B091-8C94-EBE3-3857A1539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062" y="4127823"/>
                <a:ext cx="1102406" cy="369332"/>
              </a:xfrm>
              <a:prstGeom prst="rect">
                <a:avLst/>
              </a:prstGeom>
              <a:blipFill>
                <a:blip r:embed="rId6"/>
                <a:stretch>
                  <a:fillRect r="-3867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左大括号 96">
            <a:extLst>
              <a:ext uri="{FF2B5EF4-FFF2-40B4-BE49-F238E27FC236}">
                <a16:creationId xmlns:a16="http://schemas.microsoft.com/office/drawing/2014/main" id="{0DBC35A1-91C3-ACC7-E931-D1681B7CC157}"/>
              </a:ext>
            </a:extLst>
          </p:cNvPr>
          <p:cNvSpPr/>
          <p:nvPr/>
        </p:nvSpPr>
        <p:spPr>
          <a:xfrm rot="5400000">
            <a:off x="4762325" y="1961933"/>
            <a:ext cx="237579" cy="1151065"/>
          </a:xfrm>
          <a:prstGeom prst="leftBrac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813B8561-5CEB-B56F-DE27-3C2B9590F6BA}"/>
                  </a:ext>
                </a:extLst>
              </p:cNvPr>
              <p:cNvSpPr txBox="1"/>
              <p:nvPr/>
            </p:nvSpPr>
            <p:spPr>
              <a:xfrm>
                <a:off x="4706169" y="1633918"/>
                <a:ext cx="45518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0" dirty="0" smtClean="0">
                          <a:latin typeface="Cambria Math" panose="02040503050406030204" pitchFamily="18" charset="0"/>
                        </a:rPr>
                        <m:t>𝐋𝐂</m:t>
                      </m:r>
                      <m:d>
                        <m:d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kumimoji="1"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813B8561-5CEB-B56F-DE27-3C2B9590F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169" y="1633918"/>
                <a:ext cx="4551887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矩形 98">
            <a:extLst>
              <a:ext uri="{FF2B5EF4-FFF2-40B4-BE49-F238E27FC236}">
                <a16:creationId xmlns:a16="http://schemas.microsoft.com/office/drawing/2014/main" id="{0CF4CF05-68EB-5033-0735-4A074E2DCCCA}"/>
              </a:ext>
            </a:extLst>
          </p:cNvPr>
          <p:cNvSpPr/>
          <p:nvPr/>
        </p:nvSpPr>
        <p:spPr>
          <a:xfrm>
            <a:off x="7725282" y="4185134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C39C1AD1-F12F-90D4-41F1-172BCD5BA363}"/>
              </a:ext>
            </a:extLst>
          </p:cNvPr>
          <p:cNvSpPr/>
          <p:nvPr/>
        </p:nvSpPr>
        <p:spPr>
          <a:xfrm>
            <a:off x="7724312" y="4456400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直线连接符 39">
            <a:extLst>
              <a:ext uri="{FF2B5EF4-FFF2-40B4-BE49-F238E27FC236}">
                <a16:creationId xmlns:a16="http://schemas.microsoft.com/office/drawing/2014/main" id="{4C8E3EA1-CF9E-BF9C-EBF1-5555C1FCA5B8}"/>
              </a:ext>
            </a:extLst>
          </p:cNvPr>
          <p:cNvCxnSpPr>
            <a:cxnSpLocks/>
          </p:cNvCxnSpPr>
          <p:nvPr/>
        </p:nvCxnSpPr>
        <p:spPr>
          <a:xfrm>
            <a:off x="7916311" y="4180315"/>
            <a:ext cx="0" cy="54481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40">
            <a:extLst>
              <a:ext uri="{FF2B5EF4-FFF2-40B4-BE49-F238E27FC236}">
                <a16:creationId xmlns:a16="http://schemas.microsoft.com/office/drawing/2014/main" id="{A0135563-0E95-C6FF-22D3-DA41CE8545FC}"/>
              </a:ext>
            </a:extLst>
          </p:cNvPr>
          <p:cNvCxnSpPr>
            <a:cxnSpLocks/>
          </p:cNvCxnSpPr>
          <p:nvPr/>
        </p:nvCxnSpPr>
        <p:spPr>
          <a:xfrm>
            <a:off x="8896580" y="4178030"/>
            <a:ext cx="0" cy="5531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F9ADC8C3-C491-CA72-53FA-D2BC34D4634F}"/>
              </a:ext>
            </a:extLst>
          </p:cNvPr>
          <p:cNvSpPr txBox="1"/>
          <p:nvPr/>
        </p:nvSpPr>
        <p:spPr>
          <a:xfrm>
            <a:off x="7688744" y="4399768"/>
            <a:ext cx="277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F721D88D-CA29-3A3A-FBB5-34E1FA63EA26}"/>
                  </a:ext>
                </a:extLst>
              </p:cNvPr>
              <p:cNvSpPr txBox="1"/>
              <p:nvPr/>
            </p:nvSpPr>
            <p:spPr>
              <a:xfrm>
                <a:off x="8986389" y="4392104"/>
                <a:ext cx="5898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F721D88D-CA29-3A3A-FBB5-34E1FA63E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389" y="4392104"/>
                <a:ext cx="589817" cy="369332"/>
              </a:xfrm>
              <a:prstGeom prst="rect">
                <a:avLst/>
              </a:prstGeom>
              <a:blipFill>
                <a:blip r:embed="rId8"/>
                <a:stretch>
                  <a:fillRect l="-19588" r="-14433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DD41176A-1963-660B-8D8A-351AFD990A06}"/>
                  </a:ext>
                </a:extLst>
              </p:cNvPr>
              <p:cNvSpPr txBox="1"/>
              <p:nvPr/>
            </p:nvSpPr>
            <p:spPr>
              <a:xfrm>
                <a:off x="7848406" y="4400206"/>
                <a:ext cx="11024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DD41176A-1963-660B-8D8A-351AFD990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406" y="4400206"/>
                <a:ext cx="1102406" cy="369332"/>
              </a:xfrm>
              <a:prstGeom prst="rect">
                <a:avLst/>
              </a:prstGeom>
              <a:blipFill>
                <a:blip r:embed="rId9"/>
                <a:stretch>
                  <a:fillRect r="-5525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椭圆 107">
            <a:extLst>
              <a:ext uri="{FF2B5EF4-FFF2-40B4-BE49-F238E27FC236}">
                <a16:creationId xmlns:a16="http://schemas.microsoft.com/office/drawing/2014/main" id="{CE987CD3-12AC-820C-8101-1E59DC02E288}"/>
              </a:ext>
            </a:extLst>
          </p:cNvPr>
          <p:cNvSpPr/>
          <p:nvPr/>
        </p:nvSpPr>
        <p:spPr>
          <a:xfrm>
            <a:off x="5032521" y="3316465"/>
            <a:ext cx="560438" cy="500750"/>
          </a:xfrm>
          <a:prstGeom prst="ellipse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7305E6C8-681E-EBA1-1D2C-2AD15459F470}"/>
              </a:ext>
            </a:extLst>
          </p:cNvPr>
          <p:cNvGrpSpPr/>
          <p:nvPr/>
        </p:nvGrpSpPr>
        <p:grpSpPr>
          <a:xfrm>
            <a:off x="2558784" y="2073824"/>
            <a:ext cx="4354703" cy="369332"/>
            <a:chOff x="1876203" y="572588"/>
            <a:chExt cx="4354703" cy="369332"/>
          </a:xfrm>
        </p:grpSpPr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610E2DD2-92DC-0C22-D12B-3BC1B607FBE9}"/>
                </a:ext>
              </a:extLst>
            </p:cNvPr>
            <p:cNvSpPr txBox="1"/>
            <p:nvPr/>
          </p:nvSpPr>
          <p:spPr>
            <a:xfrm>
              <a:off x="1876203" y="572588"/>
              <a:ext cx="43547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tx1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One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Bucket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4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slots</a:t>
              </a:r>
              <a:r>
                <a:rPr kumimoji="1" lang="en-US" altLang="zh-CN" b="1" dirty="0"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,</a:t>
              </a:r>
              <a:r>
                <a:rPr kumimoji="1" lang="zh-CN" altLang="en-US" b="1" dirty="0"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adaptive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slot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    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1"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0C919460-9B19-EA1C-1E0C-BE31254935B7}"/>
                </a:ext>
              </a:extLst>
            </p:cNvPr>
            <p:cNvSpPr/>
            <p:nvPr/>
          </p:nvSpPr>
          <p:spPr>
            <a:xfrm>
              <a:off x="5752667" y="681229"/>
              <a:ext cx="229644" cy="194325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1" name="对话气泡: 圆角矩形 120">
            <a:extLst>
              <a:ext uri="{FF2B5EF4-FFF2-40B4-BE49-F238E27FC236}">
                <a16:creationId xmlns:a16="http://schemas.microsoft.com/office/drawing/2014/main" id="{981F9119-9336-20B9-6E7D-F28D2193E47A}"/>
              </a:ext>
            </a:extLst>
          </p:cNvPr>
          <p:cNvSpPr/>
          <p:nvPr/>
        </p:nvSpPr>
        <p:spPr>
          <a:xfrm>
            <a:off x="8257631" y="2081523"/>
            <a:ext cx="3832221" cy="937177"/>
          </a:xfrm>
          <a:prstGeom prst="wedgeRoundRectCallout">
            <a:avLst>
              <a:gd name="adj1" fmla="val -56710"/>
              <a:gd name="adj2" fmla="val -46890"/>
              <a:gd name="adj3" fmla="val 16667"/>
            </a:avLst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One-to-one hash to </a:t>
            </a:r>
            <a:r>
              <a:rPr lang="en-US" altLang="zh-CN" sz="2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perfectly encode</a:t>
            </a:r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hot false positives </a:t>
            </a: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8B6402CD-9B6A-ECB1-DCEE-2043A463949B}"/>
              </a:ext>
            </a:extLst>
          </p:cNvPr>
          <p:cNvSpPr/>
          <p:nvPr/>
        </p:nvSpPr>
        <p:spPr>
          <a:xfrm>
            <a:off x="212337" y="2621970"/>
            <a:ext cx="3474654" cy="1041800"/>
          </a:xfrm>
          <a:prstGeom prst="wedgeRoundRectCallout">
            <a:avLst>
              <a:gd name="adj1" fmla="val 64380"/>
              <a:gd name="adj2" fmla="val 14950"/>
              <a:gd name="adj3" fmla="val 16667"/>
            </a:avLst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CF to store </a:t>
            </a:r>
            <a:r>
              <a:rPr lang="en-US" altLang="zh-CN" sz="2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prefix</a:t>
            </a:r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of both: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Positives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Hot false positives</a:t>
            </a: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7B4E0EE7-955C-B62B-96D9-EA0B59E32361}"/>
              </a:ext>
            </a:extLst>
          </p:cNvPr>
          <p:cNvSpPr/>
          <p:nvPr/>
        </p:nvSpPr>
        <p:spPr>
          <a:xfrm>
            <a:off x="8123542" y="3316464"/>
            <a:ext cx="3474654" cy="790555"/>
          </a:xfrm>
          <a:prstGeom prst="wedgeRoundRectCallout">
            <a:avLst>
              <a:gd name="adj1" fmla="val -41070"/>
              <a:gd name="adj2" fmla="val 60690"/>
              <a:gd name="adj3" fmla="val 16667"/>
            </a:avLst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Cache to store suffix of </a:t>
            </a:r>
            <a:r>
              <a:rPr lang="en-US" altLang="zh-CN" sz="2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hot false positives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E6735F-FC2D-58BE-4A83-A18D722AA89A}"/>
              </a:ext>
            </a:extLst>
          </p:cNvPr>
          <p:cNvSpPr txBox="1"/>
          <p:nvPr/>
        </p:nvSpPr>
        <p:spPr>
          <a:xfrm>
            <a:off x="2798561" y="6203434"/>
            <a:ext cx="7437408" cy="5788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Encode hot positives in SRF without loss</a:t>
            </a:r>
            <a:endParaRPr lang="zh-CN" altLang="en-US" sz="28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926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FFBAE-243F-B779-B96E-51110663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Our Approach 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– Perfect Linear Congruential Hash (LC) </a:t>
            </a:r>
            <a:endParaRPr lang="zh-CN" altLang="en-US" sz="2800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EA3FFA1-90FD-9884-264A-F036E39D3B0B}"/>
                  </a:ext>
                </a:extLst>
              </p:cNvPr>
              <p:cNvSpPr txBox="1"/>
              <p:nvPr/>
            </p:nvSpPr>
            <p:spPr>
              <a:xfrm>
                <a:off x="3437600" y="3105834"/>
                <a:ext cx="565417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600" b="1" i="0" dirty="0" smtClean="0">
                          <a:latin typeface="Cambria Math" panose="02040503050406030204" pitchFamily="18" charset="0"/>
                        </a:rPr>
                        <m:t>𝐋𝐂</m:t>
                      </m:r>
                      <m:d>
                        <m:dPr>
                          <m:ctrlPr>
                            <a:rPr kumimoji="1" lang="en-US" altLang="zh-CN" sz="36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36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sz="36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36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3600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zh-CN" sz="3600" b="1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zh-CN" sz="3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36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3600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kumimoji="1" lang="en-US" altLang="zh-CN" sz="3600" b="1" i="1" dirty="0" smtClean="0">
                          <a:latin typeface="Cambria Math" panose="02040503050406030204" pitchFamily="18" charset="0"/>
                        </a:rPr>
                        <m:t> )</m:t>
                      </m:r>
                      <m:r>
                        <m:rPr>
                          <m:nor/>
                        </m:rPr>
                        <a:rPr kumimoji="1" lang="en-US" altLang="zh-CN" sz="36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3600" b="1" i="0" dirty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kumimoji="1" lang="en-US" altLang="zh-CN" sz="36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36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kumimoji="1" lang="zh-CN" alt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EA3FFA1-90FD-9884-264A-F036E39D3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600" y="3105834"/>
                <a:ext cx="5654176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对话气泡: 圆角矩形 7">
                <a:extLst>
                  <a:ext uri="{FF2B5EF4-FFF2-40B4-BE49-F238E27FC236}">
                    <a16:creationId xmlns:a16="http://schemas.microsoft.com/office/drawing/2014/main" id="{6D2D2A91-DBA4-45E1-C3A3-BD638DB36D6B}"/>
                  </a:ext>
                </a:extLst>
              </p:cNvPr>
              <p:cNvSpPr/>
              <p:nvPr/>
            </p:nvSpPr>
            <p:spPr>
              <a:xfrm>
                <a:off x="1713152" y="1797723"/>
                <a:ext cx="4777800" cy="1041800"/>
              </a:xfrm>
              <a:prstGeom prst="wedgeRoundRectCallout">
                <a:avLst>
                  <a:gd name="adj1" fmla="val 19277"/>
                  <a:gd name="adj2" fmla="val 73670"/>
                  <a:gd name="adj3" fmla="val 16667"/>
                </a:avLst>
              </a:prstGeom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0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kumimoji="1" lang="en-US" altLang="zh-CN" sz="20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kumimoji="1" lang="en-US" altLang="zh-CN" sz="20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sz="2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:</a:t>
                </a:r>
                <a:r>
                  <a:rPr lang="en-US" altLang="zh-CN" sz="2000" b="1" dirty="0">
                    <a:solidFill>
                      <a:srgbClr val="FFC000"/>
                    </a:solidFill>
                    <a:latin typeface="Arial Rounded MT Bold" panose="020F0704030504030204" pitchFamily="34" charset="0"/>
                  </a:rPr>
                  <a:t> 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integers in range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2000" b="1" dirty="0">
                  <a:solidFill>
                    <a:srgbClr val="FFC000"/>
                  </a:solidFill>
                  <a:latin typeface="Arial Rounded MT Bold" panose="020F07040305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𝒈𝒄𝒅</m:t>
                    </m:r>
                    <m:d>
                      <m:dPr>
                        <m:ctrlPr>
                          <a:rPr lang="en-US" altLang="zh-CN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0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altLang="zh-CN" sz="2000" b="1" dirty="0">
                  <a:solidFill>
                    <a:srgbClr val="FFC000"/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>
          <p:sp>
            <p:nvSpPr>
              <p:cNvPr id="8" name="对话气泡: 圆角矩形 7">
                <a:extLst>
                  <a:ext uri="{FF2B5EF4-FFF2-40B4-BE49-F238E27FC236}">
                    <a16:creationId xmlns:a16="http://schemas.microsoft.com/office/drawing/2014/main" id="{6D2D2A91-DBA4-45E1-C3A3-BD638DB36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152" y="1797723"/>
                <a:ext cx="4777800" cy="1041800"/>
              </a:xfrm>
              <a:prstGeom prst="wedgeRoundRectCallout">
                <a:avLst>
                  <a:gd name="adj1" fmla="val 19277"/>
                  <a:gd name="adj2" fmla="val 73670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对话气泡: 圆角矩形 9">
                <a:extLst>
                  <a:ext uri="{FF2B5EF4-FFF2-40B4-BE49-F238E27FC236}">
                    <a16:creationId xmlns:a16="http://schemas.microsoft.com/office/drawing/2014/main" id="{F690B61F-B842-8B5E-D43E-56CEB8360D0D}"/>
                  </a:ext>
                </a:extLst>
              </p:cNvPr>
              <p:cNvSpPr/>
              <p:nvPr/>
            </p:nvSpPr>
            <p:spPr>
              <a:xfrm>
                <a:off x="6038045" y="4088017"/>
                <a:ext cx="4777800" cy="1041800"/>
              </a:xfrm>
              <a:prstGeom prst="wedgeRoundRectCallout">
                <a:avLst>
                  <a:gd name="adj1" fmla="val -33422"/>
                  <a:gd name="adj2" fmla="val -72203"/>
                  <a:gd name="adj3" fmla="val 16667"/>
                </a:avLst>
              </a:prstGeom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000" b="1" dirty="0">
                    <a:solidFill>
                      <a:srgbClr val="FFC000"/>
                    </a:solidFill>
                    <a:latin typeface="Arial Rounded MT Bold" panose="020F0704030504030204" pitchFamily="34" charset="0"/>
                  </a:rPr>
                  <a:t>One-to-one hash 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for</a:t>
                </a:r>
                <a:r>
                  <a:rPr lang="en-US" altLang="zh-CN" sz="2000" b="1" dirty="0">
                    <a:solidFill>
                      <a:srgbClr val="FFC000"/>
                    </a:solidFill>
                    <a:latin typeface="Arial Rounded MT Bold" panose="020F07040305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000" b="1" dirty="0">
                    <a:solidFill>
                      <a:srgbClr val="FFC000"/>
                    </a:solidFill>
                    <a:latin typeface="Arial Rounded MT Bold" panose="020F0704030504030204" pitchFamily="34" charset="0"/>
                  </a:rPr>
                  <a:t> 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such that: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If integer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0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sz="20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000" b="1" dirty="0">
                    <a:solidFill>
                      <a:srgbClr val="FFC000"/>
                    </a:solidFill>
                    <a:latin typeface="Arial Rounded MT Bold" panose="020F0704030504030204" pitchFamily="34" charset="0"/>
                  </a:rPr>
                  <a:t> 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then </a:t>
                </a:r>
                <a14:m>
                  <m:oMath xmlns:m="http://schemas.openxmlformats.org/officeDocument/2006/math">
                    <m:r>
                      <a:rPr kumimoji="1" lang="en-US" altLang="zh-CN" sz="2000" b="1" i="0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𝐋𝐂</m:t>
                    </m:r>
                    <m:d>
                      <m:dPr>
                        <m:ctrlPr>
                          <a:rPr kumimoji="1" lang="en-US" altLang="zh-CN" sz="2000" b="1" i="0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zh-CN" sz="2000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kumimoji="1" lang="en-US" altLang="zh-CN" sz="2000" b="1" i="0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𝐋𝐂</m:t>
                    </m:r>
                    <m:r>
                      <a:rPr kumimoji="1" lang="en-US" altLang="zh-CN" sz="2000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kumimoji="1" lang="en-US" altLang="zh-CN" sz="2000" b="1" i="1" dirty="0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b="1" dirty="0">
                    <a:solidFill>
                      <a:srgbClr val="FFC000"/>
                    </a:solidFill>
                    <a:latin typeface="Arial Rounded MT Bold" panose="020F0704030504030204" pitchFamily="34" charset="0"/>
                  </a:rPr>
                  <a:t> </a:t>
                </a:r>
                <a:endParaRPr lang="en-US" altLang="zh-CN" sz="2000" b="1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>
          <p:sp>
            <p:nvSpPr>
              <p:cNvPr id="10" name="对话气泡: 圆角矩形 9">
                <a:extLst>
                  <a:ext uri="{FF2B5EF4-FFF2-40B4-BE49-F238E27FC236}">
                    <a16:creationId xmlns:a16="http://schemas.microsoft.com/office/drawing/2014/main" id="{F690B61F-B842-8B5E-D43E-56CEB8360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045" y="4088017"/>
                <a:ext cx="4777800" cy="1041800"/>
              </a:xfrm>
              <a:prstGeom prst="wedgeRoundRectCallout">
                <a:avLst>
                  <a:gd name="adj1" fmla="val -33422"/>
                  <a:gd name="adj2" fmla="val -72203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944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FFBAE-243F-B779-B96E-51110663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Our Approach 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– Perfect Linear Congruential Hash (LC) </a:t>
            </a:r>
            <a:endParaRPr lang="zh-CN" altLang="en-US" sz="2800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EA3FFA1-90FD-9884-264A-F036E39D3B0B}"/>
                  </a:ext>
                </a:extLst>
              </p:cNvPr>
              <p:cNvSpPr txBox="1"/>
              <p:nvPr/>
            </p:nvSpPr>
            <p:spPr>
              <a:xfrm>
                <a:off x="3661717" y="1429078"/>
                <a:ext cx="4438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0" dirty="0" smtClean="0">
                          <a:latin typeface="Cambria Math" panose="02040503050406030204" pitchFamily="18" charset="0"/>
                        </a:rPr>
                        <m:t>𝐋𝐂</m:t>
                      </m:r>
                      <m:d>
                        <m:dPr>
                          <m:ctrlPr>
                            <a:rPr kumimoji="1" lang="en-US" altLang="zh-CN" sz="28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sz="28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8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800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zh-CN" sz="2800" b="1" i="1" dirty="0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kumimoji="1" lang="en-US" altLang="zh-CN" sz="28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8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800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kumimoji="1" lang="en-US" altLang="zh-CN" sz="2800" b="1" i="1" dirty="0" smtClean="0">
                          <a:latin typeface="Cambria Math" panose="02040503050406030204" pitchFamily="18" charset="0"/>
                        </a:rPr>
                        <m:t> )</m:t>
                      </m:r>
                      <m:r>
                        <m:rPr>
                          <m:nor/>
                        </m:rPr>
                        <a:rPr kumimoji="1" lang="en-US" altLang="zh-CN" sz="28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800" b="1" i="0" dirty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kumimoji="1" lang="en-US" altLang="zh-CN" sz="28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kumimoji="1"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EA3FFA1-90FD-9884-264A-F036E39D3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1717" y="1429078"/>
                <a:ext cx="443813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>
            <a:extLst>
              <a:ext uri="{FF2B5EF4-FFF2-40B4-BE49-F238E27FC236}">
                <a16:creationId xmlns:a16="http://schemas.microsoft.com/office/drawing/2014/main" id="{F1B0A87C-09CD-393F-541C-DA1582420CF6}"/>
              </a:ext>
            </a:extLst>
          </p:cNvPr>
          <p:cNvGrpSpPr/>
          <p:nvPr/>
        </p:nvGrpSpPr>
        <p:grpSpPr>
          <a:xfrm>
            <a:off x="1911281" y="2012931"/>
            <a:ext cx="3814490" cy="4306201"/>
            <a:chOff x="1839335" y="2075403"/>
            <a:chExt cx="3348549" cy="386136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18092E9-8790-641A-27A6-B90BC68B0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39335" y="2526295"/>
              <a:ext cx="3348549" cy="2768750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95999BD-CBD5-3903-AA61-70A703B359E3}"/>
                </a:ext>
              </a:extLst>
            </p:cNvPr>
            <p:cNvSpPr txBox="1"/>
            <p:nvPr/>
          </p:nvSpPr>
          <p:spPr>
            <a:xfrm>
              <a:off x="3251025" y="5475100"/>
              <a:ext cx="8213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Fast</a:t>
              </a:r>
              <a:endParaRPr kumimoji="1" lang="zh-CN" altLang="en-US" sz="2400" dirty="0">
                <a:latin typeface="Arial Rounded MT Bold" panose="020F07040305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7A15576-3E4B-6BE9-9889-CC745F92BBF4}"/>
                </a:ext>
              </a:extLst>
            </p:cNvPr>
            <p:cNvSpPr txBox="1"/>
            <p:nvPr/>
          </p:nvSpPr>
          <p:spPr>
            <a:xfrm>
              <a:off x="2716584" y="5261213"/>
              <a:ext cx="1890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Hash throughput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A2E90283-B6FD-DCA0-3649-FF6278A05CD2}"/>
                </a:ext>
              </a:extLst>
            </p:cNvPr>
            <p:cNvSpPr/>
            <p:nvPr/>
          </p:nvSpPr>
          <p:spPr>
            <a:xfrm>
              <a:off x="2382592" y="2075403"/>
              <a:ext cx="553791" cy="3005755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8821BBC-C01A-11CD-649E-4C50B594CE7E}"/>
              </a:ext>
            </a:extLst>
          </p:cNvPr>
          <p:cNvGrpSpPr/>
          <p:nvPr/>
        </p:nvGrpSpPr>
        <p:grpSpPr>
          <a:xfrm>
            <a:off x="6278448" y="2408320"/>
            <a:ext cx="3953814" cy="3910812"/>
            <a:chOff x="7160258" y="2521685"/>
            <a:chExt cx="3192407" cy="3525678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6355AE7-C3A2-C404-8C0E-A87F3B7DD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60258" y="2660172"/>
              <a:ext cx="3192407" cy="276875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14204613-4C7D-38F5-E64E-F52BBA94B965}"/>
                </a:ext>
              </a:extLst>
            </p:cNvPr>
            <p:cNvSpPr txBox="1"/>
            <p:nvPr/>
          </p:nvSpPr>
          <p:spPr>
            <a:xfrm>
              <a:off x="8326638" y="5631163"/>
              <a:ext cx="1379673" cy="416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>
                  <a:latin typeface="Arial Rounded MT Bold" panose="020F0704030504030204" pitchFamily="34" charset="0"/>
                  <a:cs typeface="Times New Roman" panose="02020603050405020304" pitchFamily="18" charset="0"/>
                </a:rPr>
                <a:t>Uniform</a:t>
              </a:r>
              <a:endParaRPr kumimoji="1" lang="zh-CN" altLang="en-US" sz="2400" dirty="0">
                <a:latin typeface="Arial Rounded MT Bold" panose="020F07040305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4520145-4ED3-051A-B32A-A0BC63FA0B0B}"/>
                </a:ext>
              </a:extLst>
            </p:cNvPr>
            <p:cNvSpPr txBox="1"/>
            <p:nvPr/>
          </p:nvSpPr>
          <p:spPr>
            <a:xfrm>
              <a:off x="8078770" y="5334001"/>
              <a:ext cx="1787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Hash uniformity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A997E6D0-0DC1-21C8-96D2-D60BED18D32B}"/>
                </a:ext>
              </a:extLst>
            </p:cNvPr>
            <p:cNvSpPr/>
            <p:nvPr/>
          </p:nvSpPr>
          <p:spPr>
            <a:xfrm>
              <a:off x="7611414" y="2521685"/>
              <a:ext cx="309093" cy="2768750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97695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FFBAE-243F-B779-B96E-51110663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Our Approach 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– LC-cuckoo filter</a:t>
            </a:r>
            <a:endParaRPr lang="zh-CN" altLang="en-US" sz="28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5A38C-EEB7-974A-4F4F-3B69D355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BB42735-917E-DA3B-7AFC-9C3B33FAB8A6}"/>
              </a:ext>
            </a:extLst>
          </p:cNvPr>
          <p:cNvSpPr txBox="1"/>
          <p:nvPr/>
        </p:nvSpPr>
        <p:spPr>
          <a:xfrm>
            <a:off x="4756134" y="5539161"/>
            <a:ext cx="237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LC-cuckoo-filter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表格 333">
            <a:extLst>
              <a:ext uri="{FF2B5EF4-FFF2-40B4-BE49-F238E27FC236}">
                <a16:creationId xmlns:a16="http://schemas.microsoft.com/office/drawing/2014/main" id="{758C4608-77CE-512F-36A7-380EA6EEBF11}"/>
              </a:ext>
            </a:extLst>
          </p:cNvPr>
          <p:cNvGraphicFramePr>
            <a:graphicFrameLocks noGrp="1"/>
          </p:cNvGraphicFramePr>
          <p:nvPr/>
        </p:nvGraphicFramePr>
        <p:xfrm>
          <a:off x="5304493" y="2424827"/>
          <a:ext cx="113738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347">
                  <a:extLst>
                    <a:ext uri="{9D8B030D-6E8A-4147-A177-3AD203B41FA5}">
                      <a16:colId xmlns:a16="http://schemas.microsoft.com/office/drawing/2014/main" val="4269027998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1360034138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5665946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3348466926"/>
                    </a:ext>
                  </a:extLst>
                </a:gridCol>
              </a:tblGrid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69969523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277820198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185905035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41745881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25830303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4308116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096258612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14302588"/>
                  </a:ext>
                </a:extLst>
              </a:tr>
            </a:tbl>
          </a:graphicData>
        </a:graphic>
      </p:graphicFrame>
      <p:cxnSp>
        <p:nvCxnSpPr>
          <p:cNvPr id="29" name="直线箭头连接符 6">
            <a:extLst>
              <a:ext uri="{FF2B5EF4-FFF2-40B4-BE49-F238E27FC236}">
                <a16:creationId xmlns:a16="http://schemas.microsoft.com/office/drawing/2014/main" id="{911B15D6-D4D7-E598-4A45-EFB51A8CBA0B}"/>
              </a:ext>
            </a:extLst>
          </p:cNvPr>
          <p:cNvCxnSpPr>
            <a:cxnSpLocks/>
          </p:cNvCxnSpPr>
          <p:nvPr/>
        </p:nvCxnSpPr>
        <p:spPr>
          <a:xfrm flipH="1">
            <a:off x="5589389" y="2433210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7">
            <a:extLst>
              <a:ext uri="{FF2B5EF4-FFF2-40B4-BE49-F238E27FC236}">
                <a16:creationId xmlns:a16="http://schemas.microsoft.com/office/drawing/2014/main" id="{D940F09E-7038-1B39-98B5-0C0C309518E9}"/>
              </a:ext>
            </a:extLst>
          </p:cNvPr>
          <p:cNvCxnSpPr>
            <a:cxnSpLocks/>
          </p:cNvCxnSpPr>
          <p:nvPr/>
        </p:nvCxnSpPr>
        <p:spPr>
          <a:xfrm flipH="1">
            <a:off x="5877870" y="2440512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8">
            <a:extLst>
              <a:ext uri="{FF2B5EF4-FFF2-40B4-BE49-F238E27FC236}">
                <a16:creationId xmlns:a16="http://schemas.microsoft.com/office/drawing/2014/main" id="{5DEC4941-C24D-9D83-5D6F-99CB684254FA}"/>
              </a:ext>
            </a:extLst>
          </p:cNvPr>
          <p:cNvCxnSpPr>
            <a:cxnSpLocks/>
          </p:cNvCxnSpPr>
          <p:nvPr/>
        </p:nvCxnSpPr>
        <p:spPr>
          <a:xfrm flipH="1">
            <a:off x="6144150" y="2421502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EE108573-D451-6041-238B-3CC38AE10300}"/>
              </a:ext>
            </a:extLst>
          </p:cNvPr>
          <p:cNvSpPr/>
          <p:nvPr/>
        </p:nvSpPr>
        <p:spPr>
          <a:xfrm rot="5400000">
            <a:off x="5747559" y="1710796"/>
            <a:ext cx="237579" cy="1151065"/>
          </a:xfrm>
          <a:prstGeom prst="leftBrac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62B1231-19D1-D392-8DAD-B62D81A1AAFF}"/>
              </a:ext>
            </a:extLst>
          </p:cNvPr>
          <p:cNvGrpSpPr/>
          <p:nvPr/>
        </p:nvGrpSpPr>
        <p:grpSpPr>
          <a:xfrm>
            <a:off x="3820925" y="1822612"/>
            <a:ext cx="4247858" cy="369332"/>
            <a:chOff x="2153110" y="572513"/>
            <a:chExt cx="4247858" cy="369332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88DB1786-DA65-F75C-567B-8BE83059D53D}"/>
                </a:ext>
              </a:extLst>
            </p:cNvPr>
            <p:cNvSpPr txBox="1"/>
            <p:nvPr/>
          </p:nvSpPr>
          <p:spPr>
            <a:xfrm>
              <a:off x="2153110" y="572513"/>
              <a:ext cx="42478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One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Bucket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(4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slots</a:t>
              </a: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adaptive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slot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1"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B8AF38B-352A-FD7A-688F-F53930FF225F}"/>
                </a:ext>
              </a:extLst>
            </p:cNvPr>
            <p:cNvSpPr/>
            <p:nvPr/>
          </p:nvSpPr>
          <p:spPr>
            <a:xfrm>
              <a:off x="5752667" y="681229"/>
              <a:ext cx="229644" cy="194325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对话气泡: 圆角矩形 2">
                <a:extLst>
                  <a:ext uri="{FF2B5EF4-FFF2-40B4-BE49-F238E27FC236}">
                    <a16:creationId xmlns:a16="http://schemas.microsoft.com/office/drawing/2014/main" id="{B2729E57-7CE1-E9E8-652C-526102B1505C}"/>
                  </a:ext>
                </a:extLst>
              </p:cNvPr>
              <p:cNvSpPr/>
              <p:nvPr/>
            </p:nvSpPr>
            <p:spPr>
              <a:xfrm>
                <a:off x="838199" y="2563856"/>
                <a:ext cx="3904463" cy="1325564"/>
              </a:xfrm>
              <a:prstGeom prst="wedgeRoundRectCallout">
                <a:avLst>
                  <a:gd name="adj1" fmla="val 59410"/>
                  <a:gd name="adj2" fmla="val 14397"/>
                  <a:gd name="adj3" fmla="val 16667"/>
                </a:avLst>
              </a:prstGeom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Arial Rounded MT Bold" panose="020F07040305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 Rounded MT Bold" panose="020F0704030504030204" pitchFamily="34" charset="0"/>
                  </a:rPr>
                  <a:t>Composed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p>
                    </m:sSup>
                    <m:r>
                      <a:rPr lang="en-US" altLang="zh-CN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solidFill>
                      <a:srgbClr val="FFC000"/>
                    </a:solidFill>
                    <a:latin typeface="Arial Rounded MT Bold" panose="020F0704030504030204" pitchFamily="34" charset="0"/>
                  </a:rPr>
                  <a:t>buckets</a:t>
                </a:r>
                <a:endParaRPr lang="en-US" altLang="zh-CN" sz="2000" dirty="0">
                  <a:latin typeface="Arial Rounded MT Bold" panose="020F07040305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FFC000"/>
                    </a:solidFill>
                    <a:latin typeface="Arial Rounded MT Bold" panose="020F0704030504030204" pitchFamily="34" charset="0"/>
                  </a:rPr>
                  <a:t>4 slots 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per bucket in our implementation</a:t>
                </a:r>
                <a:endParaRPr lang="en-US" altLang="zh-CN" sz="2000" b="1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  <a:p>
                <a:endParaRPr lang="en-US" altLang="zh-CN" sz="2000" b="1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>
          <p:sp>
            <p:nvSpPr>
              <p:cNvPr id="3" name="对话气泡: 圆角矩形 2">
                <a:extLst>
                  <a:ext uri="{FF2B5EF4-FFF2-40B4-BE49-F238E27FC236}">
                    <a16:creationId xmlns:a16="http://schemas.microsoft.com/office/drawing/2014/main" id="{B2729E57-7CE1-E9E8-652C-526102B15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563856"/>
                <a:ext cx="3904463" cy="1325564"/>
              </a:xfrm>
              <a:prstGeom prst="wedgeRoundRectCallout">
                <a:avLst>
                  <a:gd name="adj1" fmla="val 59410"/>
                  <a:gd name="adj2" fmla="val 14397"/>
                  <a:gd name="adj3" fmla="val 16667"/>
                </a:avLst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158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FFBAE-243F-B779-B96E-51110663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Our Approach 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– LC-cuckoo filter</a:t>
            </a:r>
            <a:endParaRPr lang="zh-CN" altLang="en-US" sz="28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5A38C-EEB7-974A-4F4F-3B69D355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BB42735-917E-DA3B-7AFC-9C3B33FAB8A6}"/>
              </a:ext>
            </a:extLst>
          </p:cNvPr>
          <p:cNvSpPr txBox="1"/>
          <p:nvPr/>
        </p:nvSpPr>
        <p:spPr>
          <a:xfrm>
            <a:off x="4756134" y="5539161"/>
            <a:ext cx="237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LC-cuckoo-filter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表格 333">
            <a:extLst>
              <a:ext uri="{FF2B5EF4-FFF2-40B4-BE49-F238E27FC236}">
                <a16:creationId xmlns:a16="http://schemas.microsoft.com/office/drawing/2014/main" id="{758C4608-77CE-512F-36A7-380EA6EEB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091935"/>
              </p:ext>
            </p:extLst>
          </p:nvPr>
        </p:nvGraphicFramePr>
        <p:xfrm>
          <a:off x="5304493" y="2424827"/>
          <a:ext cx="113738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347">
                  <a:extLst>
                    <a:ext uri="{9D8B030D-6E8A-4147-A177-3AD203B41FA5}">
                      <a16:colId xmlns:a16="http://schemas.microsoft.com/office/drawing/2014/main" val="4269027998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1360034138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5665946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3348466926"/>
                    </a:ext>
                  </a:extLst>
                </a:gridCol>
              </a:tblGrid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69969523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277820198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185905035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41745881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25830303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4308116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096258612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14302588"/>
                  </a:ext>
                </a:extLst>
              </a:tr>
            </a:tbl>
          </a:graphicData>
        </a:graphic>
      </p:graphicFrame>
      <p:cxnSp>
        <p:nvCxnSpPr>
          <p:cNvPr id="29" name="直线箭头连接符 6">
            <a:extLst>
              <a:ext uri="{FF2B5EF4-FFF2-40B4-BE49-F238E27FC236}">
                <a16:creationId xmlns:a16="http://schemas.microsoft.com/office/drawing/2014/main" id="{911B15D6-D4D7-E598-4A45-EFB51A8CBA0B}"/>
              </a:ext>
            </a:extLst>
          </p:cNvPr>
          <p:cNvCxnSpPr>
            <a:cxnSpLocks/>
          </p:cNvCxnSpPr>
          <p:nvPr/>
        </p:nvCxnSpPr>
        <p:spPr>
          <a:xfrm flipH="1">
            <a:off x="5589389" y="2433210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7">
            <a:extLst>
              <a:ext uri="{FF2B5EF4-FFF2-40B4-BE49-F238E27FC236}">
                <a16:creationId xmlns:a16="http://schemas.microsoft.com/office/drawing/2014/main" id="{D940F09E-7038-1B39-98B5-0C0C309518E9}"/>
              </a:ext>
            </a:extLst>
          </p:cNvPr>
          <p:cNvCxnSpPr>
            <a:cxnSpLocks/>
          </p:cNvCxnSpPr>
          <p:nvPr/>
        </p:nvCxnSpPr>
        <p:spPr>
          <a:xfrm flipH="1">
            <a:off x="5877870" y="2440512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8">
            <a:extLst>
              <a:ext uri="{FF2B5EF4-FFF2-40B4-BE49-F238E27FC236}">
                <a16:creationId xmlns:a16="http://schemas.microsoft.com/office/drawing/2014/main" id="{5DEC4941-C24D-9D83-5D6F-99CB684254FA}"/>
              </a:ext>
            </a:extLst>
          </p:cNvPr>
          <p:cNvCxnSpPr>
            <a:cxnSpLocks/>
          </p:cNvCxnSpPr>
          <p:nvPr/>
        </p:nvCxnSpPr>
        <p:spPr>
          <a:xfrm flipH="1">
            <a:off x="6144150" y="2421502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EE108573-D451-6041-238B-3CC38AE10300}"/>
              </a:ext>
            </a:extLst>
          </p:cNvPr>
          <p:cNvSpPr/>
          <p:nvPr/>
        </p:nvSpPr>
        <p:spPr>
          <a:xfrm rot="5400000">
            <a:off x="5747559" y="1710796"/>
            <a:ext cx="237579" cy="1151065"/>
          </a:xfrm>
          <a:prstGeom prst="leftBrac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62B1231-19D1-D392-8DAD-B62D81A1AAFF}"/>
              </a:ext>
            </a:extLst>
          </p:cNvPr>
          <p:cNvGrpSpPr/>
          <p:nvPr/>
        </p:nvGrpSpPr>
        <p:grpSpPr>
          <a:xfrm>
            <a:off x="3820925" y="1822612"/>
            <a:ext cx="4247858" cy="369332"/>
            <a:chOff x="2153110" y="572513"/>
            <a:chExt cx="4247858" cy="369332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88DB1786-DA65-F75C-567B-8BE83059D53D}"/>
                </a:ext>
              </a:extLst>
            </p:cNvPr>
            <p:cNvSpPr txBox="1"/>
            <p:nvPr/>
          </p:nvSpPr>
          <p:spPr>
            <a:xfrm>
              <a:off x="2153110" y="572513"/>
              <a:ext cx="42478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One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Bucket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(4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slots</a:t>
              </a: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adaptive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slot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1"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B8AF38B-352A-FD7A-688F-F53930FF225F}"/>
                </a:ext>
              </a:extLst>
            </p:cNvPr>
            <p:cNvSpPr/>
            <p:nvPr/>
          </p:nvSpPr>
          <p:spPr>
            <a:xfrm>
              <a:off x="5752667" y="681229"/>
              <a:ext cx="229644" cy="194325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B271B7D-DD85-0FEF-5716-B120BEF467E3}"/>
                  </a:ext>
                </a:extLst>
              </p:cNvPr>
              <p:cNvSpPr txBox="1"/>
              <p:nvPr/>
            </p:nvSpPr>
            <p:spPr>
              <a:xfrm>
                <a:off x="3668910" y="1453437"/>
                <a:ext cx="45518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0" dirty="0" smtClean="0">
                          <a:latin typeface="Cambria Math" panose="02040503050406030204" pitchFamily="18" charset="0"/>
                        </a:rPr>
                        <m:t>𝐋𝐂</m:t>
                      </m:r>
                      <m:d>
                        <m:d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kumimoji="1"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B271B7D-DD85-0FEF-5716-B120BEF46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910" y="1453437"/>
                <a:ext cx="4551887" cy="400110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对话气泡: 圆角矩形 57">
                <a:extLst>
                  <a:ext uri="{FF2B5EF4-FFF2-40B4-BE49-F238E27FC236}">
                    <a16:creationId xmlns:a16="http://schemas.microsoft.com/office/drawing/2014/main" id="{C76B00B9-6E87-8EA8-E68F-2CA571DD899F}"/>
                  </a:ext>
                </a:extLst>
              </p:cNvPr>
              <p:cNvSpPr/>
              <p:nvPr/>
            </p:nvSpPr>
            <p:spPr>
              <a:xfrm>
                <a:off x="7911772" y="1796922"/>
                <a:ext cx="3960512" cy="1325563"/>
              </a:xfrm>
              <a:prstGeom prst="wedgeRoundRectCallout">
                <a:avLst>
                  <a:gd name="adj1" fmla="val -63184"/>
                  <a:gd name="adj2" fmla="val -53477"/>
                  <a:gd name="adj3" fmla="val 16667"/>
                </a:avLst>
              </a:prstGeom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000" dirty="0">
                    <a:latin typeface="Arial Rounded MT Bold" panose="020F0704030504030204" pitchFamily="34" charset="0"/>
                  </a:rPr>
                  <a:t>Use </a:t>
                </a:r>
                <a:r>
                  <a:rPr lang="en-US" altLang="zh-CN" sz="2000" dirty="0">
                    <a:solidFill>
                      <a:srgbClr val="FFC000"/>
                    </a:solidFill>
                    <a:latin typeface="Arial Rounded MT Bold" panose="020F0704030504030204" pitchFamily="34" charset="0"/>
                  </a:rPr>
                  <a:t>first two parts </a:t>
                </a:r>
                <a:r>
                  <a:rPr lang="en-US" altLang="zh-CN" sz="2000" dirty="0">
                    <a:latin typeface="Arial Rounded MT Bold" panose="020F0704030504030204" pitchFamily="34" charset="0"/>
                  </a:rPr>
                  <a:t>of LC hash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 dirty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kumimoji="1" lang="en-US" altLang="zh-CN" sz="20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0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sz="2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Arial Rounded MT Bold" panose="020F0704030504030204" pitchFamily="34" charset="0"/>
                  </a:rPr>
                  <a:t> as bucket index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 dirty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kumimoji="1" lang="en-US" altLang="zh-CN" sz="20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0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sz="2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Arial Rounded MT Bold" panose="020F0704030504030204" pitchFamily="34" charset="0"/>
                  </a:rPr>
                  <a:t> as fingerprint (prefix)</a:t>
                </a:r>
              </a:p>
            </p:txBody>
          </p:sp>
        </mc:Choice>
        <mc:Fallback>
          <p:sp>
            <p:nvSpPr>
              <p:cNvPr id="58" name="对话气泡: 圆角矩形 57">
                <a:extLst>
                  <a:ext uri="{FF2B5EF4-FFF2-40B4-BE49-F238E27FC236}">
                    <a16:creationId xmlns:a16="http://schemas.microsoft.com/office/drawing/2014/main" id="{C76B00B9-6E87-8EA8-E68F-2CA571DD89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772" y="1796922"/>
                <a:ext cx="3960512" cy="1325563"/>
              </a:xfrm>
              <a:prstGeom prst="wedgeRoundRectCallout">
                <a:avLst>
                  <a:gd name="adj1" fmla="val -63184"/>
                  <a:gd name="adj2" fmla="val -53477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A1BDDAF-3594-C214-8642-9C43DCB28C8D}"/>
              </a:ext>
            </a:extLst>
          </p:cNvPr>
          <p:cNvSpPr/>
          <p:nvPr/>
        </p:nvSpPr>
        <p:spPr>
          <a:xfrm>
            <a:off x="5718219" y="1450947"/>
            <a:ext cx="1603419" cy="427995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93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FFBAE-243F-B779-B96E-51110663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Our Approach 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– LC-cuckoo filter</a:t>
            </a:r>
            <a:endParaRPr lang="zh-CN" altLang="en-US" sz="28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5A38C-EEB7-974A-4F4F-3B69D355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19</a:t>
            </a:fld>
            <a:endParaRPr lang="zh-CN" altLang="en-US"/>
          </a:p>
        </p:txBody>
      </p:sp>
      <p:cxnSp>
        <p:nvCxnSpPr>
          <p:cNvPr id="7" name="直线箭头连接符 242">
            <a:extLst>
              <a:ext uri="{FF2B5EF4-FFF2-40B4-BE49-F238E27FC236}">
                <a16:creationId xmlns:a16="http://schemas.microsoft.com/office/drawing/2014/main" id="{A9D3C40C-0617-779B-D0EE-661F27F9D247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278798" y="3337075"/>
            <a:ext cx="995471" cy="42891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253">
            <a:extLst>
              <a:ext uri="{FF2B5EF4-FFF2-40B4-BE49-F238E27FC236}">
                <a16:creationId xmlns:a16="http://schemas.microsoft.com/office/drawing/2014/main" id="{1072EA29-381A-6A31-CC8D-710D6C7A18A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278798" y="3765985"/>
            <a:ext cx="996159" cy="120648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77927F4-4CC6-4A7F-0F5C-02DD20646979}"/>
              </a:ext>
            </a:extLst>
          </p:cNvPr>
          <p:cNvSpPr txBox="1"/>
          <p:nvPr/>
        </p:nvSpPr>
        <p:spPr>
          <a:xfrm>
            <a:off x="3888947" y="3504375"/>
            <a:ext cx="389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zh-CN" altLang="en-US" sz="2800" b="1" i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088DFE9-BF05-AB22-E746-A12494ADCD33}"/>
                  </a:ext>
                </a:extLst>
              </p:cNvPr>
              <p:cNvSpPr txBox="1"/>
              <p:nvPr/>
            </p:nvSpPr>
            <p:spPr>
              <a:xfrm>
                <a:off x="4091048" y="2908536"/>
                <a:ext cx="82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088DFE9-BF05-AB22-E746-A12494ADC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048" y="2908536"/>
                <a:ext cx="825418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9585BFB-3ECC-FF1E-B992-86622C8BFFA7}"/>
                  </a:ext>
                </a:extLst>
              </p:cNvPr>
              <p:cNvSpPr txBox="1"/>
              <p:nvPr/>
            </p:nvSpPr>
            <p:spPr>
              <a:xfrm>
                <a:off x="3612523" y="4831706"/>
                <a:ext cx="1707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m:rPr>
                          <m:nor/>
                        </m:rPr>
                        <a:rPr kumimoji="1" lang="zh-CN" altLang="en-US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zh-CN" altLang="en-US" b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m:rPr>
                          <m:nor/>
                        </m:rPr>
                        <a:rPr kumimoji="1" lang="zh-CN" altLang="en-US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9585BFB-3ECC-FF1E-B992-86622C8BF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523" y="4831706"/>
                <a:ext cx="1707454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CBB42735-917E-DA3B-7AFC-9C3B33FAB8A6}"/>
              </a:ext>
            </a:extLst>
          </p:cNvPr>
          <p:cNvSpPr txBox="1"/>
          <p:nvPr/>
        </p:nvSpPr>
        <p:spPr>
          <a:xfrm>
            <a:off x="4756134" y="5539161"/>
            <a:ext cx="237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LC-cuckoo-filter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表格 333">
            <a:extLst>
              <a:ext uri="{FF2B5EF4-FFF2-40B4-BE49-F238E27FC236}">
                <a16:creationId xmlns:a16="http://schemas.microsoft.com/office/drawing/2014/main" id="{758C4608-77CE-512F-36A7-380EA6EEBF11}"/>
              </a:ext>
            </a:extLst>
          </p:cNvPr>
          <p:cNvGraphicFramePr>
            <a:graphicFrameLocks noGrp="1"/>
          </p:cNvGraphicFramePr>
          <p:nvPr/>
        </p:nvGraphicFramePr>
        <p:xfrm>
          <a:off x="5304493" y="2424827"/>
          <a:ext cx="113738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347">
                  <a:extLst>
                    <a:ext uri="{9D8B030D-6E8A-4147-A177-3AD203B41FA5}">
                      <a16:colId xmlns:a16="http://schemas.microsoft.com/office/drawing/2014/main" val="4269027998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1360034138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5665946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3348466926"/>
                    </a:ext>
                  </a:extLst>
                </a:gridCol>
              </a:tblGrid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69969523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277820198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185905035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41745881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25830303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4308116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096258612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14302588"/>
                  </a:ext>
                </a:extLst>
              </a:tr>
            </a:tbl>
          </a:graphicData>
        </a:graphic>
      </p:graphicFrame>
      <p:cxnSp>
        <p:nvCxnSpPr>
          <p:cNvPr id="29" name="直线箭头连接符 6">
            <a:extLst>
              <a:ext uri="{FF2B5EF4-FFF2-40B4-BE49-F238E27FC236}">
                <a16:creationId xmlns:a16="http://schemas.microsoft.com/office/drawing/2014/main" id="{911B15D6-D4D7-E598-4A45-EFB51A8CBA0B}"/>
              </a:ext>
            </a:extLst>
          </p:cNvPr>
          <p:cNvCxnSpPr>
            <a:cxnSpLocks/>
          </p:cNvCxnSpPr>
          <p:nvPr/>
        </p:nvCxnSpPr>
        <p:spPr>
          <a:xfrm flipH="1">
            <a:off x="5589389" y="2433210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7">
            <a:extLst>
              <a:ext uri="{FF2B5EF4-FFF2-40B4-BE49-F238E27FC236}">
                <a16:creationId xmlns:a16="http://schemas.microsoft.com/office/drawing/2014/main" id="{D940F09E-7038-1B39-98B5-0C0C309518E9}"/>
              </a:ext>
            </a:extLst>
          </p:cNvPr>
          <p:cNvCxnSpPr>
            <a:cxnSpLocks/>
          </p:cNvCxnSpPr>
          <p:nvPr/>
        </p:nvCxnSpPr>
        <p:spPr>
          <a:xfrm flipH="1">
            <a:off x="5877870" y="2440512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8">
            <a:extLst>
              <a:ext uri="{FF2B5EF4-FFF2-40B4-BE49-F238E27FC236}">
                <a16:creationId xmlns:a16="http://schemas.microsoft.com/office/drawing/2014/main" id="{5DEC4941-C24D-9D83-5D6F-99CB684254FA}"/>
              </a:ext>
            </a:extLst>
          </p:cNvPr>
          <p:cNvCxnSpPr>
            <a:cxnSpLocks/>
          </p:cNvCxnSpPr>
          <p:nvPr/>
        </p:nvCxnSpPr>
        <p:spPr>
          <a:xfrm flipH="1">
            <a:off x="6144150" y="2421502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EE108573-D451-6041-238B-3CC38AE10300}"/>
              </a:ext>
            </a:extLst>
          </p:cNvPr>
          <p:cNvSpPr/>
          <p:nvPr/>
        </p:nvSpPr>
        <p:spPr>
          <a:xfrm rot="5400000">
            <a:off x="5747559" y="1710796"/>
            <a:ext cx="237579" cy="1151065"/>
          </a:xfrm>
          <a:prstGeom prst="leftBrac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62B1231-19D1-D392-8DAD-B62D81A1AAFF}"/>
              </a:ext>
            </a:extLst>
          </p:cNvPr>
          <p:cNvGrpSpPr/>
          <p:nvPr/>
        </p:nvGrpSpPr>
        <p:grpSpPr>
          <a:xfrm>
            <a:off x="3820925" y="1822612"/>
            <a:ext cx="4247858" cy="369332"/>
            <a:chOff x="2153110" y="572513"/>
            <a:chExt cx="4247858" cy="369332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88DB1786-DA65-F75C-567B-8BE83059D53D}"/>
                </a:ext>
              </a:extLst>
            </p:cNvPr>
            <p:cNvSpPr txBox="1"/>
            <p:nvPr/>
          </p:nvSpPr>
          <p:spPr>
            <a:xfrm>
              <a:off x="2153110" y="572513"/>
              <a:ext cx="42478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One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Bucket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(4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slots</a:t>
              </a: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adaptive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slot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1"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B8AF38B-352A-FD7A-688F-F53930FF225F}"/>
                </a:ext>
              </a:extLst>
            </p:cNvPr>
            <p:cNvSpPr/>
            <p:nvPr/>
          </p:nvSpPr>
          <p:spPr>
            <a:xfrm>
              <a:off x="5752667" y="681229"/>
              <a:ext cx="229644" cy="194325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B271B7D-DD85-0FEF-5716-B120BEF467E3}"/>
                  </a:ext>
                </a:extLst>
              </p:cNvPr>
              <p:cNvSpPr txBox="1"/>
              <p:nvPr/>
            </p:nvSpPr>
            <p:spPr>
              <a:xfrm>
                <a:off x="3668910" y="1453437"/>
                <a:ext cx="45518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0" dirty="0" smtClean="0">
                          <a:latin typeface="Cambria Math" panose="02040503050406030204" pitchFamily="18" charset="0"/>
                        </a:rPr>
                        <m:t>𝐋𝐂</m:t>
                      </m:r>
                      <m:d>
                        <m:d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kumimoji="1"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B271B7D-DD85-0FEF-5716-B120BEF46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910" y="1453437"/>
                <a:ext cx="4551887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A1BDDAF-3594-C214-8642-9C43DCB28C8D}"/>
              </a:ext>
            </a:extLst>
          </p:cNvPr>
          <p:cNvSpPr/>
          <p:nvPr/>
        </p:nvSpPr>
        <p:spPr>
          <a:xfrm>
            <a:off x="5718219" y="1450947"/>
            <a:ext cx="1603419" cy="427995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FA20D66E-7760-A5F7-7917-217EA182F4E0}"/>
              </a:ext>
            </a:extLst>
          </p:cNvPr>
          <p:cNvSpPr/>
          <p:nvPr/>
        </p:nvSpPr>
        <p:spPr>
          <a:xfrm>
            <a:off x="15858" y="2359244"/>
            <a:ext cx="4182036" cy="1059946"/>
          </a:xfrm>
          <a:prstGeom prst="wedgeRoundRectCallout">
            <a:avLst>
              <a:gd name="adj1" fmla="val 44614"/>
              <a:gd name="adj2" fmla="val 69427"/>
              <a:gd name="adj3" fmla="val 16667"/>
            </a:avLst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latin typeface="Arial Rounded MT Bold" panose="020F0704030504030204" pitchFamily="34" charset="0"/>
              </a:rPr>
              <a:t>Similar “</a:t>
            </a:r>
            <a:r>
              <a:rPr lang="en-US" altLang="zh-CN" sz="2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power of two choice</a:t>
            </a:r>
            <a:r>
              <a:rPr lang="en-US" altLang="zh-CN" sz="2000" dirty="0">
                <a:latin typeface="Arial Rounded MT Bold" panose="020F0704030504030204" pitchFamily="34" charset="0"/>
              </a:rPr>
              <a:t>” hash policy to encode elements</a:t>
            </a:r>
          </a:p>
        </p:txBody>
      </p:sp>
    </p:spTree>
    <p:extLst>
      <p:ext uri="{BB962C8B-B14F-4D97-AF65-F5344CB8AC3E}">
        <p14:creationId xmlns:p14="http://schemas.microsoft.com/office/powerpoint/2010/main" val="12403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21D12-46B1-8093-CC66-992AD3F8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The cuckoo filter (CF) - 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Structure</a:t>
            </a:r>
            <a:endParaRPr lang="zh-CN" altLang="en-US" sz="2800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E36B046-3DA3-4F40-2ABA-EE26C0F10258}"/>
                  </a:ext>
                </a:extLst>
              </p:cNvPr>
              <p:cNvSpPr/>
              <p:nvPr/>
            </p:nvSpPr>
            <p:spPr>
              <a:xfrm>
                <a:off x="3692243" y="2914177"/>
                <a:ext cx="668740" cy="5030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kumimoji="1" lang="en-US" altLang="zh-CN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zh-CN" sz="1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8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1E36B046-3DA3-4F40-2ABA-EE26C0F10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2243" y="2914177"/>
                <a:ext cx="668740" cy="503045"/>
              </a:xfrm>
              <a:prstGeom prst="rect">
                <a:avLst/>
              </a:prstGeom>
              <a:blipFill>
                <a:blip r:embed="rId2"/>
                <a:stretch>
                  <a:fillRect l="-1709"/>
                </a:stretch>
              </a:blipFill>
              <a:ln w="508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44DABB71-B8DB-7D85-1488-8786CB4649D2}"/>
              </a:ext>
            </a:extLst>
          </p:cNvPr>
          <p:cNvSpPr/>
          <p:nvPr/>
        </p:nvSpPr>
        <p:spPr>
          <a:xfrm>
            <a:off x="4360073" y="2914177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F0C7DE-830F-6548-3628-A3822F843393}"/>
              </a:ext>
            </a:extLst>
          </p:cNvPr>
          <p:cNvSpPr/>
          <p:nvPr/>
        </p:nvSpPr>
        <p:spPr>
          <a:xfrm>
            <a:off x="3692243" y="3417222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3E3260-9637-EA24-DCE1-56AFBA68A2BF}"/>
              </a:ext>
            </a:extLst>
          </p:cNvPr>
          <p:cNvSpPr/>
          <p:nvPr/>
        </p:nvSpPr>
        <p:spPr>
          <a:xfrm>
            <a:off x="4360073" y="3417222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0B4C9F-B227-5C54-E5F4-DD508FC3540D}"/>
              </a:ext>
            </a:extLst>
          </p:cNvPr>
          <p:cNvSpPr/>
          <p:nvPr/>
        </p:nvSpPr>
        <p:spPr>
          <a:xfrm>
            <a:off x="3692243" y="3920267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5E2EA3-B021-70AA-6FEB-5A78A73D8221}"/>
              </a:ext>
            </a:extLst>
          </p:cNvPr>
          <p:cNvSpPr/>
          <p:nvPr/>
        </p:nvSpPr>
        <p:spPr>
          <a:xfrm>
            <a:off x="4360073" y="3920267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140205-4DEC-7AFB-E13F-2EC79924828C}"/>
              </a:ext>
            </a:extLst>
          </p:cNvPr>
          <p:cNvSpPr/>
          <p:nvPr/>
        </p:nvSpPr>
        <p:spPr>
          <a:xfrm>
            <a:off x="3692243" y="4423312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FB2A71-68FB-18F4-7DF1-58E929FBC837}"/>
              </a:ext>
            </a:extLst>
          </p:cNvPr>
          <p:cNvSpPr/>
          <p:nvPr/>
        </p:nvSpPr>
        <p:spPr>
          <a:xfrm>
            <a:off x="4360073" y="4423312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线连接符 217">
            <a:extLst>
              <a:ext uri="{FF2B5EF4-FFF2-40B4-BE49-F238E27FC236}">
                <a16:creationId xmlns:a16="http://schemas.microsoft.com/office/drawing/2014/main" id="{255A4086-1896-4F3B-9998-EEB824412C6F}"/>
              </a:ext>
            </a:extLst>
          </p:cNvPr>
          <p:cNvCxnSpPr>
            <a:cxnSpLocks/>
          </p:cNvCxnSpPr>
          <p:nvPr/>
        </p:nvCxnSpPr>
        <p:spPr>
          <a:xfrm>
            <a:off x="7080104" y="2583657"/>
            <a:ext cx="0" cy="3027259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5E10C6B-9910-EF94-096D-C61F78E97499}"/>
              </a:ext>
            </a:extLst>
          </p:cNvPr>
          <p:cNvSpPr txBox="1"/>
          <p:nvPr/>
        </p:nvSpPr>
        <p:spPr>
          <a:xfrm>
            <a:off x="2831673" y="5653873"/>
            <a:ext cx="3056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Local</a:t>
            </a:r>
            <a:r>
              <a:rPr kumimoji="1" lang="zh-CN" altLang="en-US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Cuckoo</a:t>
            </a:r>
            <a:r>
              <a:rPr kumimoji="1" lang="zh-CN" altLang="en-US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filter </a:t>
            </a:r>
            <a:endParaRPr kumimoji="1" lang="zh-CN" altLang="en-US" sz="24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42D8EFF-D1CF-75D2-2B05-052F3ACF76CB}"/>
              </a:ext>
            </a:extLst>
          </p:cNvPr>
          <p:cNvSpPr txBox="1"/>
          <p:nvPr/>
        </p:nvSpPr>
        <p:spPr>
          <a:xfrm>
            <a:off x="7121580" y="5653872"/>
            <a:ext cx="3176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400" b="0" dirty="0">
                <a:latin typeface="Arial Rounded MT Bold" panose="020F0704030504030204" pitchFamily="34" charset="0"/>
              </a:rPr>
              <a:t>Remote</a:t>
            </a:r>
            <a:r>
              <a:rPr lang="zh-CN" altLang="en-US" sz="2400" b="0" dirty="0">
                <a:latin typeface="Arial Rounded MT Bold" panose="020F0704030504030204" pitchFamily="34" charset="0"/>
              </a:rPr>
              <a:t> </a:t>
            </a:r>
            <a:r>
              <a:rPr lang="en-US" altLang="zh-CN" sz="2400" b="0" dirty="0">
                <a:latin typeface="Arial Rounded MT Bold" panose="020F0704030504030204" pitchFamily="34" charset="0"/>
              </a:rPr>
              <a:t>Full</a:t>
            </a:r>
            <a:r>
              <a:rPr lang="zh-CN" altLang="en-US" sz="2400" b="0" dirty="0">
                <a:latin typeface="Arial Rounded MT Bold" panose="020F0704030504030204" pitchFamily="34" charset="0"/>
              </a:rPr>
              <a:t> </a:t>
            </a:r>
            <a:r>
              <a:rPr lang="en-US" altLang="zh-CN" sz="2400" b="0" dirty="0">
                <a:latin typeface="Arial Rounded MT Bold" panose="020F0704030504030204" pitchFamily="34" charset="0"/>
              </a:rPr>
              <a:t>Dataset</a:t>
            </a:r>
            <a:endParaRPr lang="zh-CN" altLang="en-US" sz="2400" b="0" dirty="0">
              <a:latin typeface="Arial Rounded MT Bold" panose="020F0704030504030204" pitchFamily="34" charset="0"/>
            </a:endParaRPr>
          </a:p>
        </p:txBody>
      </p:sp>
      <p:cxnSp>
        <p:nvCxnSpPr>
          <p:cNvPr id="15" name="直线箭头连接符 242">
            <a:extLst>
              <a:ext uri="{FF2B5EF4-FFF2-40B4-BE49-F238E27FC236}">
                <a16:creationId xmlns:a16="http://schemas.microsoft.com/office/drawing/2014/main" id="{81C23B75-5B82-658F-DDAB-FF076BFFFE6A}"/>
              </a:ext>
            </a:extLst>
          </p:cNvPr>
          <p:cNvCxnSpPr>
            <a:cxnSpLocks/>
            <a:stCxn id="17" idx="3"/>
            <a:endCxn id="4" idx="1"/>
          </p:cNvCxnSpPr>
          <p:nvPr/>
        </p:nvCxnSpPr>
        <p:spPr>
          <a:xfrm flipV="1">
            <a:off x="2323714" y="3165700"/>
            <a:ext cx="1368529" cy="135950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253">
            <a:extLst>
              <a:ext uri="{FF2B5EF4-FFF2-40B4-BE49-F238E27FC236}">
                <a16:creationId xmlns:a16="http://schemas.microsoft.com/office/drawing/2014/main" id="{D50C1380-BBE6-5268-C775-82842279EC20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2323714" y="4525203"/>
            <a:ext cx="1368529" cy="64331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43DCACD8-8245-2594-39C8-D4A58A575801}"/>
              </a:ext>
            </a:extLst>
          </p:cNvPr>
          <p:cNvSpPr txBox="1"/>
          <p:nvPr/>
        </p:nvSpPr>
        <p:spPr>
          <a:xfrm>
            <a:off x="1933863" y="4263593"/>
            <a:ext cx="389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sz="2800" b="1" i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97CC9E1-C284-E625-0F37-54D7F3781471}"/>
                  </a:ext>
                </a:extLst>
              </p:cNvPr>
              <p:cNvSpPr txBox="1"/>
              <p:nvPr/>
            </p:nvSpPr>
            <p:spPr>
              <a:xfrm>
                <a:off x="2139842" y="3417222"/>
                <a:ext cx="8254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kumimoji="1"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zh-CN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97CC9E1-C284-E625-0F37-54D7F3781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842" y="3417222"/>
                <a:ext cx="825418" cy="400110"/>
              </a:xfrm>
              <a:prstGeom prst="rect">
                <a:avLst/>
              </a:prstGeom>
              <a:blipFill>
                <a:blip r:embed="rId3"/>
                <a:stretch>
                  <a:fillRect r="-10370" b="-16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E2CF711-A6BF-336C-C63A-3C33BDDD4D1D}"/>
                  </a:ext>
                </a:extLst>
              </p:cNvPr>
              <p:cNvSpPr txBox="1"/>
              <p:nvPr/>
            </p:nvSpPr>
            <p:spPr>
              <a:xfrm>
                <a:off x="2139842" y="4870505"/>
                <a:ext cx="8254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kumimoji="1" lang="en-US" altLang="zh-CN" sz="20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kumimoji="1" lang="en-US" altLang="zh-CN" sz="20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E2CF711-A6BF-336C-C63A-3C33BDDD4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842" y="4870505"/>
                <a:ext cx="825418" cy="400110"/>
              </a:xfrm>
              <a:prstGeom prst="rect">
                <a:avLst/>
              </a:prstGeom>
              <a:blipFill>
                <a:blip r:embed="rId4"/>
                <a:stretch>
                  <a:fillRect r="-10370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线箭头连接符 281">
            <a:extLst>
              <a:ext uri="{FF2B5EF4-FFF2-40B4-BE49-F238E27FC236}">
                <a16:creationId xmlns:a16="http://schemas.microsoft.com/office/drawing/2014/main" id="{E16A8182-8493-4357-D92F-B4E3D192E65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028813" y="4171790"/>
            <a:ext cx="186144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788D35C2-C5D0-BB9C-8662-7A59C56B2C6A}"/>
              </a:ext>
            </a:extLst>
          </p:cNvPr>
          <p:cNvSpPr txBox="1"/>
          <p:nvPr/>
        </p:nvSpPr>
        <p:spPr>
          <a:xfrm>
            <a:off x="4995677" y="4148466"/>
            <a:ext cx="2125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Remote</a:t>
            </a:r>
            <a:r>
              <a:rPr kumimoji="1" lang="zh-CN" altLang="en-US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Access</a:t>
            </a:r>
            <a:endParaRPr kumimoji="1" lang="zh-CN" altLang="en-US" sz="20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BB6D083-9D94-D1C2-78AA-834DE02BD859}"/>
              </a:ext>
            </a:extLst>
          </p:cNvPr>
          <p:cNvSpPr/>
          <p:nvPr/>
        </p:nvSpPr>
        <p:spPr>
          <a:xfrm>
            <a:off x="3692243" y="4916995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36A7E3A-1B97-40FB-0BB0-81711687D1E1}"/>
              </a:ext>
            </a:extLst>
          </p:cNvPr>
          <p:cNvSpPr/>
          <p:nvPr/>
        </p:nvSpPr>
        <p:spPr>
          <a:xfrm>
            <a:off x="4360073" y="4916995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2F5A39D-9005-B45A-3F09-0A2FE2DDC8E2}"/>
              </a:ext>
            </a:extLst>
          </p:cNvPr>
          <p:cNvSpPr txBox="1"/>
          <p:nvPr/>
        </p:nvSpPr>
        <p:spPr>
          <a:xfrm>
            <a:off x="5240662" y="3731972"/>
            <a:ext cx="147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(2)</a:t>
            </a:r>
            <a:r>
              <a:rPr kumimoji="1" lang="zh-CN" altLang="en-US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Accept</a:t>
            </a:r>
            <a:endParaRPr kumimoji="1" lang="zh-CN" altLang="en-US" sz="20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5" name="曲线连接符 307">
            <a:extLst>
              <a:ext uri="{FF2B5EF4-FFF2-40B4-BE49-F238E27FC236}">
                <a16:creationId xmlns:a16="http://schemas.microsoft.com/office/drawing/2014/main" id="{A6105E7A-2485-6691-D6E3-59A77CE0AD56}"/>
              </a:ext>
            </a:extLst>
          </p:cNvPr>
          <p:cNvCxnSpPr>
            <a:cxnSpLocks/>
            <a:stCxn id="4" idx="0"/>
          </p:cNvCxnSpPr>
          <p:nvPr/>
        </p:nvCxnSpPr>
        <p:spPr>
          <a:xfrm rot="16200000" flipV="1">
            <a:off x="2986893" y="1874457"/>
            <a:ext cx="742114" cy="1337326"/>
          </a:xfrm>
          <a:prstGeom prst="curvedConnector2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322">
            <a:extLst>
              <a:ext uri="{FF2B5EF4-FFF2-40B4-BE49-F238E27FC236}">
                <a16:creationId xmlns:a16="http://schemas.microsoft.com/office/drawing/2014/main" id="{31592992-3871-96FF-9489-B1858C3217BF}"/>
              </a:ext>
            </a:extLst>
          </p:cNvPr>
          <p:cNvCxnSpPr>
            <a:cxnSpLocks/>
          </p:cNvCxnSpPr>
          <p:nvPr/>
        </p:nvCxnSpPr>
        <p:spPr>
          <a:xfrm flipH="1">
            <a:off x="1064573" y="2173714"/>
            <a:ext cx="1616323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A006EDC-4C4F-5518-707C-02E7995BAE3F}"/>
              </a:ext>
            </a:extLst>
          </p:cNvPr>
          <p:cNvSpPr txBox="1"/>
          <p:nvPr/>
        </p:nvSpPr>
        <p:spPr>
          <a:xfrm>
            <a:off x="943707" y="2202048"/>
            <a:ext cx="2541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No</a:t>
            </a:r>
            <a:r>
              <a:rPr kumimoji="1" lang="zh-CN" altLang="en-US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Remote</a:t>
            </a:r>
            <a:r>
              <a:rPr kumimoji="1" lang="zh-CN" altLang="en-US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Access</a:t>
            </a:r>
            <a:endParaRPr kumimoji="1" lang="zh-CN" altLang="en-US" sz="20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4F81B19-E2DC-A6C2-1C71-A6A8E2E88EBE}"/>
              </a:ext>
            </a:extLst>
          </p:cNvPr>
          <p:cNvSpPr txBox="1"/>
          <p:nvPr/>
        </p:nvSpPr>
        <p:spPr>
          <a:xfrm>
            <a:off x="1177695" y="1767377"/>
            <a:ext cx="13789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(1)</a:t>
            </a:r>
            <a:r>
              <a:rPr kumimoji="1" lang="zh-CN" altLang="en-US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Reject</a:t>
            </a:r>
            <a:endParaRPr kumimoji="1" lang="zh-CN" altLang="en-US" sz="20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" name="表格 333">
            <a:extLst>
              <a:ext uri="{FF2B5EF4-FFF2-40B4-BE49-F238E27FC236}">
                <a16:creationId xmlns:a16="http://schemas.microsoft.com/office/drawing/2014/main" id="{9FF17C23-1CF7-B64B-5DB2-52159FDD3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506865"/>
              </p:ext>
            </p:extLst>
          </p:nvPr>
        </p:nvGraphicFramePr>
        <p:xfrm>
          <a:off x="7500586" y="2859720"/>
          <a:ext cx="218802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005">
                  <a:extLst>
                    <a:ext uri="{9D8B030D-6E8A-4147-A177-3AD203B41FA5}">
                      <a16:colId xmlns:a16="http://schemas.microsoft.com/office/drawing/2014/main" val="4269027998"/>
                    </a:ext>
                  </a:extLst>
                </a:gridCol>
                <a:gridCol w="547005">
                  <a:extLst>
                    <a:ext uri="{9D8B030D-6E8A-4147-A177-3AD203B41FA5}">
                      <a16:colId xmlns:a16="http://schemas.microsoft.com/office/drawing/2014/main" val="1360034138"/>
                    </a:ext>
                  </a:extLst>
                </a:gridCol>
                <a:gridCol w="547005">
                  <a:extLst>
                    <a:ext uri="{9D8B030D-6E8A-4147-A177-3AD203B41FA5}">
                      <a16:colId xmlns:a16="http://schemas.microsoft.com/office/drawing/2014/main" val="5665946"/>
                    </a:ext>
                  </a:extLst>
                </a:gridCol>
                <a:gridCol w="547005">
                  <a:extLst>
                    <a:ext uri="{9D8B030D-6E8A-4147-A177-3AD203B41FA5}">
                      <a16:colId xmlns:a16="http://schemas.microsoft.com/office/drawing/2014/main" val="3348466926"/>
                    </a:ext>
                  </a:extLst>
                </a:gridCol>
              </a:tblGrid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69523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820198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1800" b="1" i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905035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745881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830303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08116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258612"/>
                  </a:ext>
                </a:extLst>
              </a:tr>
            </a:tbl>
          </a:graphicData>
        </a:graphic>
      </p:graphicFrame>
      <p:pic>
        <p:nvPicPr>
          <p:cNvPr id="31" name="图形 30">
            <a:extLst>
              <a:ext uri="{FF2B5EF4-FFF2-40B4-BE49-F238E27FC236}">
                <a16:creationId xmlns:a16="http://schemas.microsoft.com/office/drawing/2014/main" id="{3F830B5C-7B1F-C93D-F028-F9ABCD1A2A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9590" y="1900153"/>
            <a:ext cx="794444" cy="794444"/>
          </a:xfrm>
          <a:prstGeom prst="rect">
            <a:avLst/>
          </a:prstGeom>
        </p:spPr>
      </p:pic>
      <p:pic>
        <p:nvPicPr>
          <p:cNvPr id="32" name="图形 31">
            <a:extLst>
              <a:ext uri="{FF2B5EF4-FFF2-40B4-BE49-F238E27FC236}">
                <a16:creationId xmlns:a16="http://schemas.microsoft.com/office/drawing/2014/main" id="{61F4FEAE-42BB-697A-2024-D5150D1AB1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92890" y="1891186"/>
            <a:ext cx="803411" cy="803411"/>
          </a:xfrm>
          <a:prstGeom prst="rect">
            <a:avLst/>
          </a:prstGeom>
        </p:spPr>
      </p:pic>
      <p:sp>
        <p:nvSpPr>
          <p:cNvPr id="34" name="灯片编号占位符 33">
            <a:extLst>
              <a:ext uri="{FF2B5EF4-FFF2-40B4-BE49-F238E27FC236}">
                <a16:creationId xmlns:a16="http://schemas.microsoft.com/office/drawing/2014/main" id="{7AEA96F8-54BF-FCE3-51B8-454EE86A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260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FFBAE-243F-B779-B96E-51110663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Our Approach 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– LC-cuckoo filter</a:t>
            </a:r>
            <a:endParaRPr lang="zh-CN" altLang="en-US" sz="28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5A38C-EEB7-974A-4F4F-3B69D355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20</a:t>
            </a:fld>
            <a:endParaRPr lang="zh-CN" altLang="en-US"/>
          </a:p>
        </p:txBody>
      </p:sp>
      <p:cxnSp>
        <p:nvCxnSpPr>
          <p:cNvPr id="7" name="直线箭头连接符 242">
            <a:extLst>
              <a:ext uri="{FF2B5EF4-FFF2-40B4-BE49-F238E27FC236}">
                <a16:creationId xmlns:a16="http://schemas.microsoft.com/office/drawing/2014/main" id="{A9D3C40C-0617-779B-D0EE-661F27F9D247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278798" y="3337075"/>
            <a:ext cx="995471" cy="42891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253">
            <a:extLst>
              <a:ext uri="{FF2B5EF4-FFF2-40B4-BE49-F238E27FC236}">
                <a16:creationId xmlns:a16="http://schemas.microsoft.com/office/drawing/2014/main" id="{1072EA29-381A-6A31-CC8D-710D6C7A18A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278798" y="3765985"/>
            <a:ext cx="996159" cy="120648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77927F4-4CC6-4A7F-0F5C-02DD20646979}"/>
              </a:ext>
            </a:extLst>
          </p:cNvPr>
          <p:cNvSpPr txBox="1"/>
          <p:nvPr/>
        </p:nvSpPr>
        <p:spPr>
          <a:xfrm>
            <a:off x="3888947" y="3504375"/>
            <a:ext cx="389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zh-CN" altLang="en-US" sz="2800" b="1" i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088DFE9-BF05-AB22-E746-A12494ADCD33}"/>
                  </a:ext>
                </a:extLst>
              </p:cNvPr>
              <p:cNvSpPr txBox="1"/>
              <p:nvPr/>
            </p:nvSpPr>
            <p:spPr>
              <a:xfrm>
                <a:off x="4091048" y="2908536"/>
                <a:ext cx="82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088DFE9-BF05-AB22-E746-A12494ADC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048" y="2908536"/>
                <a:ext cx="825418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9585BFB-3ECC-FF1E-B992-86622C8BFFA7}"/>
                  </a:ext>
                </a:extLst>
              </p:cNvPr>
              <p:cNvSpPr txBox="1"/>
              <p:nvPr/>
            </p:nvSpPr>
            <p:spPr>
              <a:xfrm>
                <a:off x="3612523" y="4831706"/>
                <a:ext cx="1707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m:rPr>
                          <m:nor/>
                        </m:rPr>
                        <a:rPr kumimoji="1" lang="zh-CN" altLang="en-US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zh-CN" altLang="en-US" b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m:rPr>
                          <m:nor/>
                        </m:rPr>
                        <a:rPr kumimoji="1" lang="zh-CN" altLang="en-US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9585BFB-3ECC-FF1E-B992-86622C8BF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523" y="4831706"/>
                <a:ext cx="1707454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CBB42735-917E-DA3B-7AFC-9C3B33FAB8A6}"/>
              </a:ext>
            </a:extLst>
          </p:cNvPr>
          <p:cNvSpPr txBox="1"/>
          <p:nvPr/>
        </p:nvSpPr>
        <p:spPr>
          <a:xfrm>
            <a:off x="4756134" y="5539161"/>
            <a:ext cx="237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LC-cuckoo-filter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表格 333">
            <a:extLst>
              <a:ext uri="{FF2B5EF4-FFF2-40B4-BE49-F238E27FC236}">
                <a16:creationId xmlns:a16="http://schemas.microsoft.com/office/drawing/2014/main" id="{758C4608-77CE-512F-36A7-380EA6EEBF11}"/>
              </a:ext>
            </a:extLst>
          </p:cNvPr>
          <p:cNvGraphicFramePr>
            <a:graphicFrameLocks noGrp="1"/>
          </p:cNvGraphicFramePr>
          <p:nvPr/>
        </p:nvGraphicFramePr>
        <p:xfrm>
          <a:off x="5304493" y="2424827"/>
          <a:ext cx="113738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347">
                  <a:extLst>
                    <a:ext uri="{9D8B030D-6E8A-4147-A177-3AD203B41FA5}">
                      <a16:colId xmlns:a16="http://schemas.microsoft.com/office/drawing/2014/main" val="4269027998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1360034138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5665946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3348466926"/>
                    </a:ext>
                  </a:extLst>
                </a:gridCol>
              </a:tblGrid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69969523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277820198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185905035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41745881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25830303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4308116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096258612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14302588"/>
                  </a:ext>
                </a:extLst>
              </a:tr>
            </a:tbl>
          </a:graphicData>
        </a:graphic>
      </p:graphicFrame>
      <p:cxnSp>
        <p:nvCxnSpPr>
          <p:cNvPr id="29" name="直线箭头连接符 6">
            <a:extLst>
              <a:ext uri="{FF2B5EF4-FFF2-40B4-BE49-F238E27FC236}">
                <a16:creationId xmlns:a16="http://schemas.microsoft.com/office/drawing/2014/main" id="{911B15D6-D4D7-E598-4A45-EFB51A8CBA0B}"/>
              </a:ext>
            </a:extLst>
          </p:cNvPr>
          <p:cNvCxnSpPr>
            <a:cxnSpLocks/>
          </p:cNvCxnSpPr>
          <p:nvPr/>
        </p:nvCxnSpPr>
        <p:spPr>
          <a:xfrm flipH="1">
            <a:off x="5589389" y="2433210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7">
            <a:extLst>
              <a:ext uri="{FF2B5EF4-FFF2-40B4-BE49-F238E27FC236}">
                <a16:creationId xmlns:a16="http://schemas.microsoft.com/office/drawing/2014/main" id="{D940F09E-7038-1B39-98B5-0C0C309518E9}"/>
              </a:ext>
            </a:extLst>
          </p:cNvPr>
          <p:cNvCxnSpPr>
            <a:cxnSpLocks/>
          </p:cNvCxnSpPr>
          <p:nvPr/>
        </p:nvCxnSpPr>
        <p:spPr>
          <a:xfrm flipH="1">
            <a:off x="5877870" y="2440512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8">
            <a:extLst>
              <a:ext uri="{FF2B5EF4-FFF2-40B4-BE49-F238E27FC236}">
                <a16:creationId xmlns:a16="http://schemas.microsoft.com/office/drawing/2014/main" id="{5DEC4941-C24D-9D83-5D6F-99CB684254FA}"/>
              </a:ext>
            </a:extLst>
          </p:cNvPr>
          <p:cNvCxnSpPr>
            <a:cxnSpLocks/>
          </p:cNvCxnSpPr>
          <p:nvPr/>
        </p:nvCxnSpPr>
        <p:spPr>
          <a:xfrm flipH="1">
            <a:off x="6144150" y="2421502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EE108573-D451-6041-238B-3CC38AE10300}"/>
              </a:ext>
            </a:extLst>
          </p:cNvPr>
          <p:cNvSpPr/>
          <p:nvPr/>
        </p:nvSpPr>
        <p:spPr>
          <a:xfrm rot="5400000">
            <a:off x="5747559" y="1710796"/>
            <a:ext cx="237579" cy="1151065"/>
          </a:xfrm>
          <a:prstGeom prst="leftBrac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62B1231-19D1-D392-8DAD-B62D81A1AAFF}"/>
              </a:ext>
            </a:extLst>
          </p:cNvPr>
          <p:cNvGrpSpPr/>
          <p:nvPr/>
        </p:nvGrpSpPr>
        <p:grpSpPr>
          <a:xfrm>
            <a:off x="3820925" y="1822612"/>
            <a:ext cx="4247858" cy="369332"/>
            <a:chOff x="2153110" y="572513"/>
            <a:chExt cx="4247858" cy="369332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88DB1786-DA65-F75C-567B-8BE83059D53D}"/>
                </a:ext>
              </a:extLst>
            </p:cNvPr>
            <p:cNvSpPr txBox="1"/>
            <p:nvPr/>
          </p:nvSpPr>
          <p:spPr>
            <a:xfrm>
              <a:off x="2153110" y="572513"/>
              <a:ext cx="42478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One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Bucket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(4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slots</a:t>
              </a: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adaptive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slot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1"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B8AF38B-352A-FD7A-688F-F53930FF225F}"/>
                </a:ext>
              </a:extLst>
            </p:cNvPr>
            <p:cNvSpPr/>
            <p:nvPr/>
          </p:nvSpPr>
          <p:spPr>
            <a:xfrm>
              <a:off x="5752667" y="681229"/>
              <a:ext cx="229644" cy="194325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B271B7D-DD85-0FEF-5716-B120BEF467E3}"/>
                  </a:ext>
                </a:extLst>
              </p:cNvPr>
              <p:cNvSpPr txBox="1"/>
              <p:nvPr/>
            </p:nvSpPr>
            <p:spPr>
              <a:xfrm>
                <a:off x="3668910" y="1453437"/>
                <a:ext cx="45518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0" dirty="0" smtClean="0">
                          <a:latin typeface="Cambria Math" panose="02040503050406030204" pitchFamily="18" charset="0"/>
                        </a:rPr>
                        <m:t>𝐋𝐂</m:t>
                      </m:r>
                      <m:d>
                        <m:d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kumimoji="1"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B271B7D-DD85-0FEF-5716-B120BEF46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910" y="1453437"/>
                <a:ext cx="4551887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A1BDDAF-3594-C214-8642-9C43DCB28C8D}"/>
              </a:ext>
            </a:extLst>
          </p:cNvPr>
          <p:cNvSpPr/>
          <p:nvPr/>
        </p:nvSpPr>
        <p:spPr>
          <a:xfrm>
            <a:off x="5718219" y="1450947"/>
            <a:ext cx="1603419" cy="427995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40FE927-9A53-3253-4D5D-5D2249591326}"/>
              </a:ext>
            </a:extLst>
          </p:cNvPr>
          <p:cNvSpPr/>
          <p:nvPr/>
        </p:nvSpPr>
        <p:spPr>
          <a:xfrm>
            <a:off x="6006654" y="3092251"/>
            <a:ext cx="560438" cy="500750"/>
          </a:xfrm>
          <a:prstGeom prst="ellipse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C56CD9-F6AA-2CA4-8164-214DECB7F9F9}"/>
              </a:ext>
            </a:extLst>
          </p:cNvPr>
          <p:cNvSpPr/>
          <p:nvPr/>
        </p:nvSpPr>
        <p:spPr>
          <a:xfrm>
            <a:off x="8074312" y="2597601"/>
            <a:ext cx="254950" cy="2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A15955-8EEE-9E62-D63B-BA86E9F0EAAB}"/>
              </a:ext>
            </a:extLst>
          </p:cNvPr>
          <p:cNvSpPr/>
          <p:nvPr/>
        </p:nvSpPr>
        <p:spPr>
          <a:xfrm>
            <a:off x="8328403" y="2597601"/>
            <a:ext cx="687295" cy="2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右箭头 457">
            <a:extLst>
              <a:ext uri="{FF2B5EF4-FFF2-40B4-BE49-F238E27FC236}">
                <a16:creationId xmlns:a16="http://schemas.microsoft.com/office/drawing/2014/main" id="{0D040BC7-145B-4C77-46A4-90ACD28B9D3D}"/>
              </a:ext>
            </a:extLst>
          </p:cNvPr>
          <p:cNvSpPr/>
          <p:nvPr/>
        </p:nvSpPr>
        <p:spPr>
          <a:xfrm rot="20325104">
            <a:off x="6639028" y="3001268"/>
            <a:ext cx="1041133" cy="205424"/>
          </a:xfrm>
          <a:prstGeom prst="rightArrow">
            <a:avLst>
              <a:gd name="adj1" fmla="val 27512"/>
              <a:gd name="adj2" fmla="val 75133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8541C4A-6D64-F893-30D7-38A06FE420BE}"/>
              </a:ext>
            </a:extLst>
          </p:cNvPr>
          <p:cNvSpPr txBox="1"/>
          <p:nvPr/>
        </p:nvSpPr>
        <p:spPr>
          <a:xfrm>
            <a:off x="8071466" y="2548090"/>
            <a:ext cx="277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A841745-F829-1372-554A-0573AD6FB2DC}"/>
                  </a:ext>
                </a:extLst>
              </p:cNvPr>
              <p:cNvSpPr txBox="1"/>
              <p:nvPr/>
            </p:nvSpPr>
            <p:spPr>
              <a:xfrm>
                <a:off x="8425881" y="2543029"/>
                <a:ext cx="58981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A841745-F829-1372-554A-0573AD6FB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881" y="2543029"/>
                <a:ext cx="589817" cy="338554"/>
              </a:xfrm>
              <a:prstGeom prst="rect">
                <a:avLst/>
              </a:prstGeom>
              <a:blipFill>
                <a:blip r:embed="rId5"/>
                <a:stretch>
                  <a:fillRect l="-10309" r="-5155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箭头连接符 460">
            <a:extLst>
              <a:ext uri="{FF2B5EF4-FFF2-40B4-BE49-F238E27FC236}">
                <a16:creationId xmlns:a16="http://schemas.microsoft.com/office/drawing/2014/main" id="{4DBF18A5-17DE-9DF0-7395-CCA275CE89B1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201787" y="2917422"/>
            <a:ext cx="8204" cy="25674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1F0D9FB-06F5-04F1-34B1-8AD4F281552B}"/>
              </a:ext>
            </a:extLst>
          </p:cNvPr>
          <p:cNvSpPr txBox="1"/>
          <p:nvPr/>
        </p:nvSpPr>
        <p:spPr>
          <a:xfrm>
            <a:off x="7340514" y="3054090"/>
            <a:ext cx="17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线箭头连接符 468">
            <a:extLst>
              <a:ext uri="{FF2B5EF4-FFF2-40B4-BE49-F238E27FC236}">
                <a16:creationId xmlns:a16="http://schemas.microsoft.com/office/drawing/2014/main" id="{7AE76124-416A-F29C-337D-0CE73F656CE7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720790" y="2881583"/>
            <a:ext cx="1057277" cy="25112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78D582D-F867-3D0D-B947-C9A298573385}"/>
              </a:ext>
            </a:extLst>
          </p:cNvPr>
          <p:cNvSpPr txBox="1"/>
          <p:nvPr/>
        </p:nvSpPr>
        <p:spPr>
          <a:xfrm>
            <a:off x="8936345" y="305409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Fingerprint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8F0440B-6FF6-6DBE-3BF3-5FB706079C81}"/>
              </a:ext>
            </a:extLst>
          </p:cNvPr>
          <p:cNvSpPr/>
          <p:nvPr/>
        </p:nvSpPr>
        <p:spPr>
          <a:xfrm>
            <a:off x="7777580" y="2487249"/>
            <a:ext cx="1569525" cy="500750"/>
          </a:xfrm>
          <a:prstGeom prst="ellipse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对话气泡: 圆角矩形 21">
                <a:extLst>
                  <a:ext uri="{FF2B5EF4-FFF2-40B4-BE49-F238E27FC236}">
                    <a16:creationId xmlns:a16="http://schemas.microsoft.com/office/drawing/2014/main" id="{2910BEB2-6E8C-92F1-C019-6BBF42E2E83E}"/>
                  </a:ext>
                </a:extLst>
              </p:cNvPr>
              <p:cNvSpPr/>
              <p:nvPr/>
            </p:nvSpPr>
            <p:spPr>
              <a:xfrm>
                <a:off x="6845327" y="3711326"/>
                <a:ext cx="3638076" cy="1409000"/>
              </a:xfrm>
              <a:prstGeom prst="wedgeRoundRectCallout">
                <a:avLst>
                  <a:gd name="adj1" fmla="val -16362"/>
                  <a:gd name="adj2" fmla="val -75773"/>
                  <a:gd name="adj3" fmla="val 16667"/>
                </a:avLst>
              </a:prstGeom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000" dirty="0">
                    <a:latin typeface="Arial Rounded MT Bold" panose="020F0704030504030204" pitchFamily="34" charset="0"/>
                  </a:rPr>
                  <a:t>Mark the </a:t>
                </a:r>
                <a:r>
                  <a:rPr lang="en-US" altLang="zh-CN" sz="2000" dirty="0">
                    <a:solidFill>
                      <a:srgbClr val="FFC000"/>
                    </a:solidFill>
                    <a:latin typeface="Arial Rounded MT Bold" panose="020F0704030504030204" pitchFamily="34" charset="0"/>
                  </a:rPr>
                  <a:t>bucket position </a:t>
                </a:r>
                <a:r>
                  <a:rPr lang="en-US" altLang="zh-CN" sz="2000" dirty="0">
                    <a:latin typeface="Arial Rounded MT Bold" panose="020F0704030504030204" pitchFamily="34" charset="0"/>
                  </a:rPr>
                  <a:t>for fingerprint 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 Rounded MT Bold" panose="020F0704030504030204" pitchFamily="34" charset="0"/>
                  </a:rPr>
                  <a:t>0 for bucket index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 dirty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kumimoji="1" lang="en-US" altLang="zh-CN" sz="20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0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sz="2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000" b="1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000" b="1" dirty="0">
                    <a:latin typeface="Arial Rounded MT Bold" panose="020F0704030504030204" pitchFamily="34" charset="0"/>
                  </a:rPr>
                  <a:t>1 for bucket index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 dirty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kumimoji="1" lang="en-US" altLang="zh-CN" sz="2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0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sz="2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000" b="1" dirty="0">
                  <a:latin typeface="Arial Rounded MT Bold" panose="020F0704030504030204" pitchFamily="34" charset="0"/>
                </a:endParaRPr>
              </a:p>
            </p:txBody>
          </p:sp>
        </mc:Choice>
        <mc:Fallback>
          <p:sp>
            <p:nvSpPr>
              <p:cNvPr id="22" name="对话气泡: 圆角矩形 21">
                <a:extLst>
                  <a:ext uri="{FF2B5EF4-FFF2-40B4-BE49-F238E27FC236}">
                    <a16:creationId xmlns:a16="http://schemas.microsoft.com/office/drawing/2014/main" id="{2910BEB2-6E8C-92F1-C019-6BBF42E2E8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327" y="3711326"/>
                <a:ext cx="3638076" cy="1409000"/>
              </a:xfrm>
              <a:prstGeom prst="wedgeRoundRectCallout">
                <a:avLst>
                  <a:gd name="adj1" fmla="val -16362"/>
                  <a:gd name="adj2" fmla="val -75773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334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FFBAE-243F-B779-B96E-51110663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Our Approach 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– LC-cuckoo filter</a:t>
            </a:r>
            <a:endParaRPr lang="zh-CN" altLang="en-US" sz="28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5A38C-EEB7-974A-4F4F-3B69D355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21</a:t>
            </a:fld>
            <a:endParaRPr lang="zh-CN" altLang="en-US"/>
          </a:p>
        </p:txBody>
      </p:sp>
      <p:cxnSp>
        <p:nvCxnSpPr>
          <p:cNvPr id="7" name="直线箭头连接符 242">
            <a:extLst>
              <a:ext uri="{FF2B5EF4-FFF2-40B4-BE49-F238E27FC236}">
                <a16:creationId xmlns:a16="http://schemas.microsoft.com/office/drawing/2014/main" id="{A9D3C40C-0617-779B-D0EE-661F27F9D247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278798" y="3337075"/>
            <a:ext cx="995471" cy="42891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253">
            <a:extLst>
              <a:ext uri="{FF2B5EF4-FFF2-40B4-BE49-F238E27FC236}">
                <a16:creationId xmlns:a16="http://schemas.microsoft.com/office/drawing/2014/main" id="{1072EA29-381A-6A31-CC8D-710D6C7A18A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278798" y="3765985"/>
            <a:ext cx="996159" cy="120648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77927F4-4CC6-4A7F-0F5C-02DD20646979}"/>
              </a:ext>
            </a:extLst>
          </p:cNvPr>
          <p:cNvSpPr txBox="1"/>
          <p:nvPr/>
        </p:nvSpPr>
        <p:spPr>
          <a:xfrm>
            <a:off x="3888947" y="3504375"/>
            <a:ext cx="389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zh-CN" altLang="en-US" sz="2800" b="1" i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088DFE9-BF05-AB22-E746-A12494ADCD33}"/>
                  </a:ext>
                </a:extLst>
              </p:cNvPr>
              <p:cNvSpPr txBox="1"/>
              <p:nvPr/>
            </p:nvSpPr>
            <p:spPr>
              <a:xfrm>
                <a:off x="4091048" y="2908536"/>
                <a:ext cx="82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088DFE9-BF05-AB22-E746-A12494ADC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048" y="2908536"/>
                <a:ext cx="825418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9585BFB-3ECC-FF1E-B992-86622C8BFFA7}"/>
                  </a:ext>
                </a:extLst>
              </p:cNvPr>
              <p:cNvSpPr txBox="1"/>
              <p:nvPr/>
            </p:nvSpPr>
            <p:spPr>
              <a:xfrm>
                <a:off x="3612523" y="4831706"/>
                <a:ext cx="1707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m:rPr>
                          <m:nor/>
                        </m:rPr>
                        <a:rPr kumimoji="1" lang="zh-CN" altLang="en-US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zh-CN" altLang="en-US" b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m:rPr>
                          <m:nor/>
                        </m:rPr>
                        <a:rPr kumimoji="1" lang="zh-CN" altLang="en-US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9585BFB-3ECC-FF1E-B992-86622C8BF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523" y="4831706"/>
                <a:ext cx="1707454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CBB42735-917E-DA3B-7AFC-9C3B33FAB8A6}"/>
              </a:ext>
            </a:extLst>
          </p:cNvPr>
          <p:cNvSpPr txBox="1"/>
          <p:nvPr/>
        </p:nvSpPr>
        <p:spPr>
          <a:xfrm>
            <a:off x="4756134" y="5539161"/>
            <a:ext cx="237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LC-cuckoo-filter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表格 333">
            <a:extLst>
              <a:ext uri="{FF2B5EF4-FFF2-40B4-BE49-F238E27FC236}">
                <a16:creationId xmlns:a16="http://schemas.microsoft.com/office/drawing/2014/main" id="{758C4608-77CE-512F-36A7-380EA6EEBF11}"/>
              </a:ext>
            </a:extLst>
          </p:cNvPr>
          <p:cNvGraphicFramePr>
            <a:graphicFrameLocks noGrp="1"/>
          </p:cNvGraphicFramePr>
          <p:nvPr/>
        </p:nvGraphicFramePr>
        <p:xfrm>
          <a:off x="5304493" y="2424827"/>
          <a:ext cx="113738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347">
                  <a:extLst>
                    <a:ext uri="{9D8B030D-6E8A-4147-A177-3AD203B41FA5}">
                      <a16:colId xmlns:a16="http://schemas.microsoft.com/office/drawing/2014/main" val="4269027998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1360034138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5665946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3348466926"/>
                    </a:ext>
                  </a:extLst>
                </a:gridCol>
              </a:tblGrid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69969523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277820198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185905035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41745881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25830303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4308116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096258612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14302588"/>
                  </a:ext>
                </a:extLst>
              </a:tr>
            </a:tbl>
          </a:graphicData>
        </a:graphic>
      </p:graphicFrame>
      <p:cxnSp>
        <p:nvCxnSpPr>
          <p:cNvPr id="29" name="直线箭头连接符 6">
            <a:extLst>
              <a:ext uri="{FF2B5EF4-FFF2-40B4-BE49-F238E27FC236}">
                <a16:creationId xmlns:a16="http://schemas.microsoft.com/office/drawing/2014/main" id="{911B15D6-D4D7-E598-4A45-EFB51A8CBA0B}"/>
              </a:ext>
            </a:extLst>
          </p:cNvPr>
          <p:cNvCxnSpPr>
            <a:cxnSpLocks/>
          </p:cNvCxnSpPr>
          <p:nvPr/>
        </p:nvCxnSpPr>
        <p:spPr>
          <a:xfrm flipH="1">
            <a:off x="5589389" y="2433210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7">
            <a:extLst>
              <a:ext uri="{FF2B5EF4-FFF2-40B4-BE49-F238E27FC236}">
                <a16:creationId xmlns:a16="http://schemas.microsoft.com/office/drawing/2014/main" id="{D940F09E-7038-1B39-98B5-0C0C309518E9}"/>
              </a:ext>
            </a:extLst>
          </p:cNvPr>
          <p:cNvCxnSpPr>
            <a:cxnSpLocks/>
          </p:cNvCxnSpPr>
          <p:nvPr/>
        </p:nvCxnSpPr>
        <p:spPr>
          <a:xfrm flipH="1">
            <a:off x="5877870" y="2440512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8">
            <a:extLst>
              <a:ext uri="{FF2B5EF4-FFF2-40B4-BE49-F238E27FC236}">
                <a16:creationId xmlns:a16="http://schemas.microsoft.com/office/drawing/2014/main" id="{5DEC4941-C24D-9D83-5D6F-99CB684254FA}"/>
              </a:ext>
            </a:extLst>
          </p:cNvPr>
          <p:cNvCxnSpPr>
            <a:cxnSpLocks/>
          </p:cNvCxnSpPr>
          <p:nvPr/>
        </p:nvCxnSpPr>
        <p:spPr>
          <a:xfrm flipH="1">
            <a:off x="6144150" y="2421502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EE108573-D451-6041-238B-3CC38AE10300}"/>
              </a:ext>
            </a:extLst>
          </p:cNvPr>
          <p:cNvSpPr/>
          <p:nvPr/>
        </p:nvSpPr>
        <p:spPr>
          <a:xfrm rot="5400000">
            <a:off x="5747559" y="1710796"/>
            <a:ext cx="237579" cy="1151065"/>
          </a:xfrm>
          <a:prstGeom prst="leftBrac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62B1231-19D1-D392-8DAD-B62D81A1AAFF}"/>
              </a:ext>
            </a:extLst>
          </p:cNvPr>
          <p:cNvGrpSpPr/>
          <p:nvPr/>
        </p:nvGrpSpPr>
        <p:grpSpPr>
          <a:xfrm>
            <a:off x="3820925" y="1822612"/>
            <a:ext cx="4247858" cy="369332"/>
            <a:chOff x="2153110" y="572513"/>
            <a:chExt cx="4247858" cy="369332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88DB1786-DA65-F75C-567B-8BE83059D53D}"/>
                </a:ext>
              </a:extLst>
            </p:cNvPr>
            <p:cNvSpPr txBox="1"/>
            <p:nvPr/>
          </p:nvSpPr>
          <p:spPr>
            <a:xfrm>
              <a:off x="2153110" y="572513"/>
              <a:ext cx="42478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One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Bucket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(4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slots</a:t>
              </a: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adaptive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slot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1"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B8AF38B-352A-FD7A-688F-F53930FF225F}"/>
                </a:ext>
              </a:extLst>
            </p:cNvPr>
            <p:cNvSpPr/>
            <p:nvPr/>
          </p:nvSpPr>
          <p:spPr>
            <a:xfrm>
              <a:off x="5752667" y="681229"/>
              <a:ext cx="229644" cy="194325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B271B7D-DD85-0FEF-5716-B120BEF467E3}"/>
                  </a:ext>
                </a:extLst>
              </p:cNvPr>
              <p:cNvSpPr txBox="1"/>
              <p:nvPr/>
            </p:nvSpPr>
            <p:spPr>
              <a:xfrm>
                <a:off x="3668910" y="1453437"/>
                <a:ext cx="45518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0" dirty="0" smtClean="0">
                          <a:latin typeface="Cambria Math" panose="02040503050406030204" pitchFamily="18" charset="0"/>
                        </a:rPr>
                        <m:t>𝐋𝐂</m:t>
                      </m:r>
                      <m:d>
                        <m:d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kumimoji="1"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B271B7D-DD85-0FEF-5716-B120BEF46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910" y="1453437"/>
                <a:ext cx="4551887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A1BDDAF-3594-C214-8642-9C43DCB28C8D}"/>
              </a:ext>
            </a:extLst>
          </p:cNvPr>
          <p:cNvSpPr/>
          <p:nvPr/>
        </p:nvSpPr>
        <p:spPr>
          <a:xfrm>
            <a:off x="5718219" y="1450947"/>
            <a:ext cx="1603419" cy="427995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40FE927-9A53-3253-4D5D-5D2249591326}"/>
              </a:ext>
            </a:extLst>
          </p:cNvPr>
          <p:cNvSpPr/>
          <p:nvPr/>
        </p:nvSpPr>
        <p:spPr>
          <a:xfrm>
            <a:off x="6006654" y="3092251"/>
            <a:ext cx="560438" cy="500750"/>
          </a:xfrm>
          <a:prstGeom prst="ellipse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C56CD9-F6AA-2CA4-8164-214DECB7F9F9}"/>
              </a:ext>
            </a:extLst>
          </p:cNvPr>
          <p:cNvSpPr/>
          <p:nvPr/>
        </p:nvSpPr>
        <p:spPr>
          <a:xfrm>
            <a:off x="8074312" y="2597601"/>
            <a:ext cx="254950" cy="2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A15955-8EEE-9E62-D63B-BA86E9F0EAAB}"/>
              </a:ext>
            </a:extLst>
          </p:cNvPr>
          <p:cNvSpPr/>
          <p:nvPr/>
        </p:nvSpPr>
        <p:spPr>
          <a:xfrm>
            <a:off x="8328403" y="2597601"/>
            <a:ext cx="687295" cy="2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右箭头 457">
            <a:extLst>
              <a:ext uri="{FF2B5EF4-FFF2-40B4-BE49-F238E27FC236}">
                <a16:creationId xmlns:a16="http://schemas.microsoft.com/office/drawing/2014/main" id="{0D040BC7-145B-4C77-46A4-90ACD28B9D3D}"/>
              </a:ext>
            </a:extLst>
          </p:cNvPr>
          <p:cNvSpPr/>
          <p:nvPr/>
        </p:nvSpPr>
        <p:spPr>
          <a:xfrm rot="20325104">
            <a:off x="6639028" y="3001268"/>
            <a:ext cx="1041133" cy="205424"/>
          </a:xfrm>
          <a:prstGeom prst="rightArrow">
            <a:avLst>
              <a:gd name="adj1" fmla="val 27512"/>
              <a:gd name="adj2" fmla="val 75133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8541C4A-6D64-F893-30D7-38A06FE420BE}"/>
              </a:ext>
            </a:extLst>
          </p:cNvPr>
          <p:cNvSpPr txBox="1"/>
          <p:nvPr/>
        </p:nvSpPr>
        <p:spPr>
          <a:xfrm>
            <a:off x="8071466" y="2548090"/>
            <a:ext cx="277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A841745-F829-1372-554A-0573AD6FB2DC}"/>
                  </a:ext>
                </a:extLst>
              </p:cNvPr>
              <p:cNvSpPr txBox="1"/>
              <p:nvPr/>
            </p:nvSpPr>
            <p:spPr>
              <a:xfrm>
                <a:off x="8425881" y="2543029"/>
                <a:ext cx="58981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A841745-F829-1372-554A-0573AD6FB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881" y="2543029"/>
                <a:ext cx="589817" cy="338554"/>
              </a:xfrm>
              <a:prstGeom prst="rect">
                <a:avLst/>
              </a:prstGeom>
              <a:blipFill>
                <a:blip r:embed="rId5"/>
                <a:stretch>
                  <a:fillRect l="-10309" r="-5155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箭头连接符 460">
            <a:extLst>
              <a:ext uri="{FF2B5EF4-FFF2-40B4-BE49-F238E27FC236}">
                <a16:creationId xmlns:a16="http://schemas.microsoft.com/office/drawing/2014/main" id="{4DBF18A5-17DE-9DF0-7395-CCA275CE89B1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201787" y="2917422"/>
            <a:ext cx="8204" cy="25674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1F0D9FB-06F5-04F1-34B1-8AD4F281552B}"/>
              </a:ext>
            </a:extLst>
          </p:cNvPr>
          <p:cNvSpPr txBox="1"/>
          <p:nvPr/>
        </p:nvSpPr>
        <p:spPr>
          <a:xfrm>
            <a:off x="7340514" y="3054090"/>
            <a:ext cx="17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线箭头连接符 468">
            <a:extLst>
              <a:ext uri="{FF2B5EF4-FFF2-40B4-BE49-F238E27FC236}">
                <a16:creationId xmlns:a16="http://schemas.microsoft.com/office/drawing/2014/main" id="{7AE76124-416A-F29C-337D-0CE73F656CE7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720790" y="2881583"/>
            <a:ext cx="1057277" cy="25112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78D582D-F867-3D0D-B947-C9A298573385}"/>
              </a:ext>
            </a:extLst>
          </p:cNvPr>
          <p:cNvSpPr txBox="1"/>
          <p:nvPr/>
        </p:nvSpPr>
        <p:spPr>
          <a:xfrm>
            <a:off x="8936345" y="305409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Fingerprint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8F0440B-6FF6-6DBE-3BF3-5FB706079C81}"/>
              </a:ext>
            </a:extLst>
          </p:cNvPr>
          <p:cNvSpPr/>
          <p:nvPr/>
        </p:nvSpPr>
        <p:spPr>
          <a:xfrm>
            <a:off x="7777580" y="2487249"/>
            <a:ext cx="1569525" cy="500750"/>
          </a:xfrm>
          <a:prstGeom prst="ellipse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对话气泡: 圆角矩形 21">
                <a:extLst>
                  <a:ext uri="{FF2B5EF4-FFF2-40B4-BE49-F238E27FC236}">
                    <a16:creationId xmlns:a16="http://schemas.microsoft.com/office/drawing/2014/main" id="{2910BEB2-6E8C-92F1-C019-6BBF42E2E83E}"/>
                  </a:ext>
                </a:extLst>
              </p:cNvPr>
              <p:cNvSpPr/>
              <p:nvPr/>
            </p:nvSpPr>
            <p:spPr>
              <a:xfrm>
                <a:off x="6845327" y="3711326"/>
                <a:ext cx="3638076" cy="1409000"/>
              </a:xfrm>
              <a:prstGeom prst="wedgeRoundRectCallout">
                <a:avLst>
                  <a:gd name="adj1" fmla="val -16362"/>
                  <a:gd name="adj2" fmla="val -75773"/>
                  <a:gd name="adj3" fmla="val 16667"/>
                </a:avLst>
              </a:prstGeom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000" dirty="0">
                    <a:latin typeface="Arial Rounded MT Bold" panose="020F0704030504030204" pitchFamily="34" charset="0"/>
                  </a:rPr>
                  <a:t>Mark the </a:t>
                </a:r>
                <a:r>
                  <a:rPr lang="en-US" altLang="zh-CN" sz="2000" dirty="0">
                    <a:solidFill>
                      <a:srgbClr val="FFC000"/>
                    </a:solidFill>
                    <a:latin typeface="Arial Rounded MT Bold" panose="020F0704030504030204" pitchFamily="34" charset="0"/>
                  </a:rPr>
                  <a:t>bucket position </a:t>
                </a:r>
                <a:r>
                  <a:rPr lang="en-US" altLang="zh-CN" sz="2000" dirty="0">
                    <a:latin typeface="Arial Rounded MT Bold" panose="020F0704030504030204" pitchFamily="34" charset="0"/>
                  </a:rPr>
                  <a:t>for fingerprint 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 Rounded MT Bold" panose="020F0704030504030204" pitchFamily="34" charset="0"/>
                  </a:rPr>
                  <a:t>0 for bucket index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 dirty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kumimoji="1" lang="en-US" altLang="zh-CN" sz="20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kumimoji="1" lang="en-US" altLang="zh-CN" sz="20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sz="2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000" b="1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zh-CN" sz="2000" b="1" dirty="0">
                    <a:latin typeface="Arial Rounded MT Bold" panose="020F0704030504030204" pitchFamily="34" charset="0"/>
                  </a:rPr>
                  <a:t>1 for bucket index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1" i="1" dirty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kumimoji="1" lang="en-US" altLang="zh-CN" sz="2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zh-CN" sz="20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zh-CN" sz="2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000" b="1" dirty="0">
                  <a:latin typeface="Arial Rounded MT Bold" panose="020F0704030504030204" pitchFamily="34" charset="0"/>
                </a:endParaRPr>
              </a:p>
            </p:txBody>
          </p:sp>
        </mc:Choice>
        <mc:Fallback>
          <p:sp>
            <p:nvSpPr>
              <p:cNvPr id="22" name="对话气泡: 圆角矩形 21">
                <a:extLst>
                  <a:ext uri="{FF2B5EF4-FFF2-40B4-BE49-F238E27FC236}">
                    <a16:creationId xmlns:a16="http://schemas.microsoft.com/office/drawing/2014/main" id="{2910BEB2-6E8C-92F1-C019-6BBF42E2E8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5327" y="3711326"/>
                <a:ext cx="3638076" cy="1409000"/>
              </a:xfrm>
              <a:prstGeom prst="wedgeRoundRectCallout">
                <a:avLst>
                  <a:gd name="adj1" fmla="val -16362"/>
                  <a:gd name="adj2" fmla="val -75773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452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FFBAE-243F-B779-B96E-51110663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Our Approach 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– LC-cuckoo filter</a:t>
            </a:r>
            <a:endParaRPr lang="zh-CN" altLang="en-US" sz="28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5A38C-EEB7-974A-4F4F-3B69D355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22</a:t>
            </a:fld>
            <a:endParaRPr lang="zh-CN" altLang="en-US"/>
          </a:p>
        </p:txBody>
      </p:sp>
      <p:cxnSp>
        <p:nvCxnSpPr>
          <p:cNvPr id="7" name="直线箭头连接符 242">
            <a:extLst>
              <a:ext uri="{FF2B5EF4-FFF2-40B4-BE49-F238E27FC236}">
                <a16:creationId xmlns:a16="http://schemas.microsoft.com/office/drawing/2014/main" id="{A9D3C40C-0617-779B-D0EE-661F27F9D247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278798" y="3337075"/>
            <a:ext cx="995471" cy="42891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253">
            <a:extLst>
              <a:ext uri="{FF2B5EF4-FFF2-40B4-BE49-F238E27FC236}">
                <a16:creationId xmlns:a16="http://schemas.microsoft.com/office/drawing/2014/main" id="{1072EA29-381A-6A31-CC8D-710D6C7A18A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278798" y="3765985"/>
            <a:ext cx="996159" cy="120648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77927F4-4CC6-4A7F-0F5C-02DD20646979}"/>
              </a:ext>
            </a:extLst>
          </p:cNvPr>
          <p:cNvSpPr txBox="1"/>
          <p:nvPr/>
        </p:nvSpPr>
        <p:spPr>
          <a:xfrm>
            <a:off x="3888947" y="3504375"/>
            <a:ext cx="389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zh-CN" altLang="en-US" sz="2800" b="1" i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088DFE9-BF05-AB22-E746-A12494ADCD33}"/>
                  </a:ext>
                </a:extLst>
              </p:cNvPr>
              <p:cNvSpPr txBox="1"/>
              <p:nvPr/>
            </p:nvSpPr>
            <p:spPr>
              <a:xfrm>
                <a:off x="4091048" y="2908536"/>
                <a:ext cx="82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088DFE9-BF05-AB22-E746-A12494ADC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048" y="2908536"/>
                <a:ext cx="825418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9585BFB-3ECC-FF1E-B992-86622C8BFFA7}"/>
                  </a:ext>
                </a:extLst>
              </p:cNvPr>
              <p:cNvSpPr txBox="1"/>
              <p:nvPr/>
            </p:nvSpPr>
            <p:spPr>
              <a:xfrm>
                <a:off x="3612523" y="4831706"/>
                <a:ext cx="1707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m:rPr>
                          <m:nor/>
                        </m:rPr>
                        <a:rPr kumimoji="1" lang="zh-CN" altLang="en-US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zh-CN" altLang="en-US" b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m:rPr>
                          <m:nor/>
                        </m:rPr>
                        <a:rPr kumimoji="1" lang="zh-CN" altLang="en-US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9585BFB-3ECC-FF1E-B992-86622C8BF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523" y="4831706"/>
                <a:ext cx="1707454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CBB42735-917E-DA3B-7AFC-9C3B33FAB8A6}"/>
              </a:ext>
            </a:extLst>
          </p:cNvPr>
          <p:cNvSpPr txBox="1"/>
          <p:nvPr/>
        </p:nvSpPr>
        <p:spPr>
          <a:xfrm>
            <a:off x="4756134" y="5539161"/>
            <a:ext cx="237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LC-cuckoo-filter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表格 333">
            <a:extLst>
              <a:ext uri="{FF2B5EF4-FFF2-40B4-BE49-F238E27FC236}">
                <a16:creationId xmlns:a16="http://schemas.microsoft.com/office/drawing/2014/main" id="{758C4608-77CE-512F-36A7-380EA6EEBF11}"/>
              </a:ext>
            </a:extLst>
          </p:cNvPr>
          <p:cNvGraphicFramePr>
            <a:graphicFrameLocks noGrp="1"/>
          </p:cNvGraphicFramePr>
          <p:nvPr/>
        </p:nvGraphicFramePr>
        <p:xfrm>
          <a:off x="5304493" y="2424827"/>
          <a:ext cx="113738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347">
                  <a:extLst>
                    <a:ext uri="{9D8B030D-6E8A-4147-A177-3AD203B41FA5}">
                      <a16:colId xmlns:a16="http://schemas.microsoft.com/office/drawing/2014/main" val="4269027998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1360034138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5665946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3348466926"/>
                    </a:ext>
                  </a:extLst>
                </a:gridCol>
              </a:tblGrid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69969523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277820198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185905035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41745881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25830303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4308116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096258612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14302588"/>
                  </a:ext>
                </a:extLst>
              </a:tr>
            </a:tbl>
          </a:graphicData>
        </a:graphic>
      </p:graphicFrame>
      <p:cxnSp>
        <p:nvCxnSpPr>
          <p:cNvPr id="29" name="直线箭头连接符 6">
            <a:extLst>
              <a:ext uri="{FF2B5EF4-FFF2-40B4-BE49-F238E27FC236}">
                <a16:creationId xmlns:a16="http://schemas.microsoft.com/office/drawing/2014/main" id="{911B15D6-D4D7-E598-4A45-EFB51A8CBA0B}"/>
              </a:ext>
            </a:extLst>
          </p:cNvPr>
          <p:cNvCxnSpPr>
            <a:cxnSpLocks/>
          </p:cNvCxnSpPr>
          <p:nvPr/>
        </p:nvCxnSpPr>
        <p:spPr>
          <a:xfrm flipH="1">
            <a:off x="5589389" y="2433210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7">
            <a:extLst>
              <a:ext uri="{FF2B5EF4-FFF2-40B4-BE49-F238E27FC236}">
                <a16:creationId xmlns:a16="http://schemas.microsoft.com/office/drawing/2014/main" id="{D940F09E-7038-1B39-98B5-0C0C309518E9}"/>
              </a:ext>
            </a:extLst>
          </p:cNvPr>
          <p:cNvCxnSpPr>
            <a:cxnSpLocks/>
          </p:cNvCxnSpPr>
          <p:nvPr/>
        </p:nvCxnSpPr>
        <p:spPr>
          <a:xfrm flipH="1">
            <a:off x="5877870" y="2440512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8">
            <a:extLst>
              <a:ext uri="{FF2B5EF4-FFF2-40B4-BE49-F238E27FC236}">
                <a16:creationId xmlns:a16="http://schemas.microsoft.com/office/drawing/2014/main" id="{5DEC4941-C24D-9D83-5D6F-99CB684254FA}"/>
              </a:ext>
            </a:extLst>
          </p:cNvPr>
          <p:cNvCxnSpPr>
            <a:cxnSpLocks/>
          </p:cNvCxnSpPr>
          <p:nvPr/>
        </p:nvCxnSpPr>
        <p:spPr>
          <a:xfrm flipH="1">
            <a:off x="6144150" y="2421502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EE108573-D451-6041-238B-3CC38AE10300}"/>
              </a:ext>
            </a:extLst>
          </p:cNvPr>
          <p:cNvSpPr/>
          <p:nvPr/>
        </p:nvSpPr>
        <p:spPr>
          <a:xfrm rot="5400000">
            <a:off x="5747559" y="1710796"/>
            <a:ext cx="237579" cy="1151065"/>
          </a:xfrm>
          <a:prstGeom prst="leftBrac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62B1231-19D1-D392-8DAD-B62D81A1AAFF}"/>
              </a:ext>
            </a:extLst>
          </p:cNvPr>
          <p:cNvGrpSpPr/>
          <p:nvPr/>
        </p:nvGrpSpPr>
        <p:grpSpPr>
          <a:xfrm>
            <a:off x="3820925" y="1822612"/>
            <a:ext cx="4247858" cy="369332"/>
            <a:chOff x="2153110" y="572513"/>
            <a:chExt cx="4247858" cy="369332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88DB1786-DA65-F75C-567B-8BE83059D53D}"/>
                </a:ext>
              </a:extLst>
            </p:cNvPr>
            <p:cNvSpPr txBox="1"/>
            <p:nvPr/>
          </p:nvSpPr>
          <p:spPr>
            <a:xfrm>
              <a:off x="2153110" y="572513"/>
              <a:ext cx="42478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One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Bucket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(4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slots</a:t>
              </a: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adaptive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slot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1"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B8AF38B-352A-FD7A-688F-F53930FF225F}"/>
                </a:ext>
              </a:extLst>
            </p:cNvPr>
            <p:cNvSpPr/>
            <p:nvPr/>
          </p:nvSpPr>
          <p:spPr>
            <a:xfrm>
              <a:off x="5752667" y="681229"/>
              <a:ext cx="229644" cy="194325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B271B7D-DD85-0FEF-5716-B120BEF467E3}"/>
                  </a:ext>
                </a:extLst>
              </p:cNvPr>
              <p:cNvSpPr txBox="1"/>
              <p:nvPr/>
            </p:nvSpPr>
            <p:spPr>
              <a:xfrm>
                <a:off x="3668910" y="1453437"/>
                <a:ext cx="45518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0" dirty="0" smtClean="0">
                          <a:latin typeface="Cambria Math" panose="02040503050406030204" pitchFamily="18" charset="0"/>
                        </a:rPr>
                        <m:t>𝐋𝐂</m:t>
                      </m:r>
                      <m:d>
                        <m:d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kumimoji="1"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B271B7D-DD85-0FEF-5716-B120BEF46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910" y="1453437"/>
                <a:ext cx="4551887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A1BDDAF-3594-C214-8642-9C43DCB28C8D}"/>
              </a:ext>
            </a:extLst>
          </p:cNvPr>
          <p:cNvSpPr/>
          <p:nvPr/>
        </p:nvSpPr>
        <p:spPr>
          <a:xfrm>
            <a:off x="5718219" y="1450947"/>
            <a:ext cx="1603419" cy="427995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40FE927-9A53-3253-4D5D-5D2249591326}"/>
              </a:ext>
            </a:extLst>
          </p:cNvPr>
          <p:cNvSpPr/>
          <p:nvPr/>
        </p:nvSpPr>
        <p:spPr>
          <a:xfrm>
            <a:off x="6006654" y="3092251"/>
            <a:ext cx="560438" cy="500750"/>
          </a:xfrm>
          <a:prstGeom prst="ellipse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C56CD9-F6AA-2CA4-8164-214DECB7F9F9}"/>
              </a:ext>
            </a:extLst>
          </p:cNvPr>
          <p:cNvSpPr/>
          <p:nvPr/>
        </p:nvSpPr>
        <p:spPr>
          <a:xfrm>
            <a:off x="8074312" y="2597601"/>
            <a:ext cx="254950" cy="2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A15955-8EEE-9E62-D63B-BA86E9F0EAAB}"/>
              </a:ext>
            </a:extLst>
          </p:cNvPr>
          <p:cNvSpPr/>
          <p:nvPr/>
        </p:nvSpPr>
        <p:spPr>
          <a:xfrm>
            <a:off x="8328403" y="2597601"/>
            <a:ext cx="687295" cy="2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右箭头 457">
            <a:extLst>
              <a:ext uri="{FF2B5EF4-FFF2-40B4-BE49-F238E27FC236}">
                <a16:creationId xmlns:a16="http://schemas.microsoft.com/office/drawing/2014/main" id="{0D040BC7-145B-4C77-46A4-90ACD28B9D3D}"/>
              </a:ext>
            </a:extLst>
          </p:cNvPr>
          <p:cNvSpPr/>
          <p:nvPr/>
        </p:nvSpPr>
        <p:spPr>
          <a:xfrm rot="20325104">
            <a:off x="6639028" y="3001268"/>
            <a:ext cx="1041133" cy="205424"/>
          </a:xfrm>
          <a:prstGeom prst="rightArrow">
            <a:avLst>
              <a:gd name="adj1" fmla="val 27512"/>
              <a:gd name="adj2" fmla="val 75133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8541C4A-6D64-F893-30D7-38A06FE420BE}"/>
              </a:ext>
            </a:extLst>
          </p:cNvPr>
          <p:cNvSpPr txBox="1"/>
          <p:nvPr/>
        </p:nvSpPr>
        <p:spPr>
          <a:xfrm>
            <a:off x="8071466" y="2548090"/>
            <a:ext cx="277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A841745-F829-1372-554A-0573AD6FB2DC}"/>
                  </a:ext>
                </a:extLst>
              </p:cNvPr>
              <p:cNvSpPr txBox="1"/>
              <p:nvPr/>
            </p:nvSpPr>
            <p:spPr>
              <a:xfrm>
                <a:off x="8425881" y="2543029"/>
                <a:ext cx="58981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A841745-F829-1372-554A-0573AD6FB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881" y="2543029"/>
                <a:ext cx="589817" cy="338554"/>
              </a:xfrm>
              <a:prstGeom prst="rect">
                <a:avLst/>
              </a:prstGeom>
              <a:blipFill>
                <a:blip r:embed="rId5"/>
                <a:stretch>
                  <a:fillRect l="-10309" r="-5155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箭头连接符 460">
            <a:extLst>
              <a:ext uri="{FF2B5EF4-FFF2-40B4-BE49-F238E27FC236}">
                <a16:creationId xmlns:a16="http://schemas.microsoft.com/office/drawing/2014/main" id="{4DBF18A5-17DE-9DF0-7395-CCA275CE89B1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201787" y="2917422"/>
            <a:ext cx="8204" cy="25674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1F0D9FB-06F5-04F1-34B1-8AD4F281552B}"/>
              </a:ext>
            </a:extLst>
          </p:cNvPr>
          <p:cNvSpPr txBox="1"/>
          <p:nvPr/>
        </p:nvSpPr>
        <p:spPr>
          <a:xfrm>
            <a:off x="7340514" y="3054090"/>
            <a:ext cx="17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线箭头连接符 468">
            <a:extLst>
              <a:ext uri="{FF2B5EF4-FFF2-40B4-BE49-F238E27FC236}">
                <a16:creationId xmlns:a16="http://schemas.microsoft.com/office/drawing/2014/main" id="{7AE76124-416A-F29C-337D-0CE73F656CE7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720790" y="2881583"/>
            <a:ext cx="1057277" cy="25112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78D582D-F867-3D0D-B947-C9A298573385}"/>
              </a:ext>
            </a:extLst>
          </p:cNvPr>
          <p:cNvSpPr txBox="1"/>
          <p:nvPr/>
        </p:nvSpPr>
        <p:spPr>
          <a:xfrm>
            <a:off x="8936345" y="305409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Fingerprint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8F0440B-6FF6-6DBE-3BF3-5FB706079C81}"/>
              </a:ext>
            </a:extLst>
          </p:cNvPr>
          <p:cNvSpPr/>
          <p:nvPr/>
        </p:nvSpPr>
        <p:spPr>
          <a:xfrm>
            <a:off x="7777580" y="2487249"/>
            <a:ext cx="1569525" cy="500750"/>
          </a:xfrm>
          <a:prstGeom prst="ellipse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对话气泡: 圆角矩形 21">
            <a:extLst>
              <a:ext uri="{FF2B5EF4-FFF2-40B4-BE49-F238E27FC236}">
                <a16:creationId xmlns:a16="http://schemas.microsoft.com/office/drawing/2014/main" id="{2910BEB2-6E8C-92F1-C019-6BBF42E2E83E}"/>
              </a:ext>
            </a:extLst>
          </p:cNvPr>
          <p:cNvSpPr/>
          <p:nvPr/>
        </p:nvSpPr>
        <p:spPr>
          <a:xfrm>
            <a:off x="7167012" y="3937865"/>
            <a:ext cx="4220058" cy="813906"/>
          </a:xfrm>
          <a:prstGeom prst="wedgeRoundRectCallout">
            <a:avLst>
              <a:gd name="adj1" fmla="val -68400"/>
              <a:gd name="adj2" fmla="val -41953"/>
              <a:gd name="adj3" fmla="val 16667"/>
            </a:avLst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000" b="1" dirty="0">
                <a:latin typeface="Arial Rounded MT Bold" panose="020F0704030504030204" pitchFamily="34" charset="0"/>
              </a:rPr>
              <a:t>Specially designed for storing </a:t>
            </a:r>
            <a:r>
              <a:rPr kumimoji="1" lang="en-US" altLang="zh-CN" sz="2000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prefix</a:t>
            </a:r>
            <a:r>
              <a:rPr kumimoji="1" lang="en-US" altLang="zh-CN" sz="2000" b="1" dirty="0">
                <a:latin typeface="Arial Rounded MT Bold" panose="020F0704030504030204" pitchFamily="34" charset="0"/>
              </a:rPr>
              <a:t> of </a:t>
            </a:r>
            <a:r>
              <a:rPr kumimoji="1" lang="en-US" altLang="zh-CN" sz="2000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hot false positives </a:t>
            </a:r>
            <a:endParaRPr kumimoji="1" lang="zh-CN" altLang="en-US" sz="20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751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FFBAE-243F-B779-B96E-51110663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Our Approach 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– LC-cuckoo filter</a:t>
            </a:r>
            <a:endParaRPr lang="zh-CN" altLang="en-US" sz="28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5A38C-EEB7-974A-4F4F-3B69D355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23</a:t>
            </a:fld>
            <a:endParaRPr lang="zh-CN" altLang="en-US"/>
          </a:p>
        </p:txBody>
      </p:sp>
      <p:cxnSp>
        <p:nvCxnSpPr>
          <p:cNvPr id="7" name="直线箭头连接符 242">
            <a:extLst>
              <a:ext uri="{FF2B5EF4-FFF2-40B4-BE49-F238E27FC236}">
                <a16:creationId xmlns:a16="http://schemas.microsoft.com/office/drawing/2014/main" id="{A9D3C40C-0617-779B-D0EE-661F27F9D247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278798" y="3337075"/>
            <a:ext cx="995471" cy="42891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253">
            <a:extLst>
              <a:ext uri="{FF2B5EF4-FFF2-40B4-BE49-F238E27FC236}">
                <a16:creationId xmlns:a16="http://schemas.microsoft.com/office/drawing/2014/main" id="{1072EA29-381A-6A31-CC8D-710D6C7A18A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278798" y="3765985"/>
            <a:ext cx="996159" cy="1206484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77927F4-4CC6-4A7F-0F5C-02DD20646979}"/>
              </a:ext>
            </a:extLst>
          </p:cNvPr>
          <p:cNvSpPr txBox="1"/>
          <p:nvPr/>
        </p:nvSpPr>
        <p:spPr>
          <a:xfrm>
            <a:off x="3888947" y="3504375"/>
            <a:ext cx="389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zh-CN" altLang="en-US" sz="2800" b="1" i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088DFE9-BF05-AB22-E746-A12494ADCD33}"/>
                  </a:ext>
                </a:extLst>
              </p:cNvPr>
              <p:cNvSpPr txBox="1"/>
              <p:nvPr/>
            </p:nvSpPr>
            <p:spPr>
              <a:xfrm>
                <a:off x="4091048" y="2908536"/>
                <a:ext cx="82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088DFE9-BF05-AB22-E746-A12494ADC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048" y="2908536"/>
                <a:ext cx="825418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9585BFB-3ECC-FF1E-B992-86622C8BFFA7}"/>
                  </a:ext>
                </a:extLst>
              </p:cNvPr>
              <p:cNvSpPr txBox="1"/>
              <p:nvPr/>
            </p:nvSpPr>
            <p:spPr>
              <a:xfrm>
                <a:off x="3612523" y="4831706"/>
                <a:ext cx="1707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m:rPr>
                          <m:nor/>
                        </m:rPr>
                        <a:rPr kumimoji="1" lang="zh-CN" altLang="en-US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zh-CN" altLang="en-US" b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m:rPr>
                          <m:nor/>
                        </m:rPr>
                        <a:rPr kumimoji="1" lang="zh-CN" altLang="en-US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9585BFB-3ECC-FF1E-B992-86622C8BF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523" y="4831706"/>
                <a:ext cx="1707454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CBB42735-917E-DA3B-7AFC-9C3B33FAB8A6}"/>
              </a:ext>
            </a:extLst>
          </p:cNvPr>
          <p:cNvSpPr txBox="1"/>
          <p:nvPr/>
        </p:nvSpPr>
        <p:spPr>
          <a:xfrm>
            <a:off x="4756134" y="5539161"/>
            <a:ext cx="2377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LC-cuckoo-filter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表格 333">
            <a:extLst>
              <a:ext uri="{FF2B5EF4-FFF2-40B4-BE49-F238E27FC236}">
                <a16:creationId xmlns:a16="http://schemas.microsoft.com/office/drawing/2014/main" id="{758C4608-77CE-512F-36A7-380EA6EEBF11}"/>
              </a:ext>
            </a:extLst>
          </p:cNvPr>
          <p:cNvGraphicFramePr>
            <a:graphicFrameLocks noGrp="1"/>
          </p:cNvGraphicFramePr>
          <p:nvPr/>
        </p:nvGraphicFramePr>
        <p:xfrm>
          <a:off x="5304493" y="2424827"/>
          <a:ext cx="113738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347">
                  <a:extLst>
                    <a:ext uri="{9D8B030D-6E8A-4147-A177-3AD203B41FA5}">
                      <a16:colId xmlns:a16="http://schemas.microsoft.com/office/drawing/2014/main" val="4269027998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1360034138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5665946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3348466926"/>
                    </a:ext>
                  </a:extLst>
                </a:gridCol>
              </a:tblGrid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69969523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277820198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185905035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41745881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25830303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4308116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096258612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14302588"/>
                  </a:ext>
                </a:extLst>
              </a:tr>
            </a:tbl>
          </a:graphicData>
        </a:graphic>
      </p:graphicFrame>
      <p:cxnSp>
        <p:nvCxnSpPr>
          <p:cNvPr id="29" name="直线箭头连接符 6">
            <a:extLst>
              <a:ext uri="{FF2B5EF4-FFF2-40B4-BE49-F238E27FC236}">
                <a16:creationId xmlns:a16="http://schemas.microsoft.com/office/drawing/2014/main" id="{911B15D6-D4D7-E598-4A45-EFB51A8CBA0B}"/>
              </a:ext>
            </a:extLst>
          </p:cNvPr>
          <p:cNvCxnSpPr>
            <a:cxnSpLocks/>
          </p:cNvCxnSpPr>
          <p:nvPr/>
        </p:nvCxnSpPr>
        <p:spPr>
          <a:xfrm flipH="1">
            <a:off x="5589389" y="2433210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7">
            <a:extLst>
              <a:ext uri="{FF2B5EF4-FFF2-40B4-BE49-F238E27FC236}">
                <a16:creationId xmlns:a16="http://schemas.microsoft.com/office/drawing/2014/main" id="{D940F09E-7038-1B39-98B5-0C0C309518E9}"/>
              </a:ext>
            </a:extLst>
          </p:cNvPr>
          <p:cNvCxnSpPr>
            <a:cxnSpLocks/>
          </p:cNvCxnSpPr>
          <p:nvPr/>
        </p:nvCxnSpPr>
        <p:spPr>
          <a:xfrm flipH="1">
            <a:off x="5877870" y="2440512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线箭头连接符 8">
            <a:extLst>
              <a:ext uri="{FF2B5EF4-FFF2-40B4-BE49-F238E27FC236}">
                <a16:creationId xmlns:a16="http://schemas.microsoft.com/office/drawing/2014/main" id="{5DEC4941-C24D-9D83-5D6F-99CB684254FA}"/>
              </a:ext>
            </a:extLst>
          </p:cNvPr>
          <p:cNvCxnSpPr>
            <a:cxnSpLocks/>
          </p:cNvCxnSpPr>
          <p:nvPr/>
        </p:nvCxnSpPr>
        <p:spPr>
          <a:xfrm flipH="1">
            <a:off x="6144150" y="2421502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EE108573-D451-6041-238B-3CC38AE10300}"/>
              </a:ext>
            </a:extLst>
          </p:cNvPr>
          <p:cNvSpPr/>
          <p:nvPr/>
        </p:nvSpPr>
        <p:spPr>
          <a:xfrm rot="5400000">
            <a:off x="5747559" y="1710796"/>
            <a:ext cx="237579" cy="1151065"/>
          </a:xfrm>
          <a:prstGeom prst="leftBrac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062B1231-19D1-D392-8DAD-B62D81A1AAFF}"/>
              </a:ext>
            </a:extLst>
          </p:cNvPr>
          <p:cNvGrpSpPr/>
          <p:nvPr/>
        </p:nvGrpSpPr>
        <p:grpSpPr>
          <a:xfrm>
            <a:off x="3820925" y="1822612"/>
            <a:ext cx="4247858" cy="369332"/>
            <a:chOff x="2153110" y="572513"/>
            <a:chExt cx="4247858" cy="369332"/>
          </a:xfrm>
        </p:grpSpPr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88DB1786-DA65-F75C-567B-8BE83059D53D}"/>
                </a:ext>
              </a:extLst>
            </p:cNvPr>
            <p:cNvSpPr txBox="1"/>
            <p:nvPr/>
          </p:nvSpPr>
          <p:spPr>
            <a:xfrm>
              <a:off x="2153110" y="572513"/>
              <a:ext cx="424785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One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Bucket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(4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slots</a:t>
              </a:r>
              <a:r>
                <a:rPr kumimoji="1"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kumimoji="1"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adaptive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slot</a:t>
              </a:r>
              <a:r>
                <a:rPr kumimoji="1" lang="zh-CN" altLang="en-US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kumimoji="1"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kumimoji="1"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6B8AF38B-352A-FD7A-688F-F53930FF225F}"/>
                </a:ext>
              </a:extLst>
            </p:cNvPr>
            <p:cNvSpPr/>
            <p:nvPr/>
          </p:nvSpPr>
          <p:spPr>
            <a:xfrm>
              <a:off x="5752667" y="681229"/>
              <a:ext cx="229644" cy="194325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B271B7D-DD85-0FEF-5716-B120BEF467E3}"/>
                  </a:ext>
                </a:extLst>
              </p:cNvPr>
              <p:cNvSpPr txBox="1"/>
              <p:nvPr/>
            </p:nvSpPr>
            <p:spPr>
              <a:xfrm>
                <a:off x="3668910" y="1453437"/>
                <a:ext cx="45518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0" dirty="0" smtClean="0">
                          <a:latin typeface="Cambria Math" panose="02040503050406030204" pitchFamily="18" charset="0"/>
                        </a:rPr>
                        <m:t>𝐋𝐂</m:t>
                      </m:r>
                      <m:d>
                        <m:d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kumimoji="1"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B271B7D-DD85-0FEF-5716-B120BEF46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910" y="1453437"/>
                <a:ext cx="4551887" cy="40011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8A1BDDAF-3594-C214-8642-9C43DCB28C8D}"/>
              </a:ext>
            </a:extLst>
          </p:cNvPr>
          <p:cNvSpPr/>
          <p:nvPr/>
        </p:nvSpPr>
        <p:spPr>
          <a:xfrm>
            <a:off x="5718219" y="1450947"/>
            <a:ext cx="1603419" cy="427995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40FE927-9A53-3253-4D5D-5D2249591326}"/>
              </a:ext>
            </a:extLst>
          </p:cNvPr>
          <p:cNvSpPr/>
          <p:nvPr/>
        </p:nvSpPr>
        <p:spPr>
          <a:xfrm>
            <a:off x="6006654" y="3092251"/>
            <a:ext cx="560438" cy="500750"/>
          </a:xfrm>
          <a:prstGeom prst="ellipse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C56CD9-F6AA-2CA4-8164-214DECB7F9F9}"/>
              </a:ext>
            </a:extLst>
          </p:cNvPr>
          <p:cNvSpPr/>
          <p:nvPr/>
        </p:nvSpPr>
        <p:spPr>
          <a:xfrm>
            <a:off x="8074312" y="2597601"/>
            <a:ext cx="254950" cy="2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A15955-8EEE-9E62-D63B-BA86E9F0EAAB}"/>
              </a:ext>
            </a:extLst>
          </p:cNvPr>
          <p:cNvSpPr/>
          <p:nvPr/>
        </p:nvSpPr>
        <p:spPr>
          <a:xfrm>
            <a:off x="8328403" y="2597601"/>
            <a:ext cx="687295" cy="25794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右箭头 457">
            <a:extLst>
              <a:ext uri="{FF2B5EF4-FFF2-40B4-BE49-F238E27FC236}">
                <a16:creationId xmlns:a16="http://schemas.microsoft.com/office/drawing/2014/main" id="{0D040BC7-145B-4C77-46A4-90ACD28B9D3D}"/>
              </a:ext>
            </a:extLst>
          </p:cNvPr>
          <p:cNvSpPr/>
          <p:nvPr/>
        </p:nvSpPr>
        <p:spPr>
          <a:xfrm rot="20325104">
            <a:off x="6639028" y="3001268"/>
            <a:ext cx="1041133" cy="205424"/>
          </a:xfrm>
          <a:prstGeom prst="rightArrow">
            <a:avLst>
              <a:gd name="adj1" fmla="val 27512"/>
              <a:gd name="adj2" fmla="val 75133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8541C4A-6D64-F893-30D7-38A06FE420BE}"/>
              </a:ext>
            </a:extLst>
          </p:cNvPr>
          <p:cNvSpPr txBox="1"/>
          <p:nvPr/>
        </p:nvSpPr>
        <p:spPr>
          <a:xfrm>
            <a:off x="8071466" y="2548090"/>
            <a:ext cx="277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A841745-F829-1372-554A-0573AD6FB2DC}"/>
                  </a:ext>
                </a:extLst>
              </p:cNvPr>
              <p:cNvSpPr txBox="1"/>
              <p:nvPr/>
            </p:nvSpPr>
            <p:spPr>
              <a:xfrm>
                <a:off x="8425881" y="2543029"/>
                <a:ext cx="58981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16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16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A841745-F829-1372-554A-0573AD6FB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881" y="2543029"/>
                <a:ext cx="589817" cy="338554"/>
              </a:xfrm>
              <a:prstGeom prst="rect">
                <a:avLst/>
              </a:prstGeom>
              <a:blipFill>
                <a:blip r:embed="rId5"/>
                <a:stretch>
                  <a:fillRect l="-10309" r="-5155"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箭头连接符 460">
            <a:extLst>
              <a:ext uri="{FF2B5EF4-FFF2-40B4-BE49-F238E27FC236}">
                <a16:creationId xmlns:a16="http://schemas.microsoft.com/office/drawing/2014/main" id="{4DBF18A5-17DE-9DF0-7395-CCA275CE89B1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201787" y="2917422"/>
            <a:ext cx="8204" cy="25674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1F0D9FB-06F5-04F1-34B1-8AD4F281552B}"/>
              </a:ext>
            </a:extLst>
          </p:cNvPr>
          <p:cNvSpPr txBox="1"/>
          <p:nvPr/>
        </p:nvSpPr>
        <p:spPr>
          <a:xfrm>
            <a:off x="7340514" y="3054090"/>
            <a:ext cx="1725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Indicator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线箭头连接符 468">
            <a:extLst>
              <a:ext uri="{FF2B5EF4-FFF2-40B4-BE49-F238E27FC236}">
                <a16:creationId xmlns:a16="http://schemas.microsoft.com/office/drawing/2014/main" id="{7AE76124-416A-F29C-337D-0CE73F656CE7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8720790" y="2881583"/>
            <a:ext cx="1057277" cy="251126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A78D582D-F867-3D0D-B947-C9A298573385}"/>
              </a:ext>
            </a:extLst>
          </p:cNvPr>
          <p:cNvSpPr txBox="1"/>
          <p:nvPr/>
        </p:nvSpPr>
        <p:spPr>
          <a:xfrm>
            <a:off x="8936345" y="3054090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Fingerprint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8F0440B-6FF6-6DBE-3BF3-5FB706079C81}"/>
              </a:ext>
            </a:extLst>
          </p:cNvPr>
          <p:cNvSpPr/>
          <p:nvPr/>
        </p:nvSpPr>
        <p:spPr>
          <a:xfrm>
            <a:off x="7777580" y="2487249"/>
            <a:ext cx="1569525" cy="500750"/>
          </a:xfrm>
          <a:prstGeom prst="ellipse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对话气泡: 圆角矩形 21">
            <a:extLst>
              <a:ext uri="{FF2B5EF4-FFF2-40B4-BE49-F238E27FC236}">
                <a16:creationId xmlns:a16="http://schemas.microsoft.com/office/drawing/2014/main" id="{2910BEB2-6E8C-92F1-C019-6BBF42E2E83E}"/>
              </a:ext>
            </a:extLst>
          </p:cNvPr>
          <p:cNvSpPr/>
          <p:nvPr/>
        </p:nvSpPr>
        <p:spPr>
          <a:xfrm>
            <a:off x="7167012" y="3937865"/>
            <a:ext cx="4220058" cy="813906"/>
          </a:xfrm>
          <a:prstGeom prst="wedgeRoundRectCallout">
            <a:avLst>
              <a:gd name="adj1" fmla="val -68400"/>
              <a:gd name="adj2" fmla="val -41953"/>
              <a:gd name="adj3" fmla="val 16667"/>
            </a:avLst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2000" b="1" dirty="0">
                <a:latin typeface="Arial Rounded MT Bold" panose="020F0704030504030204" pitchFamily="34" charset="0"/>
              </a:rPr>
              <a:t>Specially designed for storing </a:t>
            </a:r>
            <a:r>
              <a:rPr kumimoji="1" lang="en-US" altLang="zh-CN" sz="2000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prefix</a:t>
            </a:r>
            <a:r>
              <a:rPr kumimoji="1" lang="en-US" altLang="zh-CN" sz="2000" b="1" dirty="0">
                <a:latin typeface="Arial Rounded MT Bold" panose="020F0704030504030204" pitchFamily="34" charset="0"/>
              </a:rPr>
              <a:t> of </a:t>
            </a:r>
            <a:r>
              <a:rPr kumimoji="1" lang="en-US" altLang="zh-CN" sz="2000" b="1" dirty="0">
                <a:solidFill>
                  <a:srgbClr val="FFC000"/>
                </a:solidFill>
                <a:latin typeface="Arial Rounded MT Bold" panose="020F0704030504030204" pitchFamily="34" charset="0"/>
              </a:rPr>
              <a:t>hot false positives </a:t>
            </a:r>
            <a:endParaRPr kumimoji="1" lang="zh-CN" altLang="en-US" sz="2000" b="1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1970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FFBAE-243F-B779-B96E-51110663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Our Approach 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– Suffix Cache</a:t>
            </a:r>
            <a:endParaRPr lang="zh-CN" altLang="en-US" sz="28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5A38C-EEB7-974A-4F4F-3B69D355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24</a:t>
            </a:fld>
            <a:endParaRPr lang="zh-CN" altLang="en-US"/>
          </a:p>
        </p:txBody>
      </p:sp>
      <p:cxnSp>
        <p:nvCxnSpPr>
          <p:cNvPr id="40" name="直线箭头连接符 246">
            <a:extLst>
              <a:ext uri="{FF2B5EF4-FFF2-40B4-BE49-F238E27FC236}">
                <a16:creationId xmlns:a16="http://schemas.microsoft.com/office/drawing/2014/main" id="{FB581827-EB98-3A26-19C3-2928B4E7FF94}"/>
              </a:ext>
            </a:extLst>
          </p:cNvPr>
          <p:cNvCxnSpPr>
            <a:cxnSpLocks/>
            <a:stCxn id="62" idx="2"/>
            <a:endCxn id="42" idx="0"/>
          </p:cNvCxnSpPr>
          <p:nvPr/>
        </p:nvCxnSpPr>
        <p:spPr>
          <a:xfrm flipH="1">
            <a:off x="4481622" y="4155577"/>
            <a:ext cx="1581241" cy="47305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250">
            <a:extLst>
              <a:ext uri="{FF2B5EF4-FFF2-40B4-BE49-F238E27FC236}">
                <a16:creationId xmlns:a16="http://schemas.microsoft.com/office/drawing/2014/main" id="{8BCA8F93-04C5-DDC6-A14A-10AF9E29BC34}"/>
              </a:ext>
            </a:extLst>
          </p:cNvPr>
          <p:cNvCxnSpPr>
            <a:cxnSpLocks/>
            <a:stCxn id="63" idx="2"/>
            <a:endCxn id="43" idx="0"/>
          </p:cNvCxnSpPr>
          <p:nvPr/>
        </p:nvCxnSpPr>
        <p:spPr>
          <a:xfrm flipH="1">
            <a:off x="7366039" y="4147913"/>
            <a:ext cx="150853" cy="48071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40CE1F7-EA28-6FDC-479A-FF55BEA28FE3}"/>
              </a:ext>
            </a:extLst>
          </p:cNvPr>
          <p:cNvSpPr txBox="1"/>
          <p:nvPr/>
        </p:nvSpPr>
        <p:spPr>
          <a:xfrm>
            <a:off x="3889420" y="4628628"/>
            <a:ext cx="118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Hot</a:t>
            </a:r>
            <a:r>
              <a:rPr kumimoji="1" lang="zh-CN" altLang="en-US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Flag</a:t>
            </a:r>
            <a:endParaRPr kumimoji="1" lang="zh-CN" altLang="en-US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8D5D1F4-1DE9-4CC6-61A6-0971CA20D7AD}"/>
              </a:ext>
            </a:extLst>
          </p:cNvPr>
          <p:cNvSpPr txBox="1"/>
          <p:nvPr/>
        </p:nvSpPr>
        <p:spPr>
          <a:xfrm>
            <a:off x="6635614" y="4628628"/>
            <a:ext cx="146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Hash</a:t>
            </a:r>
            <a:r>
              <a:rPr kumimoji="1" lang="zh-CN" altLang="en-US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Suffix</a:t>
            </a:r>
            <a:endParaRPr kumimoji="1" lang="zh-CN" altLang="en-US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70EE473-5B8D-07FA-83F3-D72BE5FEE541}"/>
              </a:ext>
            </a:extLst>
          </p:cNvPr>
          <p:cNvSpPr txBox="1"/>
          <p:nvPr/>
        </p:nvSpPr>
        <p:spPr>
          <a:xfrm>
            <a:off x="5149081" y="4628628"/>
            <a:ext cx="14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Index</a:t>
            </a:r>
            <a:r>
              <a:rPr kumimoji="1" lang="zh-CN" altLang="en-US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Suffix</a:t>
            </a:r>
            <a:endParaRPr kumimoji="1" lang="zh-CN" altLang="en-US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5" name="直线箭头连接符 504">
            <a:extLst>
              <a:ext uri="{FF2B5EF4-FFF2-40B4-BE49-F238E27FC236}">
                <a16:creationId xmlns:a16="http://schemas.microsoft.com/office/drawing/2014/main" id="{380C8AA7-C6AA-34A6-65E9-8FDB6D92FB66}"/>
              </a:ext>
            </a:extLst>
          </p:cNvPr>
          <p:cNvCxnSpPr>
            <a:cxnSpLocks/>
            <a:stCxn id="64" idx="2"/>
            <a:endCxn id="44" idx="0"/>
          </p:cNvCxnSpPr>
          <p:nvPr/>
        </p:nvCxnSpPr>
        <p:spPr>
          <a:xfrm flipH="1">
            <a:off x="5896434" y="4156015"/>
            <a:ext cx="738769" cy="47261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27C77E17-FC66-9A7F-8616-6E41A010DF76}"/>
              </a:ext>
            </a:extLst>
          </p:cNvPr>
          <p:cNvSpPr/>
          <p:nvPr/>
        </p:nvSpPr>
        <p:spPr>
          <a:xfrm>
            <a:off x="4088682" y="3571611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EA1813F-4BF0-47CC-D087-725E8C6355EE}"/>
              </a:ext>
            </a:extLst>
          </p:cNvPr>
          <p:cNvSpPr/>
          <p:nvPr/>
        </p:nvSpPr>
        <p:spPr>
          <a:xfrm>
            <a:off x="4088682" y="3842877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线连接符 524">
            <a:extLst>
              <a:ext uri="{FF2B5EF4-FFF2-40B4-BE49-F238E27FC236}">
                <a16:creationId xmlns:a16="http://schemas.microsoft.com/office/drawing/2014/main" id="{989DA65F-D9F8-FEE3-3736-BF080AAB37BD}"/>
              </a:ext>
            </a:extLst>
          </p:cNvPr>
          <p:cNvCxnSpPr>
            <a:cxnSpLocks/>
          </p:cNvCxnSpPr>
          <p:nvPr/>
        </p:nvCxnSpPr>
        <p:spPr>
          <a:xfrm>
            <a:off x="4265706" y="3570344"/>
            <a:ext cx="0" cy="54481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525">
            <a:extLst>
              <a:ext uri="{FF2B5EF4-FFF2-40B4-BE49-F238E27FC236}">
                <a16:creationId xmlns:a16="http://schemas.microsoft.com/office/drawing/2014/main" id="{2EF2E3E8-358E-1572-5E2F-E2A127B5F627}"/>
              </a:ext>
            </a:extLst>
          </p:cNvPr>
          <p:cNvCxnSpPr>
            <a:cxnSpLocks/>
          </p:cNvCxnSpPr>
          <p:nvPr/>
        </p:nvCxnSpPr>
        <p:spPr>
          <a:xfrm>
            <a:off x="5244078" y="3568059"/>
            <a:ext cx="0" cy="5531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D0B8108-E0C6-4503-BBFF-5AE076075611}"/>
              </a:ext>
            </a:extLst>
          </p:cNvPr>
          <p:cNvSpPr txBox="1"/>
          <p:nvPr/>
        </p:nvSpPr>
        <p:spPr>
          <a:xfrm>
            <a:off x="4045217" y="3525319"/>
            <a:ext cx="277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2C1A9BFE-C3E7-7424-3BB0-2D8D140C1B32}"/>
                  </a:ext>
                </a:extLst>
              </p:cNvPr>
              <p:cNvSpPr txBox="1"/>
              <p:nvPr/>
            </p:nvSpPr>
            <p:spPr>
              <a:xfrm>
                <a:off x="5338465" y="3515574"/>
                <a:ext cx="5898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2C1A9BFE-C3E7-7424-3BB0-2D8D140C1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465" y="3515574"/>
                <a:ext cx="589817" cy="369332"/>
              </a:xfrm>
              <a:prstGeom prst="rect">
                <a:avLst/>
              </a:prstGeom>
              <a:blipFill>
                <a:blip r:embed="rId2"/>
                <a:stretch>
                  <a:fillRect l="-18750" r="-1458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D145330F-5680-0A12-D949-563279CBABBE}"/>
                  </a:ext>
                </a:extLst>
              </p:cNvPr>
              <p:cNvSpPr txBox="1"/>
              <p:nvPr/>
            </p:nvSpPr>
            <p:spPr>
              <a:xfrm>
                <a:off x="4201656" y="3514300"/>
                <a:ext cx="11024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:]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D145330F-5680-0A12-D949-563279CB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656" y="3514300"/>
                <a:ext cx="1102406" cy="369332"/>
              </a:xfrm>
              <a:prstGeom prst="rect">
                <a:avLst/>
              </a:prstGeom>
              <a:blipFill>
                <a:blip r:embed="rId3"/>
                <a:stretch>
                  <a:fillRect r="-4420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 56">
            <a:extLst>
              <a:ext uri="{FF2B5EF4-FFF2-40B4-BE49-F238E27FC236}">
                <a16:creationId xmlns:a16="http://schemas.microsoft.com/office/drawing/2014/main" id="{04D2039D-FF49-83A5-0580-E9137654CEEC}"/>
              </a:ext>
            </a:extLst>
          </p:cNvPr>
          <p:cNvSpPr/>
          <p:nvPr/>
        </p:nvSpPr>
        <p:spPr>
          <a:xfrm>
            <a:off x="5960876" y="3571611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0CA2797-901D-C4E3-72DC-0D8BEF10FB91}"/>
              </a:ext>
            </a:extLst>
          </p:cNvPr>
          <p:cNvSpPr/>
          <p:nvPr/>
        </p:nvSpPr>
        <p:spPr>
          <a:xfrm>
            <a:off x="5959906" y="3842877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线连接符 39">
            <a:extLst>
              <a:ext uri="{FF2B5EF4-FFF2-40B4-BE49-F238E27FC236}">
                <a16:creationId xmlns:a16="http://schemas.microsoft.com/office/drawing/2014/main" id="{F3AFA57A-88D8-929D-4A68-38757CCACCC2}"/>
              </a:ext>
            </a:extLst>
          </p:cNvPr>
          <p:cNvCxnSpPr>
            <a:cxnSpLocks/>
          </p:cNvCxnSpPr>
          <p:nvPr/>
        </p:nvCxnSpPr>
        <p:spPr>
          <a:xfrm>
            <a:off x="6151905" y="3566792"/>
            <a:ext cx="0" cy="54481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40">
            <a:extLst>
              <a:ext uri="{FF2B5EF4-FFF2-40B4-BE49-F238E27FC236}">
                <a16:creationId xmlns:a16="http://schemas.microsoft.com/office/drawing/2014/main" id="{97145B1C-C9B8-1B25-6985-0ACDE67FD6F7}"/>
              </a:ext>
            </a:extLst>
          </p:cNvPr>
          <p:cNvCxnSpPr>
            <a:cxnSpLocks/>
          </p:cNvCxnSpPr>
          <p:nvPr/>
        </p:nvCxnSpPr>
        <p:spPr>
          <a:xfrm>
            <a:off x="7132174" y="3564507"/>
            <a:ext cx="0" cy="5531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C2FF93CE-8966-C30C-F19A-9078EFBFEA5A}"/>
              </a:ext>
            </a:extLst>
          </p:cNvPr>
          <p:cNvSpPr txBox="1"/>
          <p:nvPr/>
        </p:nvSpPr>
        <p:spPr>
          <a:xfrm>
            <a:off x="5924338" y="3786245"/>
            <a:ext cx="277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4C2D4DA3-F5CE-C648-1AE5-54ED553B4E0C}"/>
                  </a:ext>
                </a:extLst>
              </p:cNvPr>
              <p:cNvSpPr txBox="1"/>
              <p:nvPr/>
            </p:nvSpPr>
            <p:spPr>
              <a:xfrm>
                <a:off x="7221983" y="3778581"/>
                <a:ext cx="5898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4C2D4DA3-F5CE-C648-1AE5-54ED553B4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983" y="3778581"/>
                <a:ext cx="589817" cy="369332"/>
              </a:xfrm>
              <a:prstGeom prst="rect">
                <a:avLst/>
              </a:prstGeom>
              <a:blipFill>
                <a:blip r:embed="rId4"/>
                <a:stretch>
                  <a:fillRect l="-19792" r="-1458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3441A12-F4B6-88D3-53DE-A0BBD20BBA57}"/>
                  </a:ext>
                </a:extLst>
              </p:cNvPr>
              <p:cNvSpPr txBox="1"/>
              <p:nvPr/>
            </p:nvSpPr>
            <p:spPr>
              <a:xfrm>
                <a:off x="6084000" y="3786683"/>
                <a:ext cx="11024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3441A12-F4B6-88D3-53DE-A0BBD20B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000" y="3786683"/>
                <a:ext cx="1102406" cy="369332"/>
              </a:xfrm>
              <a:prstGeom prst="rect">
                <a:avLst/>
              </a:prstGeom>
              <a:blipFill>
                <a:blip r:embed="rId5"/>
                <a:stretch>
                  <a:fillRect r="-5525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矩形 67">
            <a:extLst>
              <a:ext uri="{FF2B5EF4-FFF2-40B4-BE49-F238E27FC236}">
                <a16:creationId xmlns:a16="http://schemas.microsoft.com/office/drawing/2014/main" id="{822B1C57-151E-E620-4757-B08EBAAAB59B}"/>
              </a:ext>
            </a:extLst>
          </p:cNvPr>
          <p:cNvSpPr/>
          <p:nvPr/>
        </p:nvSpPr>
        <p:spPr>
          <a:xfrm>
            <a:off x="4087030" y="3028608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115AFC4-E363-ADE0-6B8C-04906AD65F31}"/>
              </a:ext>
            </a:extLst>
          </p:cNvPr>
          <p:cNvSpPr/>
          <p:nvPr/>
        </p:nvSpPr>
        <p:spPr>
          <a:xfrm>
            <a:off x="4087030" y="3299874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线连接符 524">
            <a:extLst>
              <a:ext uri="{FF2B5EF4-FFF2-40B4-BE49-F238E27FC236}">
                <a16:creationId xmlns:a16="http://schemas.microsoft.com/office/drawing/2014/main" id="{3125B761-DEFB-8508-4E5C-4DEE7AD98769}"/>
              </a:ext>
            </a:extLst>
          </p:cNvPr>
          <p:cNvCxnSpPr>
            <a:cxnSpLocks/>
          </p:cNvCxnSpPr>
          <p:nvPr/>
        </p:nvCxnSpPr>
        <p:spPr>
          <a:xfrm>
            <a:off x="4264054" y="3027341"/>
            <a:ext cx="0" cy="54481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525">
            <a:extLst>
              <a:ext uri="{FF2B5EF4-FFF2-40B4-BE49-F238E27FC236}">
                <a16:creationId xmlns:a16="http://schemas.microsoft.com/office/drawing/2014/main" id="{12BF7A28-0BE7-FDE9-7DD5-B3FF1B6AFCDB}"/>
              </a:ext>
            </a:extLst>
          </p:cNvPr>
          <p:cNvCxnSpPr>
            <a:cxnSpLocks/>
          </p:cNvCxnSpPr>
          <p:nvPr/>
        </p:nvCxnSpPr>
        <p:spPr>
          <a:xfrm>
            <a:off x="5242426" y="3025056"/>
            <a:ext cx="0" cy="5531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602AD204-537C-4007-062A-F099F7B7E91E}"/>
              </a:ext>
            </a:extLst>
          </p:cNvPr>
          <p:cNvSpPr txBox="1"/>
          <p:nvPr/>
        </p:nvSpPr>
        <p:spPr>
          <a:xfrm>
            <a:off x="4043565" y="2982316"/>
            <a:ext cx="277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7997EC96-745B-1605-30AE-6E7A562064CE}"/>
                  </a:ext>
                </a:extLst>
              </p:cNvPr>
              <p:cNvSpPr txBox="1"/>
              <p:nvPr/>
            </p:nvSpPr>
            <p:spPr>
              <a:xfrm>
                <a:off x="5336813" y="2972571"/>
                <a:ext cx="5898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7997EC96-745B-1605-30AE-6E7A56206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13" y="2972571"/>
                <a:ext cx="589817" cy="369332"/>
              </a:xfrm>
              <a:prstGeom prst="rect">
                <a:avLst/>
              </a:prstGeom>
              <a:blipFill>
                <a:blip r:embed="rId6"/>
                <a:stretch>
                  <a:fillRect l="-16495" r="-12371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88B01172-0D66-EB54-547C-7FD843C087AF}"/>
                  </a:ext>
                </a:extLst>
              </p:cNvPr>
              <p:cNvSpPr txBox="1"/>
              <p:nvPr/>
            </p:nvSpPr>
            <p:spPr>
              <a:xfrm>
                <a:off x="4200004" y="2971297"/>
                <a:ext cx="11024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:]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88B01172-0D66-EB54-547C-7FD843C08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004" y="2971297"/>
                <a:ext cx="1102406" cy="369332"/>
              </a:xfrm>
              <a:prstGeom prst="rect">
                <a:avLst/>
              </a:prstGeom>
              <a:blipFill>
                <a:blip r:embed="rId7"/>
                <a:stretch>
                  <a:fillRect r="-2762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2BB73164-1727-7C68-5629-A60ED15C29F3}"/>
              </a:ext>
            </a:extLst>
          </p:cNvPr>
          <p:cNvSpPr/>
          <p:nvPr/>
        </p:nvSpPr>
        <p:spPr>
          <a:xfrm>
            <a:off x="5959224" y="3028608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8671213-AD2B-19F5-918F-216F6CF0540C}"/>
              </a:ext>
            </a:extLst>
          </p:cNvPr>
          <p:cNvSpPr/>
          <p:nvPr/>
        </p:nvSpPr>
        <p:spPr>
          <a:xfrm>
            <a:off x="5958254" y="3299874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线连接符 39">
            <a:extLst>
              <a:ext uri="{FF2B5EF4-FFF2-40B4-BE49-F238E27FC236}">
                <a16:creationId xmlns:a16="http://schemas.microsoft.com/office/drawing/2014/main" id="{21E13010-B0F8-A61B-4076-3DBD5CF2AB3A}"/>
              </a:ext>
            </a:extLst>
          </p:cNvPr>
          <p:cNvCxnSpPr>
            <a:cxnSpLocks/>
          </p:cNvCxnSpPr>
          <p:nvPr/>
        </p:nvCxnSpPr>
        <p:spPr>
          <a:xfrm>
            <a:off x="6150253" y="3023789"/>
            <a:ext cx="0" cy="54481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40">
            <a:extLst>
              <a:ext uri="{FF2B5EF4-FFF2-40B4-BE49-F238E27FC236}">
                <a16:creationId xmlns:a16="http://schemas.microsoft.com/office/drawing/2014/main" id="{12BA033F-F15F-0A36-02C1-3021382FEF24}"/>
              </a:ext>
            </a:extLst>
          </p:cNvPr>
          <p:cNvCxnSpPr>
            <a:cxnSpLocks/>
          </p:cNvCxnSpPr>
          <p:nvPr/>
        </p:nvCxnSpPr>
        <p:spPr>
          <a:xfrm>
            <a:off x="7130522" y="3021504"/>
            <a:ext cx="0" cy="5531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8C1D7E6A-2BBD-5377-EFE8-425046DACB0A}"/>
              </a:ext>
            </a:extLst>
          </p:cNvPr>
          <p:cNvSpPr txBox="1"/>
          <p:nvPr/>
        </p:nvSpPr>
        <p:spPr>
          <a:xfrm>
            <a:off x="5922686" y="3243242"/>
            <a:ext cx="277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99161646-2925-AFD3-E490-17EE0AD8A918}"/>
                  </a:ext>
                </a:extLst>
              </p:cNvPr>
              <p:cNvSpPr txBox="1"/>
              <p:nvPr/>
            </p:nvSpPr>
            <p:spPr>
              <a:xfrm>
                <a:off x="7220331" y="3235578"/>
                <a:ext cx="5898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99161646-2925-AFD3-E490-17EE0AD8A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331" y="3235578"/>
                <a:ext cx="589817" cy="369332"/>
              </a:xfrm>
              <a:prstGeom prst="rect">
                <a:avLst/>
              </a:prstGeom>
              <a:blipFill>
                <a:blip r:embed="rId8"/>
                <a:stretch>
                  <a:fillRect l="-18557" r="-144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302744DA-4473-E12E-CF81-7BA882173BB7}"/>
                  </a:ext>
                </a:extLst>
              </p:cNvPr>
              <p:cNvSpPr txBox="1"/>
              <p:nvPr/>
            </p:nvSpPr>
            <p:spPr>
              <a:xfrm>
                <a:off x="6082348" y="3243680"/>
                <a:ext cx="11024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302744DA-4473-E12E-CF81-7BA882173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348" y="3243680"/>
                <a:ext cx="1102406" cy="369332"/>
              </a:xfrm>
              <a:prstGeom prst="rect">
                <a:avLst/>
              </a:prstGeom>
              <a:blipFill>
                <a:blip r:embed="rId9"/>
                <a:stretch>
                  <a:fillRect r="-4420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矩形 93">
            <a:extLst>
              <a:ext uri="{FF2B5EF4-FFF2-40B4-BE49-F238E27FC236}">
                <a16:creationId xmlns:a16="http://schemas.microsoft.com/office/drawing/2014/main" id="{0E9D061D-AD8A-6B5C-0033-F34AC5E75894}"/>
              </a:ext>
            </a:extLst>
          </p:cNvPr>
          <p:cNvSpPr/>
          <p:nvPr/>
        </p:nvSpPr>
        <p:spPr>
          <a:xfrm>
            <a:off x="4089119" y="2479684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5D86B77D-27A3-9968-007C-E1E4A4E8DFC2}"/>
              </a:ext>
            </a:extLst>
          </p:cNvPr>
          <p:cNvSpPr/>
          <p:nvPr/>
        </p:nvSpPr>
        <p:spPr>
          <a:xfrm>
            <a:off x="4089119" y="2750950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直线连接符 524">
            <a:extLst>
              <a:ext uri="{FF2B5EF4-FFF2-40B4-BE49-F238E27FC236}">
                <a16:creationId xmlns:a16="http://schemas.microsoft.com/office/drawing/2014/main" id="{7CA4F556-28D1-71B2-0F02-01E61D7871BF}"/>
              </a:ext>
            </a:extLst>
          </p:cNvPr>
          <p:cNvCxnSpPr>
            <a:cxnSpLocks/>
          </p:cNvCxnSpPr>
          <p:nvPr/>
        </p:nvCxnSpPr>
        <p:spPr>
          <a:xfrm>
            <a:off x="4266143" y="2478417"/>
            <a:ext cx="0" cy="54481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525">
            <a:extLst>
              <a:ext uri="{FF2B5EF4-FFF2-40B4-BE49-F238E27FC236}">
                <a16:creationId xmlns:a16="http://schemas.microsoft.com/office/drawing/2014/main" id="{693CB2B7-4AB0-AF94-A851-4122F9CBA0D1}"/>
              </a:ext>
            </a:extLst>
          </p:cNvPr>
          <p:cNvCxnSpPr>
            <a:cxnSpLocks/>
          </p:cNvCxnSpPr>
          <p:nvPr/>
        </p:nvCxnSpPr>
        <p:spPr>
          <a:xfrm>
            <a:off x="5244515" y="2476132"/>
            <a:ext cx="0" cy="5531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DBCBAEEB-94A5-8AAE-ECEA-83B52C4283C7}"/>
              </a:ext>
            </a:extLst>
          </p:cNvPr>
          <p:cNvSpPr txBox="1"/>
          <p:nvPr/>
        </p:nvSpPr>
        <p:spPr>
          <a:xfrm>
            <a:off x="4045654" y="2433392"/>
            <a:ext cx="277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5EB5C31-95FD-799A-DA7C-8431F17B0D55}"/>
                  </a:ext>
                </a:extLst>
              </p:cNvPr>
              <p:cNvSpPr txBox="1"/>
              <p:nvPr/>
            </p:nvSpPr>
            <p:spPr>
              <a:xfrm>
                <a:off x="5338902" y="2423647"/>
                <a:ext cx="5898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5EB5C31-95FD-799A-DA7C-8431F17B0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902" y="2423647"/>
                <a:ext cx="589817" cy="369332"/>
              </a:xfrm>
              <a:prstGeom prst="rect">
                <a:avLst/>
              </a:prstGeom>
              <a:blipFill>
                <a:blip r:embed="rId10"/>
                <a:stretch>
                  <a:fillRect l="-19588" r="-13402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021FFEA7-A6CB-3A33-6B3B-9182D0E28D58}"/>
                  </a:ext>
                </a:extLst>
              </p:cNvPr>
              <p:cNvSpPr txBox="1"/>
              <p:nvPr/>
            </p:nvSpPr>
            <p:spPr>
              <a:xfrm>
                <a:off x="4202093" y="2422373"/>
                <a:ext cx="11024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:]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021FFEA7-A6CB-3A33-6B3B-9182D0E28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093" y="2422373"/>
                <a:ext cx="1102406" cy="369332"/>
              </a:xfrm>
              <a:prstGeom prst="rect">
                <a:avLst/>
              </a:prstGeom>
              <a:blipFill>
                <a:blip r:embed="rId11"/>
                <a:stretch>
                  <a:fillRect r="-4972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矩形 100">
            <a:extLst>
              <a:ext uri="{FF2B5EF4-FFF2-40B4-BE49-F238E27FC236}">
                <a16:creationId xmlns:a16="http://schemas.microsoft.com/office/drawing/2014/main" id="{05E5E6C5-2472-5F73-3B97-A0CD9204FBAF}"/>
              </a:ext>
            </a:extLst>
          </p:cNvPr>
          <p:cNvSpPr/>
          <p:nvPr/>
        </p:nvSpPr>
        <p:spPr>
          <a:xfrm>
            <a:off x="5961313" y="2479684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7292D7DF-2B1C-5D50-5027-D71431DF14A5}"/>
              </a:ext>
            </a:extLst>
          </p:cNvPr>
          <p:cNvSpPr/>
          <p:nvPr/>
        </p:nvSpPr>
        <p:spPr>
          <a:xfrm>
            <a:off x="5960343" y="2750950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线连接符 39">
            <a:extLst>
              <a:ext uri="{FF2B5EF4-FFF2-40B4-BE49-F238E27FC236}">
                <a16:creationId xmlns:a16="http://schemas.microsoft.com/office/drawing/2014/main" id="{8C1C9129-2DCB-E0D0-61C6-B3EE498CBCAA}"/>
              </a:ext>
            </a:extLst>
          </p:cNvPr>
          <p:cNvCxnSpPr>
            <a:cxnSpLocks/>
          </p:cNvCxnSpPr>
          <p:nvPr/>
        </p:nvCxnSpPr>
        <p:spPr>
          <a:xfrm>
            <a:off x="6152342" y="2474865"/>
            <a:ext cx="0" cy="54481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40">
            <a:extLst>
              <a:ext uri="{FF2B5EF4-FFF2-40B4-BE49-F238E27FC236}">
                <a16:creationId xmlns:a16="http://schemas.microsoft.com/office/drawing/2014/main" id="{DDE8F3FA-6C14-3BE2-B257-3280D7E0515B}"/>
              </a:ext>
            </a:extLst>
          </p:cNvPr>
          <p:cNvCxnSpPr>
            <a:cxnSpLocks/>
          </p:cNvCxnSpPr>
          <p:nvPr/>
        </p:nvCxnSpPr>
        <p:spPr>
          <a:xfrm>
            <a:off x="7132611" y="2472580"/>
            <a:ext cx="0" cy="5531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对话气泡: 圆角矩形 107">
                <a:extLst>
                  <a:ext uri="{FF2B5EF4-FFF2-40B4-BE49-F238E27FC236}">
                    <a16:creationId xmlns:a16="http://schemas.microsoft.com/office/drawing/2014/main" id="{54AF3DEB-7423-CED0-F3FC-8E1CCDEF9BD7}"/>
                  </a:ext>
                </a:extLst>
              </p:cNvPr>
              <p:cNvSpPr/>
              <p:nvPr/>
            </p:nvSpPr>
            <p:spPr>
              <a:xfrm>
                <a:off x="139102" y="2080126"/>
                <a:ext cx="3904463" cy="1219748"/>
              </a:xfrm>
              <a:prstGeom prst="wedgeRoundRectCallout">
                <a:avLst>
                  <a:gd name="adj1" fmla="val 42496"/>
                  <a:gd name="adj2" fmla="val 65098"/>
                  <a:gd name="adj3" fmla="val 16667"/>
                </a:avLst>
              </a:prstGeom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zh-CN" sz="2000" dirty="0">
                  <a:latin typeface="Arial Rounded MT Bold" panose="020F07040305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 Rounded MT Bold" panose="020F0704030504030204" pitchFamily="34" charset="0"/>
                  </a:rPr>
                  <a:t>Composed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solidFill>
                      <a:srgbClr val="FFC000"/>
                    </a:solidFill>
                    <a:latin typeface="Arial Rounded MT Bold" panose="020F0704030504030204" pitchFamily="34" charset="0"/>
                  </a:rPr>
                  <a:t>buckets</a:t>
                </a:r>
                <a:endParaRPr lang="en-US" altLang="zh-CN" sz="2000" dirty="0">
                  <a:latin typeface="Arial Rounded MT Bold" panose="020F07040305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rgbClr val="FFC000"/>
                    </a:solidFill>
                    <a:latin typeface="Arial Rounded MT Bold" panose="020F0704030504030204" pitchFamily="34" charset="0"/>
                  </a:rPr>
                  <a:t> slots 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per bucket in our implementation</a:t>
                </a:r>
                <a:endParaRPr lang="en-US" altLang="zh-CN" sz="2000" b="1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  <a:p>
                <a:endParaRPr lang="en-US" altLang="zh-CN" sz="2000" b="1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>
          <p:sp>
            <p:nvSpPr>
              <p:cNvPr id="108" name="对话气泡: 圆角矩形 107">
                <a:extLst>
                  <a:ext uri="{FF2B5EF4-FFF2-40B4-BE49-F238E27FC236}">
                    <a16:creationId xmlns:a16="http://schemas.microsoft.com/office/drawing/2014/main" id="{54AF3DEB-7423-CED0-F3FC-8E1CCDEF9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2" y="2080126"/>
                <a:ext cx="3904463" cy="1219748"/>
              </a:xfrm>
              <a:prstGeom prst="wedgeRoundRectCallout">
                <a:avLst>
                  <a:gd name="adj1" fmla="val 42496"/>
                  <a:gd name="adj2" fmla="val 65098"/>
                  <a:gd name="adj3" fmla="val 16667"/>
                </a:avLst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553CA363-1892-0320-7934-6B5B76D2FFB0}"/>
                  </a:ext>
                </a:extLst>
              </p:cNvPr>
              <p:cNvSpPr txBox="1"/>
              <p:nvPr/>
            </p:nvSpPr>
            <p:spPr>
              <a:xfrm>
                <a:off x="3668910" y="1453437"/>
                <a:ext cx="45518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0" dirty="0" smtClean="0">
                          <a:latin typeface="Cambria Math" panose="02040503050406030204" pitchFamily="18" charset="0"/>
                        </a:rPr>
                        <m:t>𝐋𝐂</m:t>
                      </m:r>
                      <m:d>
                        <m:d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kumimoji="1"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553CA363-1892-0320-7934-6B5B76D2F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910" y="1453437"/>
                <a:ext cx="4551887" cy="400110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396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FFBAE-243F-B779-B96E-51110663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Our Approach 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– Suffix Cache</a:t>
            </a:r>
            <a:endParaRPr lang="zh-CN" altLang="en-US" sz="28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5A38C-EEB7-974A-4F4F-3B69D355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25</a:t>
            </a:fld>
            <a:endParaRPr lang="zh-CN" altLang="en-US"/>
          </a:p>
        </p:txBody>
      </p:sp>
      <p:cxnSp>
        <p:nvCxnSpPr>
          <p:cNvPr id="40" name="直线箭头连接符 246">
            <a:extLst>
              <a:ext uri="{FF2B5EF4-FFF2-40B4-BE49-F238E27FC236}">
                <a16:creationId xmlns:a16="http://schemas.microsoft.com/office/drawing/2014/main" id="{FB581827-EB98-3A26-19C3-2928B4E7FF94}"/>
              </a:ext>
            </a:extLst>
          </p:cNvPr>
          <p:cNvCxnSpPr>
            <a:cxnSpLocks/>
            <a:stCxn id="62" idx="2"/>
            <a:endCxn id="42" idx="0"/>
          </p:cNvCxnSpPr>
          <p:nvPr/>
        </p:nvCxnSpPr>
        <p:spPr>
          <a:xfrm flipH="1">
            <a:off x="4481622" y="4155577"/>
            <a:ext cx="1581241" cy="473051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250">
            <a:extLst>
              <a:ext uri="{FF2B5EF4-FFF2-40B4-BE49-F238E27FC236}">
                <a16:creationId xmlns:a16="http://schemas.microsoft.com/office/drawing/2014/main" id="{8BCA8F93-04C5-DDC6-A14A-10AF9E29BC34}"/>
              </a:ext>
            </a:extLst>
          </p:cNvPr>
          <p:cNvCxnSpPr>
            <a:cxnSpLocks/>
            <a:stCxn id="63" idx="2"/>
            <a:endCxn id="43" idx="0"/>
          </p:cNvCxnSpPr>
          <p:nvPr/>
        </p:nvCxnSpPr>
        <p:spPr>
          <a:xfrm flipH="1">
            <a:off x="7366039" y="4147913"/>
            <a:ext cx="150853" cy="48071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40CE1F7-EA28-6FDC-479A-FF55BEA28FE3}"/>
              </a:ext>
            </a:extLst>
          </p:cNvPr>
          <p:cNvSpPr txBox="1"/>
          <p:nvPr/>
        </p:nvSpPr>
        <p:spPr>
          <a:xfrm>
            <a:off x="3889420" y="4628628"/>
            <a:ext cx="118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Hot</a:t>
            </a:r>
            <a:r>
              <a:rPr kumimoji="1" lang="zh-CN" altLang="en-US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Flag</a:t>
            </a:r>
            <a:endParaRPr kumimoji="1" lang="zh-CN" altLang="en-US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8D5D1F4-1DE9-4CC6-61A6-0971CA20D7AD}"/>
              </a:ext>
            </a:extLst>
          </p:cNvPr>
          <p:cNvSpPr txBox="1"/>
          <p:nvPr/>
        </p:nvSpPr>
        <p:spPr>
          <a:xfrm>
            <a:off x="6635614" y="4628628"/>
            <a:ext cx="1460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Hash</a:t>
            </a:r>
            <a:r>
              <a:rPr kumimoji="1" lang="zh-CN" altLang="en-US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Suffix</a:t>
            </a:r>
            <a:endParaRPr kumimoji="1" lang="zh-CN" altLang="en-US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70EE473-5B8D-07FA-83F3-D72BE5FEE541}"/>
              </a:ext>
            </a:extLst>
          </p:cNvPr>
          <p:cNvSpPr txBox="1"/>
          <p:nvPr/>
        </p:nvSpPr>
        <p:spPr>
          <a:xfrm>
            <a:off x="5149081" y="4628628"/>
            <a:ext cx="1494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Index</a:t>
            </a:r>
            <a:r>
              <a:rPr kumimoji="1" lang="zh-CN" altLang="en-US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Suffix</a:t>
            </a:r>
            <a:endParaRPr kumimoji="1" lang="zh-CN" altLang="en-US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5" name="直线箭头连接符 504">
            <a:extLst>
              <a:ext uri="{FF2B5EF4-FFF2-40B4-BE49-F238E27FC236}">
                <a16:creationId xmlns:a16="http://schemas.microsoft.com/office/drawing/2014/main" id="{380C8AA7-C6AA-34A6-65E9-8FDB6D92FB66}"/>
              </a:ext>
            </a:extLst>
          </p:cNvPr>
          <p:cNvCxnSpPr>
            <a:cxnSpLocks/>
            <a:stCxn id="64" idx="2"/>
            <a:endCxn id="44" idx="0"/>
          </p:cNvCxnSpPr>
          <p:nvPr/>
        </p:nvCxnSpPr>
        <p:spPr>
          <a:xfrm flipH="1">
            <a:off x="5896434" y="4156015"/>
            <a:ext cx="738769" cy="472613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27C77E17-FC66-9A7F-8616-6E41A010DF76}"/>
              </a:ext>
            </a:extLst>
          </p:cNvPr>
          <p:cNvSpPr/>
          <p:nvPr/>
        </p:nvSpPr>
        <p:spPr>
          <a:xfrm>
            <a:off x="4088682" y="3571611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EA1813F-4BF0-47CC-D087-725E8C6355EE}"/>
              </a:ext>
            </a:extLst>
          </p:cNvPr>
          <p:cNvSpPr/>
          <p:nvPr/>
        </p:nvSpPr>
        <p:spPr>
          <a:xfrm>
            <a:off x="4088682" y="3842877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线连接符 524">
            <a:extLst>
              <a:ext uri="{FF2B5EF4-FFF2-40B4-BE49-F238E27FC236}">
                <a16:creationId xmlns:a16="http://schemas.microsoft.com/office/drawing/2014/main" id="{989DA65F-D9F8-FEE3-3736-BF080AAB37BD}"/>
              </a:ext>
            </a:extLst>
          </p:cNvPr>
          <p:cNvCxnSpPr>
            <a:cxnSpLocks/>
          </p:cNvCxnSpPr>
          <p:nvPr/>
        </p:nvCxnSpPr>
        <p:spPr>
          <a:xfrm>
            <a:off x="4265706" y="3570344"/>
            <a:ext cx="0" cy="54481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525">
            <a:extLst>
              <a:ext uri="{FF2B5EF4-FFF2-40B4-BE49-F238E27FC236}">
                <a16:creationId xmlns:a16="http://schemas.microsoft.com/office/drawing/2014/main" id="{2EF2E3E8-358E-1572-5E2F-E2A127B5F627}"/>
              </a:ext>
            </a:extLst>
          </p:cNvPr>
          <p:cNvCxnSpPr>
            <a:cxnSpLocks/>
          </p:cNvCxnSpPr>
          <p:nvPr/>
        </p:nvCxnSpPr>
        <p:spPr>
          <a:xfrm>
            <a:off x="5244078" y="3568059"/>
            <a:ext cx="0" cy="5531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D0B8108-E0C6-4503-BBFF-5AE076075611}"/>
              </a:ext>
            </a:extLst>
          </p:cNvPr>
          <p:cNvSpPr txBox="1"/>
          <p:nvPr/>
        </p:nvSpPr>
        <p:spPr>
          <a:xfrm>
            <a:off x="4045217" y="3525319"/>
            <a:ext cx="277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2C1A9BFE-C3E7-7424-3BB0-2D8D140C1B32}"/>
                  </a:ext>
                </a:extLst>
              </p:cNvPr>
              <p:cNvSpPr txBox="1"/>
              <p:nvPr/>
            </p:nvSpPr>
            <p:spPr>
              <a:xfrm>
                <a:off x="5338465" y="3515574"/>
                <a:ext cx="5898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2C1A9BFE-C3E7-7424-3BB0-2D8D140C1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465" y="3515574"/>
                <a:ext cx="589817" cy="369332"/>
              </a:xfrm>
              <a:prstGeom prst="rect">
                <a:avLst/>
              </a:prstGeom>
              <a:blipFill>
                <a:blip r:embed="rId2"/>
                <a:stretch>
                  <a:fillRect l="-18750" r="-1458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D145330F-5680-0A12-D949-563279CBABBE}"/>
                  </a:ext>
                </a:extLst>
              </p:cNvPr>
              <p:cNvSpPr txBox="1"/>
              <p:nvPr/>
            </p:nvSpPr>
            <p:spPr>
              <a:xfrm>
                <a:off x="4201656" y="3514300"/>
                <a:ext cx="11024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:]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D145330F-5680-0A12-D949-563279CBA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656" y="3514300"/>
                <a:ext cx="1102406" cy="369332"/>
              </a:xfrm>
              <a:prstGeom prst="rect">
                <a:avLst/>
              </a:prstGeom>
              <a:blipFill>
                <a:blip r:embed="rId3"/>
                <a:stretch>
                  <a:fillRect r="-4420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矩形 56">
            <a:extLst>
              <a:ext uri="{FF2B5EF4-FFF2-40B4-BE49-F238E27FC236}">
                <a16:creationId xmlns:a16="http://schemas.microsoft.com/office/drawing/2014/main" id="{04D2039D-FF49-83A5-0580-E9137654CEEC}"/>
              </a:ext>
            </a:extLst>
          </p:cNvPr>
          <p:cNvSpPr/>
          <p:nvPr/>
        </p:nvSpPr>
        <p:spPr>
          <a:xfrm>
            <a:off x="5960876" y="3571611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50CA2797-901D-C4E3-72DC-0D8BEF10FB91}"/>
              </a:ext>
            </a:extLst>
          </p:cNvPr>
          <p:cNvSpPr/>
          <p:nvPr/>
        </p:nvSpPr>
        <p:spPr>
          <a:xfrm>
            <a:off x="5959906" y="3842877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线连接符 39">
            <a:extLst>
              <a:ext uri="{FF2B5EF4-FFF2-40B4-BE49-F238E27FC236}">
                <a16:creationId xmlns:a16="http://schemas.microsoft.com/office/drawing/2014/main" id="{F3AFA57A-88D8-929D-4A68-38757CCACCC2}"/>
              </a:ext>
            </a:extLst>
          </p:cNvPr>
          <p:cNvCxnSpPr>
            <a:cxnSpLocks/>
          </p:cNvCxnSpPr>
          <p:nvPr/>
        </p:nvCxnSpPr>
        <p:spPr>
          <a:xfrm>
            <a:off x="6151905" y="3566792"/>
            <a:ext cx="0" cy="54481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40">
            <a:extLst>
              <a:ext uri="{FF2B5EF4-FFF2-40B4-BE49-F238E27FC236}">
                <a16:creationId xmlns:a16="http://schemas.microsoft.com/office/drawing/2014/main" id="{97145B1C-C9B8-1B25-6985-0ACDE67FD6F7}"/>
              </a:ext>
            </a:extLst>
          </p:cNvPr>
          <p:cNvCxnSpPr>
            <a:cxnSpLocks/>
          </p:cNvCxnSpPr>
          <p:nvPr/>
        </p:nvCxnSpPr>
        <p:spPr>
          <a:xfrm>
            <a:off x="7132174" y="3564507"/>
            <a:ext cx="0" cy="5531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C2FF93CE-8966-C30C-F19A-9078EFBFEA5A}"/>
              </a:ext>
            </a:extLst>
          </p:cNvPr>
          <p:cNvSpPr txBox="1"/>
          <p:nvPr/>
        </p:nvSpPr>
        <p:spPr>
          <a:xfrm>
            <a:off x="5924338" y="3786245"/>
            <a:ext cx="277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4C2D4DA3-F5CE-C648-1AE5-54ED553B4E0C}"/>
                  </a:ext>
                </a:extLst>
              </p:cNvPr>
              <p:cNvSpPr txBox="1"/>
              <p:nvPr/>
            </p:nvSpPr>
            <p:spPr>
              <a:xfrm>
                <a:off x="7221983" y="3778581"/>
                <a:ext cx="5898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4C2D4DA3-F5CE-C648-1AE5-54ED553B4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983" y="3778581"/>
                <a:ext cx="589817" cy="369332"/>
              </a:xfrm>
              <a:prstGeom prst="rect">
                <a:avLst/>
              </a:prstGeom>
              <a:blipFill>
                <a:blip r:embed="rId4"/>
                <a:stretch>
                  <a:fillRect l="-19792" r="-1458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3441A12-F4B6-88D3-53DE-A0BBD20BBA57}"/>
                  </a:ext>
                </a:extLst>
              </p:cNvPr>
              <p:cNvSpPr txBox="1"/>
              <p:nvPr/>
            </p:nvSpPr>
            <p:spPr>
              <a:xfrm>
                <a:off x="6084000" y="3786683"/>
                <a:ext cx="11024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3441A12-F4B6-88D3-53DE-A0BBD20B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000" y="3786683"/>
                <a:ext cx="1102406" cy="369332"/>
              </a:xfrm>
              <a:prstGeom prst="rect">
                <a:avLst/>
              </a:prstGeom>
              <a:blipFill>
                <a:blip r:embed="rId5"/>
                <a:stretch>
                  <a:fillRect r="-5525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矩形 67">
            <a:extLst>
              <a:ext uri="{FF2B5EF4-FFF2-40B4-BE49-F238E27FC236}">
                <a16:creationId xmlns:a16="http://schemas.microsoft.com/office/drawing/2014/main" id="{822B1C57-151E-E620-4757-B08EBAAAB59B}"/>
              </a:ext>
            </a:extLst>
          </p:cNvPr>
          <p:cNvSpPr/>
          <p:nvPr/>
        </p:nvSpPr>
        <p:spPr>
          <a:xfrm>
            <a:off x="4087030" y="3028608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115AFC4-E363-ADE0-6B8C-04906AD65F31}"/>
              </a:ext>
            </a:extLst>
          </p:cNvPr>
          <p:cNvSpPr/>
          <p:nvPr/>
        </p:nvSpPr>
        <p:spPr>
          <a:xfrm>
            <a:off x="4087030" y="3299874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线连接符 524">
            <a:extLst>
              <a:ext uri="{FF2B5EF4-FFF2-40B4-BE49-F238E27FC236}">
                <a16:creationId xmlns:a16="http://schemas.microsoft.com/office/drawing/2014/main" id="{3125B761-DEFB-8508-4E5C-4DEE7AD98769}"/>
              </a:ext>
            </a:extLst>
          </p:cNvPr>
          <p:cNvCxnSpPr>
            <a:cxnSpLocks/>
          </p:cNvCxnSpPr>
          <p:nvPr/>
        </p:nvCxnSpPr>
        <p:spPr>
          <a:xfrm>
            <a:off x="4264054" y="3027341"/>
            <a:ext cx="0" cy="54481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525">
            <a:extLst>
              <a:ext uri="{FF2B5EF4-FFF2-40B4-BE49-F238E27FC236}">
                <a16:creationId xmlns:a16="http://schemas.microsoft.com/office/drawing/2014/main" id="{12BF7A28-0BE7-FDE9-7DD5-B3FF1B6AFCDB}"/>
              </a:ext>
            </a:extLst>
          </p:cNvPr>
          <p:cNvCxnSpPr>
            <a:cxnSpLocks/>
          </p:cNvCxnSpPr>
          <p:nvPr/>
        </p:nvCxnSpPr>
        <p:spPr>
          <a:xfrm>
            <a:off x="5242426" y="3025056"/>
            <a:ext cx="0" cy="5531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602AD204-537C-4007-062A-F099F7B7E91E}"/>
              </a:ext>
            </a:extLst>
          </p:cNvPr>
          <p:cNvSpPr txBox="1"/>
          <p:nvPr/>
        </p:nvSpPr>
        <p:spPr>
          <a:xfrm>
            <a:off x="4043565" y="2982316"/>
            <a:ext cx="277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7997EC96-745B-1605-30AE-6E7A562064CE}"/>
                  </a:ext>
                </a:extLst>
              </p:cNvPr>
              <p:cNvSpPr txBox="1"/>
              <p:nvPr/>
            </p:nvSpPr>
            <p:spPr>
              <a:xfrm>
                <a:off x="5336813" y="2972571"/>
                <a:ext cx="5898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7997EC96-745B-1605-30AE-6E7A56206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13" y="2972571"/>
                <a:ext cx="589817" cy="369332"/>
              </a:xfrm>
              <a:prstGeom prst="rect">
                <a:avLst/>
              </a:prstGeom>
              <a:blipFill>
                <a:blip r:embed="rId6"/>
                <a:stretch>
                  <a:fillRect l="-16495" r="-12371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88B01172-0D66-EB54-547C-7FD843C087AF}"/>
                  </a:ext>
                </a:extLst>
              </p:cNvPr>
              <p:cNvSpPr txBox="1"/>
              <p:nvPr/>
            </p:nvSpPr>
            <p:spPr>
              <a:xfrm>
                <a:off x="4200004" y="2971297"/>
                <a:ext cx="11024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:]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88B01172-0D66-EB54-547C-7FD843C08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0004" y="2971297"/>
                <a:ext cx="1102406" cy="369332"/>
              </a:xfrm>
              <a:prstGeom prst="rect">
                <a:avLst/>
              </a:prstGeom>
              <a:blipFill>
                <a:blip r:embed="rId7"/>
                <a:stretch>
                  <a:fillRect r="-2762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2BB73164-1727-7C68-5629-A60ED15C29F3}"/>
              </a:ext>
            </a:extLst>
          </p:cNvPr>
          <p:cNvSpPr/>
          <p:nvPr/>
        </p:nvSpPr>
        <p:spPr>
          <a:xfrm>
            <a:off x="5959224" y="3028608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58671213-AD2B-19F5-918F-216F6CF0540C}"/>
              </a:ext>
            </a:extLst>
          </p:cNvPr>
          <p:cNvSpPr/>
          <p:nvPr/>
        </p:nvSpPr>
        <p:spPr>
          <a:xfrm>
            <a:off x="5958254" y="3299874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线连接符 39">
            <a:extLst>
              <a:ext uri="{FF2B5EF4-FFF2-40B4-BE49-F238E27FC236}">
                <a16:creationId xmlns:a16="http://schemas.microsoft.com/office/drawing/2014/main" id="{21E13010-B0F8-A61B-4076-3DBD5CF2AB3A}"/>
              </a:ext>
            </a:extLst>
          </p:cNvPr>
          <p:cNvCxnSpPr>
            <a:cxnSpLocks/>
          </p:cNvCxnSpPr>
          <p:nvPr/>
        </p:nvCxnSpPr>
        <p:spPr>
          <a:xfrm>
            <a:off x="6150253" y="3023789"/>
            <a:ext cx="0" cy="54481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40">
            <a:extLst>
              <a:ext uri="{FF2B5EF4-FFF2-40B4-BE49-F238E27FC236}">
                <a16:creationId xmlns:a16="http://schemas.microsoft.com/office/drawing/2014/main" id="{12BA033F-F15F-0A36-02C1-3021382FEF24}"/>
              </a:ext>
            </a:extLst>
          </p:cNvPr>
          <p:cNvCxnSpPr>
            <a:cxnSpLocks/>
          </p:cNvCxnSpPr>
          <p:nvPr/>
        </p:nvCxnSpPr>
        <p:spPr>
          <a:xfrm>
            <a:off x="7130522" y="3021504"/>
            <a:ext cx="0" cy="5531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8C1D7E6A-2BBD-5377-EFE8-425046DACB0A}"/>
              </a:ext>
            </a:extLst>
          </p:cNvPr>
          <p:cNvSpPr txBox="1"/>
          <p:nvPr/>
        </p:nvSpPr>
        <p:spPr>
          <a:xfrm>
            <a:off x="5922686" y="3243242"/>
            <a:ext cx="277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99161646-2925-AFD3-E490-17EE0AD8A918}"/>
                  </a:ext>
                </a:extLst>
              </p:cNvPr>
              <p:cNvSpPr txBox="1"/>
              <p:nvPr/>
            </p:nvSpPr>
            <p:spPr>
              <a:xfrm>
                <a:off x="7220331" y="3235578"/>
                <a:ext cx="5898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99161646-2925-AFD3-E490-17EE0AD8A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331" y="3235578"/>
                <a:ext cx="589817" cy="369332"/>
              </a:xfrm>
              <a:prstGeom prst="rect">
                <a:avLst/>
              </a:prstGeom>
              <a:blipFill>
                <a:blip r:embed="rId8"/>
                <a:stretch>
                  <a:fillRect l="-18557" r="-1443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302744DA-4473-E12E-CF81-7BA882173BB7}"/>
                  </a:ext>
                </a:extLst>
              </p:cNvPr>
              <p:cNvSpPr txBox="1"/>
              <p:nvPr/>
            </p:nvSpPr>
            <p:spPr>
              <a:xfrm>
                <a:off x="6082348" y="3243680"/>
                <a:ext cx="11024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302744DA-4473-E12E-CF81-7BA882173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348" y="3243680"/>
                <a:ext cx="1102406" cy="369332"/>
              </a:xfrm>
              <a:prstGeom prst="rect">
                <a:avLst/>
              </a:prstGeom>
              <a:blipFill>
                <a:blip r:embed="rId9"/>
                <a:stretch>
                  <a:fillRect r="-4420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矩形 93">
            <a:extLst>
              <a:ext uri="{FF2B5EF4-FFF2-40B4-BE49-F238E27FC236}">
                <a16:creationId xmlns:a16="http://schemas.microsoft.com/office/drawing/2014/main" id="{0E9D061D-AD8A-6B5C-0033-F34AC5E75894}"/>
              </a:ext>
            </a:extLst>
          </p:cNvPr>
          <p:cNvSpPr/>
          <p:nvPr/>
        </p:nvSpPr>
        <p:spPr>
          <a:xfrm>
            <a:off x="4089119" y="2479684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5D86B77D-27A3-9968-007C-E1E4A4E8DFC2}"/>
              </a:ext>
            </a:extLst>
          </p:cNvPr>
          <p:cNvSpPr/>
          <p:nvPr/>
        </p:nvSpPr>
        <p:spPr>
          <a:xfrm>
            <a:off x="4089119" y="2750950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6" name="直线连接符 524">
            <a:extLst>
              <a:ext uri="{FF2B5EF4-FFF2-40B4-BE49-F238E27FC236}">
                <a16:creationId xmlns:a16="http://schemas.microsoft.com/office/drawing/2014/main" id="{7CA4F556-28D1-71B2-0F02-01E61D7871BF}"/>
              </a:ext>
            </a:extLst>
          </p:cNvPr>
          <p:cNvCxnSpPr>
            <a:cxnSpLocks/>
          </p:cNvCxnSpPr>
          <p:nvPr/>
        </p:nvCxnSpPr>
        <p:spPr>
          <a:xfrm>
            <a:off x="4266143" y="2478417"/>
            <a:ext cx="0" cy="54481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525">
            <a:extLst>
              <a:ext uri="{FF2B5EF4-FFF2-40B4-BE49-F238E27FC236}">
                <a16:creationId xmlns:a16="http://schemas.microsoft.com/office/drawing/2014/main" id="{693CB2B7-4AB0-AF94-A851-4122F9CBA0D1}"/>
              </a:ext>
            </a:extLst>
          </p:cNvPr>
          <p:cNvCxnSpPr>
            <a:cxnSpLocks/>
          </p:cNvCxnSpPr>
          <p:nvPr/>
        </p:nvCxnSpPr>
        <p:spPr>
          <a:xfrm>
            <a:off x="5244515" y="2476132"/>
            <a:ext cx="0" cy="5531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>
            <a:extLst>
              <a:ext uri="{FF2B5EF4-FFF2-40B4-BE49-F238E27FC236}">
                <a16:creationId xmlns:a16="http://schemas.microsoft.com/office/drawing/2014/main" id="{DBCBAEEB-94A5-8AAE-ECEA-83B52C4283C7}"/>
              </a:ext>
            </a:extLst>
          </p:cNvPr>
          <p:cNvSpPr txBox="1"/>
          <p:nvPr/>
        </p:nvSpPr>
        <p:spPr>
          <a:xfrm>
            <a:off x="4045654" y="2433392"/>
            <a:ext cx="277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5EB5C31-95FD-799A-DA7C-8431F17B0D55}"/>
                  </a:ext>
                </a:extLst>
              </p:cNvPr>
              <p:cNvSpPr txBox="1"/>
              <p:nvPr/>
            </p:nvSpPr>
            <p:spPr>
              <a:xfrm>
                <a:off x="5338902" y="2423647"/>
                <a:ext cx="5898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5EB5C31-95FD-799A-DA7C-8431F17B0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902" y="2423647"/>
                <a:ext cx="589817" cy="369332"/>
              </a:xfrm>
              <a:prstGeom prst="rect">
                <a:avLst/>
              </a:prstGeom>
              <a:blipFill>
                <a:blip r:embed="rId10"/>
                <a:stretch>
                  <a:fillRect l="-19588" r="-13402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021FFEA7-A6CB-3A33-6B3B-9182D0E28D58}"/>
                  </a:ext>
                </a:extLst>
              </p:cNvPr>
              <p:cNvSpPr txBox="1"/>
              <p:nvPr/>
            </p:nvSpPr>
            <p:spPr>
              <a:xfrm>
                <a:off x="4202093" y="2422373"/>
                <a:ext cx="11024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:]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021FFEA7-A6CB-3A33-6B3B-9182D0E28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093" y="2422373"/>
                <a:ext cx="1102406" cy="369332"/>
              </a:xfrm>
              <a:prstGeom prst="rect">
                <a:avLst/>
              </a:prstGeom>
              <a:blipFill>
                <a:blip r:embed="rId11"/>
                <a:stretch>
                  <a:fillRect r="-4972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矩形 100">
            <a:extLst>
              <a:ext uri="{FF2B5EF4-FFF2-40B4-BE49-F238E27FC236}">
                <a16:creationId xmlns:a16="http://schemas.microsoft.com/office/drawing/2014/main" id="{05E5E6C5-2472-5F73-3B97-A0CD9204FBAF}"/>
              </a:ext>
            </a:extLst>
          </p:cNvPr>
          <p:cNvSpPr/>
          <p:nvPr/>
        </p:nvSpPr>
        <p:spPr>
          <a:xfrm>
            <a:off x="5961313" y="2479684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7292D7DF-2B1C-5D50-5027-D71431DF14A5}"/>
              </a:ext>
            </a:extLst>
          </p:cNvPr>
          <p:cNvSpPr/>
          <p:nvPr/>
        </p:nvSpPr>
        <p:spPr>
          <a:xfrm>
            <a:off x="5960343" y="2750950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3" name="直线连接符 39">
            <a:extLst>
              <a:ext uri="{FF2B5EF4-FFF2-40B4-BE49-F238E27FC236}">
                <a16:creationId xmlns:a16="http://schemas.microsoft.com/office/drawing/2014/main" id="{8C1C9129-2DCB-E0D0-61C6-B3EE498CBCAA}"/>
              </a:ext>
            </a:extLst>
          </p:cNvPr>
          <p:cNvCxnSpPr>
            <a:cxnSpLocks/>
          </p:cNvCxnSpPr>
          <p:nvPr/>
        </p:nvCxnSpPr>
        <p:spPr>
          <a:xfrm>
            <a:off x="6152342" y="2474865"/>
            <a:ext cx="0" cy="54481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40">
            <a:extLst>
              <a:ext uri="{FF2B5EF4-FFF2-40B4-BE49-F238E27FC236}">
                <a16:creationId xmlns:a16="http://schemas.microsoft.com/office/drawing/2014/main" id="{DDE8F3FA-6C14-3BE2-B257-3280D7E0515B}"/>
              </a:ext>
            </a:extLst>
          </p:cNvPr>
          <p:cNvCxnSpPr>
            <a:cxnSpLocks/>
          </p:cNvCxnSpPr>
          <p:nvPr/>
        </p:nvCxnSpPr>
        <p:spPr>
          <a:xfrm>
            <a:off x="7132611" y="2472580"/>
            <a:ext cx="0" cy="5531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对话气泡: 圆角矩形 107">
                <a:extLst>
                  <a:ext uri="{FF2B5EF4-FFF2-40B4-BE49-F238E27FC236}">
                    <a16:creationId xmlns:a16="http://schemas.microsoft.com/office/drawing/2014/main" id="{54AF3DEB-7423-CED0-F3FC-8E1CCDEF9BD7}"/>
                  </a:ext>
                </a:extLst>
              </p:cNvPr>
              <p:cNvSpPr/>
              <p:nvPr/>
            </p:nvSpPr>
            <p:spPr>
              <a:xfrm>
                <a:off x="139102" y="2080126"/>
                <a:ext cx="3904463" cy="1219748"/>
              </a:xfrm>
              <a:prstGeom prst="wedgeRoundRectCallout">
                <a:avLst>
                  <a:gd name="adj1" fmla="val 42496"/>
                  <a:gd name="adj2" fmla="val 65098"/>
                  <a:gd name="adj3" fmla="val 16667"/>
                </a:avLst>
              </a:prstGeom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altLang="zh-CN" sz="2000" dirty="0">
                  <a:latin typeface="Arial Rounded MT Bold" panose="020F07040305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 Rounded MT Bold" panose="020F0704030504030204" pitchFamily="34" charset="0"/>
                  </a:rPr>
                  <a:t>Composed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solidFill>
                      <a:srgbClr val="FFC000"/>
                    </a:solidFill>
                    <a:latin typeface="Arial Rounded MT Bold" panose="020F0704030504030204" pitchFamily="34" charset="0"/>
                  </a:rPr>
                  <a:t>buckets</a:t>
                </a:r>
                <a:endParaRPr lang="en-US" altLang="zh-CN" sz="2000" dirty="0">
                  <a:latin typeface="Arial Rounded MT Bold" panose="020F070403050403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p>
                    </m:sSup>
                  </m:oMath>
                </a14:m>
                <a:r>
                  <a:rPr lang="en-US" altLang="zh-CN" sz="2000" dirty="0">
                    <a:solidFill>
                      <a:srgbClr val="FFC000"/>
                    </a:solidFill>
                    <a:latin typeface="Arial Rounded MT Bold" panose="020F0704030504030204" pitchFamily="34" charset="0"/>
                  </a:rPr>
                  <a:t> slots 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per bucket in our implementation</a:t>
                </a:r>
                <a:endParaRPr lang="en-US" altLang="zh-CN" sz="2000" b="1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  <a:p>
                <a:endParaRPr lang="en-US" altLang="zh-CN" sz="2000" b="1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>
          <p:sp>
            <p:nvSpPr>
              <p:cNvPr id="108" name="对话气泡: 圆角矩形 107">
                <a:extLst>
                  <a:ext uri="{FF2B5EF4-FFF2-40B4-BE49-F238E27FC236}">
                    <a16:creationId xmlns:a16="http://schemas.microsoft.com/office/drawing/2014/main" id="{54AF3DEB-7423-CED0-F3FC-8E1CCDEF9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2" y="2080126"/>
                <a:ext cx="3904463" cy="1219748"/>
              </a:xfrm>
              <a:prstGeom prst="wedgeRoundRectCallout">
                <a:avLst>
                  <a:gd name="adj1" fmla="val 42496"/>
                  <a:gd name="adj2" fmla="val 65098"/>
                  <a:gd name="adj3" fmla="val 16667"/>
                </a:avLst>
              </a:prstGeom>
              <a:blipFill>
                <a:blip r:embed="rId1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对话气泡: 圆角矩形 2">
                <a:extLst>
                  <a:ext uri="{FF2B5EF4-FFF2-40B4-BE49-F238E27FC236}">
                    <a16:creationId xmlns:a16="http://schemas.microsoft.com/office/drawing/2014/main" id="{E769B219-F880-4BC0-8360-0DEA9906C3D6}"/>
                  </a:ext>
                </a:extLst>
              </p:cNvPr>
              <p:cNvSpPr/>
              <p:nvPr/>
            </p:nvSpPr>
            <p:spPr>
              <a:xfrm>
                <a:off x="3333750" y="5165128"/>
                <a:ext cx="4819650" cy="854981"/>
              </a:xfrm>
              <a:prstGeom prst="wedgeRoundRectCallout">
                <a:avLst>
                  <a:gd name="adj1" fmla="val 7740"/>
                  <a:gd name="adj2" fmla="val -65052"/>
                  <a:gd name="adj3" fmla="val 16667"/>
                </a:avLst>
              </a:prstGeom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 Rounded MT Bold" panose="020F0704030504030204" pitchFamily="34" charset="0"/>
                  </a:rPr>
                  <a:t>Last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altLang="zh-CN" sz="2000" b="1" dirty="0">
                    <a:solidFill>
                      <a:srgbClr val="FFC000"/>
                    </a:solidFill>
                    <a:latin typeface="Arial Rounded MT Bold" panose="020F0704030504030204" pitchFamily="34" charset="0"/>
                  </a:rPr>
                  <a:t> 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bits of bucket index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Help to identify </a:t>
                </a:r>
                <a:r>
                  <a:rPr lang="en-US" altLang="zh-CN" sz="2000" b="1" dirty="0">
                    <a:solidFill>
                      <a:srgbClr val="FFC000"/>
                    </a:solidFill>
                    <a:latin typeface="Arial Rounded MT Bold" panose="020F0704030504030204" pitchFamily="34" charset="0"/>
                  </a:rPr>
                  <a:t>corresponding suffix</a:t>
                </a:r>
                <a:r>
                  <a:rPr lang="en-US" altLang="zh-CN" sz="2000" b="1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 of certain prefix </a:t>
                </a:r>
              </a:p>
            </p:txBody>
          </p:sp>
        </mc:Choice>
        <mc:Fallback>
          <p:sp>
            <p:nvSpPr>
              <p:cNvPr id="3" name="对话气泡: 圆角矩形 2">
                <a:extLst>
                  <a:ext uri="{FF2B5EF4-FFF2-40B4-BE49-F238E27FC236}">
                    <a16:creationId xmlns:a16="http://schemas.microsoft.com/office/drawing/2014/main" id="{E769B219-F880-4BC0-8360-0DEA9906C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750" y="5165128"/>
                <a:ext cx="4819650" cy="854981"/>
              </a:xfrm>
              <a:prstGeom prst="wedgeRoundRectCallout">
                <a:avLst>
                  <a:gd name="adj1" fmla="val 7740"/>
                  <a:gd name="adj2" fmla="val -65052"/>
                  <a:gd name="adj3" fmla="val 16667"/>
                </a:avLst>
              </a:prstGeom>
              <a:blipFill>
                <a:blip r:embed="rId1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04654D2-0C14-E267-B3B9-159503E6FD7B}"/>
                  </a:ext>
                </a:extLst>
              </p:cNvPr>
              <p:cNvSpPr txBox="1"/>
              <p:nvPr/>
            </p:nvSpPr>
            <p:spPr>
              <a:xfrm>
                <a:off x="3668910" y="1453437"/>
                <a:ext cx="45518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0" dirty="0" smtClean="0">
                          <a:latin typeface="Cambria Math" panose="02040503050406030204" pitchFamily="18" charset="0"/>
                        </a:rPr>
                        <m:t>𝐋𝐂</m:t>
                      </m:r>
                      <m:d>
                        <m:d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kumimoji="1"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04654D2-0C14-E267-B3B9-159503E6F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910" y="1453437"/>
                <a:ext cx="4551887" cy="400110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214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FFBAE-243F-B779-B96E-51110663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Our Approach 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– Suffix Cache</a:t>
            </a:r>
            <a:endParaRPr lang="zh-CN" altLang="en-US" sz="28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5A38C-EEB7-974A-4F4F-3B69D355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26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BA58D72-77A3-46FB-7891-2EAA0A1903AF}"/>
              </a:ext>
            </a:extLst>
          </p:cNvPr>
          <p:cNvGrpSpPr/>
          <p:nvPr/>
        </p:nvGrpSpPr>
        <p:grpSpPr>
          <a:xfrm>
            <a:off x="7052079" y="3564548"/>
            <a:ext cx="4368987" cy="389652"/>
            <a:chOff x="6595046" y="1574781"/>
            <a:chExt cx="4368987" cy="38965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22B6A97-197C-9D8E-C17C-476D1696E9A0}"/>
                </a:ext>
              </a:extLst>
            </p:cNvPr>
            <p:cNvSpPr/>
            <p:nvPr/>
          </p:nvSpPr>
          <p:spPr>
            <a:xfrm>
              <a:off x="6679752" y="1643287"/>
              <a:ext cx="2080260" cy="27674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kumimoji="1" lang="zh-CN" altLang="en-US" b="1" i="1" dirty="0">
                <a:latin typeface="Cambria Math" panose="020405030504060302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953685B-B95D-493A-9B4C-CEB68020D1BC}"/>
                </a:ext>
              </a:extLst>
            </p:cNvPr>
            <p:cNvSpPr/>
            <p:nvPr/>
          </p:nvSpPr>
          <p:spPr>
            <a:xfrm>
              <a:off x="8759882" y="1643287"/>
              <a:ext cx="2080260" cy="27674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kumimoji="1" lang="zh-CN" altLang="en-US" b="1" i="1" dirty="0">
                <a:latin typeface="Cambria Math" panose="02040503050406030204" pitchFamily="18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1B03646-6757-DD81-85CD-97A75893946A}"/>
                </a:ext>
              </a:extLst>
            </p:cNvPr>
            <p:cNvGrpSpPr/>
            <p:nvPr/>
          </p:nvGrpSpPr>
          <p:grpSpPr>
            <a:xfrm>
              <a:off x="6595046" y="1574781"/>
              <a:ext cx="4368987" cy="389652"/>
              <a:chOff x="6595046" y="1441721"/>
              <a:chExt cx="4368987" cy="38965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4EE0EF85-423F-5440-10C9-418B32499193}"/>
                      </a:ext>
                    </a:extLst>
                  </p:cNvPr>
                  <p:cNvSpPr txBox="1"/>
                  <p:nvPr/>
                </p:nvSpPr>
                <p:spPr>
                  <a:xfrm>
                    <a:off x="6595046" y="1441721"/>
                    <a:ext cx="2277427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kumimoji="1" lang="en-US" altLang="zh-CN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1" i="1" dirty="0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kumimoji="1" lang="en-US" altLang="zh-CN" b="1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kumimoji="1"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kumimoji="1"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</m:e>
                              </m:d>
                              <m:r>
                                <a:rPr kumimoji="1" lang="en-US" altLang="zh-CN" b="1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kumimoji="1"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kumimoji="1" lang="en-US" altLang="zh-CN" b="1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b="1" i="1" dirty="0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kumimoji="1" lang="en-US" altLang="zh-CN" b="1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kumimoji="1" lang="zh-CN" altLang="en-US" b="1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0" name="文本框 59">
                    <a:extLst>
                      <a:ext uri="{FF2B5EF4-FFF2-40B4-BE49-F238E27FC236}">
                        <a16:creationId xmlns:a16="http://schemas.microsoft.com/office/drawing/2014/main" id="{02EFE864-91E0-3BBD-87EA-44E950E31E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95046" y="1441721"/>
                    <a:ext cx="227742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A34443F1-2DA8-89B5-0B8F-3FBED8B715B5}"/>
                      </a:ext>
                    </a:extLst>
                  </p:cNvPr>
                  <p:cNvSpPr txBox="1"/>
                  <p:nvPr/>
                </p:nvSpPr>
                <p:spPr>
                  <a:xfrm>
                    <a:off x="8686606" y="1462041"/>
                    <a:ext cx="2277427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kumimoji="1" lang="en-US" altLang="zh-CN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1" i="1" dirty="0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kumimoji="1" lang="en-US" altLang="zh-CN" b="1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kumimoji="1"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kumimoji="1"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1"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kumimoji="1"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</m:e>
                              </m:d>
                              <m:r>
                                <a:rPr kumimoji="1" lang="en-US" altLang="zh-CN" b="1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zh-CN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kumimoji="1" lang="en-US" altLang="zh-CN" b="1" i="1" dirty="0" smtClean="0"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kumimoji="1" lang="en-US" altLang="zh-CN" b="1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zh-CN" b="1" i="1" dirty="0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kumimoji="1" lang="en-US" altLang="zh-CN" b="1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oMath>
                      </m:oMathPara>
                    </a14:m>
                    <a:endParaRPr kumimoji="1" lang="zh-CN" altLang="en-US" b="1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1" name="文本框 450">
                    <a:extLst>
                      <a:ext uri="{FF2B5EF4-FFF2-40B4-BE49-F238E27FC236}">
                        <a16:creationId xmlns:a16="http://schemas.microsoft.com/office/drawing/2014/main" id="{3AE1CF29-1498-0CC4-A9EA-108A78B07E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86606" y="1462041"/>
                    <a:ext cx="227742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967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1" name="手杖形箭头 484">
            <a:extLst>
              <a:ext uri="{FF2B5EF4-FFF2-40B4-BE49-F238E27FC236}">
                <a16:creationId xmlns:a16="http://schemas.microsoft.com/office/drawing/2014/main" id="{3E757F1D-EBDA-B71C-FA1D-003767731A3C}"/>
              </a:ext>
            </a:extLst>
          </p:cNvPr>
          <p:cNvSpPr/>
          <p:nvPr/>
        </p:nvSpPr>
        <p:spPr>
          <a:xfrm rot="5400000">
            <a:off x="10815686" y="3623282"/>
            <a:ext cx="1106620" cy="847595"/>
          </a:xfrm>
          <a:prstGeom prst="uturnArrow">
            <a:avLst>
              <a:gd name="adj1" fmla="val 7409"/>
              <a:gd name="adj2" fmla="val 11350"/>
              <a:gd name="adj3" fmla="val 31759"/>
              <a:gd name="adj4" fmla="val 42913"/>
              <a:gd name="adj5" fmla="val 100000"/>
            </a:avLst>
          </a:prstGeom>
          <a:noFill/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FE272F1-806C-D4B9-E469-999620952BE0}"/>
              </a:ext>
            </a:extLst>
          </p:cNvPr>
          <p:cNvSpPr txBox="1"/>
          <p:nvPr/>
        </p:nvSpPr>
        <p:spPr>
          <a:xfrm>
            <a:off x="9827211" y="4098819"/>
            <a:ext cx="1355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Hot</a:t>
            </a:r>
            <a:r>
              <a:rPr kumimoji="1" lang="zh-CN" altLang="en-US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Suffix</a:t>
            </a:r>
            <a:endParaRPr kumimoji="1" lang="zh-CN" altLang="en-US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461F92D-5B40-728D-5EAB-3507F2A50D8E}"/>
              </a:ext>
            </a:extLst>
          </p:cNvPr>
          <p:cNvSpPr txBox="1"/>
          <p:nvPr/>
        </p:nvSpPr>
        <p:spPr>
          <a:xfrm>
            <a:off x="10039020" y="3045496"/>
            <a:ext cx="2227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Cyclic</a:t>
            </a:r>
            <a:r>
              <a:rPr kumimoji="1" lang="zh-CN" altLang="en-US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Scanning</a:t>
            </a:r>
            <a:endParaRPr kumimoji="1" lang="zh-CN" altLang="en-US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B7F4082-0B67-9D55-2C26-AACCBB2E8070}"/>
                  </a:ext>
                </a:extLst>
              </p:cNvPr>
              <p:cNvSpPr txBox="1"/>
              <p:nvPr/>
            </p:nvSpPr>
            <p:spPr>
              <a:xfrm>
                <a:off x="8176915" y="3029389"/>
                <a:ext cx="19292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FB7F4082-0B67-9D55-2C26-AACCBB2E8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6915" y="3029389"/>
                <a:ext cx="1929269" cy="369332"/>
              </a:xfrm>
              <a:prstGeom prst="rect">
                <a:avLst/>
              </a:prstGeom>
              <a:blipFill>
                <a:blip r:embed="rId6"/>
                <a:stretch>
                  <a:fillRect r="-631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线箭头连接符 491">
            <a:extLst>
              <a:ext uri="{FF2B5EF4-FFF2-40B4-BE49-F238E27FC236}">
                <a16:creationId xmlns:a16="http://schemas.microsoft.com/office/drawing/2014/main" id="{872E1A74-084F-D2B7-2577-B523F2310016}"/>
              </a:ext>
            </a:extLst>
          </p:cNvPr>
          <p:cNvCxnSpPr>
            <a:cxnSpLocks/>
            <a:stCxn id="25" idx="2"/>
            <a:endCxn id="9" idx="0"/>
          </p:cNvCxnSpPr>
          <p:nvPr/>
        </p:nvCxnSpPr>
        <p:spPr>
          <a:xfrm>
            <a:off x="9141550" y="3398721"/>
            <a:ext cx="1115495" cy="23433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2C16AD6-2F93-F421-15C8-9773D209B199}"/>
                  </a:ext>
                </a:extLst>
              </p:cNvPr>
              <p:cNvSpPr txBox="1"/>
              <p:nvPr/>
            </p:nvSpPr>
            <p:spPr>
              <a:xfrm>
                <a:off x="6421168" y="4366058"/>
                <a:ext cx="38880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b="1" dirty="0"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Replace</a:t>
                </a:r>
                <a:r>
                  <a:rPr kumimoji="1" lang="zh-CN" altLang="en-US" b="1" dirty="0"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b="1" dirty="0"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with</a:t>
                </a:r>
                <a:r>
                  <a:rPr kumimoji="1" lang="zh-CN" altLang="en-US" b="1" dirty="0">
                    <a:latin typeface="Arial Rounded MT Bold" panose="020F07040305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</m:d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2C16AD6-2F93-F421-15C8-9773D209B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168" y="4366058"/>
                <a:ext cx="3888075" cy="369332"/>
              </a:xfrm>
              <a:prstGeom prst="rect">
                <a:avLst/>
              </a:prstGeom>
              <a:blipFill>
                <a:blip r:embed="rId7"/>
                <a:stretch>
                  <a:fillRect l="-125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线箭头连接符 493">
            <a:extLst>
              <a:ext uri="{FF2B5EF4-FFF2-40B4-BE49-F238E27FC236}">
                <a16:creationId xmlns:a16="http://schemas.microsoft.com/office/drawing/2014/main" id="{4E2E75AE-D724-8986-CBEB-43FB31205E13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8176915" y="3909802"/>
            <a:ext cx="144749" cy="430229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2029F6C-571D-869A-B95E-61977543EA4F}"/>
              </a:ext>
            </a:extLst>
          </p:cNvPr>
          <p:cNvGrpSpPr/>
          <p:nvPr/>
        </p:nvGrpSpPr>
        <p:grpSpPr>
          <a:xfrm>
            <a:off x="142520" y="3620092"/>
            <a:ext cx="4368987" cy="369332"/>
            <a:chOff x="1212858" y="5083949"/>
            <a:chExt cx="4368987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A6E1B78E-CC5B-6A58-73B8-04F6296B794B}"/>
                    </a:ext>
                  </a:extLst>
                </p:cNvPr>
                <p:cNvSpPr txBox="1"/>
                <p:nvPr/>
              </p:nvSpPr>
              <p:spPr>
                <a:xfrm>
                  <a:off x="1212858" y="5083949"/>
                  <a:ext cx="227742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</m:d>
                            <m: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kumimoji="1" lang="zh-CN" altLang="en-US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99" name="文本框 198">
                  <a:extLst>
                    <a:ext uri="{FF2B5EF4-FFF2-40B4-BE49-F238E27FC236}">
                      <a16:creationId xmlns:a16="http://schemas.microsoft.com/office/drawing/2014/main" id="{C1990138-35AD-BF88-9C39-0EB8545618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2858" y="5083949"/>
                  <a:ext cx="2277427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A617C32-EE1C-9995-46B3-B7925A1236BF}"/>
                </a:ext>
              </a:extLst>
            </p:cNvPr>
            <p:cNvSpPr/>
            <p:nvPr/>
          </p:nvSpPr>
          <p:spPr>
            <a:xfrm>
              <a:off x="1297564" y="5142243"/>
              <a:ext cx="2080260" cy="27674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kumimoji="1" lang="zh-CN" altLang="en-US" b="1" i="1" dirty="0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3AA4713B-8B36-8ED5-9ABA-C1F227348D05}"/>
                    </a:ext>
                  </a:extLst>
                </p:cNvPr>
                <p:cNvSpPr txBox="1"/>
                <p:nvPr/>
              </p:nvSpPr>
              <p:spPr>
                <a:xfrm>
                  <a:off x="3304418" y="5083949"/>
                  <a:ext cx="227742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</m:d>
                            <m: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kumimoji="1" lang="zh-CN" altLang="en-US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12BE0C3D-3A2B-FD33-87F1-6BD1B83E72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4418" y="5083949"/>
                  <a:ext cx="2277427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E5737E3-41A6-FD7D-2598-C4512292BB5D}"/>
                </a:ext>
              </a:extLst>
            </p:cNvPr>
            <p:cNvSpPr/>
            <p:nvPr/>
          </p:nvSpPr>
          <p:spPr>
            <a:xfrm>
              <a:off x="3377694" y="5142243"/>
              <a:ext cx="2080260" cy="27674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kumimoji="1" lang="zh-CN" altLang="en-US" b="1" i="1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9EBB9C8-35D2-FFD0-F666-372E33CC73EC}"/>
              </a:ext>
            </a:extLst>
          </p:cNvPr>
          <p:cNvGrpSpPr/>
          <p:nvPr/>
        </p:nvGrpSpPr>
        <p:grpSpPr>
          <a:xfrm>
            <a:off x="142520" y="4416496"/>
            <a:ext cx="4368987" cy="369332"/>
            <a:chOff x="6138174" y="5049659"/>
            <a:chExt cx="4368987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E40DCBC6-DE1A-01CB-1599-E02F92762E13}"/>
                    </a:ext>
                  </a:extLst>
                </p:cNvPr>
                <p:cNvSpPr txBox="1"/>
                <p:nvPr/>
              </p:nvSpPr>
              <p:spPr>
                <a:xfrm>
                  <a:off x="6138174" y="5049659"/>
                  <a:ext cx="227742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</m:d>
                            <m: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kumimoji="1" lang="zh-CN" altLang="en-US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ACF38608-443A-57F7-8AD0-36996DA950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8174" y="5049659"/>
                  <a:ext cx="2277427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3A6BFB3-55E6-4364-429C-82B952648786}"/>
                </a:ext>
              </a:extLst>
            </p:cNvPr>
            <p:cNvSpPr/>
            <p:nvPr/>
          </p:nvSpPr>
          <p:spPr>
            <a:xfrm>
              <a:off x="6222880" y="5107953"/>
              <a:ext cx="2080260" cy="27674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kumimoji="1" lang="zh-CN" altLang="en-US" b="1" i="1" dirty="0">
                <a:latin typeface="Cambria Math" panose="020405030504060302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19E5DFD9-DF89-5E22-B9EA-D48B486A3B02}"/>
                    </a:ext>
                  </a:extLst>
                </p:cNvPr>
                <p:cNvSpPr txBox="1"/>
                <p:nvPr/>
              </p:nvSpPr>
              <p:spPr>
                <a:xfrm>
                  <a:off x="8229734" y="5049659"/>
                  <a:ext cx="227742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e>
                            </m:d>
                            <m: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kumimoji="1" lang="en-US" altLang="zh-CN" b="1" i="1" dirty="0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  <m: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kumimoji="1" lang="zh-CN" altLang="en-US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06" name="文本框 205">
                  <a:extLst>
                    <a:ext uri="{FF2B5EF4-FFF2-40B4-BE49-F238E27FC236}">
                      <a16:creationId xmlns:a16="http://schemas.microsoft.com/office/drawing/2014/main" id="{70371635-67A8-4AC8-E426-8F503827C3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9734" y="5049659"/>
                  <a:ext cx="2277427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35443474-6663-81CF-5F25-8BAE69F4E86A}"/>
                </a:ext>
              </a:extLst>
            </p:cNvPr>
            <p:cNvSpPr/>
            <p:nvPr/>
          </p:nvSpPr>
          <p:spPr>
            <a:xfrm>
              <a:off x="8303010" y="5107953"/>
              <a:ext cx="2080260" cy="27674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kumimoji="1" lang="zh-CN" altLang="en-US" b="1" i="1" dirty="0">
                <a:latin typeface="Cambria Math" panose="020405030504060302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79D1019B-500B-8577-8428-A451C388C2CB}"/>
                  </a:ext>
                </a:extLst>
              </p:cNvPr>
              <p:cNvSpPr txBox="1"/>
              <p:nvPr/>
            </p:nvSpPr>
            <p:spPr>
              <a:xfrm>
                <a:off x="3364274" y="3106242"/>
                <a:ext cx="1995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79D1019B-500B-8577-8428-A451C388C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274" y="3106242"/>
                <a:ext cx="1995213" cy="369332"/>
              </a:xfrm>
              <a:prstGeom prst="rect">
                <a:avLst/>
              </a:prstGeom>
              <a:blipFill>
                <a:blip r:embed="rId15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直线箭头连接符 208">
            <a:extLst>
              <a:ext uri="{FF2B5EF4-FFF2-40B4-BE49-F238E27FC236}">
                <a16:creationId xmlns:a16="http://schemas.microsoft.com/office/drawing/2014/main" id="{425418A4-00AA-B13F-3E00-A52B91E703B2}"/>
              </a:ext>
            </a:extLst>
          </p:cNvPr>
          <p:cNvCxnSpPr>
            <a:cxnSpLocks/>
            <a:stCxn id="53" idx="2"/>
            <a:endCxn id="34" idx="0"/>
          </p:cNvCxnSpPr>
          <p:nvPr/>
        </p:nvCxnSpPr>
        <p:spPr>
          <a:xfrm flipH="1">
            <a:off x="3372794" y="3475574"/>
            <a:ext cx="989087" cy="144518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下箭头 209">
            <a:extLst>
              <a:ext uri="{FF2B5EF4-FFF2-40B4-BE49-F238E27FC236}">
                <a16:creationId xmlns:a16="http://schemas.microsoft.com/office/drawing/2014/main" id="{404B7162-EAB6-CF8B-BEC8-192B18D5BDF0}"/>
              </a:ext>
            </a:extLst>
          </p:cNvPr>
          <p:cNvSpPr/>
          <p:nvPr/>
        </p:nvSpPr>
        <p:spPr>
          <a:xfrm>
            <a:off x="328749" y="4044659"/>
            <a:ext cx="180315" cy="364032"/>
          </a:xfrm>
          <a:prstGeom prst="downArrow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6BE8452-C9C1-6EC2-DAFF-A998C05DA812}"/>
              </a:ext>
            </a:extLst>
          </p:cNvPr>
          <p:cNvSpPr txBox="1"/>
          <p:nvPr/>
        </p:nvSpPr>
        <p:spPr>
          <a:xfrm>
            <a:off x="2135835" y="3331221"/>
            <a:ext cx="1355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Hot</a:t>
            </a:r>
            <a:r>
              <a:rPr kumimoji="1" lang="zh-CN" altLang="en-US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Suffix</a:t>
            </a:r>
            <a:endParaRPr kumimoji="1" lang="zh-CN" altLang="en-US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BB2B969C-7168-0B0D-D945-55699E3ECF03}"/>
                  </a:ext>
                </a:extLst>
              </p:cNvPr>
              <p:cNvSpPr txBox="1"/>
              <p:nvPr/>
            </p:nvSpPr>
            <p:spPr>
              <a:xfrm>
                <a:off x="2437140" y="3999448"/>
                <a:ext cx="37520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b="1" dirty="0"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Replace</a:t>
                </a:r>
                <a:r>
                  <a:rPr kumimoji="1" lang="zh-CN" altLang="en-US" b="1" dirty="0"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b="1" dirty="0">
                    <a:latin typeface="Arial Rounded MT Bold" panose="020F0704030504030204" pitchFamily="34" charset="0"/>
                    <a:cs typeface="Times New Roman" panose="02020603050405020304" pitchFamily="18" charset="0"/>
                  </a:rPr>
                  <a:t>with</a:t>
                </a:r>
                <a:r>
                  <a:rPr kumimoji="1" lang="zh-CN" altLang="en-US" b="1" dirty="0">
                    <a:latin typeface="Arial Rounded MT Bold" panose="020F07040305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</m:d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kumimoji="1" lang="en-US" altLang="zh-CN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kumimoji="1" lang="en-US" altLang="zh-CN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BB2B969C-7168-0B0D-D945-55699E3EC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140" y="3999448"/>
                <a:ext cx="3752035" cy="369332"/>
              </a:xfrm>
              <a:prstGeom prst="rect">
                <a:avLst/>
              </a:prstGeom>
              <a:blipFill>
                <a:blip r:embed="rId16"/>
                <a:stretch>
                  <a:fillRect l="-146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EE644EA0-C02B-06A2-6068-396147E0EE4B}"/>
              </a:ext>
            </a:extLst>
          </p:cNvPr>
          <p:cNvSpPr txBox="1"/>
          <p:nvPr/>
        </p:nvSpPr>
        <p:spPr>
          <a:xfrm>
            <a:off x="441482" y="3999448"/>
            <a:ext cx="1762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Unset</a:t>
            </a:r>
            <a:r>
              <a:rPr kumimoji="1" lang="zh-CN" altLang="en-US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Hot</a:t>
            </a:r>
            <a:r>
              <a:rPr kumimoji="1" lang="zh-CN" altLang="en-US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flag</a:t>
            </a:r>
            <a:endParaRPr kumimoji="1" lang="zh-CN" altLang="en-US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7" name="下箭头 213">
            <a:extLst>
              <a:ext uri="{FF2B5EF4-FFF2-40B4-BE49-F238E27FC236}">
                <a16:creationId xmlns:a16="http://schemas.microsoft.com/office/drawing/2014/main" id="{7768D4BF-DEA0-C33A-DD4D-346240F23FC3}"/>
              </a:ext>
            </a:extLst>
          </p:cNvPr>
          <p:cNvSpPr/>
          <p:nvPr/>
        </p:nvSpPr>
        <p:spPr>
          <a:xfrm>
            <a:off x="2323532" y="4044659"/>
            <a:ext cx="180315" cy="364032"/>
          </a:xfrm>
          <a:prstGeom prst="downArrow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7D51A1D3-97EF-1621-A05F-BAB183D6EA9F}"/>
              </a:ext>
            </a:extLst>
          </p:cNvPr>
          <p:cNvSpPr/>
          <p:nvPr/>
        </p:nvSpPr>
        <p:spPr>
          <a:xfrm>
            <a:off x="101668" y="3029389"/>
            <a:ext cx="5943388" cy="1923612"/>
          </a:xfrm>
          <a:prstGeom prst="roundRect">
            <a:avLst/>
          </a:prstGeom>
          <a:noFill/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8BCC92F0-44DB-5100-222E-F91917B1AF03}"/>
              </a:ext>
            </a:extLst>
          </p:cNvPr>
          <p:cNvSpPr/>
          <p:nvPr/>
        </p:nvSpPr>
        <p:spPr>
          <a:xfrm>
            <a:off x="6136274" y="3045496"/>
            <a:ext cx="5943388" cy="1923612"/>
          </a:xfrm>
          <a:prstGeom prst="roundRect">
            <a:avLst/>
          </a:prstGeom>
          <a:noFill/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1573F7E-C6E2-7183-657D-99E531B73747}"/>
              </a:ext>
            </a:extLst>
          </p:cNvPr>
          <p:cNvSpPr txBox="1"/>
          <p:nvPr/>
        </p:nvSpPr>
        <p:spPr>
          <a:xfrm>
            <a:off x="2058927" y="2271465"/>
            <a:ext cx="8134701" cy="44267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 variation of </a:t>
            </a:r>
            <a:r>
              <a:rPr lang="en-US" altLang="zh-CN" sz="2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clock-algorithm</a:t>
            </a:r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to keep hottest elements in cache</a:t>
            </a:r>
            <a:endParaRPr lang="zh-CN" alt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414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FFBAE-243F-B779-B96E-51110663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Our Approach 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– Reinforcement Lookup</a:t>
            </a:r>
            <a:endParaRPr lang="zh-CN" altLang="en-US" sz="28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5A38C-EEB7-974A-4F4F-3B69D355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B29E19-E62C-9B81-9C4D-16C07EB44447}"/>
              </a:ext>
            </a:extLst>
          </p:cNvPr>
          <p:cNvSpPr txBox="1"/>
          <p:nvPr/>
        </p:nvSpPr>
        <p:spPr>
          <a:xfrm>
            <a:off x="1114624" y="3192106"/>
            <a:ext cx="389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zh-CN" altLang="en-US" sz="2800" b="1" i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D649A6D-C269-C769-3622-599C5EDA5CF9}"/>
                  </a:ext>
                </a:extLst>
              </p:cNvPr>
              <p:cNvSpPr txBox="1"/>
              <p:nvPr/>
            </p:nvSpPr>
            <p:spPr>
              <a:xfrm>
                <a:off x="1722540" y="3299307"/>
                <a:ext cx="82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D649A6D-C269-C769-3622-599C5EDA5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540" y="3299307"/>
                <a:ext cx="825418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A1AE50C-FC35-0F04-B79B-83FECA0D1CD5}"/>
                  </a:ext>
                </a:extLst>
              </p:cNvPr>
              <p:cNvSpPr txBox="1"/>
              <p:nvPr/>
            </p:nvSpPr>
            <p:spPr>
              <a:xfrm>
                <a:off x="680268" y="4195751"/>
                <a:ext cx="1707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m:rPr>
                          <m:nor/>
                        </m:rPr>
                        <a:rPr kumimoji="1" lang="zh-CN" altLang="en-US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zh-CN" altLang="en-US" b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m:rPr>
                          <m:nor/>
                        </m:rPr>
                        <a:rPr kumimoji="1" lang="zh-CN" altLang="en-US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A1AE50C-FC35-0F04-B79B-83FECA0D1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68" y="4195751"/>
                <a:ext cx="1707454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E5812974-A38F-E87D-F5E8-B575BDA34CC9}"/>
              </a:ext>
            </a:extLst>
          </p:cNvPr>
          <p:cNvSpPr txBox="1"/>
          <p:nvPr/>
        </p:nvSpPr>
        <p:spPr>
          <a:xfrm>
            <a:off x="5392537" y="5231215"/>
            <a:ext cx="20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Suffix</a:t>
            </a:r>
            <a:r>
              <a:rPr kumimoji="1" lang="zh-CN" altLang="en-US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cache</a:t>
            </a:r>
            <a:endParaRPr kumimoji="1" lang="zh-CN" altLang="en-US" sz="24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8E59C2B-ABCD-C388-776F-9961E8977311}"/>
              </a:ext>
            </a:extLst>
          </p:cNvPr>
          <p:cNvSpPr txBox="1"/>
          <p:nvPr/>
        </p:nvSpPr>
        <p:spPr>
          <a:xfrm>
            <a:off x="1787271" y="5231215"/>
            <a:ext cx="2609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LC-cuckoo-filter</a:t>
            </a:r>
            <a:endParaRPr kumimoji="1" lang="zh-CN" altLang="en-US" sz="24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4548A8D-A821-0147-C5C8-0693AA0E95BA}"/>
              </a:ext>
            </a:extLst>
          </p:cNvPr>
          <p:cNvSpPr/>
          <p:nvPr/>
        </p:nvSpPr>
        <p:spPr>
          <a:xfrm>
            <a:off x="4534997" y="3703960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A5E12CE-38BE-3B92-184F-1BE98CA0C7C2}"/>
              </a:ext>
            </a:extLst>
          </p:cNvPr>
          <p:cNvSpPr/>
          <p:nvPr/>
        </p:nvSpPr>
        <p:spPr>
          <a:xfrm>
            <a:off x="4534997" y="3975226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线连接符 524">
            <a:extLst>
              <a:ext uri="{FF2B5EF4-FFF2-40B4-BE49-F238E27FC236}">
                <a16:creationId xmlns:a16="http://schemas.microsoft.com/office/drawing/2014/main" id="{DF413B45-4C19-6E23-B483-18C4C610FCD4}"/>
              </a:ext>
            </a:extLst>
          </p:cNvPr>
          <p:cNvCxnSpPr>
            <a:cxnSpLocks/>
          </p:cNvCxnSpPr>
          <p:nvPr/>
        </p:nvCxnSpPr>
        <p:spPr>
          <a:xfrm>
            <a:off x="4712021" y="3702693"/>
            <a:ext cx="0" cy="54481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525">
            <a:extLst>
              <a:ext uri="{FF2B5EF4-FFF2-40B4-BE49-F238E27FC236}">
                <a16:creationId xmlns:a16="http://schemas.microsoft.com/office/drawing/2014/main" id="{A0C872CF-B055-6066-6554-B86F9F3CDF1C}"/>
              </a:ext>
            </a:extLst>
          </p:cNvPr>
          <p:cNvCxnSpPr>
            <a:cxnSpLocks/>
          </p:cNvCxnSpPr>
          <p:nvPr/>
        </p:nvCxnSpPr>
        <p:spPr>
          <a:xfrm>
            <a:off x="5690393" y="3700408"/>
            <a:ext cx="0" cy="5531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3136B448-A78A-1EE4-A21E-895517887CC5}"/>
              </a:ext>
            </a:extLst>
          </p:cNvPr>
          <p:cNvSpPr txBox="1"/>
          <p:nvPr/>
        </p:nvSpPr>
        <p:spPr>
          <a:xfrm>
            <a:off x="4491532" y="3657668"/>
            <a:ext cx="277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46445CB-BB7E-0CEA-4A2A-CB13E436CC1E}"/>
                  </a:ext>
                </a:extLst>
              </p:cNvPr>
              <p:cNvSpPr txBox="1"/>
              <p:nvPr/>
            </p:nvSpPr>
            <p:spPr>
              <a:xfrm>
                <a:off x="5784780" y="3647923"/>
                <a:ext cx="5898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46445CB-BB7E-0CEA-4A2A-CB13E436C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780" y="3647923"/>
                <a:ext cx="589817" cy="369332"/>
              </a:xfrm>
              <a:prstGeom prst="rect">
                <a:avLst/>
              </a:prstGeom>
              <a:blipFill>
                <a:blip r:embed="rId4"/>
                <a:stretch>
                  <a:fillRect l="-18557" r="-13402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7" name="表格 333">
            <a:extLst>
              <a:ext uri="{FF2B5EF4-FFF2-40B4-BE49-F238E27FC236}">
                <a16:creationId xmlns:a16="http://schemas.microsoft.com/office/drawing/2014/main" id="{7D7ED1C1-7D25-7726-07DC-E147935E000C}"/>
              </a:ext>
            </a:extLst>
          </p:cNvPr>
          <p:cNvGraphicFramePr>
            <a:graphicFrameLocks noGrp="1"/>
          </p:cNvGraphicFramePr>
          <p:nvPr/>
        </p:nvGraphicFramePr>
        <p:xfrm>
          <a:off x="2530170" y="2112558"/>
          <a:ext cx="113738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347">
                  <a:extLst>
                    <a:ext uri="{9D8B030D-6E8A-4147-A177-3AD203B41FA5}">
                      <a16:colId xmlns:a16="http://schemas.microsoft.com/office/drawing/2014/main" val="4269027998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1360034138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5665946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3348466926"/>
                    </a:ext>
                  </a:extLst>
                </a:gridCol>
              </a:tblGrid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69969523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277820198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185905035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41745881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25830303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4308116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096258612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14302588"/>
                  </a:ext>
                </a:extLst>
              </a:tr>
            </a:tbl>
          </a:graphicData>
        </a:graphic>
      </p:graphicFrame>
      <p:cxnSp>
        <p:nvCxnSpPr>
          <p:cNvPr id="48" name="直线箭头连接符 6">
            <a:extLst>
              <a:ext uri="{FF2B5EF4-FFF2-40B4-BE49-F238E27FC236}">
                <a16:creationId xmlns:a16="http://schemas.microsoft.com/office/drawing/2014/main" id="{7C8FD680-51B2-2AAA-CDFB-24A4763648D6}"/>
              </a:ext>
            </a:extLst>
          </p:cNvPr>
          <p:cNvCxnSpPr>
            <a:cxnSpLocks/>
          </p:cNvCxnSpPr>
          <p:nvPr/>
        </p:nvCxnSpPr>
        <p:spPr>
          <a:xfrm flipH="1">
            <a:off x="2815066" y="2120941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7">
            <a:extLst>
              <a:ext uri="{FF2B5EF4-FFF2-40B4-BE49-F238E27FC236}">
                <a16:creationId xmlns:a16="http://schemas.microsoft.com/office/drawing/2014/main" id="{B97D2480-D05B-D67B-584C-7A41A4BC052C}"/>
              </a:ext>
            </a:extLst>
          </p:cNvPr>
          <p:cNvCxnSpPr>
            <a:cxnSpLocks/>
          </p:cNvCxnSpPr>
          <p:nvPr/>
        </p:nvCxnSpPr>
        <p:spPr>
          <a:xfrm flipH="1">
            <a:off x="3103547" y="2128243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8">
            <a:extLst>
              <a:ext uri="{FF2B5EF4-FFF2-40B4-BE49-F238E27FC236}">
                <a16:creationId xmlns:a16="http://schemas.microsoft.com/office/drawing/2014/main" id="{35DFAD9E-07BB-CC23-627B-129100B3CABF}"/>
              </a:ext>
            </a:extLst>
          </p:cNvPr>
          <p:cNvCxnSpPr>
            <a:cxnSpLocks/>
          </p:cNvCxnSpPr>
          <p:nvPr/>
        </p:nvCxnSpPr>
        <p:spPr>
          <a:xfrm flipH="1">
            <a:off x="3369827" y="2109233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9451942-A728-574B-EE21-D439417657A3}"/>
                  </a:ext>
                </a:extLst>
              </p:cNvPr>
              <p:cNvSpPr txBox="1"/>
              <p:nvPr/>
            </p:nvSpPr>
            <p:spPr>
              <a:xfrm>
                <a:off x="4647971" y="3646649"/>
                <a:ext cx="11024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:]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9451942-A728-574B-EE21-D43941765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971" y="3646649"/>
                <a:ext cx="1102406" cy="369332"/>
              </a:xfrm>
              <a:prstGeom prst="rect">
                <a:avLst/>
              </a:prstGeom>
              <a:blipFill>
                <a:blip r:embed="rId5"/>
                <a:stretch>
                  <a:fillRect r="-4420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558615D-83D5-AE57-1554-E8A03C95D93F}"/>
                  </a:ext>
                </a:extLst>
              </p:cNvPr>
              <p:cNvSpPr txBox="1"/>
              <p:nvPr/>
            </p:nvSpPr>
            <p:spPr>
              <a:xfrm>
                <a:off x="4673971" y="1690688"/>
                <a:ext cx="45518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0" dirty="0" smtClean="0">
                          <a:latin typeface="Cambria Math" panose="02040503050406030204" pitchFamily="18" charset="0"/>
                        </a:rPr>
                        <m:t>𝐋𝐂</m:t>
                      </m:r>
                      <m:d>
                        <m:d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kumimoji="1"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558615D-83D5-AE57-1554-E8A03C95D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971" y="1690688"/>
                <a:ext cx="4551887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57">
            <a:extLst>
              <a:ext uri="{FF2B5EF4-FFF2-40B4-BE49-F238E27FC236}">
                <a16:creationId xmlns:a16="http://schemas.microsoft.com/office/drawing/2014/main" id="{73D8B13B-6B32-40BE-EBE2-D8C2721A0CB7}"/>
              </a:ext>
            </a:extLst>
          </p:cNvPr>
          <p:cNvSpPr/>
          <p:nvPr/>
        </p:nvSpPr>
        <p:spPr>
          <a:xfrm>
            <a:off x="6407191" y="3703960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AC3BCA3-354E-6DCF-EBB1-F05C34935BBF}"/>
              </a:ext>
            </a:extLst>
          </p:cNvPr>
          <p:cNvSpPr/>
          <p:nvPr/>
        </p:nvSpPr>
        <p:spPr>
          <a:xfrm>
            <a:off x="6406221" y="3975226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直线连接符 39">
            <a:extLst>
              <a:ext uri="{FF2B5EF4-FFF2-40B4-BE49-F238E27FC236}">
                <a16:creationId xmlns:a16="http://schemas.microsoft.com/office/drawing/2014/main" id="{F95DEF40-E7F5-DA89-4EB3-B0F2009846CA}"/>
              </a:ext>
            </a:extLst>
          </p:cNvPr>
          <p:cNvCxnSpPr>
            <a:cxnSpLocks/>
          </p:cNvCxnSpPr>
          <p:nvPr/>
        </p:nvCxnSpPr>
        <p:spPr>
          <a:xfrm>
            <a:off x="6598220" y="3699141"/>
            <a:ext cx="0" cy="54481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40">
            <a:extLst>
              <a:ext uri="{FF2B5EF4-FFF2-40B4-BE49-F238E27FC236}">
                <a16:creationId xmlns:a16="http://schemas.microsoft.com/office/drawing/2014/main" id="{F9127547-2AC0-093F-53E6-2E824393E5A9}"/>
              </a:ext>
            </a:extLst>
          </p:cNvPr>
          <p:cNvCxnSpPr>
            <a:cxnSpLocks/>
          </p:cNvCxnSpPr>
          <p:nvPr/>
        </p:nvCxnSpPr>
        <p:spPr>
          <a:xfrm>
            <a:off x="7578489" y="3696856"/>
            <a:ext cx="0" cy="5531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6FBBF537-A9EE-36E3-32B6-89EA00E9A4BB}"/>
              </a:ext>
            </a:extLst>
          </p:cNvPr>
          <p:cNvSpPr txBox="1"/>
          <p:nvPr/>
        </p:nvSpPr>
        <p:spPr>
          <a:xfrm>
            <a:off x="8610600" y="5227659"/>
            <a:ext cx="3176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400" b="0" dirty="0">
                <a:latin typeface="Arial Rounded MT Bold" panose="020F0704030504030204" pitchFamily="34" charset="0"/>
              </a:rPr>
              <a:t>Remote</a:t>
            </a:r>
            <a:r>
              <a:rPr lang="zh-CN" altLang="en-US" sz="2400" b="0" dirty="0">
                <a:latin typeface="Arial Rounded MT Bold" panose="020F0704030504030204" pitchFamily="34" charset="0"/>
              </a:rPr>
              <a:t> </a:t>
            </a:r>
            <a:r>
              <a:rPr lang="en-US" altLang="zh-CN" sz="2400" b="0" dirty="0">
                <a:latin typeface="Arial Rounded MT Bold" panose="020F0704030504030204" pitchFamily="34" charset="0"/>
              </a:rPr>
              <a:t>Full</a:t>
            </a:r>
            <a:r>
              <a:rPr lang="zh-CN" altLang="en-US" sz="2400" b="0" dirty="0">
                <a:latin typeface="Arial Rounded MT Bold" panose="020F0704030504030204" pitchFamily="34" charset="0"/>
              </a:rPr>
              <a:t> </a:t>
            </a:r>
            <a:r>
              <a:rPr lang="en-US" altLang="zh-CN" sz="2400" b="0" dirty="0">
                <a:latin typeface="Arial Rounded MT Bold" panose="020F0704030504030204" pitchFamily="34" charset="0"/>
              </a:rPr>
              <a:t>Dataset</a:t>
            </a:r>
            <a:endParaRPr lang="zh-CN" altLang="en-US" sz="2400" b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88" name="表格 333">
            <a:extLst>
              <a:ext uri="{FF2B5EF4-FFF2-40B4-BE49-F238E27FC236}">
                <a16:creationId xmlns:a16="http://schemas.microsoft.com/office/drawing/2014/main" id="{FE70376B-923F-973C-FEC4-564925AC18B3}"/>
              </a:ext>
            </a:extLst>
          </p:cNvPr>
          <p:cNvGraphicFramePr>
            <a:graphicFrameLocks noGrp="1"/>
          </p:cNvGraphicFramePr>
          <p:nvPr/>
        </p:nvGraphicFramePr>
        <p:xfrm>
          <a:off x="8977063" y="2789246"/>
          <a:ext cx="218802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005">
                  <a:extLst>
                    <a:ext uri="{9D8B030D-6E8A-4147-A177-3AD203B41FA5}">
                      <a16:colId xmlns:a16="http://schemas.microsoft.com/office/drawing/2014/main" val="4269027998"/>
                    </a:ext>
                  </a:extLst>
                </a:gridCol>
                <a:gridCol w="547005">
                  <a:extLst>
                    <a:ext uri="{9D8B030D-6E8A-4147-A177-3AD203B41FA5}">
                      <a16:colId xmlns:a16="http://schemas.microsoft.com/office/drawing/2014/main" val="1360034138"/>
                    </a:ext>
                  </a:extLst>
                </a:gridCol>
                <a:gridCol w="547005">
                  <a:extLst>
                    <a:ext uri="{9D8B030D-6E8A-4147-A177-3AD203B41FA5}">
                      <a16:colId xmlns:a16="http://schemas.microsoft.com/office/drawing/2014/main" val="5665946"/>
                    </a:ext>
                  </a:extLst>
                </a:gridCol>
                <a:gridCol w="547005">
                  <a:extLst>
                    <a:ext uri="{9D8B030D-6E8A-4147-A177-3AD203B41FA5}">
                      <a16:colId xmlns:a16="http://schemas.microsoft.com/office/drawing/2014/main" val="3348466926"/>
                    </a:ext>
                  </a:extLst>
                </a:gridCol>
              </a:tblGrid>
              <a:tr h="3298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1800" b="1" i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905035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745881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830303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08116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258612"/>
                  </a:ext>
                </a:extLst>
              </a:tr>
            </a:tbl>
          </a:graphicData>
        </a:graphic>
      </p:graphicFrame>
      <p:cxnSp>
        <p:nvCxnSpPr>
          <p:cNvPr id="89" name="直线箭头连接符 242">
            <a:extLst>
              <a:ext uri="{FF2B5EF4-FFF2-40B4-BE49-F238E27FC236}">
                <a16:creationId xmlns:a16="http://schemas.microsoft.com/office/drawing/2014/main" id="{3434341C-0C35-B7E0-FE41-BBD6A7928B9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504475" y="3101732"/>
            <a:ext cx="1039670" cy="35198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253">
            <a:extLst>
              <a:ext uri="{FF2B5EF4-FFF2-40B4-BE49-F238E27FC236}">
                <a16:creationId xmlns:a16="http://schemas.microsoft.com/office/drawing/2014/main" id="{2B59E3FC-E6EE-125B-B31E-D2DA99343A4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504475" y="3453716"/>
            <a:ext cx="1032044" cy="106572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对话气泡: 圆角矩形 100">
            <a:extLst>
              <a:ext uri="{FF2B5EF4-FFF2-40B4-BE49-F238E27FC236}">
                <a16:creationId xmlns:a16="http://schemas.microsoft.com/office/drawing/2014/main" id="{501755A3-63F7-96B7-B6DF-D8533BC549CB}"/>
              </a:ext>
            </a:extLst>
          </p:cNvPr>
          <p:cNvSpPr/>
          <p:nvPr/>
        </p:nvSpPr>
        <p:spPr>
          <a:xfrm>
            <a:off x="199858" y="2525974"/>
            <a:ext cx="2089307" cy="436553"/>
          </a:xfrm>
          <a:prstGeom prst="wedgeRoundRectCallout">
            <a:avLst>
              <a:gd name="adj1" fmla="val 4201"/>
              <a:gd name="adj2" fmla="val 130554"/>
              <a:gd name="adj3" fmla="val 16667"/>
            </a:avLst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Query LC-CF</a:t>
            </a:r>
            <a:endParaRPr lang="zh-CN" alt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774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FFBAE-243F-B779-B96E-51110663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Our Approach 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– Reinforcement Lookup</a:t>
            </a:r>
            <a:endParaRPr lang="zh-CN" altLang="en-US" sz="28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5A38C-EEB7-974A-4F4F-3B69D355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B29E19-E62C-9B81-9C4D-16C07EB44447}"/>
              </a:ext>
            </a:extLst>
          </p:cNvPr>
          <p:cNvSpPr txBox="1"/>
          <p:nvPr/>
        </p:nvSpPr>
        <p:spPr>
          <a:xfrm>
            <a:off x="1114624" y="3192106"/>
            <a:ext cx="389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zh-CN" altLang="en-US" sz="2800" b="1" i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D649A6D-C269-C769-3622-599C5EDA5CF9}"/>
                  </a:ext>
                </a:extLst>
              </p:cNvPr>
              <p:cNvSpPr txBox="1"/>
              <p:nvPr/>
            </p:nvSpPr>
            <p:spPr>
              <a:xfrm>
                <a:off x="1722540" y="3299307"/>
                <a:ext cx="82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D649A6D-C269-C769-3622-599C5EDA5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540" y="3299307"/>
                <a:ext cx="825418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A1AE50C-FC35-0F04-B79B-83FECA0D1CD5}"/>
                  </a:ext>
                </a:extLst>
              </p:cNvPr>
              <p:cNvSpPr txBox="1"/>
              <p:nvPr/>
            </p:nvSpPr>
            <p:spPr>
              <a:xfrm>
                <a:off x="680268" y="4195751"/>
                <a:ext cx="1707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m:rPr>
                          <m:nor/>
                        </m:rPr>
                        <a:rPr kumimoji="1" lang="zh-CN" altLang="en-US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zh-CN" altLang="en-US" b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m:rPr>
                          <m:nor/>
                        </m:rPr>
                        <a:rPr kumimoji="1" lang="zh-CN" altLang="en-US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A1AE50C-FC35-0F04-B79B-83FECA0D1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68" y="4195751"/>
                <a:ext cx="1707454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E5812974-A38F-E87D-F5E8-B575BDA34CC9}"/>
              </a:ext>
            </a:extLst>
          </p:cNvPr>
          <p:cNvSpPr txBox="1"/>
          <p:nvPr/>
        </p:nvSpPr>
        <p:spPr>
          <a:xfrm>
            <a:off x="5392537" y="5231215"/>
            <a:ext cx="20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Suffix</a:t>
            </a:r>
            <a:r>
              <a:rPr kumimoji="1" lang="zh-CN" altLang="en-US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cache</a:t>
            </a:r>
            <a:endParaRPr kumimoji="1" lang="zh-CN" altLang="en-US" sz="24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8E59C2B-ABCD-C388-776F-9961E8977311}"/>
              </a:ext>
            </a:extLst>
          </p:cNvPr>
          <p:cNvSpPr txBox="1"/>
          <p:nvPr/>
        </p:nvSpPr>
        <p:spPr>
          <a:xfrm>
            <a:off x="1787271" y="5231215"/>
            <a:ext cx="2609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LC-cuckoo-filter</a:t>
            </a:r>
            <a:endParaRPr kumimoji="1" lang="zh-CN" altLang="en-US" sz="24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4548A8D-A821-0147-C5C8-0693AA0E95BA}"/>
              </a:ext>
            </a:extLst>
          </p:cNvPr>
          <p:cNvSpPr/>
          <p:nvPr/>
        </p:nvSpPr>
        <p:spPr>
          <a:xfrm>
            <a:off x="4534997" y="3703960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A5E12CE-38BE-3B92-184F-1BE98CA0C7C2}"/>
              </a:ext>
            </a:extLst>
          </p:cNvPr>
          <p:cNvSpPr/>
          <p:nvPr/>
        </p:nvSpPr>
        <p:spPr>
          <a:xfrm>
            <a:off x="4534997" y="3975226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线连接符 524">
            <a:extLst>
              <a:ext uri="{FF2B5EF4-FFF2-40B4-BE49-F238E27FC236}">
                <a16:creationId xmlns:a16="http://schemas.microsoft.com/office/drawing/2014/main" id="{DF413B45-4C19-6E23-B483-18C4C610FCD4}"/>
              </a:ext>
            </a:extLst>
          </p:cNvPr>
          <p:cNvCxnSpPr>
            <a:cxnSpLocks/>
          </p:cNvCxnSpPr>
          <p:nvPr/>
        </p:nvCxnSpPr>
        <p:spPr>
          <a:xfrm>
            <a:off x="4712021" y="3702693"/>
            <a:ext cx="0" cy="54481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525">
            <a:extLst>
              <a:ext uri="{FF2B5EF4-FFF2-40B4-BE49-F238E27FC236}">
                <a16:creationId xmlns:a16="http://schemas.microsoft.com/office/drawing/2014/main" id="{A0C872CF-B055-6066-6554-B86F9F3CDF1C}"/>
              </a:ext>
            </a:extLst>
          </p:cNvPr>
          <p:cNvCxnSpPr>
            <a:cxnSpLocks/>
          </p:cNvCxnSpPr>
          <p:nvPr/>
        </p:nvCxnSpPr>
        <p:spPr>
          <a:xfrm>
            <a:off x="5690393" y="3700408"/>
            <a:ext cx="0" cy="5531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3136B448-A78A-1EE4-A21E-895517887CC5}"/>
              </a:ext>
            </a:extLst>
          </p:cNvPr>
          <p:cNvSpPr txBox="1"/>
          <p:nvPr/>
        </p:nvSpPr>
        <p:spPr>
          <a:xfrm>
            <a:off x="4491532" y="3657668"/>
            <a:ext cx="277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46445CB-BB7E-0CEA-4A2A-CB13E436CC1E}"/>
                  </a:ext>
                </a:extLst>
              </p:cNvPr>
              <p:cNvSpPr txBox="1"/>
              <p:nvPr/>
            </p:nvSpPr>
            <p:spPr>
              <a:xfrm>
                <a:off x="5784780" y="3647923"/>
                <a:ext cx="5898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46445CB-BB7E-0CEA-4A2A-CB13E436C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780" y="3647923"/>
                <a:ext cx="589817" cy="369332"/>
              </a:xfrm>
              <a:prstGeom prst="rect">
                <a:avLst/>
              </a:prstGeom>
              <a:blipFill>
                <a:blip r:embed="rId4"/>
                <a:stretch>
                  <a:fillRect l="-18557" r="-13402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970F28A-8ACA-91F0-B7D2-C43810116CAE}"/>
                  </a:ext>
                </a:extLst>
              </p:cNvPr>
              <p:cNvSpPr txBox="1"/>
              <p:nvPr/>
            </p:nvSpPr>
            <p:spPr>
              <a:xfrm>
                <a:off x="4094608" y="2659550"/>
                <a:ext cx="1234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970F28A-8ACA-91F0-B7D2-C43810116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608" y="2659550"/>
                <a:ext cx="1234825" cy="369332"/>
              </a:xfrm>
              <a:prstGeom prst="rect">
                <a:avLst/>
              </a:prstGeom>
              <a:blipFill>
                <a:blip r:embed="rId5"/>
                <a:stretch>
                  <a:fillRect r="-4455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7" name="表格 333">
            <a:extLst>
              <a:ext uri="{FF2B5EF4-FFF2-40B4-BE49-F238E27FC236}">
                <a16:creationId xmlns:a16="http://schemas.microsoft.com/office/drawing/2014/main" id="{7D7ED1C1-7D25-7726-07DC-E147935E000C}"/>
              </a:ext>
            </a:extLst>
          </p:cNvPr>
          <p:cNvGraphicFramePr>
            <a:graphicFrameLocks noGrp="1"/>
          </p:cNvGraphicFramePr>
          <p:nvPr/>
        </p:nvGraphicFramePr>
        <p:xfrm>
          <a:off x="2530170" y="2112558"/>
          <a:ext cx="113738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347">
                  <a:extLst>
                    <a:ext uri="{9D8B030D-6E8A-4147-A177-3AD203B41FA5}">
                      <a16:colId xmlns:a16="http://schemas.microsoft.com/office/drawing/2014/main" val="4269027998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1360034138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5665946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3348466926"/>
                    </a:ext>
                  </a:extLst>
                </a:gridCol>
              </a:tblGrid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69969523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277820198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185905035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41745881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25830303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4308116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096258612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14302588"/>
                  </a:ext>
                </a:extLst>
              </a:tr>
            </a:tbl>
          </a:graphicData>
        </a:graphic>
      </p:graphicFrame>
      <p:cxnSp>
        <p:nvCxnSpPr>
          <p:cNvPr id="48" name="直线箭头连接符 6">
            <a:extLst>
              <a:ext uri="{FF2B5EF4-FFF2-40B4-BE49-F238E27FC236}">
                <a16:creationId xmlns:a16="http://schemas.microsoft.com/office/drawing/2014/main" id="{7C8FD680-51B2-2AAA-CDFB-24A4763648D6}"/>
              </a:ext>
            </a:extLst>
          </p:cNvPr>
          <p:cNvCxnSpPr>
            <a:cxnSpLocks/>
          </p:cNvCxnSpPr>
          <p:nvPr/>
        </p:nvCxnSpPr>
        <p:spPr>
          <a:xfrm flipH="1">
            <a:off x="2815066" y="2120941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7">
            <a:extLst>
              <a:ext uri="{FF2B5EF4-FFF2-40B4-BE49-F238E27FC236}">
                <a16:creationId xmlns:a16="http://schemas.microsoft.com/office/drawing/2014/main" id="{B97D2480-D05B-D67B-584C-7A41A4BC052C}"/>
              </a:ext>
            </a:extLst>
          </p:cNvPr>
          <p:cNvCxnSpPr>
            <a:cxnSpLocks/>
          </p:cNvCxnSpPr>
          <p:nvPr/>
        </p:nvCxnSpPr>
        <p:spPr>
          <a:xfrm flipH="1">
            <a:off x="3103547" y="2128243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8">
            <a:extLst>
              <a:ext uri="{FF2B5EF4-FFF2-40B4-BE49-F238E27FC236}">
                <a16:creationId xmlns:a16="http://schemas.microsoft.com/office/drawing/2014/main" id="{35DFAD9E-07BB-CC23-627B-129100B3CABF}"/>
              </a:ext>
            </a:extLst>
          </p:cNvPr>
          <p:cNvCxnSpPr>
            <a:cxnSpLocks/>
          </p:cNvCxnSpPr>
          <p:nvPr/>
        </p:nvCxnSpPr>
        <p:spPr>
          <a:xfrm flipH="1">
            <a:off x="3369827" y="2109233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9451942-A728-574B-EE21-D439417657A3}"/>
                  </a:ext>
                </a:extLst>
              </p:cNvPr>
              <p:cNvSpPr txBox="1"/>
              <p:nvPr/>
            </p:nvSpPr>
            <p:spPr>
              <a:xfrm>
                <a:off x="4647971" y="3646649"/>
                <a:ext cx="11024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:]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9451942-A728-574B-EE21-D43941765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971" y="3646649"/>
                <a:ext cx="1102406" cy="369332"/>
              </a:xfrm>
              <a:prstGeom prst="rect">
                <a:avLst/>
              </a:prstGeom>
              <a:blipFill>
                <a:blip r:embed="rId6"/>
                <a:stretch>
                  <a:fillRect r="-4420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558615D-83D5-AE57-1554-E8A03C95D93F}"/>
                  </a:ext>
                </a:extLst>
              </p:cNvPr>
              <p:cNvSpPr txBox="1"/>
              <p:nvPr/>
            </p:nvSpPr>
            <p:spPr>
              <a:xfrm>
                <a:off x="4673971" y="1690688"/>
                <a:ext cx="45518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0" dirty="0" smtClean="0">
                          <a:latin typeface="Cambria Math" panose="02040503050406030204" pitchFamily="18" charset="0"/>
                        </a:rPr>
                        <m:t>𝐋𝐂</m:t>
                      </m:r>
                      <m:d>
                        <m:d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kumimoji="1"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558615D-83D5-AE57-1554-E8A03C95D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971" y="1690688"/>
                <a:ext cx="4551887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57">
            <a:extLst>
              <a:ext uri="{FF2B5EF4-FFF2-40B4-BE49-F238E27FC236}">
                <a16:creationId xmlns:a16="http://schemas.microsoft.com/office/drawing/2014/main" id="{73D8B13B-6B32-40BE-EBE2-D8C2721A0CB7}"/>
              </a:ext>
            </a:extLst>
          </p:cNvPr>
          <p:cNvSpPr/>
          <p:nvPr/>
        </p:nvSpPr>
        <p:spPr>
          <a:xfrm>
            <a:off x="6407191" y="3703960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AC3BCA3-354E-6DCF-EBB1-F05C34935BBF}"/>
              </a:ext>
            </a:extLst>
          </p:cNvPr>
          <p:cNvSpPr/>
          <p:nvPr/>
        </p:nvSpPr>
        <p:spPr>
          <a:xfrm>
            <a:off x="6406221" y="3975226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直线连接符 39">
            <a:extLst>
              <a:ext uri="{FF2B5EF4-FFF2-40B4-BE49-F238E27FC236}">
                <a16:creationId xmlns:a16="http://schemas.microsoft.com/office/drawing/2014/main" id="{F95DEF40-E7F5-DA89-4EB3-B0F2009846CA}"/>
              </a:ext>
            </a:extLst>
          </p:cNvPr>
          <p:cNvCxnSpPr>
            <a:cxnSpLocks/>
          </p:cNvCxnSpPr>
          <p:nvPr/>
        </p:nvCxnSpPr>
        <p:spPr>
          <a:xfrm>
            <a:off x="6598220" y="3699141"/>
            <a:ext cx="0" cy="54481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40">
            <a:extLst>
              <a:ext uri="{FF2B5EF4-FFF2-40B4-BE49-F238E27FC236}">
                <a16:creationId xmlns:a16="http://schemas.microsoft.com/office/drawing/2014/main" id="{F9127547-2AC0-093F-53E6-2E824393E5A9}"/>
              </a:ext>
            </a:extLst>
          </p:cNvPr>
          <p:cNvCxnSpPr>
            <a:cxnSpLocks/>
          </p:cNvCxnSpPr>
          <p:nvPr/>
        </p:nvCxnSpPr>
        <p:spPr>
          <a:xfrm>
            <a:off x="7578489" y="3696856"/>
            <a:ext cx="0" cy="5531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6FBBF537-A9EE-36E3-32B6-89EA00E9A4BB}"/>
              </a:ext>
            </a:extLst>
          </p:cNvPr>
          <p:cNvSpPr txBox="1"/>
          <p:nvPr/>
        </p:nvSpPr>
        <p:spPr>
          <a:xfrm>
            <a:off x="8610600" y="5227659"/>
            <a:ext cx="3176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400" b="0" dirty="0">
                <a:latin typeface="Arial Rounded MT Bold" panose="020F0704030504030204" pitchFamily="34" charset="0"/>
              </a:rPr>
              <a:t>Remote</a:t>
            </a:r>
            <a:r>
              <a:rPr lang="zh-CN" altLang="en-US" sz="2400" b="0" dirty="0">
                <a:latin typeface="Arial Rounded MT Bold" panose="020F0704030504030204" pitchFamily="34" charset="0"/>
              </a:rPr>
              <a:t> </a:t>
            </a:r>
            <a:r>
              <a:rPr lang="en-US" altLang="zh-CN" sz="2400" b="0" dirty="0">
                <a:latin typeface="Arial Rounded MT Bold" panose="020F0704030504030204" pitchFamily="34" charset="0"/>
              </a:rPr>
              <a:t>Full</a:t>
            </a:r>
            <a:r>
              <a:rPr lang="zh-CN" altLang="en-US" sz="2400" b="0" dirty="0">
                <a:latin typeface="Arial Rounded MT Bold" panose="020F0704030504030204" pitchFamily="34" charset="0"/>
              </a:rPr>
              <a:t> </a:t>
            </a:r>
            <a:r>
              <a:rPr lang="en-US" altLang="zh-CN" sz="2400" b="0" dirty="0">
                <a:latin typeface="Arial Rounded MT Bold" panose="020F0704030504030204" pitchFamily="34" charset="0"/>
              </a:rPr>
              <a:t>Dataset</a:t>
            </a:r>
            <a:endParaRPr lang="zh-CN" altLang="en-US" sz="2400" b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88" name="表格 333">
            <a:extLst>
              <a:ext uri="{FF2B5EF4-FFF2-40B4-BE49-F238E27FC236}">
                <a16:creationId xmlns:a16="http://schemas.microsoft.com/office/drawing/2014/main" id="{FE70376B-923F-973C-FEC4-564925AC18B3}"/>
              </a:ext>
            </a:extLst>
          </p:cNvPr>
          <p:cNvGraphicFramePr>
            <a:graphicFrameLocks noGrp="1"/>
          </p:cNvGraphicFramePr>
          <p:nvPr/>
        </p:nvGraphicFramePr>
        <p:xfrm>
          <a:off x="8977063" y="2789246"/>
          <a:ext cx="218802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005">
                  <a:extLst>
                    <a:ext uri="{9D8B030D-6E8A-4147-A177-3AD203B41FA5}">
                      <a16:colId xmlns:a16="http://schemas.microsoft.com/office/drawing/2014/main" val="4269027998"/>
                    </a:ext>
                  </a:extLst>
                </a:gridCol>
                <a:gridCol w="547005">
                  <a:extLst>
                    <a:ext uri="{9D8B030D-6E8A-4147-A177-3AD203B41FA5}">
                      <a16:colId xmlns:a16="http://schemas.microsoft.com/office/drawing/2014/main" val="1360034138"/>
                    </a:ext>
                  </a:extLst>
                </a:gridCol>
                <a:gridCol w="547005">
                  <a:extLst>
                    <a:ext uri="{9D8B030D-6E8A-4147-A177-3AD203B41FA5}">
                      <a16:colId xmlns:a16="http://schemas.microsoft.com/office/drawing/2014/main" val="5665946"/>
                    </a:ext>
                  </a:extLst>
                </a:gridCol>
                <a:gridCol w="547005">
                  <a:extLst>
                    <a:ext uri="{9D8B030D-6E8A-4147-A177-3AD203B41FA5}">
                      <a16:colId xmlns:a16="http://schemas.microsoft.com/office/drawing/2014/main" val="3348466926"/>
                    </a:ext>
                  </a:extLst>
                </a:gridCol>
              </a:tblGrid>
              <a:tr h="3298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1800" b="1" i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905035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745881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830303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08116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258612"/>
                  </a:ext>
                </a:extLst>
              </a:tr>
            </a:tbl>
          </a:graphicData>
        </a:graphic>
      </p:graphicFrame>
      <p:cxnSp>
        <p:nvCxnSpPr>
          <p:cNvPr id="89" name="直线箭头连接符 242">
            <a:extLst>
              <a:ext uri="{FF2B5EF4-FFF2-40B4-BE49-F238E27FC236}">
                <a16:creationId xmlns:a16="http://schemas.microsoft.com/office/drawing/2014/main" id="{3434341C-0C35-B7E0-FE41-BBD6A7928B9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504475" y="3101732"/>
            <a:ext cx="1039670" cy="35198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253">
            <a:extLst>
              <a:ext uri="{FF2B5EF4-FFF2-40B4-BE49-F238E27FC236}">
                <a16:creationId xmlns:a16="http://schemas.microsoft.com/office/drawing/2014/main" id="{2B59E3FC-E6EE-125B-B31E-D2DA99343A4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504475" y="3453716"/>
            <a:ext cx="1032044" cy="106572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C11DF989-7C98-DB81-07A1-96519C91F10E}"/>
              </a:ext>
            </a:extLst>
          </p:cNvPr>
          <p:cNvSpPr/>
          <p:nvPr/>
        </p:nvSpPr>
        <p:spPr>
          <a:xfrm>
            <a:off x="3683358" y="4483476"/>
            <a:ext cx="1149243" cy="1208986"/>
          </a:xfrm>
          <a:custGeom>
            <a:avLst/>
            <a:gdLst>
              <a:gd name="connsiteX0" fmla="*/ 0 w 1149243"/>
              <a:gd name="connsiteY0" fmla="*/ 0 h 1191296"/>
              <a:gd name="connsiteX1" fmla="*/ 708338 w 1149243"/>
              <a:gd name="connsiteY1" fmla="*/ 173865 h 1191296"/>
              <a:gd name="connsiteX2" fmla="*/ 1101143 w 1149243"/>
              <a:gd name="connsiteY2" fmla="*/ 553792 h 1191296"/>
              <a:gd name="connsiteX3" fmla="*/ 1146219 w 1149243"/>
              <a:gd name="connsiteY3" fmla="*/ 1191296 h 1191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243" h="1191296">
                <a:moveTo>
                  <a:pt x="0" y="0"/>
                </a:moveTo>
                <a:cubicBezTo>
                  <a:pt x="262407" y="40783"/>
                  <a:pt x="524814" y="81566"/>
                  <a:pt x="708338" y="173865"/>
                </a:cubicBezTo>
                <a:cubicBezTo>
                  <a:pt x="891862" y="266164"/>
                  <a:pt x="1028163" y="384220"/>
                  <a:pt x="1101143" y="553792"/>
                </a:cubicBezTo>
                <a:cubicBezTo>
                  <a:pt x="1174123" y="723364"/>
                  <a:pt x="1140853" y="1085045"/>
                  <a:pt x="1146219" y="1191296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2" name="对话气泡: 圆角矩形 101">
            <a:extLst>
              <a:ext uri="{FF2B5EF4-FFF2-40B4-BE49-F238E27FC236}">
                <a16:creationId xmlns:a16="http://schemas.microsoft.com/office/drawing/2014/main" id="{0C21E54B-1A6D-54E1-2102-6DEA48B10419}"/>
              </a:ext>
            </a:extLst>
          </p:cNvPr>
          <p:cNvSpPr/>
          <p:nvPr/>
        </p:nvSpPr>
        <p:spPr>
          <a:xfrm>
            <a:off x="3276207" y="6013868"/>
            <a:ext cx="3359150" cy="633113"/>
          </a:xfrm>
          <a:prstGeom prst="wedgeRoundRectCallout">
            <a:avLst>
              <a:gd name="adj1" fmla="val -5191"/>
              <a:gd name="adj2" fmla="val -116724"/>
              <a:gd name="adj3" fmla="val 16667"/>
            </a:avLst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No matched fingerprint </a:t>
            </a:r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Reject as negative</a:t>
            </a:r>
            <a:endParaRPr lang="zh-CN" alt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471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FFBAE-243F-B779-B96E-51110663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Our Approach 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– Reinforcement Lookup</a:t>
            </a:r>
            <a:endParaRPr lang="zh-CN" altLang="en-US" sz="28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5A38C-EEB7-974A-4F4F-3B69D355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B29E19-E62C-9B81-9C4D-16C07EB44447}"/>
              </a:ext>
            </a:extLst>
          </p:cNvPr>
          <p:cNvSpPr txBox="1"/>
          <p:nvPr/>
        </p:nvSpPr>
        <p:spPr>
          <a:xfrm>
            <a:off x="1114624" y="3192106"/>
            <a:ext cx="389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zh-CN" altLang="en-US" sz="2800" b="1" i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D649A6D-C269-C769-3622-599C5EDA5CF9}"/>
                  </a:ext>
                </a:extLst>
              </p:cNvPr>
              <p:cNvSpPr txBox="1"/>
              <p:nvPr/>
            </p:nvSpPr>
            <p:spPr>
              <a:xfrm>
                <a:off x="1722540" y="3299307"/>
                <a:ext cx="82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D649A6D-C269-C769-3622-599C5EDA5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540" y="3299307"/>
                <a:ext cx="825418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A1AE50C-FC35-0F04-B79B-83FECA0D1CD5}"/>
                  </a:ext>
                </a:extLst>
              </p:cNvPr>
              <p:cNvSpPr txBox="1"/>
              <p:nvPr/>
            </p:nvSpPr>
            <p:spPr>
              <a:xfrm>
                <a:off x="680268" y="4195751"/>
                <a:ext cx="1707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m:rPr>
                          <m:nor/>
                        </m:rPr>
                        <a:rPr kumimoji="1" lang="zh-CN" altLang="en-US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zh-CN" altLang="en-US" b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m:rPr>
                          <m:nor/>
                        </m:rPr>
                        <a:rPr kumimoji="1" lang="zh-CN" altLang="en-US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A1AE50C-FC35-0F04-B79B-83FECA0D1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68" y="4195751"/>
                <a:ext cx="1707454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E5812974-A38F-E87D-F5E8-B575BDA34CC9}"/>
              </a:ext>
            </a:extLst>
          </p:cNvPr>
          <p:cNvSpPr txBox="1"/>
          <p:nvPr/>
        </p:nvSpPr>
        <p:spPr>
          <a:xfrm>
            <a:off x="5392537" y="5231215"/>
            <a:ext cx="20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Suffix</a:t>
            </a:r>
            <a:r>
              <a:rPr kumimoji="1" lang="zh-CN" altLang="en-US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cache</a:t>
            </a:r>
            <a:endParaRPr kumimoji="1" lang="zh-CN" altLang="en-US" sz="24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8E59C2B-ABCD-C388-776F-9961E8977311}"/>
              </a:ext>
            </a:extLst>
          </p:cNvPr>
          <p:cNvSpPr txBox="1"/>
          <p:nvPr/>
        </p:nvSpPr>
        <p:spPr>
          <a:xfrm>
            <a:off x="1787271" y="5231215"/>
            <a:ext cx="2609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LC-cuckoo-filter</a:t>
            </a:r>
            <a:endParaRPr kumimoji="1" lang="zh-CN" altLang="en-US" sz="24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4548A8D-A821-0147-C5C8-0693AA0E95BA}"/>
              </a:ext>
            </a:extLst>
          </p:cNvPr>
          <p:cNvSpPr/>
          <p:nvPr/>
        </p:nvSpPr>
        <p:spPr>
          <a:xfrm>
            <a:off x="4534997" y="3703960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A5E12CE-38BE-3B92-184F-1BE98CA0C7C2}"/>
              </a:ext>
            </a:extLst>
          </p:cNvPr>
          <p:cNvSpPr/>
          <p:nvPr/>
        </p:nvSpPr>
        <p:spPr>
          <a:xfrm>
            <a:off x="4534997" y="3975226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线连接符 524">
            <a:extLst>
              <a:ext uri="{FF2B5EF4-FFF2-40B4-BE49-F238E27FC236}">
                <a16:creationId xmlns:a16="http://schemas.microsoft.com/office/drawing/2014/main" id="{DF413B45-4C19-6E23-B483-18C4C610FCD4}"/>
              </a:ext>
            </a:extLst>
          </p:cNvPr>
          <p:cNvCxnSpPr>
            <a:cxnSpLocks/>
          </p:cNvCxnSpPr>
          <p:nvPr/>
        </p:nvCxnSpPr>
        <p:spPr>
          <a:xfrm>
            <a:off x="4712021" y="3702693"/>
            <a:ext cx="0" cy="54481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525">
            <a:extLst>
              <a:ext uri="{FF2B5EF4-FFF2-40B4-BE49-F238E27FC236}">
                <a16:creationId xmlns:a16="http://schemas.microsoft.com/office/drawing/2014/main" id="{A0C872CF-B055-6066-6554-B86F9F3CDF1C}"/>
              </a:ext>
            </a:extLst>
          </p:cNvPr>
          <p:cNvCxnSpPr>
            <a:cxnSpLocks/>
          </p:cNvCxnSpPr>
          <p:nvPr/>
        </p:nvCxnSpPr>
        <p:spPr>
          <a:xfrm>
            <a:off x="5690393" y="3700408"/>
            <a:ext cx="0" cy="5531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3136B448-A78A-1EE4-A21E-895517887CC5}"/>
              </a:ext>
            </a:extLst>
          </p:cNvPr>
          <p:cNvSpPr txBox="1"/>
          <p:nvPr/>
        </p:nvSpPr>
        <p:spPr>
          <a:xfrm>
            <a:off x="4491532" y="3657668"/>
            <a:ext cx="277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46445CB-BB7E-0CEA-4A2A-CB13E436CC1E}"/>
                  </a:ext>
                </a:extLst>
              </p:cNvPr>
              <p:cNvSpPr txBox="1"/>
              <p:nvPr/>
            </p:nvSpPr>
            <p:spPr>
              <a:xfrm>
                <a:off x="5784780" y="3647923"/>
                <a:ext cx="5898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46445CB-BB7E-0CEA-4A2A-CB13E436C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780" y="3647923"/>
                <a:ext cx="589817" cy="369332"/>
              </a:xfrm>
              <a:prstGeom prst="rect">
                <a:avLst/>
              </a:prstGeom>
              <a:blipFill>
                <a:blip r:embed="rId4"/>
                <a:stretch>
                  <a:fillRect l="-18557" r="-13402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7" name="表格 333">
            <a:extLst>
              <a:ext uri="{FF2B5EF4-FFF2-40B4-BE49-F238E27FC236}">
                <a16:creationId xmlns:a16="http://schemas.microsoft.com/office/drawing/2014/main" id="{7D7ED1C1-7D25-7726-07DC-E147935E000C}"/>
              </a:ext>
            </a:extLst>
          </p:cNvPr>
          <p:cNvGraphicFramePr>
            <a:graphicFrameLocks noGrp="1"/>
          </p:cNvGraphicFramePr>
          <p:nvPr/>
        </p:nvGraphicFramePr>
        <p:xfrm>
          <a:off x="2530170" y="2112558"/>
          <a:ext cx="113738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347">
                  <a:extLst>
                    <a:ext uri="{9D8B030D-6E8A-4147-A177-3AD203B41FA5}">
                      <a16:colId xmlns:a16="http://schemas.microsoft.com/office/drawing/2014/main" val="4269027998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1360034138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5665946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3348466926"/>
                    </a:ext>
                  </a:extLst>
                </a:gridCol>
              </a:tblGrid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69969523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277820198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185905035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41745881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25830303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4308116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096258612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14302588"/>
                  </a:ext>
                </a:extLst>
              </a:tr>
            </a:tbl>
          </a:graphicData>
        </a:graphic>
      </p:graphicFrame>
      <p:cxnSp>
        <p:nvCxnSpPr>
          <p:cNvPr id="48" name="直线箭头连接符 6">
            <a:extLst>
              <a:ext uri="{FF2B5EF4-FFF2-40B4-BE49-F238E27FC236}">
                <a16:creationId xmlns:a16="http://schemas.microsoft.com/office/drawing/2014/main" id="{7C8FD680-51B2-2AAA-CDFB-24A4763648D6}"/>
              </a:ext>
            </a:extLst>
          </p:cNvPr>
          <p:cNvCxnSpPr>
            <a:cxnSpLocks/>
          </p:cNvCxnSpPr>
          <p:nvPr/>
        </p:nvCxnSpPr>
        <p:spPr>
          <a:xfrm flipH="1">
            <a:off x="2815066" y="2120941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7">
            <a:extLst>
              <a:ext uri="{FF2B5EF4-FFF2-40B4-BE49-F238E27FC236}">
                <a16:creationId xmlns:a16="http://schemas.microsoft.com/office/drawing/2014/main" id="{B97D2480-D05B-D67B-584C-7A41A4BC052C}"/>
              </a:ext>
            </a:extLst>
          </p:cNvPr>
          <p:cNvCxnSpPr>
            <a:cxnSpLocks/>
          </p:cNvCxnSpPr>
          <p:nvPr/>
        </p:nvCxnSpPr>
        <p:spPr>
          <a:xfrm flipH="1">
            <a:off x="3103547" y="2128243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8">
            <a:extLst>
              <a:ext uri="{FF2B5EF4-FFF2-40B4-BE49-F238E27FC236}">
                <a16:creationId xmlns:a16="http://schemas.microsoft.com/office/drawing/2014/main" id="{35DFAD9E-07BB-CC23-627B-129100B3CABF}"/>
              </a:ext>
            </a:extLst>
          </p:cNvPr>
          <p:cNvCxnSpPr>
            <a:cxnSpLocks/>
          </p:cNvCxnSpPr>
          <p:nvPr/>
        </p:nvCxnSpPr>
        <p:spPr>
          <a:xfrm flipH="1">
            <a:off x="3369827" y="2109233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9451942-A728-574B-EE21-D439417657A3}"/>
                  </a:ext>
                </a:extLst>
              </p:cNvPr>
              <p:cNvSpPr txBox="1"/>
              <p:nvPr/>
            </p:nvSpPr>
            <p:spPr>
              <a:xfrm>
                <a:off x="4647971" y="3646649"/>
                <a:ext cx="11024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:]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9451942-A728-574B-EE21-D43941765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971" y="3646649"/>
                <a:ext cx="1102406" cy="369332"/>
              </a:xfrm>
              <a:prstGeom prst="rect">
                <a:avLst/>
              </a:prstGeom>
              <a:blipFill>
                <a:blip r:embed="rId5"/>
                <a:stretch>
                  <a:fillRect r="-4420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558615D-83D5-AE57-1554-E8A03C95D93F}"/>
                  </a:ext>
                </a:extLst>
              </p:cNvPr>
              <p:cNvSpPr txBox="1"/>
              <p:nvPr/>
            </p:nvSpPr>
            <p:spPr>
              <a:xfrm>
                <a:off x="4673971" y="1690688"/>
                <a:ext cx="45518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0" dirty="0" smtClean="0">
                          <a:latin typeface="Cambria Math" panose="02040503050406030204" pitchFamily="18" charset="0"/>
                        </a:rPr>
                        <m:t>𝐋𝐂</m:t>
                      </m:r>
                      <m:d>
                        <m:d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kumimoji="1"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558615D-83D5-AE57-1554-E8A03C95D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971" y="1690688"/>
                <a:ext cx="4551887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57">
            <a:extLst>
              <a:ext uri="{FF2B5EF4-FFF2-40B4-BE49-F238E27FC236}">
                <a16:creationId xmlns:a16="http://schemas.microsoft.com/office/drawing/2014/main" id="{73D8B13B-6B32-40BE-EBE2-D8C2721A0CB7}"/>
              </a:ext>
            </a:extLst>
          </p:cNvPr>
          <p:cNvSpPr/>
          <p:nvPr/>
        </p:nvSpPr>
        <p:spPr>
          <a:xfrm>
            <a:off x="6407191" y="3703960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AC3BCA3-354E-6DCF-EBB1-F05C34935BBF}"/>
              </a:ext>
            </a:extLst>
          </p:cNvPr>
          <p:cNvSpPr/>
          <p:nvPr/>
        </p:nvSpPr>
        <p:spPr>
          <a:xfrm>
            <a:off x="6406221" y="3975226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直线连接符 39">
            <a:extLst>
              <a:ext uri="{FF2B5EF4-FFF2-40B4-BE49-F238E27FC236}">
                <a16:creationId xmlns:a16="http://schemas.microsoft.com/office/drawing/2014/main" id="{F95DEF40-E7F5-DA89-4EB3-B0F2009846CA}"/>
              </a:ext>
            </a:extLst>
          </p:cNvPr>
          <p:cNvCxnSpPr>
            <a:cxnSpLocks/>
          </p:cNvCxnSpPr>
          <p:nvPr/>
        </p:nvCxnSpPr>
        <p:spPr>
          <a:xfrm>
            <a:off x="6598220" y="3699141"/>
            <a:ext cx="0" cy="54481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40">
            <a:extLst>
              <a:ext uri="{FF2B5EF4-FFF2-40B4-BE49-F238E27FC236}">
                <a16:creationId xmlns:a16="http://schemas.microsoft.com/office/drawing/2014/main" id="{F9127547-2AC0-093F-53E6-2E824393E5A9}"/>
              </a:ext>
            </a:extLst>
          </p:cNvPr>
          <p:cNvCxnSpPr>
            <a:cxnSpLocks/>
          </p:cNvCxnSpPr>
          <p:nvPr/>
        </p:nvCxnSpPr>
        <p:spPr>
          <a:xfrm>
            <a:off x="7578489" y="3696856"/>
            <a:ext cx="0" cy="5531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6FBBF537-A9EE-36E3-32B6-89EA00E9A4BB}"/>
              </a:ext>
            </a:extLst>
          </p:cNvPr>
          <p:cNvSpPr txBox="1"/>
          <p:nvPr/>
        </p:nvSpPr>
        <p:spPr>
          <a:xfrm>
            <a:off x="8610600" y="5227659"/>
            <a:ext cx="3176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400" b="0" dirty="0">
                <a:latin typeface="Arial Rounded MT Bold" panose="020F0704030504030204" pitchFamily="34" charset="0"/>
              </a:rPr>
              <a:t>Remote</a:t>
            </a:r>
            <a:r>
              <a:rPr lang="zh-CN" altLang="en-US" sz="2400" b="0" dirty="0">
                <a:latin typeface="Arial Rounded MT Bold" panose="020F0704030504030204" pitchFamily="34" charset="0"/>
              </a:rPr>
              <a:t> </a:t>
            </a:r>
            <a:r>
              <a:rPr lang="en-US" altLang="zh-CN" sz="2400" b="0" dirty="0">
                <a:latin typeface="Arial Rounded MT Bold" panose="020F0704030504030204" pitchFamily="34" charset="0"/>
              </a:rPr>
              <a:t>Full</a:t>
            </a:r>
            <a:r>
              <a:rPr lang="zh-CN" altLang="en-US" sz="2400" b="0" dirty="0">
                <a:latin typeface="Arial Rounded MT Bold" panose="020F0704030504030204" pitchFamily="34" charset="0"/>
              </a:rPr>
              <a:t> </a:t>
            </a:r>
            <a:r>
              <a:rPr lang="en-US" altLang="zh-CN" sz="2400" b="0" dirty="0">
                <a:latin typeface="Arial Rounded MT Bold" panose="020F0704030504030204" pitchFamily="34" charset="0"/>
              </a:rPr>
              <a:t>Dataset</a:t>
            </a:r>
            <a:endParaRPr lang="zh-CN" altLang="en-US" sz="2400" b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88" name="表格 333">
            <a:extLst>
              <a:ext uri="{FF2B5EF4-FFF2-40B4-BE49-F238E27FC236}">
                <a16:creationId xmlns:a16="http://schemas.microsoft.com/office/drawing/2014/main" id="{FE70376B-923F-973C-FEC4-564925AC18B3}"/>
              </a:ext>
            </a:extLst>
          </p:cNvPr>
          <p:cNvGraphicFramePr>
            <a:graphicFrameLocks noGrp="1"/>
          </p:cNvGraphicFramePr>
          <p:nvPr/>
        </p:nvGraphicFramePr>
        <p:xfrm>
          <a:off x="8977063" y="2789246"/>
          <a:ext cx="218802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005">
                  <a:extLst>
                    <a:ext uri="{9D8B030D-6E8A-4147-A177-3AD203B41FA5}">
                      <a16:colId xmlns:a16="http://schemas.microsoft.com/office/drawing/2014/main" val="4269027998"/>
                    </a:ext>
                  </a:extLst>
                </a:gridCol>
                <a:gridCol w="547005">
                  <a:extLst>
                    <a:ext uri="{9D8B030D-6E8A-4147-A177-3AD203B41FA5}">
                      <a16:colId xmlns:a16="http://schemas.microsoft.com/office/drawing/2014/main" val="1360034138"/>
                    </a:ext>
                  </a:extLst>
                </a:gridCol>
                <a:gridCol w="547005">
                  <a:extLst>
                    <a:ext uri="{9D8B030D-6E8A-4147-A177-3AD203B41FA5}">
                      <a16:colId xmlns:a16="http://schemas.microsoft.com/office/drawing/2014/main" val="5665946"/>
                    </a:ext>
                  </a:extLst>
                </a:gridCol>
                <a:gridCol w="547005">
                  <a:extLst>
                    <a:ext uri="{9D8B030D-6E8A-4147-A177-3AD203B41FA5}">
                      <a16:colId xmlns:a16="http://schemas.microsoft.com/office/drawing/2014/main" val="3348466926"/>
                    </a:ext>
                  </a:extLst>
                </a:gridCol>
              </a:tblGrid>
              <a:tr h="3298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1800" b="1" i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905035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745881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830303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08116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258612"/>
                  </a:ext>
                </a:extLst>
              </a:tr>
            </a:tbl>
          </a:graphicData>
        </a:graphic>
      </p:graphicFrame>
      <p:cxnSp>
        <p:nvCxnSpPr>
          <p:cNvPr id="89" name="直线箭头连接符 242">
            <a:extLst>
              <a:ext uri="{FF2B5EF4-FFF2-40B4-BE49-F238E27FC236}">
                <a16:creationId xmlns:a16="http://schemas.microsoft.com/office/drawing/2014/main" id="{3434341C-0C35-B7E0-FE41-BBD6A7928B9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504475" y="3101732"/>
            <a:ext cx="1039670" cy="35198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253">
            <a:extLst>
              <a:ext uri="{FF2B5EF4-FFF2-40B4-BE49-F238E27FC236}">
                <a16:creationId xmlns:a16="http://schemas.microsoft.com/office/drawing/2014/main" id="{2B59E3FC-E6EE-125B-B31E-D2DA99343A4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504475" y="3453716"/>
            <a:ext cx="1032044" cy="106572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C11DF989-7C98-DB81-07A1-96519C91F10E}"/>
              </a:ext>
            </a:extLst>
          </p:cNvPr>
          <p:cNvSpPr/>
          <p:nvPr/>
        </p:nvSpPr>
        <p:spPr>
          <a:xfrm>
            <a:off x="3683358" y="4483476"/>
            <a:ext cx="1149243" cy="1208986"/>
          </a:xfrm>
          <a:custGeom>
            <a:avLst/>
            <a:gdLst>
              <a:gd name="connsiteX0" fmla="*/ 0 w 1149243"/>
              <a:gd name="connsiteY0" fmla="*/ 0 h 1191296"/>
              <a:gd name="connsiteX1" fmla="*/ 708338 w 1149243"/>
              <a:gd name="connsiteY1" fmla="*/ 173865 h 1191296"/>
              <a:gd name="connsiteX2" fmla="*/ 1101143 w 1149243"/>
              <a:gd name="connsiteY2" fmla="*/ 553792 h 1191296"/>
              <a:gd name="connsiteX3" fmla="*/ 1146219 w 1149243"/>
              <a:gd name="connsiteY3" fmla="*/ 1191296 h 1191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243" h="1191296">
                <a:moveTo>
                  <a:pt x="0" y="0"/>
                </a:moveTo>
                <a:cubicBezTo>
                  <a:pt x="262407" y="40783"/>
                  <a:pt x="524814" y="81566"/>
                  <a:pt x="708338" y="173865"/>
                </a:cubicBezTo>
                <a:cubicBezTo>
                  <a:pt x="891862" y="266164"/>
                  <a:pt x="1028163" y="384220"/>
                  <a:pt x="1101143" y="553792"/>
                </a:cubicBezTo>
                <a:cubicBezTo>
                  <a:pt x="1174123" y="723364"/>
                  <a:pt x="1140853" y="1085045"/>
                  <a:pt x="1146219" y="1191296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054B17F4-9525-ADBB-1B73-DE5EA85AADFA}"/>
              </a:ext>
            </a:extLst>
          </p:cNvPr>
          <p:cNvSpPr/>
          <p:nvPr/>
        </p:nvSpPr>
        <p:spPr>
          <a:xfrm>
            <a:off x="3206750" y="4133850"/>
            <a:ext cx="5759450" cy="441402"/>
          </a:xfrm>
          <a:custGeom>
            <a:avLst/>
            <a:gdLst>
              <a:gd name="connsiteX0" fmla="*/ 0 w 5759450"/>
              <a:gd name="connsiteY0" fmla="*/ 0 h 441402"/>
              <a:gd name="connsiteX1" fmla="*/ 857250 w 5759450"/>
              <a:gd name="connsiteY1" fmla="*/ 323850 h 441402"/>
              <a:gd name="connsiteX2" fmla="*/ 2241550 w 5759450"/>
              <a:gd name="connsiteY2" fmla="*/ 431800 h 441402"/>
              <a:gd name="connsiteX3" fmla="*/ 3841750 w 5759450"/>
              <a:gd name="connsiteY3" fmla="*/ 431800 h 441402"/>
              <a:gd name="connsiteX4" fmla="*/ 5372100 w 5759450"/>
              <a:gd name="connsiteY4" fmla="*/ 393700 h 441402"/>
              <a:gd name="connsiteX5" fmla="*/ 5759450 w 5759450"/>
              <a:gd name="connsiteY5" fmla="*/ 387350 h 44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9450" h="441402">
                <a:moveTo>
                  <a:pt x="0" y="0"/>
                </a:moveTo>
                <a:cubicBezTo>
                  <a:pt x="241829" y="125941"/>
                  <a:pt x="483658" y="251883"/>
                  <a:pt x="857250" y="323850"/>
                </a:cubicBezTo>
                <a:cubicBezTo>
                  <a:pt x="1230842" y="395817"/>
                  <a:pt x="1744133" y="413808"/>
                  <a:pt x="2241550" y="431800"/>
                </a:cubicBezTo>
                <a:cubicBezTo>
                  <a:pt x="2738967" y="449792"/>
                  <a:pt x="3319992" y="438150"/>
                  <a:pt x="3841750" y="431800"/>
                </a:cubicBezTo>
                <a:cubicBezTo>
                  <a:pt x="4363508" y="425450"/>
                  <a:pt x="5372100" y="393700"/>
                  <a:pt x="5372100" y="393700"/>
                </a:cubicBezTo>
                <a:lnTo>
                  <a:pt x="5759450" y="387350"/>
                </a:lnTo>
              </a:path>
            </a:pathLst>
          </a:custGeom>
          <a:noFill/>
          <a:ln w="38100">
            <a:solidFill>
              <a:srgbClr val="00B050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对话气泡: 圆角矩形 104">
            <a:extLst>
              <a:ext uri="{FF2B5EF4-FFF2-40B4-BE49-F238E27FC236}">
                <a16:creationId xmlns:a16="http://schemas.microsoft.com/office/drawing/2014/main" id="{9B1CF04B-D17A-D424-AB3C-F90524DB022E}"/>
              </a:ext>
            </a:extLst>
          </p:cNvPr>
          <p:cNvSpPr/>
          <p:nvPr/>
        </p:nvSpPr>
        <p:spPr>
          <a:xfrm>
            <a:off x="5470268" y="4697954"/>
            <a:ext cx="3140332" cy="608301"/>
          </a:xfrm>
          <a:prstGeom prst="wedgeRoundRectCallout">
            <a:avLst>
              <a:gd name="adj1" fmla="val -8594"/>
              <a:gd name="adj2" fmla="val -74541"/>
              <a:gd name="adj3" fmla="val 16667"/>
            </a:avLst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Matched in normal slot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Access remote directly</a:t>
            </a:r>
            <a:endParaRPr lang="zh-CN" alt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1" name="图形 110">
            <a:extLst>
              <a:ext uri="{FF2B5EF4-FFF2-40B4-BE49-F238E27FC236}">
                <a16:creationId xmlns:a16="http://schemas.microsoft.com/office/drawing/2014/main" id="{5006ECE1-FD5E-7866-13F1-562D6BE185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00478" y="5123040"/>
            <a:ext cx="543152" cy="54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9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788D35C2-C5D0-BB9C-8662-7A59C56B2C6A}"/>
              </a:ext>
            </a:extLst>
          </p:cNvPr>
          <p:cNvSpPr txBox="1"/>
          <p:nvPr/>
        </p:nvSpPr>
        <p:spPr>
          <a:xfrm>
            <a:off x="4995677" y="3631392"/>
            <a:ext cx="2125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Remote</a:t>
            </a:r>
            <a:r>
              <a:rPr kumimoji="1" lang="zh-CN" altLang="en-US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Access</a:t>
            </a:r>
            <a:endParaRPr kumimoji="1" lang="zh-CN" altLang="en-US" sz="20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6821D12-46B1-8093-CC66-992AD3F8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The cuckoo filter (CF) 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-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 One sided error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E36B046-3DA3-4F40-2ABA-EE26C0F10258}"/>
              </a:ext>
            </a:extLst>
          </p:cNvPr>
          <p:cNvSpPr/>
          <p:nvPr/>
        </p:nvSpPr>
        <p:spPr>
          <a:xfrm>
            <a:off x="3692243" y="2914177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DABB71-B8DB-7D85-1488-8786CB4649D2}"/>
              </a:ext>
            </a:extLst>
          </p:cNvPr>
          <p:cNvSpPr/>
          <p:nvPr/>
        </p:nvSpPr>
        <p:spPr>
          <a:xfrm>
            <a:off x="4360073" y="2914177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F0C7DE-830F-6548-3628-A3822F843393}"/>
              </a:ext>
            </a:extLst>
          </p:cNvPr>
          <p:cNvSpPr/>
          <p:nvPr/>
        </p:nvSpPr>
        <p:spPr>
          <a:xfrm>
            <a:off x="3692243" y="3417222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3E3260-9637-EA24-DCE1-56AFBA68A2BF}"/>
              </a:ext>
            </a:extLst>
          </p:cNvPr>
          <p:cNvSpPr/>
          <p:nvPr/>
        </p:nvSpPr>
        <p:spPr>
          <a:xfrm>
            <a:off x="4360073" y="3417222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0B4C9F-B227-5C54-E5F4-DD508FC3540D}"/>
              </a:ext>
            </a:extLst>
          </p:cNvPr>
          <p:cNvSpPr/>
          <p:nvPr/>
        </p:nvSpPr>
        <p:spPr>
          <a:xfrm>
            <a:off x="3692243" y="3920267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5E2EA3-B021-70AA-6FEB-5A78A73D8221}"/>
              </a:ext>
            </a:extLst>
          </p:cNvPr>
          <p:cNvSpPr/>
          <p:nvPr/>
        </p:nvSpPr>
        <p:spPr>
          <a:xfrm>
            <a:off x="4360073" y="3920267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140205-4DEC-7AFB-E13F-2EC79924828C}"/>
              </a:ext>
            </a:extLst>
          </p:cNvPr>
          <p:cNvSpPr/>
          <p:nvPr/>
        </p:nvSpPr>
        <p:spPr>
          <a:xfrm>
            <a:off x="3692243" y="4423312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FB2A71-68FB-18F4-7DF1-58E929FBC837}"/>
              </a:ext>
            </a:extLst>
          </p:cNvPr>
          <p:cNvSpPr/>
          <p:nvPr/>
        </p:nvSpPr>
        <p:spPr>
          <a:xfrm>
            <a:off x="4360073" y="4423312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E10C6B-9910-EF94-096D-C61F78E97499}"/>
              </a:ext>
            </a:extLst>
          </p:cNvPr>
          <p:cNvSpPr txBox="1"/>
          <p:nvPr/>
        </p:nvSpPr>
        <p:spPr>
          <a:xfrm>
            <a:off x="2831673" y="5653873"/>
            <a:ext cx="3056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Local</a:t>
            </a:r>
            <a:r>
              <a:rPr kumimoji="1" lang="zh-CN" altLang="en-US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Cuckoo</a:t>
            </a:r>
            <a:r>
              <a:rPr kumimoji="1" lang="zh-CN" altLang="en-US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filter </a:t>
            </a:r>
            <a:endParaRPr kumimoji="1" lang="zh-CN" altLang="en-US" sz="24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42D8EFF-D1CF-75D2-2B05-052F3ACF76CB}"/>
                  </a:ext>
                </a:extLst>
              </p:cNvPr>
              <p:cNvSpPr txBox="1"/>
              <p:nvPr/>
            </p:nvSpPr>
            <p:spPr>
              <a:xfrm>
                <a:off x="7121580" y="5653872"/>
                <a:ext cx="35526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kumimoji="1" b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sz="2400" b="0" dirty="0">
                    <a:latin typeface="Arial Rounded MT Bold" panose="020F0704030504030204" pitchFamily="34" charset="0"/>
                  </a:rPr>
                  <a:t>Remote</a:t>
                </a:r>
                <a:r>
                  <a:rPr lang="zh-CN" altLang="en-US" sz="2400" b="0" dirty="0">
                    <a:latin typeface="Arial Rounded MT Bold" panose="020F0704030504030204" pitchFamily="34" charset="0"/>
                  </a:rPr>
                  <a:t> </a:t>
                </a:r>
                <a:r>
                  <a:rPr lang="en-US" altLang="zh-CN" sz="2400" b="0" dirty="0">
                    <a:latin typeface="Arial Rounded MT Bold" panose="020F0704030504030204" pitchFamily="34" charset="0"/>
                  </a:rPr>
                  <a:t>Full</a:t>
                </a:r>
                <a:r>
                  <a:rPr lang="zh-CN" altLang="en-US" sz="2400" b="0" dirty="0">
                    <a:latin typeface="Arial Rounded MT Bold" panose="020F0704030504030204" pitchFamily="34" charset="0"/>
                  </a:rPr>
                  <a:t> </a:t>
                </a:r>
                <a:r>
                  <a:rPr lang="en-US" altLang="zh-CN" sz="2400" b="0" dirty="0">
                    <a:latin typeface="Arial Rounded MT Bold" panose="020F0704030504030204" pitchFamily="34" charset="0"/>
                  </a:rPr>
                  <a:t>Dataset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sz="2400" b="0" dirty="0">
                    <a:latin typeface="Arial Rounded MT Bold" panose="020F0704030504030204" pitchFamily="34" charset="0"/>
                  </a:rPr>
                  <a:t> </a:t>
                </a:r>
                <a:endParaRPr lang="zh-CN" altLang="en-US" sz="2400" b="0" dirty="0">
                  <a:latin typeface="Arial Rounded MT Bold" panose="020F0704030504030204" pitchFamily="34" charset="0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42D8EFF-D1CF-75D2-2B05-052F3ACF7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580" y="5653872"/>
                <a:ext cx="3552639" cy="461665"/>
              </a:xfrm>
              <a:prstGeom prst="rect">
                <a:avLst/>
              </a:prstGeom>
              <a:blipFill>
                <a:blip r:embed="rId2"/>
                <a:stretch>
                  <a:fillRect l="-257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线箭头连接符 281">
            <a:extLst>
              <a:ext uri="{FF2B5EF4-FFF2-40B4-BE49-F238E27FC236}">
                <a16:creationId xmlns:a16="http://schemas.microsoft.com/office/drawing/2014/main" id="{E16A8182-8493-4357-D92F-B4E3D192E652}"/>
              </a:ext>
            </a:extLst>
          </p:cNvPr>
          <p:cNvCxnSpPr>
            <a:cxnSpLocks/>
          </p:cNvCxnSpPr>
          <p:nvPr/>
        </p:nvCxnSpPr>
        <p:spPr>
          <a:xfrm>
            <a:off x="5165275" y="4463290"/>
            <a:ext cx="1861449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BB6D083-9D94-D1C2-78AA-834DE02BD859}"/>
              </a:ext>
            </a:extLst>
          </p:cNvPr>
          <p:cNvSpPr/>
          <p:nvPr/>
        </p:nvSpPr>
        <p:spPr>
          <a:xfrm>
            <a:off x="3692243" y="4916995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36A7E3A-1B97-40FB-0BB0-81711687D1E1}"/>
              </a:ext>
            </a:extLst>
          </p:cNvPr>
          <p:cNvSpPr/>
          <p:nvPr/>
        </p:nvSpPr>
        <p:spPr>
          <a:xfrm>
            <a:off x="4360073" y="4916995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2F5A39D-9005-B45A-3F09-0A2FE2DDC8E2}"/>
              </a:ext>
            </a:extLst>
          </p:cNvPr>
          <p:cNvSpPr txBox="1"/>
          <p:nvPr/>
        </p:nvSpPr>
        <p:spPr>
          <a:xfrm>
            <a:off x="5407819" y="3210210"/>
            <a:ext cx="1074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Accept</a:t>
            </a:r>
            <a:endParaRPr kumimoji="1" lang="zh-CN" altLang="en-US" sz="20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" name="表格 333">
            <a:extLst>
              <a:ext uri="{FF2B5EF4-FFF2-40B4-BE49-F238E27FC236}">
                <a16:creationId xmlns:a16="http://schemas.microsoft.com/office/drawing/2014/main" id="{B406E8C6-44C8-4A10-B4F6-BA175FEC85E3}"/>
              </a:ext>
            </a:extLst>
          </p:cNvPr>
          <p:cNvGraphicFramePr>
            <a:graphicFrameLocks noGrp="1"/>
          </p:cNvGraphicFramePr>
          <p:nvPr/>
        </p:nvGraphicFramePr>
        <p:xfrm>
          <a:off x="7500586" y="2859720"/>
          <a:ext cx="218802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005">
                  <a:extLst>
                    <a:ext uri="{9D8B030D-6E8A-4147-A177-3AD203B41FA5}">
                      <a16:colId xmlns:a16="http://schemas.microsoft.com/office/drawing/2014/main" val="4269027998"/>
                    </a:ext>
                  </a:extLst>
                </a:gridCol>
                <a:gridCol w="547005">
                  <a:extLst>
                    <a:ext uri="{9D8B030D-6E8A-4147-A177-3AD203B41FA5}">
                      <a16:colId xmlns:a16="http://schemas.microsoft.com/office/drawing/2014/main" val="1360034138"/>
                    </a:ext>
                  </a:extLst>
                </a:gridCol>
                <a:gridCol w="547005">
                  <a:extLst>
                    <a:ext uri="{9D8B030D-6E8A-4147-A177-3AD203B41FA5}">
                      <a16:colId xmlns:a16="http://schemas.microsoft.com/office/drawing/2014/main" val="5665946"/>
                    </a:ext>
                  </a:extLst>
                </a:gridCol>
                <a:gridCol w="547005">
                  <a:extLst>
                    <a:ext uri="{9D8B030D-6E8A-4147-A177-3AD203B41FA5}">
                      <a16:colId xmlns:a16="http://schemas.microsoft.com/office/drawing/2014/main" val="3348466926"/>
                    </a:ext>
                  </a:extLst>
                </a:gridCol>
              </a:tblGrid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000" b="1" i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69523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820198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1800" b="1" i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905035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745881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830303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08116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258612"/>
                  </a:ext>
                </a:extLst>
              </a:tr>
            </a:tbl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DB0F9EBC-6DB6-29AD-DC10-C955A671CA4B}"/>
              </a:ext>
            </a:extLst>
          </p:cNvPr>
          <p:cNvSpPr txBox="1"/>
          <p:nvPr/>
        </p:nvSpPr>
        <p:spPr>
          <a:xfrm>
            <a:off x="1512636" y="2802055"/>
            <a:ext cx="389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sz="2800" b="1" i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线箭头连接符 281">
            <a:extLst>
              <a:ext uri="{FF2B5EF4-FFF2-40B4-BE49-F238E27FC236}">
                <a16:creationId xmlns:a16="http://schemas.microsoft.com/office/drawing/2014/main" id="{7857FC53-6DD8-9D8A-7BC5-8EA26A86E8C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947863" y="3107594"/>
            <a:ext cx="1744380" cy="561151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013C2643-4510-D8E8-A6F2-4348F8816D8F}"/>
              </a:ext>
            </a:extLst>
          </p:cNvPr>
          <p:cNvSpPr txBox="1"/>
          <p:nvPr/>
        </p:nvSpPr>
        <p:spPr>
          <a:xfrm>
            <a:off x="5038534" y="4447023"/>
            <a:ext cx="2125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Remote</a:t>
            </a:r>
            <a:r>
              <a:rPr kumimoji="1" lang="zh-CN" altLang="en-US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Access</a:t>
            </a:r>
            <a:endParaRPr kumimoji="1" lang="zh-CN" altLang="en-US" sz="20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0" name="直线箭头连接符 281">
            <a:extLst>
              <a:ext uri="{FF2B5EF4-FFF2-40B4-BE49-F238E27FC236}">
                <a16:creationId xmlns:a16="http://schemas.microsoft.com/office/drawing/2014/main" id="{A39A5554-04CF-86AD-3F5D-2090207DE32A}"/>
              </a:ext>
            </a:extLst>
          </p:cNvPr>
          <p:cNvCxnSpPr>
            <a:cxnSpLocks/>
          </p:cNvCxnSpPr>
          <p:nvPr/>
        </p:nvCxnSpPr>
        <p:spPr>
          <a:xfrm>
            <a:off x="5127903" y="3631392"/>
            <a:ext cx="1861449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0E625278-14AF-9690-588C-BAFF7D66B97E}"/>
              </a:ext>
            </a:extLst>
          </p:cNvPr>
          <p:cNvSpPr txBox="1"/>
          <p:nvPr/>
        </p:nvSpPr>
        <p:spPr>
          <a:xfrm>
            <a:off x="5450676" y="4025841"/>
            <a:ext cx="1074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Accept</a:t>
            </a:r>
            <a:endParaRPr kumimoji="1" lang="zh-CN" altLang="en-US" sz="20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3" name="直线连接符 217">
            <a:extLst>
              <a:ext uri="{FF2B5EF4-FFF2-40B4-BE49-F238E27FC236}">
                <a16:creationId xmlns:a16="http://schemas.microsoft.com/office/drawing/2014/main" id="{DC36E9F8-DF4F-EB27-2EAA-C43A8E768868}"/>
              </a:ext>
            </a:extLst>
          </p:cNvPr>
          <p:cNvCxnSpPr>
            <a:cxnSpLocks/>
          </p:cNvCxnSpPr>
          <p:nvPr/>
        </p:nvCxnSpPr>
        <p:spPr>
          <a:xfrm>
            <a:off x="7080104" y="2583657"/>
            <a:ext cx="0" cy="3027259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B5BB12E6-8A9B-F8CB-13A0-B2D106F584D2}"/>
              </a:ext>
            </a:extLst>
          </p:cNvPr>
          <p:cNvSpPr txBox="1"/>
          <p:nvPr/>
        </p:nvSpPr>
        <p:spPr>
          <a:xfrm>
            <a:off x="1412989" y="5048793"/>
            <a:ext cx="389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sz="2800" b="1" i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线箭头连接符 281">
            <a:extLst>
              <a:ext uri="{FF2B5EF4-FFF2-40B4-BE49-F238E27FC236}">
                <a16:creationId xmlns:a16="http://schemas.microsoft.com/office/drawing/2014/main" id="{7EFA625B-32A3-3F89-2509-0840FF7FBBAA}"/>
              </a:ext>
            </a:extLst>
          </p:cNvPr>
          <p:cNvCxnSpPr>
            <a:cxnSpLocks/>
          </p:cNvCxnSpPr>
          <p:nvPr/>
        </p:nvCxnSpPr>
        <p:spPr>
          <a:xfrm flipV="1">
            <a:off x="1818155" y="4681593"/>
            <a:ext cx="1789756" cy="62881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对话气泡: 圆角矩形 17">
                <a:extLst>
                  <a:ext uri="{FF2B5EF4-FFF2-40B4-BE49-F238E27FC236}">
                    <a16:creationId xmlns:a16="http://schemas.microsoft.com/office/drawing/2014/main" id="{080DD77F-4E16-33D3-1E04-AD6A00F31E3C}"/>
                  </a:ext>
                </a:extLst>
              </p:cNvPr>
              <p:cNvSpPr/>
              <p:nvPr/>
            </p:nvSpPr>
            <p:spPr>
              <a:xfrm>
                <a:off x="113819" y="3698508"/>
                <a:ext cx="3337883" cy="937177"/>
              </a:xfrm>
              <a:prstGeom prst="wedgeRoundRectCallout">
                <a:avLst>
                  <a:gd name="adj1" fmla="val -4717"/>
                  <a:gd name="adj2" fmla="val 96716"/>
                  <a:gd name="adj3" fmla="val 16667"/>
                </a:avLst>
              </a:prstGeom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0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For element </a:t>
                </a:r>
                <a:r>
                  <a:rPr lang="en-US" altLang="zh-CN" sz="2000" dirty="0">
                    <a:solidFill>
                      <a:srgbClr val="FFC000"/>
                    </a:solidFill>
                    <a:latin typeface="Arial Rounded MT Bold" panose="020F0704030504030204" pitchFamily="34" charset="0"/>
                  </a:rPr>
                  <a:t>in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zh-CN" altLang="en-US" sz="20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 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:</a:t>
                </a:r>
              </a:p>
              <a:p>
                <a:r>
                  <a:rPr lang="en-US" altLang="zh-CN" sz="20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accept with </a:t>
                </a:r>
                <a:r>
                  <a:rPr lang="en-US" altLang="zh-CN" sz="2000" dirty="0">
                    <a:solidFill>
                      <a:srgbClr val="FFC000"/>
                    </a:solidFill>
                    <a:latin typeface="Arial Rounded MT Bold" panose="020F0704030504030204" pitchFamily="34" charset="0"/>
                  </a:rPr>
                  <a:t>probability</a:t>
                </a:r>
                <a:r>
                  <a:rPr lang="en-US" altLang="zh-CN" sz="2000" dirty="0">
                    <a:solidFill>
                      <a:srgbClr val="FFC00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FFC000"/>
                    </a:solidFill>
                    <a:latin typeface="Arial Rounded MT Bold" panose="020F0704030504030204" pitchFamily="34" charset="0"/>
                  </a:rPr>
                  <a:t>1</a:t>
                </a:r>
                <a:endParaRPr lang="zh-CN" altLang="en-US" sz="2000" dirty="0">
                  <a:solidFill>
                    <a:srgbClr val="FFC000"/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>
          <p:sp>
            <p:nvSpPr>
              <p:cNvPr id="18" name="对话气泡: 圆角矩形 17">
                <a:extLst>
                  <a:ext uri="{FF2B5EF4-FFF2-40B4-BE49-F238E27FC236}">
                    <a16:creationId xmlns:a16="http://schemas.microsoft.com/office/drawing/2014/main" id="{080DD77F-4E16-33D3-1E04-AD6A00F31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19" y="3698508"/>
                <a:ext cx="3337883" cy="937177"/>
              </a:xfrm>
              <a:prstGeom prst="wedgeRoundRectCallout">
                <a:avLst>
                  <a:gd name="adj1" fmla="val -4717"/>
                  <a:gd name="adj2" fmla="val 96716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形 26">
            <a:extLst>
              <a:ext uri="{FF2B5EF4-FFF2-40B4-BE49-F238E27FC236}">
                <a16:creationId xmlns:a16="http://schemas.microsoft.com/office/drawing/2014/main" id="{12AED691-C512-C87D-6909-6D300DE08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92890" y="1891186"/>
            <a:ext cx="803411" cy="803411"/>
          </a:xfrm>
          <a:prstGeom prst="rect">
            <a:avLst/>
          </a:prstGeom>
        </p:spPr>
      </p:pic>
      <p:pic>
        <p:nvPicPr>
          <p:cNvPr id="28" name="图形 27">
            <a:extLst>
              <a:ext uri="{FF2B5EF4-FFF2-40B4-BE49-F238E27FC236}">
                <a16:creationId xmlns:a16="http://schemas.microsoft.com/office/drawing/2014/main" id="{1A2E2FFF-07AF-7358-12A5-F2C9B47995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69590" y="1900153"/>
            <a:ext cx="794444" cy="794444"/>
          </a:xfrm>
          <a:prstGeom prst="rect">
            <a:avLst/>
          </a:prstGeom>
        </p:spPr>
      </p:pic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CEC6B85A-3A8F-F74D-8D5C-533B741B5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717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FFBAE-243F-B779-B96E-51110663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Our Approach 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– Reinforcement Lookup</a:t>
            </a:r>
            <a:endParaRPr lang="zh-CN" altLang="en-US" sz="28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5A38C-EEB7-974A-4F4F-3B69D355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B29E19-E62C-9B81-9C4D-16C07EB44447}"/>
              </a:ext>
            </a:extLst>
          </p:cNvPr>
          <p:cNvSpPr txBox="1"/>
          <p:nvPr/>
        </p:nvSpPr>
        <p:spPr>
          <a:xfrm>
            <a:off x="1114624" y="3192106"/>
            <a:ext cx="389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zh-CN" altLang="en-US" sz="2800" b="1" i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D649A6D-C269-C769-3622-599C5EDA5CF9}"/>
                  </a:ext>
                </a:extLst>
              </p:cNvPr>
              <p:cNvSpPr txBox="1"/>
              <p:nvPr/>
            </p:nvSpPr>
            <p:spPr>
              <a:xfrm>
                <a:off x="1722540" y="3299307"/>
                <a:ext cx="82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D649A6D-C269-C769-3622-599C5EDA5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540" y="3299307"/>
                <a:ext cx="825418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A1AE50C-FC35-0F04-B79B-83FECA0D1CD5}"/>
                  </a:ext>
                </a:extLst>
              </p:cNvPr>
              <p:cNvSpPr txBox="1"/>
              <p:nvPr/>
            </p:nvSpPr>
            <p:spPr>
              <a:xfrm>
                <a:off x="680268" y="4195751"/>
                <a:ext cx="1707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m:rPr>
                          <m:nor/>
                        </m:rPr>
                        <a:rPr kumimoji="1" lang="zh-CN" altLang="en-US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zh-CN" altLang="en-US" b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m:rPr>
                          <m:nor/>
                        </m:rPr>
                        <a:rPr kumimoji="1" lang="zh-CN" altLang="en-US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A1AE50C-FC35-0F04-B79B-83FECA0D1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68" y="4195751"/>
                <a:ext cx="1707454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E5812974-A38F-E87D-F5E8-B575BDA34CC9}"/>
              </a:ext>
            </a:extLst>
          </p:cNvPr>
          <p:cNvSpPr txBox="1"/>
          <p:nvPr/>
        </p:nvSpPr>
        <p:spPr>
          <a:xfrm>
            <a:off x="5392537" y="5231215"/>
            <a:ext cx="20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Suffix</a:t>
            </a:r>
            <a:r>
              <a:rPr kumimoji="1" lang="zh-CN" altLang="en-US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cache</a:t>
            </a:r>
            <a:endParaRPr kumimoji="1" lang="zh-CN" altLang="en-US" sz="24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8E59C2B-ABCD-C388-776F-9961E8977311}"/>
              </a:ext>
            </a:extLst>
          </p:cNvPr>
          <p:cNvSpPr txBox="1"/>
          <p:nvPr/>
        </p:nvSpPr>
        <p:spPr>
          <a:xfrm>
            <a:off x="1787271" y="5231215"/>
            <a:ext cx="2609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LC-cuckoo-filter</a:t>
            </a:r>
            <a:endParaRPr kumimoji="1" lang="zh-CN" altLang="en-US" sz="24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4548A8D-A821-0147-C5C8-0693AA0E95BA}"/>
              </a:ext>
            </a:extLst>
          </p:cNvPr>
          <p:cNvSpPr/>
          <p:nvPr/>
        </p:nvSpPr>
        <p:spPr>
          <a:xfrm>
            <a:off x="4534997" y="3703960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A5E12CE-38BE-3B92-184F-1BE98CA0C7C2}"/>
              </a:ext>
            </a:extLst>
          </p:cNvPr>
          <p:cNvSpPr/>
          <p:nvPr/>
        </p:nvSpPr>
        <p:spPr>
          <a:xfrm>
            <a:off x="4534997" y="3975226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线连接符 524">
            <a:extLst>
              <a:ext uri="{FF2B5EF4-FFF2-40B4-BE49-F238E27FC236}">
                <a16:creationId xmlns:a16="http://schemas.microsoft.com/office/drawing/2014/main" id="{DF413B45-4C19-6E23-B483-18C4C610FCD4}"/>
              </a:ext>
            </a:extLst>
          </p:cNvPr>
          <p:cNvCxnSpPr>
            <a:cxnSpLocks/>
          </p:cNvCxnSpPr>
          <p:nvPr/>
        </p:nvCxnSpPr>
        <p:spPr>
          <a:xfrm>
            <a:off x="4712021" y="3702693"/>
            <a:ext cx="0" cy="54481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525">
            <a:extLst>
              <a:ext uri="{FF2B5EF4-FFF2-40B4-BE49-F238E27FC236}">
                <a16:creationId xmlns:a16="http://schemas.microsoft.com/office/drawing/2014/main" id="{A0C872CF-B055-6066-6554-B86F9F3CDF1C}"/>
              </a:ext>
            </a:extLst>
          </p:cNvPr>
          <p:cNvCxnSpPr>
            <a:cxnSpLocks/>
          </p:cNvCxnSpPr>
          <p:nvPr/>
        </p:nvCxnSpPr>
        <p:spPr>
          <a:xfrm>
            <a:off x="5690393" y="3700408"/>
            <a:ext cx="0" cy="5531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3136B448-A78A-1EE4-A21E-895517887CC5}"/>
              </a:ext>
            </a:extLst>
          </p:cNvPr>
          <p:cNvSpPr txBox="1"/>
          <p:nvPr/>
        </p:nvSpPr>
        <p:spPr>
          <a:xfrm>
            <a:off x="4491532" y="3657668"/>
            <a:ext cx="277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46445CB-BB7E-0CEA-4A2A-CB13E436CC1E}"/>
                  </a:ext>
                </a:extLst>
              </p:cNvPr>
              <p:cNvSpPr txBox="1"/>
              <p:nvPr/>
            </p:nvSpPr>
            <p:spPr>
              <a:xfrm>
                <a:off x="5784780" y="3647923"/>
                <a:ext cx="5898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46445CB-BB7E-0CEA-4A2A-CB13E436C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780" y="3647923"/>
                <a:ext cx="589817" cy="369332"/>
              </a:xfrm>
              <a:prstGeom prst="rect">
                <a:avLst/>
              </a:prstGeom>
              <a:blipFill>
                <a:blip r:embed="rId4"/>
                <a:stretch>
                  <a:fillRect l="-18557" r="-13402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970F28A-8ACA-91F0-B7D2-C43810116CAE}"/>
                  </a:ext>
                </a:extLst>
              </p:cNvPr>
              <p:cNvSpPr txBox="1"/>
              <p:nvPr/>
            </p:nvSpPr>
            <p:spPr>
              <a:xfrm>
                <a:off x="4094608" y="2659550"/>
                <a:ext cx="1234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970F28A-8ACA-91F0-B7D2-C43810116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608" y="2659550"/>
                <a:ext cx="1234825" cy="369332"/>
              </a:xfrm>
              <a:prstGeom prst="rect">
                <a:avLst/>
              </a:prstGeom>
              <a:blipFill>
                <a:blip r:embed="rId5"/>
                <a:stretch>
                  <a:fillRect r="-4455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7" name="表格 333">
            <a:extLst>
              <a:ext uri="{FF2B5EF4-FFF2-40B4-BE49-F238E27FC236}">
                <a16:creationId xmlns:a16="http://schemas.microsoft.com/office/drawing/2014/main" id="{7D7ED1C1-7D25-7726-07DC-E147935E0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766464"/>
              </p:ext>
            </p:extLst>
          </p:nvPr>
        </p:nvGraphicFramePr>
        <p:xfrm>
          <a:off x="2530170" y="2112558"/>
          <a:ext cx="113738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347">
                  <a:extLst>
                    <a:ext uri="{9D8B030D-6E8A-4147-A177-3AD203B41FA5}">
                      <a16:colId xmlns:a16="http://schemas.microsoft.com/office/drawing/2014/main" val="4269027998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1360034138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5665946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3348466926"/>
                    </a:ext>
                  </a:extLst>
                </a:gridCol>
              </a:tblGrid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69969523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277820198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185905035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41745881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25830303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4308116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096258612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14302588"/>
                  </a:ext>
                </a:extLst>
              </a:tr>
            </a:tbl>
          </a:graphicData>
        </a:graphic>
      </p:graphicFrame>
      <p:cxnSp>
        <p:nvCxnSpPr>
          <p:cNvPr id="48" name="直线箭头连接符 6">
            <a:extLst>
              <a:ext uri="{FF2B5EF4-FFF2-40B4-BE49-F238E27FC236}">
                <a16:creationId xmlns:a16="http://schemas.microsoft.com/office/drawing/2014/main" id="{7C8FD680-51B2-2AAA-CDFB-24A4763648D6}"/>
              </a:ext>
            </a:extLst>
          </p:cNvPr>
          <p:cNvCxnSpPr>
            <a:cxnSpLocks/>
          </p:cNvCxnSpPr>
          <p:nvPr/>
        </p:nvCxnSpPr>
        <p:spPr>
          <a:xfrm flipH="1">
            <a:off x="2815066" y="2120941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7">
            <a:extLst>
              <a:ext uri="{FF2B5EF4-FFF2-40B4-BE49-F238E27FC236}">
                <a16:creationId xmlns:a16="http://schemas.microsoft.com/office/drawing/2014/main" id="{B97D2480-D05B-D67B-584C-7A41A4BC052C}"/>
              </a:ext>
            </a:extLst>
          </p:cNvPr>
          <p:cNvCxnSpPr>
            <a:cxnSpLocks/>
          </p:cNvCxnSpPr>
          <p:nvPr/>
        </p:nvCxnSpPr>
        <p:spPr>
          <a:xfrm flipH="1">
            <a:off x="3103547" y="2128243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8">
            <a:extLst>
              <a:ext uri="{FF2B5EF4-FFF2-40B4-BE49-F238E27FC236}">
                <a16:creationId xmlns:a16="http://schemas.microsoft.com/office/drawing/2014/main" id="{35DFAD9E-07BB-CC23-627B-129100B3CABF}"/>
              </a:ext>
            </a:extLst>
          </p:cNvPr>
          <p:cNvCxnSpPr>
            <a:cxnSpLocks/>
          </p:cNvCxnSpPr>
          <p:nvPr/>
        </p:nvCxnSpPr>
        <p:spPr>
          <a:xfrm flipH="1">
            <a:off x="3369827" y="2109233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9451942-A728-574B-EE21-D439417657A3}"/>
                  </a:ext>
                </a:extLst>
              </p:cNvPr>
              <p:cNvSpPr txBox="1"/>
              <p:nvPr/>
            </p:nvSpPr>
            <p:spPr>
              <a:xfrm>
                <a:off x="4647971" y="3646649"/>
                <a:ext cx="11024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:]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9451942-A728-574B-EE21-D43941765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971" y="3646649"/>
                <a:ext cx="1102406" cy="369332"/>
              </a:xfrm>
              <a:prstGeom prst="rect">
                <a:avLst/>
              </a:prstGeom>
              <a:blipFill>
                <a:blip r:embed="rId6"/>
                <a:stretch>
                  <a:fillRect r="-4420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558615D-83D5-AE57-1554-E8A03C95D93F}"/>
                  </a:ext>
                </a:extLst>
              </p:cNvPr>
              <p:cNvSpPr txBox="1"/>
              <p:nvPr/>
            </p:nvSpPr>
            <p:spPr>
              <a:xfrm>
                <a:off x="4673971" y="1690688"/>
                <a:ext cx="45518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0" dirty="0" smtClean="0">
                          <a:latin typeface="Cambria Math" panose="02040503050406030204" pitchFamily="18" charset="0"/>
                        </a:rPr>
                        <m:t>𝐋𝐂</m:t>
                      </m:r>
                      <m:d>
                        <m:d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kumimoji="1"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558615D-83D5-AE57-1554-E8A03C95D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971" y="1690688"/>
                <a:ext cx="4551887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57">
            <a:extLst>
              <a:ext uri="{FF2B5EF4-FFF2-40B4-BE49-F238E27FC236}">
                <a16:creationId xmlns:a16="http://schemas.microsoft.com/office/drawing/2014/main" id="{73D8B13B-6B32-40BE-EBE2-D8C2721A0CB7}"/>
              </a:ext>
            </a:extLst>
          </p:cNvPr>
          <p:cNvSpPr/>
          <p:nvPr/>
        </p:nvSpPr>
        <p:spPr>
          <a:xfrm>
            <a:off x="6407191" y="3703960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AC3BCA3-354E-6DCF-EBB1-F05C34935BBF}"/>
              </a:ext>
            </a:extLst>
          </p:cNvPr>
          <p:cNvSpPr/>
          <p:nvPr/>
        </p:nvSpPr>
        <p:spPr>
          <a:xfrm>
            <a:off x="6406221" y="3975226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直线连接符 39">
            <a:extLst>
              <a:ext uri="{FF2B5EF4-FFF2-40B4-BE49-F238E27FC236}">
                <a16:creationId xmlns:a16="http://schemas.microsoft.com/office/drawing/2014/main" id="{F95DEF40-E7F5-DA89-4EB3-B0F2009846CA}"/>
              </a:ext>
            </a:extLst>
          </p:cNvPr>
          <p:cNvCxnSpPr>
            <a:cxnSpLocks/>
          </p:cNvCxnSpPr>
          <p:nvPr/>
        </p:nvCxnSpPr>
        <p:spPr>
          <a:xfrm>
            <a:off x="6598220" y="3699141"/>
            <a:ext cx="0" cy="54481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40">
            <a:extLst>
              <a:ext uri="{FF2B5EF4-FFF2-40B4-BE49-F238E27FC236}">
                <a16:creationId xmlns:a16="http://schemas.microsoft.com/office/drawing/2014/main" id="{F9127547-2AC0-093F-53E6-2E824393E5A9}"/>
              </a:ext>
            </a:extLst>
          </p:cNvPr>
          <p:cNvCxnSpPr>
            <a:cxnSpLocks/>
          </p:cNvCxnSpPr>
          <p:nvPr/>
        </p:nvCxnSpPr>
        <p:spPr>
          <a:xfrm>
            <a:off x="7578489" y="3696856"/>
            <a:ext cx="0" cy="5531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5F29026E-CF10-00C5-4DA4-482F7BBCD45F}"/>
              </a:ext>
            </a:extLst>
          </p:cNvPr>
          <p:cNvSpPr/>
          <p:nvPr/>
        </p:nvSpPr>
        <p:spPr>
          <a:xfrm>
            <a:off x="3243432" y="2753059"/>
            <a:ext cx="560438" cy="500750"/>
          </a:xfrm>
          <a:prstGeom prst="ellipse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6FBBF537-A9EE-36E3-32B6-89EA00E9A4BB}"/>
              </a:ext>
            </a:extLst>
          </p:cNvPr>
          <p:cNvSpPr txBox="1"/>
          <p:nvPr/>
        </p:nvSpPr>
        <p:spPr>
          <a:xfrm>
            <a:off x="8610600" y="5227659"/>
            <a:ext cx="3176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400" b="0" dirty="0">
                <a:latin typeface="Arial Rounded MT Bold" panose="020F0704030504030204" pitchFamily="34" charset="0"/>
              </a:rPr>
              <a:t>Remote</a:t>
            </a:r>
            <a:r>
              <a:rPr lang="zh-CN" altLang="en-US" sz="2400" b="0" dirty="0">
                <a:latin typeface="Arial Rounded MT Bold" panose="020F0704030504030204" pitchFamily="34" charset="0"/>
              </a:rPr>
              <a:t> </a:t>
            </a:r>
            <a:r>
              <a:rPr lang="en-US" altLang="zh-CN" sz="2400" b="0" dirty="0">
                <a:latin typeface="Arial Rounded MT Bold" panose="020F0704030504030204" pitchFamily="34" charset="0"/>
              </a:rPr>
              <a:t>Full</a:t>
            </a:r>
            <a:r>
              <a:rPr lang="zh-CN" altLang="en-US" sz="2400" b="0" dirty="0">
                <a:latin typeface="Arial Rounded MT Bold" panose="020F0704030504030204" pitchFamily="34" charset="0"/>
              </a:rPr>
              <a:t> </a:t>
            </a:r>
            <a:r>
              <a:rPr lang="en-US" altLang="zh-CN" sz="2400" b="0" dirty="0">
                <a:latin typeface="Arial Rounded MT Bold" panose="020F0704030504030204" pitchFamily="34" charset="0"/>
              </a:rPr>
              <a:t>Dataset</a:t>
            </a:r>
            <a:endParaRPr lang="zh-CN" altLang="en-US" sz="2400" b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88" name="表格 333">
            <a:extLst>
              <a:ext uri="{FF2B5EF4-FFF2-40B4-BE49-F238E27FC236}">
                <a16:creationId xmlns:a16="http://schemas.microsoft.com/office/drawing/2014/main" id="{FE70376B-923F-973C-FEC4-564925AC1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874383"/>
              </p:ext>
            </p:extLst>
          </p:nvPr>
        </p:nvGraphicFramePr>
        <p:xfrm>
          <a:off x="8977063" y="2789246"/>
          <a:ext cx="218802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005">
                  <a:extLst>
                    <a:ext uri="{9D8B030D-6E8A-4147-A177-3AD203B41FA5}">
                      <a16:colId xmlns:a16="http://schemas.microsoft.com/office/drawing/2014/main" val="4269027998"/>
                    </a:ext>
                  </a:extLst>
                </a:gridCol>
                <a:gridCol w="547005">
                  <a:extLst>
                    <a:ext uri="{9D8B030D-6E8A-4147-A177-3AD203B41FA5}">
                      <a16:colId xmlns:a16="http://schemas.microsoft.com/office/drawing/2014/main" val="1360034138"/>
                    </a:ext>
                  </a:extLst>
                </a:gridCol>
                <a:gridCol w="547005">
                  <a:extLst>
                    <a:ext uri="{9D8B030D-6E8A-4147-A177-3AD203B41FA5}">
                      <a16:colId xmlns:a16="http://schemas.microsoft.com/office/drawing/2014/main" val="5665946"/>
                    </a:ext>
                  </a:extLst>
                </a:gridCol>
                <a:gridCol w="547005">
                  <a:extLst>
                    <a:ext uri="{9D8B030D-6E8A-4147-A177-3AD203B41FA5}">
                      <a16:colId xmlns:a16="http://schemas.microsoft.com/office/drawing/2014/main" val="3348466926"/>
                    </a:ext>
                  </a:extLst>
                </a:gridCol>
              </a:tblGrid>
              <a:tr h="3298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1800" b="1" i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905035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745881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830303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08116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258612"/>
                  </a:ext>
                </a:extLst>
              </a:tr>
            </a:tbl>
          </a:graphicData>
        </a:graphic>
      </p:graphicFrame>
      <p:cxnSp>
        <p:nvCxnSpPr>
          <p:cNvPr id="89" name="直线箭头连接符 242">
            <a:extLst>
              <a:ext uri="{FF2B5EF4-FFF2-40B4-BE49-F238E27FC236}">
                <a16:creationId xmlns:a16="http://schemas.microsoft.com/office/drawing/2014/main" id="{3434341C-0C35-B7E0-FE41-BBD6A7928B9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504475" y="3101732"/>
            <a:ext cx="1039670" cy="35198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253">
            <a:extLst>
              <a:ext uri="{FF2B5EF4-FFF2-40B4-BE49-F238E27FC236}">
                <a16:creationId xmlns:a16="http://schemas.microsoft.com/office/drawing/2014/main" id="{2B59E3FC-E6EE-125B-B31E-D2DA99343A4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504475" y="3453716"/>
            <a:ext cx="1032044" cy="106572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C11DF989-7C98-DB81-07A1-96519C91F10E}"/>
              </a:ext>
            </a:extLst>
          </p:cNvPr>
          <p:cNvSpPr/>
          <p:nvPr/>
        </p:nvSpPr>
        <p:spPr>
          <a:xfrm>
            <a:off x="3683358" y="4483476"/>
            <a:ext cx="1149243" cy="1208986"/>
          </a:xfrm>
          <a:custGeom>
            <a:avLst/>
            <a:gdLst>
              <a:gd name="connsiteX0" fmla="*/ 0 w 1149243"/>
              <a:gd name="connsiteY0" fmla="*/ 0 h 1191296"/>
              <a:gd name="connsiteX1" fmla="*/ 708338 w 1149243"/>
              <a:gd name="connsiteY1" fmla="*/ 173865 h 1191296"/>
              <a:gd name="connsiteX2" fmla="*/ 1101143 w 1149243"/>
              <a:gd name="connsiteY2" fmla="*/ 553792 h 1191296"/>
              <a:gd name="connsiteX3" fmla="*/ 1146219 w 1149243"/>
              <a:gd name="connsiteY3" fmla="*/ 1191296 h 1191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243" h="1191296">
                <a:moveTo>
                  <a:pt x="0" y="0"/>
                </a:moveTo>
                <a:cubicBezTo>
                  <a:pt x="262407" y="40783"/>
                  <a:pt x="524814" y="81566"/>
                  <a:pt x="708338" y="173865"/>
                </a:cubicBezTo>
                <a:cubicBezTo>
                  <a:pt x="891862" y="266164"/>
                  <a:pt x="1028163" y="384220"/>
                  <a:pt x="1101143" y="553792"/>
                </a:cubicBezTo>
                <a:cubicBezTo>
                  <a:pt x="1174123" y="723364"/>
                  <a:pt x="1140853" y="1085045"/>
                  <a:pt x="1146219" y="1191296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054B17F4-9525-ADBB-1B73-DE5EA85AADFA}"/>
              </a:ext>
            </a:extLst>
          </p:cNvPr>
          <p:cNvSpPr/>
          <p:nvPr/>
        </p:nvSpPr>
        <p:spPr>
          <a:xfrm>
            <a:off x="3206750" y="4133850"/>
            <a:ext cx="5759450" cy="441402"/>
          </a:xfrm>
          <a:custGeom>
            <a:avLst/>
            <a:gdLst>
              <a:gd name="connsiteX0" fmla="*/ 0 w 5759450"/>
              <a:gd name="connsiteY0" fmla="*/ 0 h 441402"/>
              <a:gd name="connsiteX1" fmla="*/ 857250 w 5759450"/>
              <a:gd name="connsiteY1" fmla="*/ 323850 h 441402"/>
              <a:gd name="connsiteX2" fmla="*/ 2241550 w 5759450"/>
              <a:gd name="connsiteY2" fmla="*/ 431800 h 441402"/>
              <a:gd name="connsiteX3" fmla="*/ 3841750 w 5759450"/>
              <a:gd name="connsiteY3" fmla="*/ 431800 h 441402"/>
              <a:gd name="connsiteX4" fmla="*/ 5372100 w 5759450"/>
              <a:gd name="connsiteY4" fmla="*/ 393700 h 441402"/>
              <a:gd name="connsiteX5" fmla="*/ 5759450 w 5759450"/>
              <a:gd name="connsiteY5" fmla="*/ 387350 h 44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9450" h="441402">
                <a:moveTo>
                  <a:pt x="0" y="0"/>
                </a:moveTo>
                <a:cubicBezTo>
                  <a:pt x="241829" y="125941"/>
                  <a:pt x="483658" y="251883"/>
                  <a:pt x="857250" y="323850"/>
                </a:cubicBezTo>
                <a:cubicBezTo>
                  <a:pt x="1230842" y="395817"/>
                  <a:pt x="1744133" y="413808"/>
                  <a:pt x="2241550" y="431800"/>
                </a:cubicBezTo>
                <a:cubicBezTo>
                  <a:pt x="2738967" y="449792"/>
                  <a:pt x="3319992" y="438150"/>
                  <a:pt x="3841750" y="431800"/>
                </a:cubicBezTo>
                <a:cubicBezTo>
                  <a:pt x="4363508" y="425450"/>
                  <a:pt x="5372100" y="393700"/>
                  <a:pt x="5372100" y="393700"/>
                </a:cubicBezTo>
                <a:lnTo>
                  <a:pt x="5759450" y="387350"/>
                </a:lnTo>
              </a:path>
            </a:pathLst>
          </a:custGeom>
          <a:noFill/>
          <a:ln w="38100">
            <a:solidFill>
              <a:srgbClr val="00B050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79892268-C799-8D70-890B-568E6E72B823}"/>
              </a:ext>
            </a:extLst>
          </p:cNvPr>
          <p:cNvSpPr/>
          <p:nvPr/>
        </p:nvSpPr>
        <p:spPr>
          <a:xfrm>
            <a:off x="3498850" y="3041650"/>
            <a:ext cx="1790700" cy="603250"/>
          </a:xfrm>
          <a:custGeom>
            <a:avLst/>
            <a:gdLst>
              <a:gd name="connsiteX0" fmla="*/ 0 w 1790700"/>
              <a:gd name="connsiteY0" fmla="*/ 0 h 603250"/>
              <a:gd name="connsiteX1" fmla="*/ 749300 w 1790700"/>
              <a:gd name="connsiteY1" fmla="*/ 57150 h 603250"/>
              <a:gd name="connsiteX2" fmla="*/ 1397000 w 1790700"/>
              <a:gd name="connsiteY2" fmla="*/ 304800 h 603250"/>
              <a:gd name="connsiteX3" fmla="*/ 1790700 w 1790700"/>
              <a:gd name="connsiteY3" fmla="*/ 603250 h 60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700" h="603250">
                <a:moveTo>
                  <a:pt x="0" y="0"/>
                </a:moveTo>
                <a:cubicBezTo>
                  <a:pt x="258233" y="3175"/>
                  <a:pt x="516467" y="6350"/>
                  <a:pt x="749300" y="57150"/>
                </a:cubicBezTo>
                <a:cubicBezTo>
                  <a:pt x="982133" y="107950"/>
                  <a:pt x="1223433" y="213783"/>
                  <a:pt x="1397000" y="304800"/>
                </a:cubicBezTo>
                <a:cubicBezTo>
                  <a:pt x="1570567" y="395817"/>
                  <a:pt x="1724025" y="551392"/>
                  <a:pt x="1790700" y="603250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对话气泡: 圆角矩形 108">
            <a:extLst>
              <a:ext uri="{FF2B5EF4-FFF2-40B4-BE49-F238E27FC236}">
                <a16:creationId xmlns:a16="http://schemas.microsoft.com/office/drawing/2014/main" id="{64E3BECA-D070-29FF-AF26-2AFA2DE0E160}"/>
              </a:ext>
            </a:extLst>
          </p:cNvPr>
          <p:cNvSpPr/>
          <p:nvPr/>
        </p:nvSpPr>
        <p:spPr>
          <a:xfrm>
            <a:off x="5319369" y="2281474"/>
            <a:ext cx="3613102" cy="830849"/>
          </a:xfrm>
          <a:prstGeom prst="wedgeRoundRectCallout">
            <a:avLst>
              <a:gd name="adj1" fmla="val -45395"/>
              <a:gd name="adj2" fmla="val 88306"/>
              <a:gd name="adj3" fmla="val 16667"/>
            </a:avLst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Matched in adaptive slot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Check Suffix cache bucket</a:t>
            </a:r>
          </a:p>
        </p:txBody>
      </p:sp>
      <p:pic>
        <p:nvPicPr>
          <p:cNvPr id="111" name="图形 110">
            <a:extLst>
              <a:ext uri="{FF2B5EF4-FFF2-40B4-BE49-F238E27FC236}">
                <a16:creationId xmlns:a16="http://schemas.microsoft.com/office/drawing/2014/main" id="{5006ECE1-FD5E-7866-13F1-562D6BE185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00478" y="5123040"/>
            <a:ext cx="543152" cy="543152"/>
          </a:xfrm>
          <a:prstGeom prst="rect">
            <a:avLst/>
          </a:prstGeom>
        </p:spPr>
      </p:pic>
      <p:pic>
        <p:nvPicPr>
          <p:cNvPr id="113" name="图形 112">
            <a:extLst>
              <a:ext uri="{FF2B5EF4-FFF2-40B4-BE49-F238E27FC236}">
                <a16:creationId xmlns:a16="http://schemas.microsoft.com/office/drawing/2014/main" id="{CEE7DAB7-597E-0991-5222-8F593BC504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67756" y="3947113"/>
            <a:ext cx="497276" cy="49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68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FFBAE-243F-B779-B96E-51110663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Our Approach 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– Reinforcement Lookup</a:t>
            </a:r>
            <a:endParaRPr lang="zh-CN" altLang="en-US" sz="28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5A38C-EEB7-974A-4F4F-3B69D355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B29E19-E62C-9B81-9C4D-16C07EB44447}"/>
              </a:ext>
            </a:extLst>
          </p:cNvPr>
          <p:cNvSpPr txBox="1"/>
          <p:nvPr/>
        </p:nvSpPr>
        <p:spPr>
          <a:xfrm>
            <a:off x="1114624" y="3192106"/>
            <a:ext cx="389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zh-CN" altLang="en-US" sz="2800" b="1" i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D649A6D-C269-C769-3622-599C5EDA5CF9}"/>
                  </a:ext>
                </a:extLst>
              </p:cNvPr>
              <p:cNvSpPr txBox="1"/>
              <p:nvPr/>
            </p:nvSpPr>
            <p:spPr>
              <a:xfrm>
                <a:off x="1722540" y="3299307"/>
                <a:ext cx="82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D649A6D-C269-C769-3622-599C5EDA5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540" y="3299307"/>
                <a:ext cx="825418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A1AE50C-FC35-0F04-B79B-83FECA0D1CD5}"/>
                  </a:ext>
                </a:extLst>
              </p:cNvPr>
              <p:cNvSpPr txBox="1"/>
              <p:nvPr/>
            </p:nvSpPr>
            <p:spPr>
              <a:xfrm>
                <a:off x="680268" y="4195751"/>
                <a:ext cx="1707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m:rPr>
                          <m:nor/>
                        </m:rPr>
                        <a:rPr kumimoji="1" lang="zh-CN" altLang="en-US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zh-CN" altLang="en-US" b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m:rPr>
                          <m:nor/>
                        </m:rPr>
                        <a:rPr kumimoji="1" lang="zh-CN" altLang="en-US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A1AE50C-FC35-0F04-B79B-83FECA0D1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68" y="4195751"/>
                <a:ext cx="1707454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E5812974-A38F-E87D-F5E8-B575BDA34CC9}"/>
              </a:ext>
            </a:extLst>
          </p:cNvPr>
          <p:cNvSpPr txBox="1"/>
          <p:nvPr/>
        </p:nvSpPr>
        <p:spPr>
          <a:xfrm>
            <a:off x="5392537" y="5231215"/>
            <a:ext cx="20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Suffix</a:t>
            </a:r>
            <a:r>
              <a:rPr kumimoji="1" lang="zh-CN" altLang="en-US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cache</a:t>
            </a:r>
            <a:endParaRPr kumimoji="1" lang="zh-CN" altLang="en-US" sz="24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8E59C2B-ABCD-C388-776F-9961E8977311}"/>
              </a:ext>
            </a:extLst>
          </p:cNvPr>
          <p:cNvSpPr txBox="1"/>
          <p:nvPr/>
        </p:nvSpPr>
        <p:spPr>
          <a:xfrm>
            <a:off x="1787271" y="5231215"/>
            <a:ext cx="2609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LC-cuckoo-filter</a:t>
            </a:r>
            <a:endParaRPr kumimoji="1" lang="zh-CN" altLang="en-US" sz="24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4548A8D-A821-0147-C5C8-0693AA0E95BA}"/>
              </a:ext>
            </a:extLst>
          </p:cNvPr>
          <p:cNvSpPr/>
          <p:nvPr/>
        </p:nvSpPr>
        <p:spPr>
          <a:xfrm>
            <a:off x="4534997" y="3703960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A5E12CE-38BE-3B92-184F-1BE98CA0C7C2}"/>
              </a:ext>
            </a:extLst>
          </p:cNvPr>
          <p:cNvSpPr/>
          <p:nvPr/>
        </p:nvSpPr>
        <p:spPr>
          <a:xfrm>
            <a:off x="4534997" y="3975226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线连接符 524">
            <a:extLst>
              <a:ext uri="{FF2B5EF4-FFF2-40B4-BE49-F238E27FC236}">
                <a16:creationId xmlns:a16="http://schemas.microsoft.com/office/drawing/2014/main" id="{DF413B45-4C19-6E23-B483-18C4C610FCD4}"/>
              </a:ext>
            </a:extLst>
          </p:cNvPr>
          <p:cNvCxnSpPr>
            <a:cxnSpLocks/>
          </p:cNvCxnSpPr>
          <p:nvPr/>
        </p:nvCxnSpPr>
        <p:spPr>
          <a:xfrm>
            <a:off x="4712021" y="3702693"/>
            <a:ext cx="0" cy="54481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525">
            <a:extLst>
              <a:ext uri="{FF2B5EF4-FFF2-40B4-BE49-F238E27FC236}">
                <a16:creationId xmlns:a16="http://schemas.microsoft.com/office/drawing/2014/main" id="{A0C872CF-B055-6066-6554-B86F9F3CDF1C}"/>
              </a:ext>
            </a:extLst>
          </p:cNvPr>
          <p:cNvCxnSpPr>
            <a:cxnSpLocks/>
          </p:cNvCxnSpPr>
          <p:nvPr/>
        </p:nvCxnSpPr>
        <p:spPr>
          <a:xfrm>
            <a:off x="5690393" y="3700408"/>
            <a:ext cx="0" cy="5531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3136B448-A78A-1EE4-A21E-895517887CC5}"/>
              </a:ext>
            </a:extLst>
          </p:cNvPr>
          <p:cNvSpPr txBox="1"/>
          <p:nvPr/>
        </p:nvSpPr>
        <p:spPr>
          <a:xfrm>
            <a:off x="4491532" y="3657668"/>
            <a:ext cx="277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46445CB-BB7E-0CEA-4A2A-CB13E436CC1E}"/>
                  </a:ext>
                </a:extLst>
              </p:cNvPr>
              <p:cNvSpPr txBox="1"/>
              <p:nvPr/>
            </p:nvSpPr>
            <p:spPr>
              <a:xfrm>
                <a:off x="5784780" y="3647923"/>
                <a:ext cx="5898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46445CB-BB7E-0CEA-4A2A-CB13E436C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780" y="3647923"/>
                <a:ext cx="589817" cy="369332"/>
              </a:xfrm>
              <a:prstGeom prst="rect">
                <a:avLst/>
              </a:prstGeom>
              <a:blipFill>
                <a:blip r:embed="rId4"/>
                <a:stretch>
                  <a:fillRect l="-18557" r="-13402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970F28A-8ACA-91F0-B7D2-C43810116CAE}"/>
                  </a:ext>
                </a:extLst>
              </p:cNvPr>
              <p:cNvSpPr txBox="1"/>
              <p:nvPr/>
            </p:nvSpPr>
            <p:spPr>
              <a:xfrm>
                <a:off x="4094608" y="2659550"/>
                <a:ext cx="1234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970F28A-8ACA-91F0-B7D2-C43810116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608" y="2659550"/>
                <a:ext cx="1234825" cy="369332"/>
              </a:xfrm>
              <a:prstGeom prst="rect">
                <a:avLst/>
              </a:prstGeom>
              <a:blipFill>
                <a:blip r:embed="rId5"/>
                <a:stretch>
                  <a:fillRect r="-4455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7" name="表格 333">
            <a:extLst>
              <a:ext uri="{FF2B5EF4-FFF2-40B4-BE49-F238E27FC236}">
                <a16:creationId xmlns:a16="http://schemas.microsoft.com/office/drawing/2014/main" id="{7D7ED1C1-7D25-7726-07DC-E147935E000C}"/>
              </a:ext>
            </a:extLst>
          </p:cNvPr>
          <p:cNvGraphicFramePr>
            <a:graphicFrameLocks noGrp="1"/>
          </p:cNvGraphicFramePr>
          <p:nvPr/>
        </p:nvGraphicFramePr>
        <p:xfrm>
          <a:off x="2530170" y="2112558"/>
          <a:ext cx="113738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347">
                  <a:extLst>
                    <a:ext uri="{9D8B030D-6E8A-4147-A177-3AD203B41FA5}">
                      <a16:colId xmlns:a16="http://schemas.microsoft.com/office/drawing/2014/main" val="4269027998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1360034138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5665946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3348466926"/>
                    </a:ext>
                  </a:extLst>
                </a:gridCol>
              </a:tblGrid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69969523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277820198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185905035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41745881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25830303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4308116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096258612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14302588"/>
                  </a:ext>
                </a:extLst>
              </a:tr>
            </a:tbl>
          </a:graphicData>
        </a:graphic>
      </p:graphicFrame>
      <p:cxnSp>
        <p:nvCxnSpPr>
          <p:cNvPr id="48" name="直线箭头连接符 6">
            <a:extLst>
              <a:ext uri="{FF2B5EF4-FFF2-40B4-BE49-F238E27FC236}">
                <a16:creationId xmlns:a16="http://schemas.microsoft.com/office/drawing/2014/main" id="{7C8FD680-51B2-2AAA-CDFB-24A4763648D6}"/>
              </a:ext>
            </a:extLst>
          </p:cNvPr>
          <p:cNvCxnSpPr>
            <a:cxnSpLocks/>
          </p:cNvCxnSpPr>
          <p:nvPr/>
        </p:nvCxnSpPr>
        <p:spPr>
          <a:xfrm flipH="1">
            <a:off x="2815066" y="2120941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7">
            <a:extLst>
              <a:ext uri="{FF2B5EF4-FFF2-40B4-BE49-F238E27FC236}">
                <a16:creationId xmlns:a16="http://schemas.microsoft.com/office/drawing/2014/main" id="{B97D2480-D05B-D67B-584C-7A41A4BC052C}"/>
              </a:ext>
            </a:extLst>
          </p:cNvPr>
          <p:cNvCxnSpPr>
            <a:cxnSpLocks/>
          </p:cNvCxnSpPr>
          <p:nvPr/>
        </p:nvCxnSpPr>
        <p:spPr>
          <a:xfrm flipH="1">
            <a:off x="3103547" y="2128243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8">
            <a:extLst>
              <a:ext uri="{FF2B5EF4-FFF2-40B4-BE49-F238E27FC236}">
                <a16:creationId xmlns:a16="http://schemas.microsoft.com/office/drawing/2014/main" id="{35DFAD9E-07BB-CC23-627B-129100B3CABF}"/>
              </a:ext>
            </a:extLst>
          </p:cNvPr>
          <p:cNvCxnSpPr>
            <a:cxnSpLocks/>
          </p:cNvCxnSpPr>
          <p:nvPr/>
        </p:nvCxnSpPr>
        <p:spPr>
          <a:xfrm flipH="1">
            <a:off x="3369827" y="2109233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9451942-A728-574B-EE21-D439417657A3}"/>
                  </a:ext>
                </a:extLst>
              </p:cNvPr>
              <p:cNvSpPr txBox="1"/>
              <p:nvPr/>
            </p:nvSpPr>
            <p:spPr>
              <a:xfrm>
                <a:off x="4647971" y="3646649"/>
                <a:ext cx="11024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:]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9451942-A728-574B-EE21-D43941765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971" y="3646649"/>
                <a:ext cx="1102406" cy="369332"/>
              </a:xfrm>
              <a:prstGeom prst="rect">
                <a:avLst/>
              </a:prstGeom>
              <a:blipFill>
                <a:blip r:embed="rId6"/>
                <a:stretch>
                  <a:fillRect r="-4420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558615D-83D5-AE57-1554-E8A03C95D93F}"/>
                  </a:ext>
                </a:extLst>
              </p:cNvPr>
              <p:cNvSpPr txBox="1"/>
              <p:nvPr/>
            </p:nvSpPr>
            <p:spPr>
              <a:xfrm>
                <a:off x="4673971" y="1690688"/>
                <a:ext cx="45518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0" dirty="0" smtClean="0">
                          <a:latin typeface="Cambria Math" panose="02040503050406030204" pitchFamily="18" charset="0"/>
                        </a:rPr>
                        <m:t>𝐋𝐂</m:t>
                      </m:r>
                      <m:d>
                        <m:d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kumimoji="1"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558615D-83D5-AE57-1554-E8A03C95D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971" y="1690688"/>
                <a:ext cx="4551887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57">
            <a:extLst>
              <a:ext uri="{FF2B5EF4-FFF2-40B4-BE49-F238E27FC236}">
                <a16:creationId xmlns:a16="http://schemas.microsoft.com/office/drawing/2014/main" id="{73D8B13B-6B32-40BE-EBE2-D8C2721A0CB7}"/>
              </a:ext>
            </a:extLst>
          </p:cNvPr>
          <p:cNvSpPr/>
          <p:nvPr/>
        </p:nvSpPr>
        <p:spPr>
          <a:xfrm>
            <a:off x="6407191" y="3703960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AC3BCA3-354E-6DCF-EBB1-F05C34935BBF}"/>
              </a:ext>
            </a:extLst>
          </p:cNvPr>
          <p:cNvSpPr/>
          <p:nvPr/>
        </p:nvSpPr>
        <p:spPr>
          <a:xfrm>
            <a:off x="6406221" y="3975226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直线连接符 39">
            <a:extLst>
              <a:ext uri="{FF2B5EF4-FFF2-40B4-BE49-F238E27FC236}">
                <a16:creationId xmlns:a16="http://schemas.microsoft.com/office/drawing/2014/main" id="{F95DEF40-E7F5-DA89-4EB3-B0F2009846CA}"/>
              </a:ext>
            </a:extLst>
          </p:cNvPr>
          <p:cNvCxnSpPr>
            <a:cxnSpLocks/>
          </p:cNvCxnSpPr>
          <p:nvPr/>
        </p:nvCxnSpPr>
        <p:spPr>
          <a:xfrm>
            <a:off x="6598220" y="3699141"/>
            <a:ext cx="0" cy="54481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40">
            <a:extLst>
              <a:ext uri="{FF2B5EF4-FFF2-40B4-BE49-F238E27FC236}">
                <a16:creationId xmlns:a16="http://schemas.microsoft.com/office/drawing/2014/main" id="{F9127547-2AC0-093F-53E6-2E824393E5A9}"/>
              </a:ext>
            </a:extLst>
          </p:cNvPr>
          <p:cNvCxnSpPr>
            <a:cxnSpLocks/>
          </p:cNvCxnSpPr>
          <p:nvPr/>
        </p:nvCxnSpPr>
        <p:spPr>
          <a:xfrm>
            <a:off x="7578489" y="3696856"/>
            <a:ext cx="0" cy="5531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5F29026E-CF10-00C5-4DA4-482F7BBCD45F}"/>
              </a:ext>
            </a:extLst>
          </p:cNvPr>
          <p:cNvSpPr/>
          <p:nvPr/>
        </p:nvSpPr>
        <p:spPr>
          <a:xfrm>
            <a:off x="3243432" y="2753059"/>
            <a:ext cx="560438" cy="500750"/>
          </a:xfrm>
          <a:prstGeom prst="ellipse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6FBBF537-A9EE-36E3-32B6-89EA00E9A4BB}"/>
              </a:ext>
            </a:extLst>
          </p:cNvPr>
          <p:cNvSpPr txBox="1"/>
          <p:nvPr/>
        </p:nvSpPr>
        <p:spPr>
          <a:xfrm>
            <a:off x="8610600" y="5227659"/>
            <a:ext cx="3176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400" b="0" dirty="0">
                <a:latin typeface="Arial Rounded MT Bold" panose="020F0704030504030204" pitchFamily="34" charset="0"/>
              </a:rPr>
              <a:t>Remote</a:t>
            </a:r>
            <a:r>
              <a:rPr lang="zh-CN" altLang="en-US" sz="2400" b="0" dirty="0">
                <a:latin typeface="Arial Rounded MT Bold" panose="020F0704030504030204" pitchFamily="34" charset="0"/>
              </a:rPr>
              <a:t> </a:t>
            </a:r>
            <a:r>
              <a:rPr lang="en-US" altLang="zh-CN" sz="2400" b="0" dirty="0">
                <a:latin typeface="Arial Rounded MT Bold" panose="020F0704030504030204" pitchFamily="34" charset="0"/>
              </a:rPr>
              <a:t>Full</a:t>
            </a:r>
            <a:r>
              <a:rPr lang="zh-CN" altLang="en-US" sz="2400" b="0" dirty="0">
                <a:latin typeface="Arial Rounded MT Bold" panose="020F0704030504030204" pitchFamily="34" charset="0"/>
              </a:rPr>
              <a:t> </a:t>
            </a:r>
            <a:r>
              <a:rPr lang="en-US" altLang="zh-CN" sz="2400" b="0" dirty="0">
                <a:latin typeface="Arial Rounded MT Bold" panose="020F0704030504030204" pitchFamily="34" charset="0"/>
              </a:rPr>
              <a:t>Dataset</a:t>
            </a:r>
            <a:endParaRPr lang="zh-CN" altLang="en-US" sz="2400" b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88" name="表格 333">
            <a:extLst>
              <a:ext uri="{FF2B5EF4-FFF2-40B4-BE49-F238E27FC236}">
                <a16:creationId xmlns:a16="http://schemas.microsoft.com/office/drawing/2014/main" id="{FE70376B-923F-973C-FEC4-564925AC18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270642"/>
              </p:ext>
            </p:extLst>
          </p:nvPr>
        </p:nvGraphicFramePr>
        <p:xfrm>
          <a:off x="8977063" y="2789246"/>
          <a:ext cx="218802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005">
                  <a:extLst>
                    <a:ext uri="{9D8B030D-6E8A-4147-A177-3AD203B41FA5}">
                      <a16:colId xmlns:a16="http://schemas.microsoft.com/office/drawing/2014/main" val="4269027998"/>
                    </a:ext>
                  </a:extLst>
                </a:gridCol>
                <a:gridCol w="547005">
                  <a:extLst>
                    <a:ext uri="{9D8B030D-6E8A-4147-A177-3AD203B41FA5}">
                      <a16:colId xmlns:a16="http://schemas.microsoft.com/office/drawing/2014/main" val="1360034138"/>
                    </a:ext>
                  </a:extLst>
                </a:gridCol>
                <a:gridCol w="547005">
                  <a:extLst>
                    <a:ext uri="{9D8B030D-6E8A-4147-A177-3AD203B41FA5}">
                      <a16:colId xmlns:a16="http://schemas.microsoft.com/office/drawing/2014/main" val="5665946"/>
                    </a:ext>
                  </a:extLst>
                </a:gridCol>
                <a:gridCol w="547005">
                  <a:extLst>
                    <a:ext uri="{9D8B030D-6E8A-4147-A177-3AD203B41FA5}">
                      <a16:colId xmlns:a16="http://schemas.microsoft.com/office/drawing/2014/main" val="3348466926"/>
                    </a:ext>
                  </a:extLst>
                </a:gridCol>
              </a:tblGrid>
              <a:tr h="3298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1800" b="1" i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905035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745881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830303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08116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258612"/>
                  </a:ext>
                </a:extLst>
              </a:tr>
            </a:tbl>
          </a:graphicData>
        </a:graphic>
      </p:graphicFrame>
      <p:cxnSp>
        <p:nvCxnSpPr>
          <p:cNvPr id="89" name="直线箭头连接符 242">
            <a:extLst>
              <a:ext uri="{FF2B5EF4-FFF2-40B4-BE49-F238E27FC236}">
                <a16:creationId xmlns:a16="http://schemas.microsoft.com/office/drawing/2014/main" id="{3434341C-0C35-B7E0-FE41-BBD6A7928B9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504475" y="3101732"/>
            <a:ext cx="1039670" cy="35198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253">
            <a:extLst>
              <a:ext uri="{FF2B5EF4-FFF2-40B4-BE49-F238E27FC236}">
                <a16:creationId xmlns:a16="http://schemas.microsoft.com/office/drawing/2014/main" id="{2B59E3FC-E6EE-125B-B31E-D2DA99343A4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504475" y="3453716"/>
            <a:ext cx="1032044" cy="106572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C11DF989-7C98-DB81-07A1-96519C91F10E}"/>
              </a:ext>
            </a:extLst>
          </p:cNvPr>
          <p:cNvSpPr/>
          <p:nvPr/>
        </p:nvSpPr>
        <p:spPr>
          <a:xfrm>
            <a:off x="3683358" y="4483476"/>
            <a:ext cx="1149243" cy="1208986"/>
          </a:xfrm>
          <a:custGeom>
            <a:avLst/>
            <a:gdLst>
              <a:gd name="connsiteX0" fmla="*/ 0 w 1149243"/>
              <a:gd name="connsiteY0" fmla="*/ 0 h 1191296"/>
              <a:gd name="connsiteX1" fmla="*/ 708338 w 1149243"/>
              <a:gd name="connsiteY1" fmla="*/ 173865 h 1191296"/>
              <a:gd name="connsiteX2" fmla="*/ 1101143 w 1149243"/>
              <a:gd name="connsiteY2" fmla="*/ 553792 h 1191296"/>
              <a:gd name="connsiteX3" fmla="*/ 1146219 w 1149243"/>
              <a:gd name="connsiteY3" fmla="*/ 1191296 h 1191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243" h="1191296">
                <a:moveTo>
                  <a:pt x="0" y="0"/>
                </a:moveTo>
                <a:cubicBezTo>
                  <a:pt x="262407" y="40783"/>
                  <a:pt x="524814" y="81566"/>
                  <a:pt x="708338" y="173865"/>
                </a:cubicBezTo>
                <a:cubicBezTo>
                  <a:pt x="891862" y="266164"/>
                  <a:pt x="1028163" y="384220"/>
                  <a:pt x="1101143" y="553792"/>
                </a:cubicBezTo>
                <a:cubicBezTo>
                  <a:pt x="1174123" y="723364"/>
                  <a:pt x="1140853" y="1085045"/>
                  <a:pt x="1146219" y="1191296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054B17F4-9525-ADBB-1B73-DE5EA85AADFA}"/>
              </a:ext>
            </a:extLst>
          </p:cNvPr>
          <p:cNvSpPr/>
          <p:nvPr/>
        </p:nvSpPr>
        <p:spPr>
          <a:xfrm>
            <a:off x="3206750" y="4133850"/>
            <a:ext cx="5759450" cy="441402"/>
          </a:xfrm>
          <a:custGeom>
            <a:avLst/>
            <a:gdLst>
              <a:gd name="connsiteX0" fmla="*/ 0 w 5759450"/>
              <a:gd name="connsiteY0" fmla="*/ 0 h 441402"/>
              <a:gd name="connsiteX1" fmla="*/ 857250 w 5759450"/>
              <a:gd name="connsiteY1" fmla="*/ 323850 h 441402"/>
              <a:gd name="connsiteX2" fmla="*/ 2241550 w 5759450"/>
              <a:gd name="connsiteY2" fmla="*/ 431800 h 441402"/>
              <a:gd name="connsiteX3" fmla="*/ 3841750 w 5759450"/>
              <a:gd name="connsiteY3" fmla="*/ 431800 h 441402"/>
              <a:gd name="connsiteX4" fmla="*/ 5372100 w 5759450"/>
              <a:gd name="connsiteY4" fmla="*/ 393700 h 441402"/>
              <a:gd name="connsiteX5" fmla="*/ 5759450 w 5759450"/>
              <a:gd name="connsiteY5" fmla="*/ 387350 h 44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9450" h="441402">
                <a:moveTo>
                  <a:pt x="0" y="0"/>
                </a:moveTo>
                <a:cubicBezTo>
                  <a:pt x="241829" y="125941"/>
                  <a:pt x="483658" y="251883"/>
                  <a:pt x="857250" y="323850"/>
                </a:cubicBezTo>
                <a:cubicBezTo>
                  <a:pt x="1230842" y="395817"/>
                  <a:pt x="1744133" y="413808"/>
                  <a:pt x="2241550" y="431800"/>
                </a:cubicBezTo>
                <a:cubicBezTo>
                  <a:pt x="2738967" y="449792"/>
                  <a:pt x="3319992" y="438150"/>
                  <a:pt x="3841750" y="431800"/>
                </a:cubicBezTo>
                <a:cubicBezTo>
                  <a:pt x="4363508" y="425450"/>
                  <a:pt x="5372100" y="393700"/>
                  <a:pt x="5372100" y="393700"/>
                </a:cubicBezTo>
                <a:lnTo>
                  <a:pt x="5759450" y="387350"/>
                </a:lnTo>
              </a:path>
            </a:pathLst>
          </a:custGeom>
          <a:noFill/>
          <a:ln w="38100">
            <a:solidFill>
              <a:srgbClr val="00B050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79892268-C799-8D70-890B-568E6E72B823}"/>
              </a:ext>
            </a:extLst>
          </p:cNvPr>
          <p:cNvSpPr/>
          <p:nvPr/>
        </p:nvSpPr>
        <p:spPr>
          <a:xfrm>
            <a:off x="3498850" y="3041650"/>
            <a:ext cx="1790700" cy="603250"/>
          </a:xfrm>
          <a:custGeom>
            <a:avLst/>
            <a:gdLst>
              <a:gd name="connsiteX0" fmla="*/ 0 w 1790700"/>
              <a:gd name="connsiteY0" fmla="*/ 0 h 603250"/>
              <a:gd name="connsiteX1" fmla="*/ 749300 w 1790700"/>
              <a:gd name="connsiteY1" fmla="*/ 57150 h 603250"/>
              <a:gd name="connsiteX2" fmla="*/ 1397000 w 1790700"/>
              <a:gd name="connsiteY2" fmla="*/ 304800 h 603250"/>
              <a:gd name="connsiteX3" fmla="*/ 1790700 w 1790700"/>
              <a:gd name="connsiteY3" fmla="*/ 603250 h 60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700" h="603250">
                <a:moveTo>
                  <a:pt x="0" y="0"/>
                </a:moveTo>
                <a:cubicBezTo>
                  <a:pt x="258233" y="3175"/>
                  <a:pt x="516467" y="6350"/>
                  <a:pt x="749300" y="57150"/>
                </a:cubicBezTo>
                <a:cubicBezTo>
                  <a:pt x="982133" y="107950"/>
                  <a:pt x="1223433" y="213783"/>
                  <a:pt x="1397000" y="304800"/>
                </a:cubicBezTo>
                <a:cubicBezTo>
                  <a:pt x="1570567" y="395817"/>
                  <a:pt x="1724025" y="551392"/>
                  <a:pt x="1790700" y="603250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1" name="图形 110">
            <a:extLst>
              <a:ext uri="{FF2B5EF4-FFF2-40B4-BE49-F238E27FC236}">
                <a16:creationId xmlns:a16="http://schemas.microsoft.com/office/drawing/2014/main" id="{5006ECE1-FD5E-7866-13F1-562D6BE185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00478" y="5123040"/>
            <a:ext cx="543152" cy="543152"/>
          </a:xfrm>
          <a:prstGeom prst="rect">
            <a:avLst/>
          </a:prstGeom>
        </p:spPr>
      </p:pic>
      <p:pic>
        <p:nvPicPr>
          <p:cNvPr id="113" name="图形 112">
            <a:extLst>
              <a:ext uri="{FF2B5EF4-FFF2-40B4-BE49-F238E27FC236}">
                <a16:creationId xmlns:a16="http://schemas.microsoft.com/office/drawing/2014/main" id="{CEE7DAB7-597E-0991-5222-8F593BC504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22987" y="2975182"/>
            <a:ext cx="497276" cy="497276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A652DF6A-EE27-DC14-90BE-3679A1CFB97F}"/>
              </a:ext>
            </a:extLst>
          </p:cNvPr>
          <p:cNvSpPr/>
          <p:nvPr/>
        </p:nvSpPr>
        <p:spPr>
          <a:xfrm>
            <a:off x="4488362" y="3591959"/>
            <a:ext cx="2005080" cy="500750"/>
          </a:xfrm>
          <a:prstGeom prst="ellipse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9036FD1-4A2C-1B77-0354-58B8B3D2EC6B}"/>
              </a:ext>
            </a:extLst>
          </p:cNvPr>
          <p:cNvSpPr/>
          <p:nvPr/>
        </p:nvSpPr>
        <p:spPr>
          <a:xfrm>
            <a:off x="5350935" y="2718523"/>
            <a:ext cx="569148" cy="927100"/>
          </a:xfrm>
          <a:custGeom>
            <a:avLst/>
            <a:gdLst>
              <a:gd name="connsiteX0" fmla="*/ 0 w 569148"/>
              <a:gd name="connsiteY0" fmla="*/ 927100 h 927100"/>
              <a:gd name="connsiteX1" fmla="*/ 419100 w 569148"/>
              <a:gd name="connsiteY1" fmla="*/ 673100 h 927100"/>
              <a:gd name="connsiteX2" fmla="*/ 558800 w 569148"/>
              <a:gd name="connsiteY2" fmla="*/ 355600 h 927100"/>
              <a:gd name="connsiteX3" fmla="*/ 558800 w 569148"/>
              <a:gd name="connsiteY3" fmla="*/ 63500 h 927100"/>
              <a:gd name="connsiteX4" fmla="*/ 565150 w 569148"/>
              <a:gd name="connsiteY4" fmla="*/ 0 h 92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9148" h="927100">
                <a:moveTo>
                  <a:pt x="0" y="927100"/>
                </a:moveTo>
                <a:cubicBezTo>
                  <a:pt x="162983" y="847725"/>
                  <a:pt x="325967" y="768350"/>
                  <a:pt x="419100" y="673100"/>
                </a:cubicBezTo>
                <a:cubicBezTo>
                  <a:pt x="512233" y="577850"/>
                  <a:pt x="535517" y="457200"/>
                  <a:pt x="558800" y="355600"/>
                </a:cubicBezTo>
                <a:cubicBezTo>
                  <a:pt x="582083" y="254000"/>
                  <a:pt x="558800" y="63500"/>
                  <a:pt x="558800" y="63500"/>
                </a:cubicBezTo>
                <a:cubicBezTo>
                  <a:pt x="559858" y="4233"/>
                  <a:pt x="462492" y="39158"/>
                  <a:pt x="565150" y="0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976D81BF-090B-85BA-143D-19E1CF3F3F74}"/>
              </a:ext>
            </a:extLst>
          </p:cNvPr>
          <p:cNvSpPr/>
          <p:nvPr/>
        </p:nvSpPr>
        <p:spPr>
          <a:xfrm>
            <a:off x="5988880" y="2240997"/>
            <a:ext cx="3094465" cy="830849"/>
          </a:xfrm>
          <a:prstGeom prst="wedgeRoundRectCallout">
            <a:avLst>
              <a:gd name="adj1" fmla="val -48473"/>
              <a:gd name="adj2" fmla="val 79899"/>
              <a:gd name="adj3" fmla="val 16667"/>
            </a:avLst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Matched in cache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Reject as false positive</a:t>
            </a:r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B45E2543-2D70-3FF7-D84C-C9A4BA6B8A5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67756" y="3947113"/>
            <a:ext cx="497276" cy="49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472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FFBAE-243F-B779-B96E-51110663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Our Approach 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– Lookup </a:t>
            </a:r>
            <a:endParaRPr lang="zh-CN" altLang="en-US" sz="28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5A38C-EEB7-974A-4F4F-3B69D355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B29E19-E62C-9B81-9C4D-16C07EB44447}"/>
              </a:ext>
            </a:extLst>
          </p:cNvPr>
          <p:cNvSpPr txBox="1"/>
          <p:nvPr/>
        </p:nvSpPr>
        <p:spPr>
          <a:xfrm>
            <a:off x="1114624" y="3192106"/>
            <a:ext cx="389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zh-CN" altLang="en-US" sz="2800" b="1" i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D649A6D-C269-C769-3622-599C5EDA5CF9}"/>
                  </a:ext>
                </a:extLst>
              </p:cNvPr>
              <p:cNvSpPr txBox="1"/>
              <p:nvPr/>
            </p:nvSpPr>
            <p:spPr>
              <a:xfrm>
                <a:off x="1722540" y="3299307"/>
                <a:ext cx="82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D649A6D-C269-C769-3622-599C5EDA5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540" y="3299307"/>
                <a:ext cx="825418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A1AE50C-FC35-0F04-B79B-83FECA0D1CD5}"/>
                  </a:ext>
                </a:extLst>
              </p:cNvPr>
              <p:cNvSpPr txBox="1"/>
              <p:nvPr/>
            </p:nvSpPr>
            <p:spPr>
              <a:xfrm>
                <a:off x="680268" y="4195751"/>
                <a:ext cx="1707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m:rPr>
                          <m:nor/>
                        </m:rPr>
                        <a:rPr kumimoji="1" lang="zh-CN" altLang="en-US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zh-CN" altLang="en-US" b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m:rPr>
                          <m:nor/>
                        </m:rPr>
                        <a:rPr kumimoji="1" lang="zh-CN" altLang="en-US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A1AE50C-FC35-0F04-B79B-83FECA0D1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68" y="4195751"/>
                <a:ext cx="1707454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E5812974-A38F-E87D-F5E8-B575BDA34CC9}"/>
              </a:ext>
            </a:extLst>
          </p:cNvPr>
          <p:cNvSpPr txBox="1"/>
          <p:nvPr/>
        </p:nvSpPr>
        <p:spPr>
          <a:xfrm>
            <a:off x="5392537" y="5231215"/>
            <a:ext cx="20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Suffix</a:t>
            </a:r>
            <a:r>
              <a:rPr kumimoji="1" lang="zh-CN" altLang="en-US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cache</a:t>
            </a:r>
            <a:endParaRPr kumimoji="1" lang="zh-CN" altLang="en-US" sz="24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8E59C2B-ABCD-C388-776F-9961E8977311}"/>
              </a:ext>
            </a:extLst>
          </p:cNvPr>
          <p:cNvSpPr txBox="1"/>
          <p:nvPr/>
        </p:nvSpPr>
        <p:spPr>
          <a:xfrm>
            <a:off x="1787271" y="5231215"/>
            <a:ext cx="2609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LC-cuckoo-filter</a:t>
            </a:r>
            <a:endParaRPr kumimoji="1" lang="zh-CN" altLang="en-US" sz="24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4548A8D-A821-0147-C5C8-0693AA0E95BA}"/>
              </a:ext>
            </a:extLst>
          </p:cNvPr>
          <p:cNvSpPr/>
          <p:nvPr/>
        </p:nvSpPr>
        <p:spPr>
          <a:xfrm>
            <a:off x="4534997" y="3703960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A5E12CE-38BE-3B92-184F-1BE98CA0C7C2}"/>
              </a:ext>
            </a:extLst>
          </p:cNvPr>
          <p:cNvSpPr/>
          <p:nvPr/>
        </p:nvSpPr>
        <p:spPr>
          <a:xfrm>
            <a:off x="4534997" y="3975226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线连接符 524">
            <a:extLst>
              <a:ext uri="{FF2B5EF4-FFF2-40B4-BE49-F238E27FC236}">
                <a16:creationId xmlns:a16="http://schemas.microsoft.com/office/drawing/2014/main" id="{DF413B45-4C19-6E23-B483-18C4C610FCD4}"/>
              </a:ext>
            </a:extLst>
          </p:cNvPr>
          <p:cNvCxnSpPr>
            <a:cxnSpLocks/>
          </p:cNvCxnSpPr>
          <p:nvPr/>
        </p:nvCxnSpPr>
        <p:spPr>
          <a:xfrm>
            <a:off x="4712021" y="3702693"/>
            <a:ext cx="0" cy="54481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525">
            <a:extLst>
              <a:ext uri="{FF2B5EF4-FFF2-40B4-BE49-F238E27FC236}">
                <a16:creationId xmlns:a16="http://schemas.microsoft.com/office/drawing/2014/main" id="{A0C872CF-B055-6066-6554-B86F9F3CDF1C}"/>
              </a:ext>
            </a:extLst>
          </p:cNvPr>
          <p:cNvCxnSpPr>
            <a:cxnSpLocks/>
          </p:cNvCxnSpPr>
          <p:nvPr/>
        </p:nvCxnSpPr>
        <p:spPr>
          <a:xfrm>
            <a:off x="5690393" y="3700408"/>
            <a:ext cx="0" cy="5531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3136B448-A78A-1EE4-A21E-895517887CC5}"/>
              </a:ext>
            </a:extLst>
          </p:cNvPr>
          <p:cNvSpPr txBox="1"/>
          <p:nvPr/>
        </p:nvSpPr>
        <p:spPr>
          <a:xfrm>
            <a:off x="4491532" y="3657668"/>
            <a:ext cx="277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46445CB-BB7E-0CEA-4A2A-CB13E436CC1E}"/>
                  </a:ext>
                </a:extLst>
              </p:cNvPr>
              <p:cNvSpPr txBox="1"/>
              <p:nvPr/>
            </p:nvSpPr>
            <p:spPr>
              <a:xfrm>
                <a:off x="5784780" y="3647923"/>
                <a:ext cx="5898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46445CB-BB7E-0CEA-4A2A-CB13E436C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780" y="3647923"/>
                <a:ext cx="589817" cy="369332"/>
              </a:xfrm>
              <a:prstGeom prst="rect">
                <a:avLst/>
              </a:prstGeom>
              <a:blipFill>
                <a:blip r:embed="rId4"/>
                <a:stretch>
                  <a:fillRect l="-18557" r="-13402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970F28A-8ACA-91F0-B7D2-C43810116CAE}"/>
                  </a:ext>
                </a:extLst>
              </p:cNvPr>
              <p:cNvSpPr txBox="1"/>
              <p:nvPr/>
            </p:nvSpPr>
            <p:spPr>
              <a:xfrm>
                <a:off x="4094608" y="2659550"/>
                <a:ext cx="1234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970F28A-8ACA-91F0-B7D2-C43810116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608" y="2659550"/>
                <a:ext cx="1234825" cy="369332"/>
              </a:xfrm>
              <a:prstGeom prst="rect">
                <a:avLst/>
              </a:prstGeom>
              <a:blipFill>
                <a:blip r:embed="rId5"/>
                <a:stretch>
                  <a:fillRect r="-4455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7" name="表格 333">
            <a:extLst>
              <a:ext uri="{FF2B5EF4-FFF2-40B4-BE49-F238E27FC236}">
                <a16:creationId xmlns:a16="http://schemas.microsoft.com/office/drawing/2014/main" id="{7D7ED1C1-7D25-7726-07DC-E147935E000C}"/>
              </a:ext>
            </a:extLst>
          </p:cNvPr>
          <p:cNvGraphicFramePr>
            <a:graphicFrameLocks noGrp="1"/>
          </p:cNvGraphicFramePr>
          <p:nvPr/>
        </p:nvGraphicFramePr>
        <p:xfrm>
          <a:off x="2530170" y="2112558"/>
          <a:ext cx="113738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347">
                  <a:extLst>
                    <a:ext uri="{9D8B030D-6E8A-4147-A177-3AD203B41FA5}">
                      <a16:colId xmlns:a16="http://schemas.microsoft.com/office/drawing/2014/main" val="4269027998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1360034138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5665946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3348466926"/>
                    </a:ext>
                  </a:extLst>
                </a:gridCol>
              </a:tblGrid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69969523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277820198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185905035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41745881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25830303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4308116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096258612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14302588"/>
                  </a:ext>
                </a:extLst>
              </a:tr>
            </a:tbl>
          </a:graphicData>
        </a:graphic>
      </p:graphicFrame>
      <p:cxnSp>
        <p:nvCxnSpPr>
          <p:cNvPr id="48" name="直线箭头连接符 6">
            <a:extLst>
              <a:ext uri="{FF2B5EF4-FFF2-40B4-BE49-F238E27FC236}">
                <a16:creationId xmlns:a16="http://schemas.microsoft.com/office/drawing/2014/main" id="{7C8FD680-51B2-2AAA-CDFB-24A4763648D6}"/>
              </a:ext>
            </a:extLst>
          </p:cNvPr>
          <p:cNvCxnSpPr>
            <a:cxnSpLocks/>
          </p:cNvCxnSpPr>
          <p:nvPr/>
        </p:nvCxnSpPr>
        <p:spPr>
          <a:xfrm flipH="1">
            <a:off x="2815066" y="2120941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7">
            <a:extLst>
              <a:ext uri="{FF2B5EF4-FFF2-40B4-BE49-F238E27FC236}">
                <a16:creationId xmlns:a16="http://schemas.microsoft.com/office/drawing/2014/main" id="{B97D2480-D05B-D67B-584C-7A41A4BC052C}"/>
              </a:ext>
            </a:extLst>
          </p:cNvPr>
          <p:cNvCxnSpPr>
            <a:cxnSpLocks/>
          </p:cNvCxnSpPr>
          <p:nvPr/>
        </p:nvCxnSpPr>
        <p:spPr>
          <a:xfrm flipH="1">
            <a:off x="3103547" y="2128243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8">
            <a:extLst>
              <a:ext uri="{FF2B5EF4-FFF2-40B4-BE49-F238E27FC236}">
                <a16:creationId xmlns:a16="http://schemas.microsoft.com/office/drawing/2014/main" id="{35DFAD9E-07BB-CC23-627B-129100B3CABF}"/>
              </a:ext>
            </a:extLst>
          </p:cNvPr>
          <p:cNvCxnSpPr>
            <a:cxnSpLocks/>
          </p:cNvCxnSpPr>
          <p:nvPr/>
        </p:nvCxnSpPr>
        <p:spPr>
          <a:xfrm flipH="1">
            <a:off x="3369827" y="2109233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9451942-A728-574B-EE21-D439417657A3}"/>
                  </a:ext>
                </a:extLst>
              </p:cNvPr>
              <p:cNvSpPr txBox="1"/>
              <p:nvPr/>
            </p:nvSpPr>
            <p:spPr>
              <a:xfrm>
                <a:off x="4647971" y="3646649"/>
                <a:ext cx="11024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:]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9451942-A728-574B-EE21-D43941765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971" y="3646649"/>
                <a:ext cx="1102406" cy="369332"/>
              </a:xfrm>
              <a:prstGeom prst="rect">
                <a:avLst/>
              </a:prstGeom>
              <a:blipFill>
                <a:blip r:embed="rId6"/>
                <a:stretch>
                  <a:fillRect r="-4420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558615D-83D5-AE57-1554-E8A03C95D93F}"/>
                  </a:ext>
                </a:extLst>
              </p:cNvPr>
              <p:cNvSpPr txBox="1"/>
              <p:nvPr/>
            </p:nvSpPr>
            <p:spPr>
              <a:xfrm>
                <a:off x="4673971" y="1690688"/>
                <a:ext cx="45518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0" dirty="0" smtClean="0">
                          <a:latin typeface="Cambria Math" panose="02040503050406030204" pitchFamily="18" charset="0"/>
                        </a:rPr>
                        <m:t>𝐋𝐂</m:t>
                      </m:r>
                      <m:d>
                        <m:d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kumimoji="1"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558615D-83D5-AE57-1554-E8A03C95D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971" y="1690688"/>
                <a:ext cx="4551887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57">
            <a:extLst>
              <a:ext uri="{FF2B5EF4-FFF2-40B4-BE49-F238E27FC236}">
                <a16:creationId xmlns:a16="http://schemas.microsoft.com/office/drawing/2014/main" id="{73D8B13B-6B32-40BE-EBE2-D8C2721A0CB7}"/>
              </a:ext>
            </a:extLst>
          </p:cNvPr>
          <p:cNvSpPr/>
          <p:nvPr/>
        </p:nvSpPr>
        <p:spPr>
          <a:xfrm>
            <a:off x="6407191" y="3703960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AC3BCA3-354E-6DCF-EBB1-F05C34935BBF}"/>
              </a:ext>
            </a:extLst>
          </p:cNvPr>
          <p:cNvSpPr/>
          <p:nvPr/>
        </p:nvSpPr>
        <p:spPr>
          <a:xfrm>
            <a:off x="6406221" y="3975226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直线连接符 39">
            <a:extLst>
              <a:ext uri="{FF2B5EF4-FFF2-40B4-BE49-F238E27FC236}">
                <a16:creationId xmlns:a16="http://schemas.microsoft.com/office/drawing/2014/main" id="{F95DEF40-E7F5-DA89-4EB3-B0F2009846CA}"/>
              </a:ext>
            </a:extLst>
          </p:cNvPr>
          <p:cNvCxnSpPr>
            <a:cxnSpLocks/>
          </p:cNvCxnSpPr>
          <p:nvPr/>
        </p:nvCxnSpPr>
        <p:spPr>
          <a:xfrm>
            <a:off x="6598220" y="3699141"/>
            <a:ext cx="0" cy="54481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40">
            <a:extLst>
              <a:ext uri="{FF2B5EF4-FFF2-40B4-BE49-F238E27FC236}">
                <a16:creationId xmlns:a16="http://schemas.microsoft.com/office/drawing/2014/main" id="{F9127547-2AC0-093F-53E6-2E824393E5A9}"/>
              </a:ext>
            </a:extLst>
          </p:cNvPr>
          <p:cNvCxnSpPr>
            <a:cxnSpLocks/>
          </p:cNvCxnSpPr>
          <p:nvPr/>
        </p:nvCxnSpPr>
        <p:spPr>
          <a:xfrm>
            <a:off x="7578489" y="3696856"/>
            <a:ext cx="0" cy="5531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椭圆 70">
            <a:extLst>
              <a:ext uri="{FF2B5EF4-FFF2-40B4-BE49-F238E27FC236}">
                <a16:creationId xmlns:a16="http://schemas.microsoft.com/office/drawing/2014/main" id="{5F29026E-CF10-00C5-4DA4-482F7BBCD45F}"/>
              </a:ext>
            </a:extLst>
          </p:cNvPr>
          <p:cNvSpPr/>
          <p:nvPr/>
        </p:nvSpPr>
        <p:spPr>
          <a:xfrm>
            <a:off x="3243432" y="2753059"/>
            <a:ext cx="560438" cy="500750"/>
          </a:xfrm>
          <a:prstGeom prst="ellipse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6FBBF537-A9EE-36E3-32B6-89EA00E9A4BB}"/>
              </a:ext>
            </a:extLst>
          </p:cNvPr>
          <p:cNvSpPr txBox="1"/>
          <p:nvPr/>
        </p:nvSpPr>
        <p:spPr>
          <a:xfrm>
            <a:off x="8610600" y="5227659"/>
            <a:ext cx="3176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400" b="0" dirty="0">
                <a:latin typeface="Arial Rounded MT Bold" panose="020F0704030504030204" pitchFamily="34" charset="0"/>
              </a:rPr>
              <a:t>Remote</a:t>
            </a:r>
            <a:r>
              <a:rPr lang="zh-CN" altLang="en-US" sz="2400" b="0" dirty="0">
                <a:latin typeface="Arial Rounded MT Bold" panose="020F0704030504030204" pitchFamily="34" charset="0"/>
              </a:rPr>
              <a:t> </a:t>
            </a:r>
            <a:r>
              <a:rPr lang="en-US" altLang="zh-CN" sz="2400" b="0" dirty="0">
                <a:latin typeface="Arial Rounded MT Bold" panose="020F0704030504030204" pitchFamily="34" charset="0"/>
              </a:rPr>
              <a:t>Full</a:t>
            </a:r>
            <a:r>
              <a:rPr lang="zh-CN" altLang="en-US" sz="2400" b="0" dirty="0">
                <a:latin typeface="Arial Rounded MT Bold" panose="020F0704030504030204" pitchFamily="34" charset="0"/>
              </a:rPr>
              <a:t> </a:t>
            </a:r>
            <a:r>
              <a:rPr lang="en-US" altLang="zh-CN" sz="2400" b="0" dirty="0">
                <a:latin typeface="Arial Rounded MT Bold" panose="020F0704030504030204" pitchFamily="34" charset="0"/>
              </a:rPr>
              <a:t>Dataset</a:t>
            </a:r>
            <a:endParaRPr lang="zh-CN" altLang="en-US" sz="2400" b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88" name="表格 333">
            <a:extLst>
              <a:ext uri="{FF2B5EF4-FFF2-40B4-BE49-F238E27FC236}">
                <a16:creationId xmlns:a16="http://schemas.microsoft.com/office/drawing/2014/main" id="{FE70376B-923F-973C-FEC4-564925AC18B3}"/>
              </a:ext>
            </a:extLst>
          </p:cNvPr>
          <p:cNvGraphicFramePr>
            <a:graphicFrameLocks noGrp="1"/>
          </p:cNvGraphicFramePr>
          <p:nvPr/>
        </p:nvGraphicFramePr>
        <p:xfrm>
          <a:off x="8977063" y="2789246"/>
          <a:ext cx="218802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005">
                  <a:extLst>
                    <a:ext uri="{9D8B030D-6E8A-4147-A177-3AD203B41FA5}">
                      <a16:colId xmlns:a16="http://schemas.microsoft.com/office/drawing/2014/main" val="4269027998"/>
                    </a:ext>
                  </a:extLst>
                </a:gridCol>
                <a:gridCol w="547005">
                  <a:extLst>
                    <a:ext uri="{9D8B030D-6E8A-4147-A177-3AD203B41FA5}">
                      <a16:colId xmlns:a16="http://schemas.microsoft.com/office/drawing/2014/main" val="1360034138"/>
                    </a:ext>
                  </a:extLst>
                </a:gridCol>
                <a:gridCol w="547005">
                  <a:extLst>
                    <a:ext uri="{9D8B030D-6E8A-4147-A177-3AD203B41FA5}">
                      <a16:colId xmlns:a16="http://schemas.microsoft.com/office/drawing/2014/main" val="5665946"/>
                    </a:ext>
                  </a:extLst>
                </a:gridCol>
                <a:gridCol w="547005">
                  <a:extLst>
                    <a:ext uri="{9D8B030D-6E8A-4147-A177-3AD203B41FA5}">
                      <a16:colId xmlns:a16="http://schemas.microsoft.com/office/drawing/2014/main" val="3348466926"/>
                    </a:ext>
                  </a:extLst>
                </a:gridCol>
              </a:tblGrid>
              <a:tr h="3298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1800" b="1" i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905035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745881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830303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08116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258612"/>
                  </a:ext>
                </a:extLst>
              </a:tr>
            </a:tbl>
          </a:graphicData>
        </a:graphic>
      </p:graphicFrame>
      <p:cxnSp>
        <p:nvCxnSpPr>
          <p:cNvPr id="89" name="直线箭头连接符 242">
            <a:extLst>
              <a:ext uri="{FF2B5EF4-FFF2-40B4-BE49-F238E27FC236}">
                <a16:creationId xmlns:a16="http://schemas.microsoft.com/office/drawing/2014/main" id="{3434341C-0C35-B7E0-FE41-BBD6A7928B9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504475" y="3101732"/>
            <a:ext cx="1039670" cy="35198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253">
            <a:extLst>
              <a:ext uri="{FF2B5EF4-FFF2-40B4-BE49-F238E27FC236}">
                <a16:creationId xmlns:a16="http://schemas.microsoft.com/office/drawing/2014/main" id="{2B59E3FC-E6EE-125B-B31E-D2DA99343A4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504475" y="3453716"/>
            <a:ext cx="1032044" cy="106572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C11DF989-7C98-DB81-07A1-96519C91F10E}"/>
              </a:ext>
            </a:extLst>
          </p:cNvPr>
          <p:cNvSpPr/>
          <p:nvPr/>
        </p:nvSpPr>
        <p:spPr>
          <a:xfrm>
            <a:off x="3683358" y="4483476"/>
            <a:ext cx="1149243" cy="1208986"/>
          </a:xfrm>
          <a:custGeom>
            <a:avLst/>
            <a:gdLst>
              <a:gd name="connsiteX0" fmla="*/ 0 w 1149243"/>
              <a:gd name="connsiteY0" fmla="*/ 0 h 1191296"/>
              <a:gd name="connsiteX1" fmla="*/ 708338 w 1149243"/>
              <a:gd name="connsiteY1" fmla="*/ 173865 h 1191296"/>
              <a:gd name="connsiteX2" fmla="*/ 1101143 w 1149243"/>
              <a:gd name="connsiteY2" fmla="*/ 553792 h 1191296"/>
              <a:gd name="connsiteX3" fmla="*/ 1146219 w 1149243"/>
              <a:gd name="connsiteY3" fmla="*/ 1191296 h 1191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9243" h="1191296">
                <a:moveTo>
                  <a:pt x="0" y="0"/>
                </a:moveTo>
                <a:cubicBezTo>
                  <a:pt x="262407" y="40783"/>
                  <a:pt x="524814" y="81566"/>
                  <a:pt x="708338" y="173865"/>
                </a:cubicBezTo>
                <a:cubicBezTo>
                  <a:pt x="891862" y="266164"/>
                  <a:pt x="1028163" y="384220"/>
                  <a:pt x="1101143" y="553792"/>
                </a:cubicBezTo>
                <a:cubicBezTo>
                  <a:pt x="1174123" y="723364"/>
                  <a:pt x="1140853" y="1085045"/>
                  <a:pt x="1146219" y="1191296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4" name="任意多边形: 形状 103">
            <a:extLst>
              <a:ext uri="{FF2B5EF4-FFF2-40B4-BE49-F238E27FC236}">
                <a16:creationId xmlns:a16="http://schemas.microsoft.com/office/drawing/2014/main" id="{054B17F4-9525-ADBB-1B73-DE5EA85AADFA}"/>
              </a:ext>
            </a:extLst>
          </p:cNvPr>
          <p:cNvSpPr/>
          <p:nvPr/>
        </p:nvSpPr>
        <p:spPr>
          <a:xfrm>
            <a:off x="3206750" y="4133850"/>
            <a:ext cx="5759450" cy="441402"/>
          </a:xfrm>
          <a:custGeom>
            <a:avLst/>
            <a:gdLst>
              <a:gd name="connsiteX0" fmla="*/ 0 w 5759450"/>
              <a:gd name="connsiteY0" fmla="*/ 0 h 441402"/>
              <a:gd name="connsiteX1" fmla="*/ 857250 w 5759450"/>
              <a:gd name="connsiteY1" fmla="*/ 323850 h 441402"/>
              <a:gd name="connsiteX2" fmla="*/ 2241550 w 5759450"/>
              <a:gd name="connsiteY2" fmla="*/ 431800 h 441402"/>
              <a:gd name="connsiteX3" fmla="*/ 3841750 w 5759450"/>
              <a:gd name="connsiteY3" fmla="*/ 431800 h 441402"/>
              <a:gd name="connsiteX4" fmla="*/ 5372100 w 5759450"/>
              <a:gd name="connsiteY4" fmla="*/ 393700 h 441402"/>
              <a:gd name="connsiteX5" fmla="*/ 5759450 w 5759450"/>
              <a:gd name="connsiteY5" fmla="*/ 387350 h 441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59450" h="441402">
                <a:moveTo>
                  <a:pt x="0" y="0"/>
                </a:moveTo>
                <a:cubicBezTo>
                  <a:pt x="241829" y="125941"/>
                  <a:pt x="483658" y="251883"/>
                  <a:pt x="857250" y="323850"/>
                </a:cubicBezTo>
                <a:cubicBezTo>
                  <a:pt x="1230842" y="395817"/>
                  <a:pt x="1744133" y="413808"/>
                  <a:pt x="2241550" y="431800"/>
                </a:cubicBezTo>
                <a:cubicBezTo>
                  <a:pt x="2738967" y="449792"/>
                  <a:pt x="3319992" y="438150"/>
                  <a:pt x="3841750" y="431800"/>
                </a:cubicBezTo>
                <a:cubicBezTo>
                  <a:pt x="4363508" y="425450"/>
                  <a:pt x="5372100" y="393700"/>
                  <a:pt x="5372100" y="393700"/>
                </a:cubicBezTo>
                <a:lnTo>
                  <a:pt x="5759450" y="387350"/>
                </a:lnTo>
              </a:path>
            </a:pathLst>
          </a:custGeom>
          <a:noFill/>
          <a:ln w="38100">
            <a:solidFill>
              <a:srgbClr val="00B050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79892268-C799-8D70-890B-568E6E72B823}"/>
              </a:ext>
            </a:extLst>
          </p:cNvPr>
          <p:cNvSpPr/>
          <p:nvPr/>
        </p:nvSpPr>
        <p:spPr>
          <a:xfrm>
            <a:off x="3498850" y="3041650"/>
            <a:ext cx="1790700" cy="603250"/>
          </a:xfrm>
          <a:custGeom>
            <a:avLst/>
            <a:gdLst>
              <a:gd name="connsiteX0" fmla="*/ 0 w 1790700"/>
              <a:gd name="connsiteY0" fmla="*/ 0 h 603250"/>
              <a:gd name="connsiteX1" fmla="*/ 749300 w 1790700"/>
              <a:gd name="connsiteY1" fmla="*/ 57150 h 603250"/>
              <a:gd name="connsiteX2" fmla="*/ 1397000 w 1790700"/>
              <a:gd name="connsiteY2" fmla="*/ 304800 h 603250"/>
              <a:gd name="connsiteX3" fmla="*/ 1790700 w 1790700"/>
              <a:gd name="connsiteY3" fmla="*/ 603250 h 60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0700" h="603250">
                <a:moveTo>
                  <a:pt x="0" y="0"/>
                </a:moveTo>
                <a:cubicBezTo>
                  <a:pt x="258233" y="3175"/>
                  <a:pt x="516467" y="6350"/>
                  <a:pt x="749300" y="57150"/>
                </a:cubicBezTo>
                <a:cubicBezTo>
                  <a:pt x="982133" y="107950"/>
                  <a:pt x="1223433" y="213783"/>
                  <a:pt x="1397000" y="304800"/>
                </a:cubicBezTo>
                <a:cubicBezTo>
                  <a:pt x="1570567" y="395817"/>
                  <a:pt x="1724025" y="551392"/>
                  <a:pt x="1790700" y="603250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1" name="图形 110">
            <a:extLst>
              <a:ext uri="{FF2B5EF4-FFF2-40B4-BE49-F238E27FC236}">
                <a16:creationId xmlns:a16="http://schemas.microsoft.com/office/drawing/2014/main" id="{5006ECE1-FD5E-7866-13F1-562D6BE185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00478" y="5123040"/>
            <a:ext cx="543152" cy="543152"/>
          </a:xfrm>
          <a:prstGeom prst="rect">
            <a:avLst/>
          </a:prstGeom>
        </p:spPr>
      </p:pic>
      <p:pic>
        <p:nvPicPr>
          <p:cNvPr id="113" name="图形 112">
            <a:extLst>
              <a:ext uri="{FF2B5EF4-FFF2-40B4-BE49-F238E27FC236}">
                <a16:creationId xmlns:a16="http://schemas.microsoft.com/office/drawing/2014/main" id="{CEE7DAB7-597E-0991-5222-8F593BC504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22987" y="2975182"/>
            <a:ext cx="497276" cy="497276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A652DF6A-EE27-DC14-90BE-3679A1CFB97F}"/>
              </a:ext>
            </a:extLst>
          </p:cNvPr>
          <p:cNvSpPr/>
          <p:nvPr/>
        </p:nvSpPr>
        <p:spPr>
          <a:xfrm>
            <a:off x="4488362" y="3591959"/>
            <a:ext cx="2005080" cy="500750"/>
          </a:xfrm>
          <a:prstGeom prst="ellipse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99036FD1-4A2C-1B77-0354-58B8B3D2EC6B}"/>
              </a:ext>
            </a:extLst>
          </p:cNvPr>
          <p:cNvSpPr/>
          <p:nvPr/>
        </p:nvSpPr>
        <p:spPr>
          <a:xfrm>
            <a:off x="5350935" y="2718523"/>
            <a:ext cx="569148" cy="927100"/>
          </a:xfrm>
          <a:custGeom>
            <a:avLst/>
            <a:gdLst>
              <a:gd name="connsiteX0" fmla="*/ 0 w 569148"/>
              <a:gd name="connsiteY0" fmla="*/ 927100 h 927100"/>
              <a:gd name="connsiteX1" fmla="*/ 419100 w 569148"/>
              <a:gd name="connsiteY1" fmla="*/ 673100 h 927100"/>
              <a:gd name="connsiteX2" fmla="*/ 558800 w 569148"/>
              <a:gd name="connsiteY2" fmla="*/ 355600 h 927100"/>
              <a:gd name="connsiteX3" fmla="*/ 558800 w 569148"/>
              <a:gd name="connsiteY3" fmla="*/ 63500 h 927100"/>
              <a:gd name="connsiteX4" fmla="*/ 565150 w 569148"/>
              <a:gd name="connsiteY4" fmla="*/ 0 h 92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9148" h="927100">
                <a:moveTo>
                  <a:pt x="0" y="927100"/>
                </a:moveTo>
                <a:cubicBezTo>
                  <a:pt x="162983" y="847725"/>
                  <a:pt x="325967" y="768350"/>
                  <a:pt x="419100" y="673100"/>
                </a:cubicBezTo>
                <a:cubicBezTo>
                  <a:pt x="512233" y="577850"/>
                  <a:pt x="535517" y="457200"/>
                  <a:pt x="558800" y="355600"/>
                </a:cubicBezTo>
                <a:cubicBezTo>
                  <a:pt x="582083" y="254000"/>
                  <a:pt x="558800" y="63500"/>
                  <a:pt x="558800" y="63500"/>
                </a:cubicBezTo>
                <a:cubicBezTo>
                  <a:pt x="559858" y="4233"/>
                  <a:pt x="462492" y="39158"/>
                  <a:pt x="565150" y="0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形 8">
            <a:extLst>
              <a:ext uri="{FF2B5EF4-FFF2-40B4-BE49-F238E27FC236}">
                <a16:creationId xmlns:a16="http://schemas.microsoft.com/office/drawing/2014/main" id="{6E9E0AAC-ACF2-8AC8-2A64-14E15508BA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83702" y="2303012"/>
            <a:ext cx="543152" cy="543152"/>
          </a:xfrm>
          <a:prstGeom prst="rect">
            <a:avLst/>
          </a:prstGeom>
        </p:spPr>
      </p:pic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E2983682-9B88-9BA3-3263-B6D3B009CDA5}"/>
              </a:ext>
            </a:extLst>
          </p:cNvPr>
          <p:cNvSpPr/>
          <p:nvPr/>
        </p:nvSpPr>
        <p:spPr>
          <a:xfrm>
            <a:off x="7188200" y="3286008"/>
            <a:ext cx="1758950" cy="416042"/>
          </a:xfrm>
          <a:custGeom>
            <a:avLst/>
            <a:gdLst>
              <a:gd name="connsiteX0" fmla="*/ 0 w 1758950"/>
              <a:gd name="connsiteY0" fmla="*/ 416042 h 416042"/>
              <a:gd name="connsiteX1" fmla="*/ 298450 w 1758950"/>
              <a:gd name="connsiteY1" fmla="*/ 193792 h 416042"/>
              <a:gd name="connsiteX2" fmla="*/ 787400 w 1758950"/>
              <a:gd name="connsiteY2" fmla="*/ 47742 h 416042"/>
              <a:gd name="connsiteX3" fmla="*/ 1473200 w 1758950"/>
              <a:gd name="connsiteY3" fmla="*/ 3292 h 416042"/>
              <a:gd name="connsiteX4" fmla="*/ 1758950 w 1758950"/>
              <a:gd name="connsiteY4" fmla="*/ 3292 h 41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8950" h="416042">
                <a:moveTo>
                  <a:pt x="0" y="416042"/>
                </a:moveTo>
                <a:cubicBezTo>
                  <a:pt x="83608" y="335608"/>
                  <a:pt x="167217" y="255175"/>
                  <a:pt x="298450" y="193792"/>
                </a:cubicBezTo>
                <a:cubicBezTo>
                  <a:pt x="429683" y="132409"/>
                  <a:pt x="591608" y="79492"/>
                  <a:pt x="787400" y="47742"/>
                </a:cubicBezTo>
                <a:cubicBezTo>
                  <a:pt x="983192" y="15992"/>
                  <a:pt x="1311275" y="10700"/>
                  <a:pt x="1473200" y="3292"/>
                </a:cubicBezTo>
                <a:cubicBezTo>
                  <a:pt x="1635125" y="-4116"/>
                  <a:pt x="1758950" y="3292"/>
                  <a:pt x="1758950" y="3292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7CECBCDB-222E-1239-A3B4-533D41075107}"/>
              </a:ext>
            </a:extLst>
          </p:cNvPr>
          <p:cNvSpPr/>
          <p:nvPr/>
        </p:nvSpPr>
        <p:spPr>
          <a:xfrm>
            <a:off x="6246098" y="2232300"/>
            <a:ext cx="2565979" cy="830849"/>
          </a:xfrm>
          <a:prstGeom prst="wedgeRoundRectCallout">
            <a:avLst>
              <a:gd name="adj1" fmla="val 21358"/>
              <a:gd name="adj2" fmla="val 76842"/>
              <a:gd name="adj3" fmla="val 16667"/>
            </a:avLst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No Match in cache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Access remote</a:t>
            </a:r>
          </a:p>
        </p:txBody>
      </p:sp>
      <p:pic>
        <p:nvPicPr>
          <p:cNvPr id="18" name="图形 17">
            <a:extLst>
              <a:ext uri="{FF2B5EF4-FFF2-40B4-BE49-F238E27FC236}">
                <a16:creationId xmlns:a16="http://schemas.microsoft.com/office/drawing/2014/main" id="{4ED7DB89-207B-F2C3-C335-8E810B7D59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67756" y="3947113"/>
            <a:ext cx="497276" cy="49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948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FFBAE-243F-B779-B96E-51110663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Our Approach 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– Reinforcement  </a:t>
            </a:r>
            <a:endParaRPr lang="zh-CN" altLang="en-US" sz="28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5A38C-EEB7-974A-4F4F-3B69D355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B29E19-E62C-9B81-9C4D-16C07EB44447}"/>
              </a:ext>
            </a:extLst>
          </p:cNvPr>
          <p:cNvSpPr txBox="1"/>
          <p:nvPr/>
        </p:nvSpPr>
        <p:spPr>
          <a:xfrm>
            <a:off x="1114624" y="3192106"/>
            <a:ext cx="389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kumimoji="1" lang="zh-CN" altLang="en-US" sz="2800" b="1" i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D649A6D-C269-C769-3622-599C5EDA5CF9}"/>
                  </a:ext>
                </a:extLst>
              </p:cNvPr>
              <p:cNvSpPr txBox="1"/>
              <p:nvPr/>
            </p:nvSpPr>
            <p:spPr>
              <a:xfrm>
                <a:off x="1134509" y="3814152"/>
                <a:ext cx="8254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D649A6D-C269-C769-3622-599C5EDA5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509" y="3814152"/>
                <a:ext cx="825418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A1AE50C-FC35-0F04-B79B-83FECA0D1CD5}"/>
                  </a:ext>
                </a:extLst>
              </p:cNvPr>
              <p:cNvSpPr txBox="1"/>
              <p:nvPr/>
            </p:nvSpPr>
            <p:spPr>
              <a:xfrm>
                <a:off x="896216" y="2735781"/>
                <a:ext cx="17074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m:rPr>
                          <m:nor/>
                        </m:rPr>
                        <a:rPr kumimoji="1" lang="zh-CN" altLang="en-US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zh-CN" altLang="en-US" b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m:rPr>
                          <m:nor/>
                        </m:rPr>
                        <a:rPr kumimoji="1" lang="zh-CN" altLang="en-US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A1AE50C-FC35-0F04-B79B-83FECA0D1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216" y="2735781"/>
                <a:ext cx="1707454" cy="369332"/>
              </a:xfrm>
              <a:prstGeom prst="rect">
                <a:avLst/>
              </a:prstGeom>
              <a:blipFill>
                <a:blip r:embed="rId3"/>
                <a:stretch>
                  <a:fillRect r="-357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E5812974-A38F-E87D-F5E8-B575BDA34CC9}"/>
              </a:ext>
            </a:extLst>
          </p:cNvPr>
          <p:cNvSpPr txBox="1"/>
          <p:nvPr/>
        </p:nvSpPr>
        <p:spPr>
          <a:xfrm>
            <a:off x="5392537" y="5231215"/>
            <a:ext cx="20260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Suffix</a:t>
            </a:r>
            <a:r>
              <a:rPr kumimoji="1" lang="zh-CN" altLang="en-US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cache</a:t>
            </a:r>
            <a:endParaRPr kumimoji="1" lang="zh-CN" altLang="en-US" sz="24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8E59C2B-ABCD-C388-776F-9961E8977311}"/>
              </a:ext>
            </a:extLst>
          </p:cNvPr>
          <p:cNvSpPr txBox="1"/>
          <p:nvPr/>
        </p:nvSpPr>
        <p:spPr>
          <a:xfrm>
            <a:off x="1787271" y="5231215"/>
            <a:ext cx="2609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LC-cuckoo-filter</a:t>
            </a:r>
            <a:endParaRPr kumimoji="1" lang="zh-CN" altLang="en-US" sz="24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4548A8D-A821-0147-C5C8-0693AA0E95BA}"/>
              </a:ext>
            </a:extLst>
          </p:cNvPr>
          <p:cNvSpPr/>
          <p:nvPr/>
        </p:nvSpPr>
        <p:spPr>
          <a:xfrm>
            <a:off x="4534997" y="3703960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A5E12CE-38BE-3B92-184F-1BE98CA0C7C2}"/>
              </a:ext>
            </a:extLst>
          </p:cNvPr>
          <p:cNvSpPr/>
          <p:nvPr/>
        </p:nvSpPr>
        <p:spPr>
          <a:xfrm>
            <a:off x="4534997" y="3975226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线连接符 524">
            <a:extLst>
              <a:ext uri="{FF2B5EF4-FFF2-40B4-BE49-F238E27FC236}">
                <a16:creationId xmlns:a16="http://schemas.microsoft.com/office/drawing/2014/main" id="{DF413B45-4C19-6E23-B483-18C4C610FCD4}"/>
              </a:ext>
            </a:extLst>
          </p:cNvPr>
          <p:cNvCxnSpPr>
            <a:cxnSpLocks/>
          </p:cNvCxnSpPr>
          <p:nvPr/>
        </p:nvCxnSpPr>
        <p:spPr>
          <a:xfrm>
            <a:off x="4712021" y="3702693"/>
            <a:ext cx="0" cy="54481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525">
            <a:extLst>
              <a:ext uri="{FF2B5EF4-FFF2-40B4-BE49-F238E27FC236}">
                <a16:creationId xmlns:a16="http://schemas.microsoft.com/office/drawing/2014/main" id="{A0C872CF-B055-6066-6554-B86F9F3CDF1C}"/>
              </a:ext>
            </a:extLst>
          </p:cNvPr>
          <p:cNvCxnSpPr>
            <a:cxnSpLocks/>
          </p:cNvCxnSpPr>
          <p:nvPr/>
        </p:nvCxnSpPr>
        <p:spPr>
          <a:xfrm>
            <a:off x="5690393" y="3700408"/>
            <a:ext cx="0" cy="5531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3136B448-A78A-1EE4-A21E-895517887CC5}"/>
              </a:ext>
            </a:extLst>
          </p:cNvPr>
          <p:cNvSpPr txBox="1"/>
          <p:nvPr/>
        </p:nvSpPr>
        <p:spPr>
          <a:xfrm>
            <a:off x="4491532" y="3657668"/>
            <a:ext cx="277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46445CB-BB7E-0CEA-4A2A-CB13E436CC1E}"/>
                  </a:ext>
                </a:extLst>
              </p:cNvPr>
              <p:cNvSpPr txBox="1"/>
              <p:nvPr/>
            </p:nvSpPr>
            <p:spPr>
              <a:xfrm>
                <a:off x="5784780" y="3647923"/>
                <a:ext cx="5898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46445CB-BB7E-0CEA-4A2A-CB13E436C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4780" y="3647923"/>
                <a:ext cx="589817" cy="369332"/>
              </a:xfrm>
              <a:prstGeom prst="rect">
                <a:avLst/>
              </a:prstGeom>
              <a:blipFill>
                <a:blip r:embed="rId4"/>
                <a:stretch>
                  <a:fillRect l="-18557" r="-13402"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970F28A-8ACA-91F0-B7D2-C43810116CAE}"/>
                  </a:ext>
                </a:extLst>
              </p:cNvPr>
              <p:cNvSpPr txBox="1"/>
              <p:nvPr/>
            </p:nvSpPr>
            <p:spPr>
              <a:xfrm>
                <a:off x="3699059" y="4265163"/>
                <a:ext cx="1234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E970F28A-8ACA-91F0-B7D2-C43810116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059" y="4265163"/>
                <a:ext cx="1234825" cy="369332"/>
              </a:xfrm>
              <a:prstGeom prst="rect">
                <a:avLst/>
              </a:prstGeom>
              <a:blipFill>
                <a:blip r:embed="rId5"/>
                <a:stretch>
                  <a:fillRect r="-4455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7" name="表格 333">
            <a:extLst>
              <a:ext uri="{FF2B5EF4-FFF2-40B4-BE49-F238E27FC236}">
                <a16:creationId xmlns:a16="http://schemas.microsoft.com/office/drawing/2014/main" id="{7D7ED1C1-7D25-7726-07DC-E147935E000C}"/>
              </a:ext>
            </a:extLst>
          </p:cNvPr>
          <p:cNvGraphicFramePr>
            <a:graphicFrameLocks noGrp="1"/>
          </p:cNvGraphicFramePr>
          <p:nvPr/>
        </p:nvGraphicFramePr>
        <p:xfrm>
          <a:off x="2530170" y="2112558"/>
          <a:ext cx="1137388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347">
                  <a:extLst>
                    <a:ext uri="{9D8B030D-6E8A-4147-A177-3AD203B41FA5}">
                      <a16:colId xmlns:a16="http://schemas.microsoft.com/office/drawing/2014/main" val="4269027998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1360034138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5665946"/>
                    </a:ext>
                  </a:extLst>
                </a:gridCol>
                <a:gridCol w="284347">
                  <a:extLst>
                    <a:ext uri="{9D8B030D-6E8A-4147-A177-3AD203B41FA5}">
                      <a16:colId xmlns:a16="http://schemas.microsoft.com/office/drawing/2014/main" val="3348466926"/>
                    </a:ext>
                  </a:extLst>
                </a:gridCol>
              </a:tblGrid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69969523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277820198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185905035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41745881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4125830303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84308116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096258612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rgbClr val="C00000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514302588"/>
                  </a:ext>
                </a:extLst>
              </a:tr>
            </a:tbl>
          </a:graphicData>
        </a:graphic>
      </p:graphicFrame>
      <p:cxnSp>
        <p:nvCxnSpPr>
          <p:cNvPr id="48" name="直线箭头连接符 6">
            <a:extLst>
              <a:ext uri="{FF2B5EF4-FFF2-40B4-BE49-F238E27FC236}">
                <a16:creationId xmlns:a16="http://schemas.microsoft.com/office/drawing/2014/main" id="{7C8FD680-51B2-2AAA-CDFB-24A4763648D6}"/>
              </a:ext>
            </a:extLst>
          </p:cNvPr>
          <p:cNvCxnSpPr>
            <a:cxnSpLocks/>
          </p:cNvCxnSpPr>
          <p:nvPr/>
        </p:nvCxnSpPr>
        <p:spPr>
          <a:xfrm flipH="1">
            <a:off x="2815066" y="2120941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7">
            <a:extLst>
              <a:ext uri="{FF2B5EF4-FFF2-40B4-BE49-F238E27FC236}">
                <a16:creationId xmlns:a16="http://schemas.microsoft.com/office/drawing/2014/main" id="{B97D2480-D05B-D67B-584C-7A41A4BC052C}"/>
              </a:ext>
            </a:extLst>
          </p:cNvPr>
          <p:cNvCxnSpPr>
            <a:cxnSpLocks/>
          </p:cNvCxnSpPr>
          <p:nvPr/>
        </p:nvCxnSpPr>
        <p:spPr>
          <a:xfrm flipH="1">
            <a:off x="3103547" y="2128243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箭头连接符 8">
            <a:extLst>
              <a:ext uri="{FF2B5EF4-FFF2-40B4-BE49-F238E27FC236}">
                <a16:creationId xmlns:a16="http://schemas.microsoft.com/office/drawing/2014/main" id="{35DFAD9E-07BB-CC23-627B-129100B3CABF}"/>
              </a:ext>
            </a:extLst>
          </p:cNvPr>
          <p:cNvCxnSpPr>
            <a:cxnSpLocks/>
          </p:cNvCxnSpPr>
          <p:nvPr/>
        </p:nvCxnSpPr>
        <p:spPr>
          <a:xfrm flipH="1">
            <a:off x="3369827" y="2109233"/>
            <a:ext cx="15858" cy="2917697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9451942-A728-574B-EE21-D439417657A3}"/>
                  </a:ext>
                </a:extLst>
              </p:cNvPr>
              <p:cNvSpPr txBox="1"/>
              <p:nvPr/>
            </p:nvSpPr>
            <p:spPr>
              <a:xfrm>
                <a:off x="4647971" y="3646649"/>
                <a:ext cx="11024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:]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9451942-A728-574B-EE21-D43941765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971" y="3646649"/>
                <a:ext cx="1102406" cy="369332"/>
              </a:xfrm>
              <a:prstGeom prst="rect">
                <a:avLst/>
              </a:prstGeom>
              <a:blipFill>
                <a:blip r:embed="rId6"/>
                <a:stretch>
                  <a:fillRect r="-4420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558615D-83D5-AE57-1554-E8A03C95D93F}"/>
                  </a:ext>
                </a:extLst>
              </p:cNvPr>
              <p:cNvSpPr txBox="1"/>
              <p:nvPr/>
            </p:nvSpPr>
            <p:spPr>
              <a:xfrm>
                <a:off x="4673971" y="1690688"/>
                <a:ext cx="43931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0" dirty="0" smtClean="0">
                          <a:latin typeface="Cambria Math" panose="02040503050406030204" pitchFamily="18" charset="0"/>
                        </a:rPr>
                        <m:t>𝐋𝐂</m:t>
                      </m:r>
                      <m:d>
                        <m:d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zh-CN" altLang="en-US" sz="20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1" dirty="0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kumimoji="1" lang="zh-CN" alt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kumimoji="1" lang="zh-CN" altLang="en-US" sz="2000" b="1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0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sz="2000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000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kumimoji="1" lang="en-US" altLang="zh-CN" sz="20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558615D-83D5-AE57-1554-E8A03C95D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971" y="1690688"/>
                <a:ext cx="4393190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57">
            <a:extLst>
              <a:ext uri="{FF2B5EF4-FFF2-40B4-BE49-F238E27FC236}">
                <a16:creationId xmlns:a16="http://schemas.microsoft.com/office/drawing/2014/main" id="{73D8B13B-6B32-40BE-EBE2-D8C2721A0CB7}"/>
              </a:ext>
            </a:extLst>
          </p:cNvPr>
          <p:cNvSpPr/>
          <p:nvPr/>
        </p:nvSpPr>
        <p:spPr>
          <a:xfrm>
            <a:off x="6407191" y="3703960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AC3BCA3-354E-6DCF-EBB1-F05C34935BBF}"/>
              </a:ext>
            </a:extLst>
          </p:cNvPr>
          <p:cNvSpPr/>
          <p:nvPr/>
        </p:nvSpPr>
        <p:spPr>
          <a:xfrm>
            <a:off x="6406221" y="3975226"/>
            <a:ext cx="1870542" cy="276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直线连接符 39">
            <a:extLst>
              <a:ext uri="{FF2B5EF4-FFF2-40B4-BE49-F238E27FC236}">
                <a16:creationId xmlns:a16="http://schemas.microsoft.com/office/drawing/2014/main" id="{F95DEF40-E7F5-DA89-4EB3-B0F2009846CA}"/>
              </a:ext>
            </a:extLst>
          </p:cNvPr>
          <p:cNvCxnSpPr>
            <a:cxnSpLocks/>
          </p:cNvCxnSpPr>
          <p:nvPr/>
        </p:nvCxnSpPr>
        <p:spPr>
          <a:xfrm>
            <a:off x="6598220" y="3699141"/>
            <a:ext cx="0" cy="54481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40">
            <a:extLst>
              <a:ext uri="{FF2B5EF4-FFF2-40B4-BE49-F238E27FC236}">
                <a16:creationId xmlns:a16="http://schemas.microsoft.com/office/drawing/2014/main" id="{F9127547-2AC0-093F-53E6-2E824393E5A9}"/>
              </a:ext>
            </a:extLst>
          </p:cNvPr>
          <p:cNvCxnSpPr>
            <a:cxnSpLocks/>
          </p:cNvCxnSpPr>
          <p:nvPr/>
        </p:nvCxnSpPr>
        <p:spPr>
          <a:xfrm>
            <a:off x="7578489" y="3696856"/>
            <a:ext cx="0" cy="5531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0B980DF9-FEB7-8230-09B2-5BC9879DCA33}"/>
              </a:ext>
            </a:extLst>
          </p:cNvPr>
          <p:cNvSpPr txBox="1"/>
          <p:nvPr/>
        </p:nvSpPr>
        <p:spPr>
          <a:xfrm>
            <a:off x="6370932" y="3668053"/>
            <a:ext cx="277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7B5F5C16-993B-0A09-6E1D-9E057B18DC31}"/>
                  </a:ext>
                </a:extLst>
              </p:cNvPr>
              <p:cNvSpPr txBox="1"/>
              <p:nvPr/>
            </p:nvSpPr>
            <p:spPr>
              <a:xfrm>
                <a:off x="7666215" y="3637547"/>
                <a:ext cx="58981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kumimoji="1" lang="en-US" altLang="zh-CN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7B5F5C16-993B-0A09-6E1D-9E057B18D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215" y="3637547"/>
                <a:ext cx="589817" cy="369332"/>
              </a:xfrm>
              <a:prstGeom prst="rect">
                <a:avLst/>
              </a:prstGeom>
              <a:blipFill>
                <a:blip r:embed="rId8"/>
                <a:stretch>
                  <a:fillRect l="-19792" r="-14583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4D1A93A-3B29-1903-3F34-AAF350FD99E9}"/>
                  </a:ext>
                </a:extLst>
              </p:cNvPr>
              <p:cNvSpPr txBox="1"/>
              <p:nvPr/>
            </p:nvSpPr>
            <p:spPr>
              <a:xfrm>
                <a:off x="6548030" y="3642024"/>
                <a:ext cx="11024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kumimoji="1" lang="en-US" altLang="zh-CN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kumimoji="1" lang="en-US" altLang="zh-CN" b="1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b="1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zh-CN" altLang="en-US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D4D1A93A-3B29-1903-3F34-AAF350FD9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030" y="3642024"/>
                <a:ext cx="1102406" cy="369332"/>
              </a:xfrm>
              <a:prstGeom prst="rect">
                <a:avLst/>
              </a:prstGeom>
              <a:blipFill>
                <a:blip r:embed="rId9"/>
                <a:stretch>
                  <a:fillRect r="-5525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椭圆 70">
            <a:extLst>
              <a:ext uri="{FF2B5EF4-FFF2-40B4-BE49-F238E27FC236}">
                <a16:creationId xmlns:a16="http://schemas.microsoft.com/office/drawing/2014/main" id="{5F29026E-CF10-00C5-4DA4-482F7BBCD45F}"/>
              </a:ext>
            </a:extLst>
          </p:cNvPr>
          <p:cNvSpPr/>
          <p:nvPr/>
        </p:nvSpPr>
        <p:spPr>
          <a:xfrm>
            <a:off x="3229826" y="3842334"/>
            <a:ext cx="560438" cy="500750"/>
          </a:xfrm>
          <a:prstGeom prst="ellipse">
            <a:avLst/>
          </a:prstGeom>
          <a:noFill/>
          <a:ln w="222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6FBBF537-A9EE-36E3-32B6-89EA00E9A4BB}"/>
              </a:ext>
            </a:extLst>
          </p:cNvPr>
          <p:cNvSpPr txBox="1"/>
          <p:nvPr/>
        </p:nvSpPr>
        <p:spPr>
          <a:xfrm>
            <a:off x="8610600" y="5227659"/>
            <a:ext cx="3176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z="2400" b="0" dirty="0">
                <a:latin typeface="Arial Rounded MT Bold" panose="020F0704030504030204" pitchFamily="34" charset="0"/>
              </a:rPr>
              <a:t>Remote</a:t>
            </a:r>
            <a:r>
              <a:rPr lang="zh-CN" altLang="en-US" sz="2400" b="0" dirty="0">
                <a:latin typeface="Arial Rounded MT Bold" panose="020F0704030504030204" pitchFamily="34" charset="0"/>
              </a:rPr>
              <a:t> </a:t>
            </a:r>
            <a:r>
              <a:rPr lang="en-US" altLang="zh-CN" sz="2400" b="0" dirty="0">
                <a:latin typeface="Arial Rounded MT Bold" panose="020F0704030504030204" pitchFamily="34" charset="0"/>
              </a:rPr>
              <a:t>Full</a:t>
            </a:r>
            <a:r>
              <a:rPr lang="zh-CN" altLang="en-US" sz="2400" b="0" dirty="0">
                <a:latin typeface="Arial Rounded MT Bold" panose="020F0704030504030204" pitchFamily="34" charset="0"/>
              </a:rPr>
              <a:t> </a:t>
            </a:r>
            <a:r>
              <a:rPr lang="en-US" altLang="zh-CN" sz="2400" b="0" dirty="0">
                <a:latin typeface="Arial Rounded MT Bold" panose="020F0704030504030204" pitchFamily="34" charset="0"/>
              </a:rPr>
              <a:t>Dataset</a:t>
            </a:r>
            <a:endParaRPr lang="zh-CN" altLang="en-US" sz="2400" b="0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88" name="表格 333">
            <a:extLst>
              <a:ext uri="{FF2B5EF4-FFF2-40B4-BE49-F238E27FC236}">
                <a16:creationId xmlns:a16="http://schemas.microsoft.com/office/drawing/2014/main" id="{FE70376B-923F-973C-FEC4-564925AC18B3}"/>
              </a:ext>
            </a:extLst>
          </p:cNvPr>
          <p:cNvGraphicFramePr>
            <a:graphicFrameLocks noGrp="1"/>
          </p:cNvGraphicFramePr>
          <p:nvPr/>
        </p:nvGraphicFramePr>
        <p:xfrm>
          <a:off x="8977063" y="2789246"/>
          <a:ext cx="218802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005">
                  <a:extLst>
                    <a:ext uri="{9D8B030D-6E8A-4147-A177-3AD203B41FA5}">
                      <a16:colId xmlns:a16="http://schemas.microsoft.com/office/drawing/2014/main" val="4269027998"/>
                    </a:ext>
                  </a:extLst>
                </a:gridCol>
                <a:gridCol w="547005">
                  <a:extLst>
                    <a:ext uri="{9D8B030D-6E8A-4147-A177-3AD203B41FA5}">
                      <a16:colId xmlns:a16="http://schemas.microsoft.com/office/drawing/2014/main" val="1360034138"/>
                    </a:ext>
                  </a:extLst>
                </a:gridCol>
                <a:gridCol w="547005">
                  <a:extLst>
                    <a:ext uri="{9D8B030D-6E8A-4147-A177-3AD203B41FA5}">
                      <a16:colId xmlns:a16="http://schemas.microsoft.com/office/drawing/2014/main" val="5665946"/>
                    </a:ext>
                  </a:extLst>
                </a:gridCol>
                <a:gridCol w="547005">
                  <a:extLst>
                    <a:ext uri="{9D8B030D-6E8A-4147-A177-3AD203B41FA5}">
                      <a16:colId xmlns:a16="http://schemas.microsoft.com/office/drawing/2014/main" val="3348466926"/>
                    </a:ext>
                  </a:extLst>
                </a:gridCol>
              </a:tblGrid>
              <a:tr h="3298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1800" b="1" i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905035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745881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830303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08116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258612"/>
                  </a:ext>
                </a:extLst>
              </a:tr>
            </a:tbl>
          </a:graphicData>
        </a:graphic>
      </p:graphicFrame>
      <p:cxnSp>
        <p:nvCxnSpPr>
          <p:cNvPr id="89" name="直线箭头连接符 242">
            <a:extLst>
              <a:ext uri="{FF2B5EF4-FFF2-40B4-BE49-F238E27FC236}">
                <a16:creationId xmlns:a16="http://schemas.microsoft.com/office/drawing/2014/main" id="{3434341C-0C35-B7E0-FE41-BBD6A7928B9A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504475" y="3101732"/>
            <a:ext cx="1039670" cy="35198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253">
            <a:extLst>
              <a:ext uri="{FF2B5EF4-FFF2-40B4-BE49-F238E27FC236}">
                <a16:creationId xmlns:a16="http://schemas.microsoft.com/office/drawing/2014/main" id="{2B59E3FC-E6EE-125B-B31E-D2DA99343A4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504475" y="3453716"/>
            <a:ext cx="967355" cy="68312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75AEE754-3773-F487-C6DF-4A9278D52AC8}"/>
              </a:ext>
            </a:extLst>
          </p:cNvPr>
          <p:cNvSpPr/>
          <p:nvPr/>
        </p:nvSpPr>
        <p:spPr>
          <a:xfrm>
            <a:off x="3102607" y="5823985"/>
            <a:ext cx="3879850" cy="908816"/>
          </a:xfrm>
          <a:prstGeom prst="wedgeRoundRectCallout">
            <a:avLst>
              <a:gd name="adj1" fmla="val -2001"/>
              <a:gd name="adj2" fmla="val -111171"/>
              <a:gd name="adj3" fmla="val 16667"/>
            </a:avLst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1.Allocate </a:t>
            </a:r>
            <a:r>
              <a:rPr lang="en-US" altLang="zh-CN" sz="2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adaptive slot </a:t>
            </a:r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for previous matched fingerprint</a:t>
            </a: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73AC0BF-7EAB-B0E5-719C-19BF5ED93541}"/>
              </a:ext>
            </a:extLst>
          </p:cNvPr>
          <p:cNvSpPr/>
          <p:nvPr/>
        </p:nvSpPr>
        <p:spPr>
          <a:xfrm>
            <a:off x="3413835" y="4266785"/>
            <a:ext cx="6019800" cy="908816"/>
          </a:xfrm>
          <a:custGeom>
            <a:avLst/>
            <a:gdLst>
              <a:gd name="connsiteX0" fmla="*/ 6019800 w 6019800"/>
              <a:gd name="connsiteY0" fmla="*/ 349250 h 908816"/>
              <a:gd name="connsiteX1" fmla="*/ 5816600 w 6019800"/>
              <a:gd name="connsiteY1" fmla="*/ 742950 h 908816"/>
              <a:gd name="connsiteX2" fmla="*/ 5289550 w 6019800"/>
              <a:gd name="connsiteY2" fmla="*/ 889000 h 908816"/>
              <a:gd name="connsiteX3" fmla="*/ 4521200 w 6019800"/>
              <a:gd name="connsiteY3" fmla="*/ 908050 h 908816"/>
              <a:gd name="connsiteX4" fmla="*/ 3867150 w 6019800"/>
              <a:gd name="connsiteY4" fmla="*/ 895350 h 908816"/>
              <a:gd name="connsiteX5" fmla="*/ 3232150 w 6019800"/>
              <a:gd name="connsiteY5" fmla="*/ 882650 h 908816"/>
              <a:gd name="connsiteX6" fmla="*/ 1797050 w 6019800"/>
              <a:gd name="connsiteY6" fmla="*/ 850900 h 908816"/>
              <a:gd name="connsiteX7" fmla="*/ 1085850 w 6019800"/>
              <a:gd name="connsiteY7" fmla="*/ 742950 h 908816"/>
              <a:gd name="connsiteX8" fmla="*/ 660400 w 6019800"/>
              <a:gd name="connsiteY8" fmla="*/ 558800 h 908816"/>
              <a:gd name="connsiteX9" fmla="*/ 311150 w 6019800"/>
              <a:gd name="connsiteY9" fmla="*/ 323850 h 908816"/>
              <a:gd name="connsiteX10" fmla="*/ 0 w 6019800"/>
              <a:gd name="connsiteY10" fmla="*/ 0 h 908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019800" h="908816">
                <a:moveTo>
                  <a:pt x="6019800" y="349250"/>
                </a:moveTo>
                <a:cubicBezTo>
                  <a:pt x="5979054" y="501121"/>
                  <a:pt x="5938308" y="652992"/>
                  <a:pt x="5816600" y="742950"/>
                </a:cubicBezTo>
                <a:cubicBezTo>
                  <a:pt x="5694892" y="832908"/>
                  <a:pt x="5505450" y="861483"/>
                  <a:pt x="5289550" y="889000"/>
                </a:cubicBezTo>
                <a:cubicBezTo>
                  <a:pt x="5073650" y="916517"/>
                  <a:pt x="4758267" y="906992"/>
                  <a:pt x="4521200" y="908050"/>
                </a:cubicBezTo>
                <a:cubicBezTo>
                  <a:pt x="4284133" y="909108"/>
                  <a:pt x="3867150" y="895350"/>
                  <a:pt x="3867150" y="895350"/>
                </a:cubicBezTo>
                <a:lnTo>
                  <a:pt x="3232150" y="882650"/>
                </a:lnTo>
                <a:cubicBezTo>
                  <a:pt x="2887133" y="875242"/>
                  <a:pt x="2154767" y="874183"/>
                  <a:pt x="1797050" y="850900"/>
                </a:cubicBezTo>
                <a:cubicBezTo>
                  <a:pt x="1439333" y="827617"/>
                  <a:pt x="1275292" y="791633"/>
                  <a:pt x="1085850" y="742950"/>
                </a:cubicBezTo>
                <a:cubicBezTo>
                  <a:pt x="896408" y="694267"/>
                  <a:pt x="789517" y="628650"/>
                  <a:pt x="660400" y="558800"/>
                </a:cubicBezTo>
                <a:cubicBezTo>
                  <a:pt x="531283" y="488950"/>
                  <a:pt x="421217" y="416983"/>
                  <a:pt x="311150" y="323850"/>
                </a:cubicBezTo>
                <a:cubicBezTo>
                  <a:pt x="201083" y="230717"/>
                  <a:pt x="100541" y="115358"/>
                  <a:pt x="0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对话气泡: 圆角矩形 26">
            <a:extLst>
              <a:ext uri="{FF2B5EF4-FFF2-40B4-BE49-F238E27FC236}">
                <a16:creationId xmlns:a16="http://schemas.microsoft.com/office/drawing/2014/main" id="{559DD04E-4E6A-084E-65C9-084B1D6BB076}"/>
              </a:ext>
            </a:extLst>
          </p:cNvPr>
          <p:cNvSpPr/>
          <p:nvPr/>
        </p:nvSpPr>
        <p:spPr>
          <a:xfrm>
            <a:off x="8401738" y="3495505"/>
            <a:ext cx="3666995" cy="830849"/>
          </a:xfrm>
          <a:prstGeom prst="wedgeRoundRectCallout">
            <a:avLst>
              <a:gd name="adj1" fmla="val -28338"/>
              <a:gd name="adj2" fmla="val 90599"/>
              <a:gd name="adj3" fmla="val 16667"/>
            </a:avLst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Remote access</a:t>
            </a:r>
          </a:p>
          <a:p>
            <a:pPr algn="ctr"/>
            <a:r>
              <a:rPr lang="en-US" altLang="zh-CN" sz="2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identifies new false positive</a:t>
            </a:r>
          </a:p>
        </p:txBody>
      </p:sp>
      <p:sp>
        <p:nvSpPr>
          <p:cNvPr id="28" name="对话气泡: 圆角矩形 27">
            <a:extLst>
              <a:ext uri="{FF2B5EF4-FFF2-40B4-BE49-F238E27FC236}">
                <a16:creationId xmlns:a16="http://schemas.microsoft.com/office/drawing/2014/main" id="{EC7DA67C-8A25-976C-19E4-EF676F2BB410}"/>
              </a:ext>
            </a:extLst>
          </p:cNvPr>
          <p:cNvSpPr/>
          <p:nvPr/>
        </p:nvSpPr>
        <p:spPr>
          <a:xfrm>
            <a:off x="3881885" y="2561843"/>
            <a:ext cx="3068029" cy="908816"/>
          </a:xfrm>
          <a:prstGeom prst="wedgeRoundRectCallout">
            <a:avLst>
              <a:gd name="adj1" fmla="val -38635"/>
              <a:gd name="adj2" fmla="val 83769"/>
              <a:gd name="adj3" fmla="val 16667"/>
            </a:avLst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2.Insert </a:t>
            </a:r>
            <a:r>
              <a:rPr lang="en-US" altLang="zh-CN" sz="2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suffix</a:t>
            </a:r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of false positive into the cache</a:t>
            </a: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975FE9F1-D95B-3CA7-CFD9-D8923C2FEC9A}"/>
              </a:ext>
            </a:extLst>
          </p:cNvPr>
          <p:cNvSpPr/>
          <p:nvPr/>
        </p:nvSpPr>
        <p:spPr>
          <a:xfrm>
            <a:off x="3606800" y="3860800"/>
            <a:ext cx="933450" cy="276037"/>
          </a:xfrm>
          <a:custGeom>
            <a:avLst/>
            <a:gdLst>
              <a:gd name="connsiteX0" fmla="*/ 0 w 933450"/>
              <a:gd name="connsiteY0" fmla="*/ 260350 h 276037"/>
              <a:gd name="connsiteX1" fmla="*/ 381000 w 933450"/>
              <a:gd name="connsiteY1" fmla="*/ 247650 h 276037"/>
              <a:gd name="connsiteX2" fmla="*/ 933450 w 933450"/>
              <a:gd name="connsiteY2" fmla="*/ 0 h 276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3450" h="276037">
                <a:moveTo>
                  <a:pt x="0" y="260350"/>
                </a:moveTo>
                <a:cubicBezTo>
                  <a:pt x="112712" y="275696"/>
                  <a:pt x="225425" y="291042"/>
                  <a:pt x="381000" y="247650"/>
                </a:cubicBezTo>
                <a:cubicBezTo>
                  <a:pt x="536575" y="204258"/>
                  <a:pt x="735012" y="102129"/>
                  <a:pt x="933450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7461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FFBAE-243F-B779-B96E-51110663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Evaluation </a:t>
            </a:r>
            <a:endParaRPr lang="zh-CN" altLang="en-US" sz="28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5A38C-EEB7-974A-4F4F-3B69D355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85767E0B-0DF0-F364-2C3C-22C64F341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484" y="1825625"/>
            <a:ext cx="5201992" cy="2920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Four datasets with different skewness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YCSB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MAWI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CAIDA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FIREHOSE </a:t>
            </a: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D3C99279-5628-7569-5BAE-6F37122A57CD}"/>
              </a:ext>
            </a:extLst>
          </p:cNvPr>
          <p:cNvSpPr txBox="1">
            <a:spLocks/>
          </p:cNvSpPr>
          <p:nvPr/>
        </p:nvSpPr>
        <p:spPr>
          <a:xfrm>
            <a:off x="6685087" y="1749678"/>
            <a:ext cx="4063538" cy="2920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Baselines (non-adaptive):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CF 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BF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VQF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CQF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7306BC0-4038-A1CF-1619-ABA40F5EAB43}"/>
              </a:ext>
            </a:extLst>
          </p:cNvPr>
          <p:cNvSpPr txBox="1"/>
          <p:nvPr/>
        </p:nvSpPr>
        <p:spPr>
          <a:xfrm>
            <a:off x="6685087" y="4537152"/>
            <a:ext cx="331526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</a:rPr>
              <a:t>Baselines (adaptive):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CBBF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TAF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137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FFBAE-243F-B779-B96E-51110663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Evaluation </a:t>
            </a:r>
            <a:endParaRPr lang="zh-CN" altLang="en-US" sz="28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5A38C-EEB7-974A-4F4F-3B69D355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35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88A683-69CD-04AC-EAB9-AD03E951C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964" y="1546067"/>
            <a:ext cx="9274068" cy="4722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EAF765D-2E22-9B75-5108-5A063D5DF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09" y="2182176"/>
            <a:ext cx="10858579" cy="32385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7714318-D4EC-4117-72CF-E55180C23A0B}"/>
                  </a:ext>
                </a:extLst>
              </p:cNvPr>
              <p:cNvSpPr txBox="1"/>
              <p:nvPr/>
            </p:nvSpPr>
            <p:spPr>
              <a:xfrm>
                <a:off x="3433425" y="5584556"/>
                <a:ext cx="60640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 Rounded MT Bold" panose="020F0704030504030204" pitchFamily="34" charset="0"/>
                  </a:rPr>
                  <a:t>False positive ratio (CAIDA, varying </a:t>
                </a:r>
                <a:r>
                  <a:rPr lang="en-US" altLang="zh-CN" dirty="0" err="1">
                    <a:latin typeface="Arial Rounded MT Bold" panose="020F0704030504030204" pitchFamily="34" charset="0"/>
                  </a:rPr>
                  <a:t>Zipf</a:t>
                </a:r>
                <a:r>
                  <a:rPr lang="en-US" altLang="zh-CN" dirty="0">
                    <a:latin typeface="Arial Rounded MT Bold" panose="020F0704030504030204" pitchFamily="34" charset="0"/>
                  </a:rPr>
                  <a:t> skewness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zh-CN" b="0" dirty="0">
                    <a:latin typeface="Arial Rounded MT Bold" panose="020F070403050403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7714318-D4EC-4117-72CF-E55180C23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425" y="5584556"/>
                <a:ext cx="6064032" cy="369332"/>
              </a:xfrm>
              <a:prstGeom prst="rect">
                <a:avLst/>
              </a:prstGeom>
              <a:blipFill>
                <a:blip r:embed="rId5"/>
                <a:stretch>
                  <a:fillRect l="-80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67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FFBAE-243F-B779-B96E-51110663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Evaluation </a:t>
            </a:r>
            <a:endParaRPr lang="zh-CN" altLang="en-US" sz="28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5A38C-EEB7-974A-4F4F-3B69D355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88A683-69CD-04AC-EAB9-AD03E951C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964" y="1546067"/>
            <a:ext cx="9274068" cy="4722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AE0BD40-A961-3B18-95E8-28E7D65EA140}"/>
                  </a:ext>
                </a:extLst>
              </p:cNvPr>
              <p:cNvSpPr txBox="1"/>
              <p:nvPr/>
            </p:nvSpPr>
            <p:spPr>
              <a:xfrm>
                <a:off x="2722478" y="5564970"/>
                <a:ext cx="6747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>
                    <a:latin typeface="Arial Rounded MT Bold" panose="020F0704030504030204" pitchFamily="34" charset="0"/>
                  </a:rPr>
                  <a:t>False positive ratio (FIREHOSE, varying Power-law slope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>
                    <a:latin typeface="Arial Rounded MT Bold" panose="020F0704030504030204" pitchFamily="34" charset="0"/>
                  </a:rPr>
                  <a:t>)</a:t>
                </a:r>
                <a:endParaRPr lang="en-US" altLang="zh-CN" b="0" dirty="0">
                  <a:latin typeface="Arial Rounded MT Bold" panose="020F0704030504030204" pitchFamily="34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AE0BD40-A961-3B18-95E8-28E7D65EA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478" y="5564970"/>
                <a:ext cx="6747040" cy="369332"/>
              </a:xfrm>
              <a:prstGeom prst="rect">
                <a:avLst/>
              </a:prstGeom>
              <a:blipFill>
                <a:blip r:embed="rId4"/>
                <a:stretch>
                  <a:fillRect l="-814" t="-10000" r="-6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F3CA0A37-78E0-1DDE-7C81-D5D1907B8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319" y="2169578"/>
            <a:ext cx="10639962" cy="3342677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129AE01-94D5-AF25-1765-F699F41FD266}"/>
              </a:ext>
            </a:extLst>
          </p:cNvPr>
          <p:cNvSpPr txBox="1"/>
          <p:nvPr/>
        </p:nvSpPr>
        <p:spPr>
          <a:xfrm>
            <a:off x="3218108" y="6050201"/>
            <a:ext cx="6627915" cy="44267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RCF can effectively handle skewed query workloads </a:t>
            </a:r>
            <a:endParaRPr lang="zh-CN" alt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912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FFBAE-243F-B779-B96E-51110663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Evaluation </a:t>
            </a:r>
            <a:endParaRPr lang="zh-CN" altLang="en-US" sz="28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5A38C-EEB7-974A-4F4F-3B69D355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129AE01-94D5-AF25-1765-F699F41FD266}"/>
              </a:ext>
            </a:extLst>
          </p:cNvPr>
          <p:cNvSpPr txBox="1"/>
          <p:nvPr/>
        </p:nvSpPr>
        <p:spPr>
          <a:xfrm>
            <a:off x="4137355" y="6096238"/>
            <a:ext cx="4269226" cy="44267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RCF has high lookup throughput </a:t>
            </a:r>
            <a:endParaRPr lang="zh-CN" alt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CF3C8CD-B744-F31E-6398-3064BA520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807" y="2148228"/>
            <a:ext cx="7934383" cy="346712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46AAC7E-44C7-D4A7-881C-0630C573F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0260" y="1440509"/>
            <a:ext cx="9354553" cy="48938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78CE30C-E121-01F8-B3CD-B655D1707C8E}"/>
              </a:ext>
            </a:extLst>
          </p:cNvPr>
          <p:cNvSpPr txBox="1"/>
          <p:nvPr/>
        </p:nvSpPr>
        <p:spPr>
          <a:xfrm>
            <a:off x="4880731" y="5538398"/>
            <a:ext cx="2430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 Rounded MT Bold" panose="020F0704030504030204" pitchFamily="34" charset="0"/>
              </a:rPr>
              <a:t>Lookup Throughput </a:t>
            </a:r>
            <a:endParaRPr lang="en-US" altLang="zh-CN" b="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8302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FFBAE-243F-B779-B96E-51110663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Evaluation </a:t>
            </a:r>
            <a:endParaRPr lang="zh-CN" altLang="en-US" sz="28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5A38C-EEB7-974A-4F4F-3B69D355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129AE01-94D5-AF25-1765-F699F41FD266}"/>
              </a:ext>
            </a:extLst>
          </p:cNvPr>
          <p:cNvSpPr txBox="1"/>
          <p:nvPr/>
        </p:nvSpPr>
        <p:spPr>
          <a:xfrm>
            <a:off x="2365642" y="6050201"/>
            <a:ext cx="8136608" cy="44267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RCF offers competitive FPR compared with other adaptive filters</a:t>
            </a:r>
            <a:endParaRPr lang="zh-CN" alt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7D5B12C-C3BE-9E32-88CA-F3640C3EC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434" y="2043764"/>
            <a:ext cx="7839132" cy="386717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0C2E740-C6E9-3F7B-0D3B-7A1BA7FAB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696" y="1420385"/>
            <a:ext cx="8136607" cy="45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001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FFBAE-243F-B779-B96E-51110663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Evaluation </a:t>
            </a:r>
            <a:endParaRPr lang="zh-CN" altLang="en-US" sz="28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5A38C-EEB7-974A-4F4F-3B69D355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129AE01-94D5-AF25-1765-F699F41FD266}"/>
              </a:ext>
            </a:extLst>
          </p:cNvPr>
          <p:cNvSpPr txBox="1"/>
          <p:nvPr/>
        </p:nvSpPr>
        <p:spPr>
          <a:xfrm>
            <a:off x="1380450" y="5790630"/>
            <a:ext cx="10217682" cy="442674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RCF achieves the highest lookup throughput compared with other adaptive filters</a:t>
            </a:r>
            <a:endParaRPr lang="zh-CN" altLang="en-US" sz="2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0C2E740-C6E9-3F7B-0D3B-7A1BA7FAB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696" y="1420385"/>
            <a:ext cx="8136607" cy="4555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E9A4A12-EDD2-78BA-347E-F4549AE31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6894" y="2182133"/>
            <a:ext cx="8058209" cy="33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787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>
            <a:extLst>
              <a:ext uri="{FF2B5EF4-FFF2-40B4-BE49-F238E27FC236}">
                <a16:creationId xmlns:a16="http://schemas.microsoft.com/office/drawing/2014/main" id="{788D35C2-C5D0-BB9C-8662-7A59C56B2C6A}"/>
              </a:ext>
            </a:extLst>
          </p:cNvPr>
          <p:cNvSpPr txBox="1"/>
          <p:nvPr/>
        </p:nvSpPr>
        <p:spPr>
          <a:xfrm>
            <a:off x="4995677" y="3631392"/>
            <a:ext cx="2125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Remote</a:t>
            </a:r>
            <a:r>
              <a:rPr kumimoji="1" lang="zh-CN" altLang="en-US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Access</a:t>
            </a:r>
            <a:endParaRPr kumimoji="1" lang="zh-CN" altLang="en-US" sz="20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6821D12-46B1-8093-CC66-992AD3F8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The cuckoo filter (CF)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- 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One sided error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E36B046-3DA3-4F40-2ABA-EE26C0F10258}"/>
              </a:ext>
            </a:extLst>
          </p:cNvPr>
          <p:cNvSpPr/>
          <p:nvPr/>
        </p:nvSpPr>
        <p:spPr>
          <a:xfrm>
            <a:off x="3692243" y="2914177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DABB71-B8DB-7D85-1488-8786CB4649D2}"/>
              </a:ext>
            </a:extLst>
          </p:cNvPr>
          <p:cNvSpPr/>
          <p:nvPr/>
        </p:nvSpPr>
        <p:spPr>
          <a:xfrm>
            <a:off x="4360073" y="2914177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FF0C7DE-830F-6548-3628-A3822F843393}"/>
              </a:ext>
            </a:extLst>
          </p:cNvPr>
          <p:cNvSpPr/>
          <p:nvPr/>
        </p:nvSpPr>
        <p:spPr>
          <a:xfrm>
            <a:off x="3692243" y="3417222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3E3260-9637-EA24-DCE1-56AFBA68A2BF}"/>
              </a:ext>
            </a:extLst>
          </p:cNvPr>
          <p:cNvSpPr/>
          <p:nvPr/>
        </p:nvSpPr>
        <p:spPr>
          <a:xfrm>
            <a:off x="4360073" y="3417222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0B4C9F-B227-5C54-E5F4-DD508FC3540D}"/>
              </a:ext>
            </a:extLst>
          </p:cNvPr>
          <p:cNvSpPr/>
          <p:nvPr/>
        </p:nvSpPr>
        <p:spPr>
          <a:xfrm>
            <a:off x="3692243" y="3920267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05E2EA3-B021-70AA-6FEB-5A78A73D8221}"/>
              </a:ext>
            </a:extLst>
          </p:cNvPr>
          <p:cNvSpPr/>
          <p:nvPr/>
        </p:nvSpPr>
        <p:spPr>
          <a:xfrm>
            <a:off x="4360073" y="3920267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140205-4DEC-7AFB-E13F-2EC79924828C}"/>
              </a:ext>
            </a:extLst>
          </p:cNvPr>
          <p:cNvSpPr/>
          <p:nvPr/>
        </p:nvSpPr>
        <p:spPr>
          <a:xfrm>
            <a:off x="3692243" y="4423312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BFB2A71-68FB-18F4-7DF1-58E929FBC837}"/>
              </a:ext>
            </a:extLst>
          </p:cNvPr>
          <p:cNvSpPr/>
          <p:nvPr/>
        </p:nvSpPr>
        <p:spPr>
          <a:xfrm>
            <a:off x="4360073" y="4423312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5E10C6B-9910-EF94-096D-C61F78E97499}"/>
              </a:ext>
            </a:extLst>
          </p:cNvPr>
          <p:cNvSpPr txBox="1"/>
          <p:nvPr/>
        </p:nvSpPr>
        <p:spPr>
          <a:xfrm>
            <a:off x="2831673" y="5653873"/>
            <a:ext cx="3056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Local</a:t>
            </a:r>
            <a:r>
              <a:rPr kumimoji="1" lang="zh-CN" altLang="en-US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Cuckoo</a:t>
            </a:r>
            <a:r>
              <a:rPr kumimoji="1" lang="zh-CN" altLang="en-US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filter </a:t>
            </a:r>
            <a:endParaRPr kumimoji="1" lang="zh-CN" altLang="en-US" sz="24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42D8EFF-D1CF-75D2-2B05-052F3ACF76CB}"/>
                  </a:ext>
                </a:extLst>
              </p:cNvPr>
              <p:cNvSpPr txBox="1"/>
              <p:nvPr/>
            </p:nvSpPr>
            <p:spPr>
              <a:xfrm>
                <a:off x="7121580" y="5653872"/>
                <a:ext cx="35526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kumimoji="1" b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sz="2400" b="0" dirty="0">
                    <a:latin typeface="Arial Rounded MT Bold" panose="020F0704030504030204" pitchFamily="34" charset="0"/>
                  </a:rPr>
                  <a:t>Remote</a:t>
                </a:r>
                <a:r>
                  <a:rPr lang="zh-CN" altLang="en-US" sz="2400" b="0" dirty="0">
                    <a:latin typeface="Arial Rounded MT Bold" panose="020F0704030504030204" pitchFamily="34" charset="0"/>
                  </a:rPr>
                  <a:t> </a:t>
                </a:r>
                <a:r>
                  <a:rPr lang="en-US" altLang="zh-CN" sz="2400" b="0" dirty="0">
                    <a:latin typeface="Arial Rounded MT Bold" panose="020F0704030504030204" pitchFamily="34" charset="0"/>
                  </a:rPr>
                  <a:t>Full</a:t>
                </a:r>
                <a:r>
                  <a:rPr lang="zh-CN" altLang="en-US" sz="2400" b="0" dirty="0">
                    <a:latin typeface="Arial Rounded MT Bold" panose="020F0704030504030204" pitchFamily="34" charset="0"/>
                  </a:rPr>
                  <a:t> </a:t>
                </a:r>
                <a:r>
                  <a:rPr lang="en-US" altLang="zh-CN" sz="2400" b="0" dirty="0">
                    <a:latin typeface="Arial Rounded MT Bold" panose="020F0704030504030204" pitchFamily="34" charset="0"/>
                  </a:rPr>
                  <a:t>Dataset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sz="2400" b="0" dirty="0">
                    <a:latin typeface="Arial Rounded MT Bold" panose="020F0704030504030204" pitchFamily="34" charset="0"/>
                  </a:rPr>
                  <a:t> </a:t>
                </a:r>
                <a:endParaRPr lang="zh-CN" altLang="en-US" sz="2400" b="0" dirty="0">
                  <a:latin typeface="Arial Rounded MT Bold" panose="020F0704030504030204" pitchFamily="34" charset="0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42D8EFF-D1CF-75D2-2B05-052F3ACF7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1580" y="5653872"/>
                <a:ext cx="3552639" cy="461665"/>
              </a:xfrm>
              <a:prstGeom prst="rect">
                <a:avLst/>
              </a:prstGeom>
              <a:blipFill>
                <a:blip r:embed="rId3"/>
                <a:stretch>
                  <a:fillRect l="-257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43DCACD8-8245-2594-39C8-D4A58A575801}"/>
              </a:ext>
            </a:extLst>
          </p:cNvPr>
          <p:cNvSpPr txBox="1"/>
          <p:nvPr/>
        </p:nvSpPr>
        <p:spPr>
          <a:xfrm>
            <a:off x="1412989" y="5048793"/>
            <a:ext cx="389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sz="2800" b="1" i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线箭头连接符 281">
            <a:extLst>
              <a:ext uri="{FF2B5EF4-FFF2-40B4-BE49-F238E27FC236}">
                <a16:creationId xmlns:a16="http://schemas.microsoft.com/office/drawing/2014/main" id="{E16A8182-8493-4357-D92F-B4E3D192E652}"/>
              </a:ext>
            </a:extLst>
          </p:cNvPr>
          <p:cNvCxnSpPr>
            <a:cxnSpLocks/>
          </p:cNvCxnSpPr>
          <p:nvPr/>
        </p:nvCxnSpPr>
        <p:spPr>
          <a:xfrm>
            <a:off x="5165275" y="4463290"/>
            <a:ext cx="1861449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3BB6D083-9D94-D1C2-78AA-834DE02BD859}"/>
              </a:ext>
            </a:extLst>
          </p:cNvPr>
          <p:cNvSpPr/>
          <p:nvPr/>
        </p:nvSpPr>
        <p:spPr>
          <a:xfrm>
            <a:off x="3692243" y="4916995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36A7E3A-1B97-40FB-0BB0-81711687D1E1}"/>
              </a:ext>
            </a:extLst>
          </p:cNvPr>
          <p:cNvSpPr/>
          <p:nvPr/>
        </p:nvSpPr>
        <p:spPr>
          <a:xfrm>
            <a:off x="4360073" y="4916995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2F5A39D-9005-B45A-3F09-0A2FE2DDC8E2}"/>
              </a:ext>
            </a:extLst>
          </p:cNvPr>
          <p:cNvSpPr txBox="1"/>
          <p:nvPr/>
        </p:nvSpPr>
        <p:spPr>
          <a:xfrm>
            <a:off x="5407819" y="3210210"/>
            <a:ext cx="1074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Accept</a:t>
            </a:r>
            <a:endParaRPr kumimoji="1" lang="zh-CN" altLang="en-US" sz="20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" name="表格 333">
            <a:extLst>
              <a:ext uri="{FF2B5EF4-FFF2-40B4-BE49-F238E27FC236}">
                <a16:creationId xmlns:a16="http://schemas.microsoft.com/office/drawing/2014/main" id="{B406E8C6-44C8-4A10-B4F6-BA175FEC8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692129"/>
              </p:ext>
            </p:extLst>
          </p:nvPr>
        </p:nvGraphicFramePr>
        <p:xfrm>
          <a:off x="7500586" y="2859720"/>
          <a:ext cx="218802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005">
                  <a:extLst>
                    <a:ext uri="{9D8B030D-6E8A-4147-A177-3AD203B41FA5}">
                      <a16:colId xmlns:a16="http://schemas.microsoft.com/office/drawing/2014/main" val="4269027998"/>
                    </a:ext>
                  </a:extLst>
                </a:gridCol>
                <a:gridCol w="547005">
                  <a:extLst>
                    <a:ext uri="{9D8B030D-6E8A-4147-A177-3AD203B41FA5}">
                      <a16:colId xmlns:a16="http://schemas.microsoft.com/office/drawing/2014/main" val="1360034138"/>
                    </a:ext>
                  </a:extLst>
                </a:gridCol>
                <a:gridCol w="547005">
                  <a:extLst>
                    <a:ext uri="{9D8B030D-6E8A-4147-A177-3AD203B41FA5}">
                      <a16:colId xmlns:a16="http://schemas.microsoft.com/office/drawing/2014/main" val="5665946"/>
                    </a:ext>
                  </a:extLst>
                </a:gridCol>
                <a:gridCol w="547005">
                  <a:extLst>
                    <a:ext uri="{9D8B030D-6E8A-4147-A177-3AD203B41FA5}">
                      <a16:colId xmlns:a16="http://schemas.microsoft.com/office/drawing/2014/main" val="3348466926"/>
                    </a:ext>
                  </a:extLst>
                </a:gridCol>
              </a:tblGrid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CN" sz="2000" b="1" i="1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69523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820198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1800" b="1" i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905035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745881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830303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08116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258612"/>
                  </a:ext>
                </a:extLst>
              </a:tr>
            </a:tbl>
          </a:graphicData>
        </a:graphic>
      </p:graphicFrame>
      <p:cxnSp>
        <p:nvCxnSpPr>
          <p:cNvPr id="31" name="直线箭头连接符 281">
            <a:extLst>
              <a:ext uri="{FF2B5EF4-FFF2-40B4-BE49-F238E27FC236}">
                <a16:creationId xmlns:a16="http://schemas.microsoft.com/office/drawing/2014/main" id="{C1A24425-0269-A688-6FA7-648CC3E50A9A}"/>
              </a:ext>
            </a:extLst>
          </p:cNvPr>
          <p:cNvCxnSpPr>
            <a:cxnSpLocks/>
          </p:cNvCxnSpPr>
          <p:nvPr/>
        </p:nvCxnSpPr>
        <p:spPr>
          <a:xfrm flipV="1">
            <a:off x="1818155" y="4681593"/>
            <a:ext cx="1789756" cy="62881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DB0F9EBC-6DB6-29AD-DC10-C955A671CA4B}"/>
              </a:ext>
            </a:extLst>
          </p:cNvPr>
          <p:cNvSpPr txBox="1"/>
          <p:nvPr/>
        </p:nvSpPr>
        <p:spPr>
          <a:xfrm>
            <a:off x="1512636" y="2802055"/>
            <a:ext cx="389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i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sz="2800" b="1" i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线箭头连接符 281">
            <a:extLst>
              <a:ext uri="{FF2B5EF4-FFF2-40B4-BE49-F238E27FC236}">
                <a16:creationId xmlns:a16="http://schemas.microsoft.com/office/drawing/2014/main" id="{7857FC53-6DD8-9D8A-7BC5-8EA26A86E8CB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947863" y="3107594"/>
            <a:ext cx="1744380" cy="561151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013C2643-4510-D8E8-A6F2-4348F8816D8F}"/>
              </a:ext>
            </a:extLst>
          </p:cNvPr>
          <p:cNvSpPr txBox="1"/>
          <p:nvPr/>
        </p:nvSpPr>
        <p:spPr>
          <a:xfrm>
            <a:off x="5038534" y="4447023"/>
            <a:ext cx="2125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Remote</a:t>
            </a:r>
            <a:r>
              <a:rPr kumimoji="1" lang="zh-CN" altLang="en-US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Access</a:t>
            </a:r>
            <a:endParaRPr kumimoji="1" lang="zh-CN" altLang="en-US" sz="20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0" name="直线箭头连接符 281">
            <a:extLst>
              <a:ext uri="{FF2B5EF4-FFF2-40B4-BE49-F238E27FC236}">
                <a16:creationId xmlns:a16="http://schemas.microsoft.com/office/drawing/2014/main" id="{A39A5554-04CF-86AD-3F5D-2090207DE32A}"/>
              </a:ext>
            </a:extLst>
          </p:cNvPr>
          <p:cNvCxnSpPr>
            <a:cxnSpLocks/>
          </p:cNvCxnSpPr>
          <p:nvPr/>
        </p:nvCxnSpPr>
        <p:spPr>
          <a:xfrm>
            <a:off x="5127903" y="3631392"/>
            <a:ext cx="1861449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0E625278-14AF-9690-588C-BAFF7D66B97E}"/>
              </a:ext>
            </a:extLst>
          </p:cNvPr>
          <p:cNvSpPr txBox="1"/>
          <p:nvPr/>
        </p:nvSpPr>
        <p:spPr>
          <a:xfrm>
            <a:off x="5450676" y="4025841"/>
            <a:ext cx="1074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Accept</a:t>
            </a:r>
            <a:endParaRPr kumimoji="1" lang="zh-CN" altLang="en-US" sz="20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对话气泡: 圆角矩形 41">
            <a:extLst>
              <a:ext uri="{FF2B5EF4-FFF2-40B4-BE49-F238E27FC236}">
                <a16:creationId xmlns:a16="http://schemas.microsoft.com/office/drawing/2014/main" id="{0EDF00A3-46C5-5752-9E3F-009B9C6539CD}"/>
              </a:ext>
            </a:extLst>
          </p:cNvPr>
          <p:cNvSpPr/>
          <p:nvPr/>
        </p:nvSpPr>
        <p:spPr>
          <a:xfrm>
            <a:off x="4902008" y="2119615"/>
            <a:ext cx="1972928" cy="595581"/>
          </a:xfrm>
          <a:prstGeom prst="wedgeRoundRectCallout">
            <a:avLst>
              <a:gd name="adj1" fmla="val 12064"/>
              <a:gd name="adj2" fmla="val 112173"/>
              <a:gd name="adj3" fmla="val 16667"/>
            </a:avLst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False positive occurred !</a:t>
            </a:r>
            <a:endParaRPr lang="zh-CN" altLang="en-US" sz="20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43" name="直线连接符 217">
            <a:extLst>
              <a:ext uri="{FF2B5EF4-FFF2-40B4-BE49-F238E27FC236}">
                <a16:creationId xmlns:a16="http://schemas.microsoft.com/office/drawing/2014/main" id="{DC36E9F8-DF4F-EB27-2EAA-C43A8E768868}"/>
              </a:ext>
            </a:extLst>
          </p:cNvPr>
          <p:cNvCxnSpPr>
            <a:cxnSpLocks/>
          </p:cNvCxnSpPr>
          <p:nvPr/>
        </p:nvCxnSpPr>
        <p:spPr>
          <a:xfrm>
            <a:off x="7080104" y="2583657"/>
            <a:ext cx="0" cy="3027259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对话气泡: 圆角矩形 61">
                <a:extLst>
                  <a:ext uri="{FF2B5EF4-FFF2-40B4-BE49-F238E27FC236}">
                    <a16:creationId xmlns:a16="http://schemas.microsoft.com/office/drawing/2014/main" id="{66EF8372-6114-9B32-1232-01F8E7754EDA}"/>
                  </a:ext>
                </a:extLst>
              </p:cNvPr>
              <p:cNvSpPr/>
              <p:nvPr/>
            </p:nvSpPr>
            <p:spPr>
              <a:xfrm>
                <a:off x="113819" y="3698508"/>
                <a:ext cx="3337883" cy="937177"/>
              </a:xfrm>
              <a:prstGeom prst="wedgeRoundRectCallout">
                <a:avLst>
                  <a:gd name="adj1" fmla="val -4717"/>
                  <a:gd name="adj2" fmla="val 96716"/>
                  <a:gd name="adj3" fmla="val 16667"/>
                </a:avLst>
              </a:prstGeom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0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For element </a:t>
                </a:r>
                <a:r>
                  <a:rPr lang="en-US" altLang="zh-CN" sz="2000" dirty="0">
                    <a:solidFill>
                      <a:srgbClr val="FFC000"/>
                    </a:solidFill>
                    <a:latin typeface="Arial Rounded MT Bold" panose="020F0704030504030204" pitchFamily="34" charset="0"/>
                  </a:rPr>
                  <a:t>in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sz="20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: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 </a:t>
                </a:r>
                <a:endParaRPr lang="en-US" altLang="zh-CN" sz="2000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  <a:p>
                <a:r>
                  <a:rPr lang="en-US" altLang="zh-CN" sz="20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Accept with </a:t>
                </a:r>
                <a:r>
                  <a:rPr lang="en-US" altLang="zh-CN" sz="2000" dirty="0">
                    <a:solidFill>
                      <a:srgbClr val="FFC000"/>
                    </a:solidFill>
                    <a:latin typeface="Arial Rounded MT Bold" panose="020F0704030504030204" pitchFamily="34" charset="0"/>
                  </a:rPr>
                  <a:t>probability</a:t>
                </a:r>
                <a:r>
                  <a:rPr lang="en-US" altLang="zh-CN" sz="2000" dirty="0">
                    <a:solidFill>
                      <a:srgbClr val="FFC000"/>
                    </a:solidFill>
                  </a:rPr>
                  <a:t> </a:t>
                </a:r>
                <a:r>
                  <a:rPr lang="en-US" altLang="zh-CN" sz="2000" dirty="0">
                    <a:solidFill>
                      <a:srgbClr val="FFC000"/>
                    </a:solidFill>
                    <a:latin typeface="Arial Rounded MT Bold" panose="020F0704030504030204" pitchFamily="34" charset="0"/>
                  </a:rPr>
                  <a:t>1</a:t>
                </a:r>
                <a:endParaRPr lang="zh-CN" altLang="en-US" sz="2000" dirty="0">
                  <a:solidFill>
                    <a:srgbClr val="FFC000"/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>
          <p:sp>
            <p:nvSpPr>
              <p:cNvPr id="62" name="对话气泡: 圆角矩形 61">
                <a:extLst>
                  <a:ext uri="{FF2B5EF4-FFF2-40B4-BE49-F238E27FC236}">
                    <a16:creationId xmlns:a16="http://schemas.microsoft.com/office/drawing/2014/main" id="{66EF8372-6114-9B32-1232-01F8E7754E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19" y="3698508"/>
                <a:ext cx="3337883" cy="937177"/>
              </a:xfrm>
              <a:prstGeom prst="wedgeRoundRectCallout">
                <a:avLst>
                  <a:gd name="adj1" fmla="val -4717"/>
                  <a:gd name="adj2" fmla="val 96716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对话气泡: 圆角矩形 62">
                <a:extLst>
                  <a:ext uri="{FF2B5EF4-FFF2-40B4-BE49-F238E27FC236}">
                    <a16:creationId xmlns:a16="http://schemas.microsoft.com/office/drawing/2014/main" id="{ECC5A0C5-2ADB-A271-F1A5-7784573E0A81}"/>
                  </a:ext>
                </a:extLst>
              </p:cNvPr>
              <p:cNvSpPr/>
              <p:nvPr/>
            </p:nvSpPr>
            <p:spPr>
              <a:xfrm>
                <a:off x="491167" y="1748483"/>
                <a:ext cx="3407733" cy="937177"/>
              </a:xfrm>
              <a:prstGeom prst="wedgeRoundRectCallout">
                <a:avLst>
                  <a:gd name="adj1" fmla="val -12202"/>
                  <a:gd name="adj2" fmla="val 75033"/>
                  <a:gd name="adj3" fmla="val 16667"/>
                </a:avLst>
              </a:prstGeom>
              <a:solidFill>
                <a:schemeClr val="accent1">
                  <a:lumMod val="5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0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For element </a:t>
                </a:r>
                <a:r>
                  <a:rPr lang="en-US" altLang="zh-CN" sz="2000" dirty="0">
                    <a:solidFill>
                      <a:srgbClr val="FFC000"/>
                    </a:solidFill>
                    <a:latin typeface="Arial Rounded MT Bold" panose="020F0704030504030204" pitchFamily="34" charset="0"/>
                  </a:rPr>
                  <a:t>not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 </a:t>
                </a:r>
                <a:r>
                  <a:rPr lang="en-US" altLang="zh-CN" sz="2000" dirty="0">
                    <a:solidFill>
                      <a:srgbClr val="FFC000"/>
                    </a:solidFill>
                    <a:latin typeface="Arial Rounded MT Bold" panose="020F0704030504030204" pitchFamily="34" charset="0"/>
                  </a:rPr>
                  <a:t>in</a:t>
                </a:r>
                <a:r>
                  <a:rPr lang="en-US" altLang="zh-CN" sz="20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sz="20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:</a:t>
                </a:r>
                <a:r>
                  <a:rPr lang="zh-CN" altLang="en-US" sz="20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 </a:t>
                </a:r>
                <a:endParaRPr lang="en-US" altLang="zh-CN" sz="2000" dirty="0">
                  <a:solidFill>
                    <a:schemeClr val="bg1"/>
                  </a:solidFill>
                  <a:latin typeface="Arial Rounded MT Bold" panose="020F0704030504030204" pitchFamily="34" charset="0"/>
                </a:endParaRPr>
              </a:p>
              <a:p>
                <a:r>
                  <a:rPr lang="en-US" altLang="zh-CN" sz="2000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Accept with </a:t>
                </a:r>
                <a:r>
                  <a:rPr lang="en-US" altLang="zh-CN" sz="2000" dirty="0">
                    <a:solidFill>
                      <a:srgbClr val="FFC000"/>
                    </a:solidFill>
                    <a:latin typeface="Arial Rounded MT Bold" panose="020F0704030504030204" pitchFamily="34" charset="0"/>
                  </a:rPr>
                  <a:t>probability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sz="2000" dirty="0">
                    <a:solidFill>
                      <a:srgbClr val="FFC000"/>
                    </a:solidFill>
                    <a:latin typeface="Arial Rounded MT Bold" panose="020F07040305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63" name="对话气泡: 圆角矩形 62">
                <a:extLst>
                  <a:ext uri="{FF2B5EF4-FFF2-40B4-BE49-F238E27FC236}">
                    <a16:creationId xmlns:a16="http://schemas.microsoft.com/office/drawing/2014/main" id="{ECC5A0C5-2ADB-A271-F1A5-7784573E0A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67" y="1748483"/>
                <a:ext cx="3407733" cy="937177"/>
              </a:xfrm>
              <a:prstGeom prst="wedgeRoundRectCallout">
                <a:avLst>
                  <a:gd name="adj1" fmla="val -12202"/>
                  <a:gd name="adj2" fmla="val 75033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A9EFEF7-23BB-1A6D-23C0-4F8ECA9D9BCC}"/>
                  </a:ext>
                </a:extLst>
              </p:cNvPr>
              <p:cNvSpPr txBox="1"/>
              <p:nvPr/>
            </p:nvSpPr>
            <p:spPr>
              <a:xfrm>
                <a:off x="9370436" y="1931799"/>
                <a:ext cx="2482668" cy="741267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zh-CN" altLang="en-US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 </a:t>
                </a:r>
                <a:r>
                  <a:rPr lang="en-US" altLang="zh-CN" dirty="0">
                    <a:solidFill>
                      <a:schemeClr val="bg1"/>
                    </a:solidFill>
                    <a:latin typeface="Arial Rounded MT Bold" panose="020F0704030504030204" pitchFamily="34" charset="0"/>
                  </a:rPr>
                  <a:t>is also denoted as </a:t>
                </a:r>
                <a:r>
                  <a:rPr lang="en-US" altLang="zh-CN" dirty="0">
                    <a:solidFill>
                      <a:srgbClr val="FFC000"/>
                    </a:solidFill>
                    <a:latin typeface="Arial Rounded MT Bold" panose="020F0704030504030204" pitchFamily="34" charset="0"/>
                  </a:rPr>
                  <a:t>false positive rate</a:t>
                </a:r>
                <a:endParaRPr lang="zh-CN" altLang="en-US" dirty="0">
                  <a:solidFill>
                    <a:srgbClr val="FFC000"/>
                  </a:solidFill>
                  <a:latin typeface="Arial Rounded MT Bold" panose="020F0704030504030204" pitchFamily="34" charset="0"/>
                </a:endParaRPr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A9EFEF7-23BB-1A6D-23C0-4F8ECA9D9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436" y="1931799"/>
                <a:ext cx="2482668" cy="74126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图形 65">
            <a:extLst>
              <a:ext uri="{FF2B5EF4-FFF2-40B4-BE49-F238E27FC236}">
                <a16:creationId xmlns:a16="http://schemas.microsoft.com/office/drawing/2014/main" id="{4AA54975-A65C-5CE2-AC95-DC4B466A7C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92890" y="1891186"/>
            <a:ext cx="803411" cy="803411"/>
          </a:xfrm>
          <a:prstGeom prst="rect">
            <a:avLst/>
          </a:prstGeom>
        </p:spPr>
      </p:pic>
      <p:pic>
        <p:nvPicPr>
          <p:cNvPr id="67" name="图形 66">
            <a:extLst>
              <a:ext uri="{FF2B5EF4-FFF2-40B4-BE49-F238E27FC236}">
                <a16:creationId xmlns:a16="http://schemas.microsoft.com/office/drawing/2014/main" id="{827715BB-8A88-401C-D177-566ABBE0CD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69590" y="1900153"/>
            <a:ext cx="794444" cy="794444"/>
          </a:xfrm>
          <a:prstGeom prst="rect">
            <a:avLst/>
          </a:prstGeom>
        </p:spPr>
      </p:pic>
      <p:sp>
        <p:nvSpPr>
          <p:cNvPr id="68" name="灯片编号占位符 67">
            <a:extLst>
              <a:ext uri="{FF2B5EF4-FFF2-40B4-BE49-F238E27FC236}">
                <a16:creationId xmlns:a16="http://schemas.microsoft.com/office/drawing/2014/main" id="{46D07AB2-9471-4F8B-657F-942C7444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6072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FFBAE-243F-B779-B96E-511106636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More details in The Paper </a:t>
            </a:r>
            <a:endParaRPr lang="zh-CN" altLang="en-US" sz="2800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5A38C-EEB7-974A-4F4F-3B69D355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40</a:t>
            </a:fld>
            <a:endParaRPr lang="zh-CN" altLang="en-US"/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B25596E8-A386-FD7E-841F-E8A7035BA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3410" y="2209898"/>
            <a:ext cx="912925" cy="912925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DF1C4726-4995-CB17-A843-3A6B48B74C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92529" y="3911418"/>
            <a:ext cx="933327" cy="933327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944A844D-2281-C3A2-22EA-29C71C73E6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93775" y="2302075"/>
            <a:ext cx="820748" cy="82074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5900CEA-FA61-51B0-947F-244C66877796}"/>
              </a:ext>
            </a:extLst>
          </p:cNvPr>
          <p:cNvSpPr txBox="1"/>
          <p:nvPr/>
        </p:nvSpPr>
        <p:spPr>
          <a:xfrm>
            <a:off x="7259137" y="2512394"/>
            <a:ext cx="3154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 Rounded MT Bold" panose="020F0704030504030204" pitchFamily="34" charset="0"/>
              </a:rPr>
              <a:t>More evaluation for RCF</a:t>
            </a:r>
            <a:endParaRPr lang="zh-CN" alt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EFD0DFA-9DEB-4B36-23EA-910BAFDF942A}"/>
              </a:ext>
            </a:extLst>
          </p:cNvPr>
          <p:cNvSpPr txBox="1"/>
          <p:nvPr/>
        </p:nvSpPr>
        <p:spPr>
          <a:xfrm>
            <a:off x="2144875" y="2512394"/>
            <a:ext cx="3507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 Rounded MT Bold" panose="020F0704030504030204" pitchFamily="34" charset="0"/>
              </a:rPr>
              <a:t>Proof that LC is one-to-one</a:t>
            </a:r>
            <a:endParaRPr lang="zh-CN" altLang="en-US" sz="2000" dirty="0">
              <a:latin typeface="Arial Rounded MT Bold" panose="020F07040305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F8F6D9B-3121-AB81-0499-2B5F5E670917}"/>
              </a:ext>
            </a:extLst>
          </p:cNvPr>
          <p:cNvSpPr txBox="1"/>
          <p:nvPr/>
        </p:nvSpPr>
        <p:spPr>
          <a:xfrm>
            <a:off x="3748653" y="4258528"/>
            <a:ext cx="5473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Arial Rounded MT Bold" panose="020F0704030504030204" pitchFamily="34" charset="0"/>
              </a:rPr>
              <a:t>Adaptive slots allocation for false positives</a:t>
            </a:r>
            <a:endParaRPr lang="zh-CN" altLang="en-US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6329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19B51-8959-A3B8-F9D9-FC51392B7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Conclusion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4C02EA-E5F9-264D-8324-EBF769FE0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Arial Rounded MT Bold" panose="020F0704030504030204" pitchFamily="34" charset="0"/>
              </a:rPr>
              <a:t>RCF is an effective method to process approximate membership testing on skewed data traces</a:t>
            </a:r>
          </a:p>
          <a:p>
            <a:r>
              <a:rPr lang="en-US" altLang="zh-CN" sz="2400" dirty="0">
                <a:latin typeface="Arial Rounded MT Bold" panose="020F0704030504030204" pitchFamily="34" charset="0"/>
              </a:rPr>
              <a:t>The key idea is to store the suffixes of false positives in an extra cache using one-to-one hash </a:t>
            </a:r>
            <a:endParaRPr lang="zh-CN" altLang="en-US" sz="2400" dirty="0">
              <a:latin typeface="Arial Rounded MT Bold" panose="020F07040305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49094D-2E80-3708-F3E1-D398D494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41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BCE97A-E787-48AD-E2EA-514CAAFEE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614" y="3429000"/>
            <a:ext cx="7106771" cy="29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905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66129" y="2370925"/>
            <a:ext cx="4631710" cy="6105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60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Thank you !</a:t>
            </a:r>
            <a:endParaRPr lang="zh-CN" altLang="en-US" sz="6000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D1A60-FB7F-465B-A2A1-10C3EB0F8375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401305" y="3330666"/>
            <a:ext cx="1348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50000"/>
                  </a:schemeClr>
                </a:solidFill>
                <a:latin typeface="Arial Rounded MT Bold" panose="020F0704030504030204" pitchFamily="34" charset="0"/>
              </a:rPr>
              <a:t>Q&amp;A</a:t>
            </a:r>
            <a:endParaRPr lang="zh-CN" altLang="en-US" sz="4000" dirty="0">
              <a:solidFill>
                <a:schemeClr val="bg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548220" y="4126183"/>
            <a:ext cx="509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wenqi-luo@smail.nju.edu.cn</a:t>
            </a:r>
            <a:endParaRPr lang="zh-CN" altLang="en-US" sz="2800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21D12-46B1-8093-CC66-992AD3F8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Network Applications of CF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50E99AC-7A4F-3414-3E37-226C286EA543}"/>
              </a:ext>
            </a:extLst>
          </p:cNvPr>
          <p:cNvGrpSpPr/>
          <p:nvPr/>
        </p:nvGrpSpPr>
        <p:grpSpPr>
          <a:xfrm>
            <a:off x="1547813" y="2444750"/>
            <a:ext cx="9096375" cy="1993900"/>
            <a:chOff x="1463675" y="2444750"/>
            <a:chExt cx="9096375" cy="1993900"/>
          </a:xfrm>
        </p:grpSpPr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D8C0708C-E6D4-32E7-D009-91DD3BD2B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63675" y="2533650"/>
              <a:ext cx="1905000" cy="1905000"/>
            </a:xfrm>
            <a:prstGeom prst="rect">
              <a:avLst/>
            </a:prstGeom>
          </p:spPr>
        </p:pic>
        <p:pic>
          <p:nvPicPr>
            <p:cNvPr id="16" name="图形 15">
              <a:extLst>
                <a:ext uri="{FF2B5EF4-FFF2-40B4-BE49-F238E27FC236}">
                  <a16:creationId xmlns:a16="http://schemas.microsoft.com/office/drawing/2014/main" id="{83464954-1352-3FCF-AEFE-8AC653302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578850" y="2533650"/>
              <a:ext cx="1981200" cy="1905000"/>
            </a:xfrm>
            <a:prstGeom prst="rect">
              <a:avLst/>
            </a:prstGeom>
          </p:spPr>
        </p:pic>
        <p:pic>
          <p:nvPicPr>
            <p:cNvPr id="19" name="图形 18">
              <a:extLst>
                <a:ext uri="{FF2B5EF4-FFF2-40B4-BE49-F238E27FC236}">
                  <a16:creationId xmlns:a16="http://schemas.microsoft.com/office/drawing/2014/main" id="{B082F9DB-1FE5-5B6B-CAE2-E5504222D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05400" y="2444750"/>
              <a:ext cx="1905000" cy="1905000"/>
            </a:xfrm>
            <a:prstGeom prst="rect">
              <a:avLst/>
            </a:prstGeom>
          </p:spPr>
        </p:pic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FAEA7829-A10C-6E9F-A2C6-2D6C7ED80583}"/>
              </a:ext>
            </a:extLst>
          </p:cNvPr>
          <p:cNvSpPr txBox="1"/>
          <p:nvPr/>
        </p:nvSpPr>
        <p:spPr>
          <a:xfrm>
            <a:off x="1345773" y="4764873"/>
            <a:ext cx="2850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Internet of Things</a:t>
            </a:r>
            <a:endParaRPr kumimoji="1" lang="zh-CN" altLang="en-US" sz="24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C62B778-A9C1-58D5-E7E0-86FB7584D085}"/>
              </a:ext>
            </a:extLst>
          </p:cNvPr>
          <p:cNvSpPr txBox="1"/>
          <p:nvPr/>
        </p:nvSpPr>
        <p:spPr>
          <a:xfrm>
            <a:off x="8894694" y="4764872"/>
            <a:ext cx="1517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Firewalls</a:t>
            </a:r>
            <a:endParaRPr kumimoji="1" lang="zh-CN" altLang="en-US" sz="24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56A072A-07CA-A698-D7BC-8B1CFE75AAC9}"/>
              </a:ext>
            </a:extLst>
          </p:cNvPr>
          <p:cNvSpPr txBox="1"/>
          <p:nvPr/>
        </p:nvSpPr>
        <p:spPr>
          <a:xfrm>
            <a:off x="4754574" y="4764873"/>
            <a:ext cx="277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Web Applications</a:t>
            </a:r>
            <a:endParaRPr kumimoji="1" lang="zh-CN" altLang="en-US" sz="24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BB85BB87-DFE7-35F9-0977-BDE8F29F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531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21D12-46B1-8093-CC66-992AD3F8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Challenges For Filters In Network Applications 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FDEB9592-ABA0-574F-ABED-B20823BBE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70350" y="2257554"/>
            <a:ext cx="1085850" cy="1085850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DD76AB76-3AF3-6A38-56AB-4983846E9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4757866"/>
            <a:ext cx="1161859" cy="1085850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DF38C752-A018-261A-A764-0DE48994A862}"/>
              </a:ext>
            </a:extLst>
          </p:cNvPr>
          <p:cNvSpPr txBox="1"/>
          <p:nvPr/>
        </p:nvSpPr>
        <p:spPr>
          <a:xfrm>
            <a:off x="3234855" y="3369281"/>
            <a:ext cx="3072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Skewed data traffic</a:t>
            </a:r>
            <a:endParaRPr kumimoji="1" lang="zh-CN" altLang="en-US" sz="24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518EEA4-1729-51C6-A9F7-EB7DF4D11AC7}"/>
              </a:ext>
            </a:extLst>
          </p:cNvPr>
          <p:cNvSpPr txBox="1"/>
          <p:nvPr/>
        </p:nvSpPr>
        <p:spPr>
          <a:xfrm>
            <a:off x="3965914" y="6031210"/>
            <a:ext cx="1459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Attacker</a:t>
            </a:r>
            <a:endParaRPr kumimoji="1" lang="zh-CN" altLang="en-US" sz="24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对话气泡: 圆角矩形 45">
            <a:extLst>
              <a:ext uri="{FF2B5EF4-FFF2-40B4-BE49-F238E27FC236}">
                <a16:creationId xmlns:a16="http://schemas.microsoft.com/office/drawing/2014/main" id="{BE2D4F7F-0487-FBC1-7DA8-8E29B42CFEE0}"/>
              </a:ext>
            </a:extLst>
          </p:cNvPr>
          <p:cNvSpPr/>
          <p:nvPr/>
        </p:nvSpPr>
        <p:spPr>
          <a:xfrm>
            <a:off x="1079500" y="1474031"/>
            <a:ext cx="3613150" cy="937177"/>
          </a:xfrm>
          <a:prstGeom prst="wedgeRoundRectCallout">
            <a:avLst>
              <a:gd name="adj1" fmla="val 38343"/>
              <a:gd name="adj2" fmla="val 70290"/>
              <a:gd name="adj3" fmla="val 16667"/>
            </a:avLst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latin typeface="Arial Rounded MT Bold" panose="020F0704030504030204" pitchFamily="34" charset="0"/>
              </a:rPr>
              <a:t>A few </a:t>
            </a:r>
            <a:r>
              <a:rPr lang="en-US" altLang="zh-CN" sz="2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hot </a:t>
            </a:r>
            <a:r>
              <a:rPr lang="en-US" altLang="zh-CN" sz="2000" dirty="0">
                <a:latin typeface="Arial Rounded MT Bold" panose="020F0704030504030204" pitchFamily="34" charset="0"/>
              </a:rPr>
              <a:t>flows account for:  </a:t>
            </a:r>
            <a:r>
              <a:rPr lang="en-US" altLang="zh-CN" sz="2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Majority of</a:t>
            </a:r>
            <a:r>
              <a:rPr lang="en-US" altLang="zh-CN" sz="2000" dirty="0">
                <a:latin typeface="Arial Rounded MT Bold" panose="020F0704030504030204" pitchFamily="34" charset="0"/>
              </a:rPr>
              <a:t> the traffic</a:t>
            </a:r>
            <a:endParaRPr lang="zh-CN" altLang="en-US" sz="20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7" name="对话气泡: 圆角矩形 46">
            <a:extLst>
              <a:ext uri="{FF2B5EF4-FFF2-40B4-BE49-F238E27FC236}">
                <a16:creationId xmlns:a16="http://schemas.microsoft.com/office/drawing/2014/main" id="{B6D3BA80-1ADF-8200-76DA-FACA00D0E5F8}"/>
              </a:ext>
            </a:extLst>
          </p:cNvPr>
          <p:cNvSpPr/>
          <p:nvPr/>
        </p:nvSpPr>
        <p:spPr>
          <a:xfrm>
            <a:off x="1539629" y="3920896"/>
            <a:ext cx="2945141" cy="937177"/>
          </a:xfrm>
          <a:prstGeom prst="wedgeRoundRectCallout">
            <a:avLst>
              <a:gd name="adj1" fmla="val 38343"/>
              <a:gd name="adj2" fmla="val 70290"/>
              <a:gd name="adj3" fmla="val 16667"/>
            </a:avLst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Replay </a:t>
            </a:r>
            <a:r>
              <a:rPr lang="en-US" altLang="zh-CN" sz="2000" dirty="0">
                <a:latin typeface="Arial Rounded MT Bold" panose="020F0704030504030204" pitchFamily="34" charset="0"/>
              </a:rPr>
              <a:t>false positives</a:t>
            </a:r>
            <a:endParaRPr lang="zh-CN" altLang="en-US" sz="20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572823F3-5BE9-7CFB-9821-C985908BFC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20354" y="3035710"/>
            <a:ext cx="804541" cy="804541"/>
          </a:xfrm>
          <a:prstGeom prst="rect">
            <a:avLst/>
          </a:prstGeom>
        </p:spPr>
      </p:pic>
      <p:pic>
        <p:nvPicPr>
          <p:cNvPr id="5" name="图形 4">
            <a:extLst>
              <a:ext uri="{FF2B5EF4-FFF2-40B4-BE49-F238E27FC236}">
                <a16:creationId xmlns:a16="http://schemas.microsoft.com/office/drawing/2014/main" id="{B8C3CC7C-F32A-29CA-175D-39B7E3D574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72754" y="3188110"/>
            <a:ext cx="804541" cy="804541"/>
          </a:xfrm>
          <a:prstGeom prst="rect">
            <a:avLst/>
          </a:prstGeom>
        </p:spPr>
      </p:pic>
      <p:pic>
        <p:nvPicPr>
          <p:cNvPr id="7" name="图形 6">
            <a:extLst>
              <a:ext uri="{FF2B5EF4-FFF2-40B4-BE49-F238E27FC236}">
                <a16:creationId xmlns:a16="http://schemas.microsoft.com/office/drawing/2014/main" id="{A1C4ABB1-5780-41DE-69FF-A9DE7732A6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25154" y="3340510"/>
            <a:ext cx="804541" cy="804541"/>
          </a:xfrm>
          <a:prstGeom prst="rect">
            <a:avLst/>
          </a:prstGeom>
        </p:spPr>
      </p:pic>
      <p:pic>
        <p:nvPicPr>
          <p:cNvPr id="12" name="图形 11">
            <a:extLst>
              <a:ext uri="{FF2B5EF4-FFF2-40B4-BE49-F238E27FC236}">
                <a16:creationId xmlns:a16="http://schemas.microsoft.com/office/drawing/2014/main" id="{8B9F5A85-7B10-2285-4D9E-874109B08D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77554" y="3492910"/>
            <a:ext cx="804541" cy="804541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E7A876EC-AF30-4EE4-343F-1F16B4CFED91}"/>
              </a:ext>
            </a:extLst>
          </p:cNvPr>
          <p:cNvSpPr txBox="1"/>
          <p:nvPr/>
        </p:nvSpPr>
        <p:spPr>
          <a:xfrm>
            <a:off x="7624928" y="4406602"/>
            <a:ext cx="2799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Repeated  false </a:t>
            </a:r>
          </a:p>
          <a:p>
            <a:pPr algn="ctr"/>
            <a:r>
              <a:rPr kumimoji="1" lang="en-US" altLang="zh-CN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positives queries </a:t>
            </a:r>
            <a:endParaRPr kumimoji="1" lang="zh-CN" altLang="en-US" sz="24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232326EC-6775-6DA6-C22F-5A8A13147E88}"/>
              </a:ext>
            </a:extLst>
          </p:cNvPr>
          <p:cNvSpPr/>
          <p:nvPr/>
        </p:nvSpPr>
        <p:spPr>
          <a:xfrm rot="1710045">
            <a:off x="5892800" y="2996883"/>
            <a:ext cx="1590954" cy="457200"/>
          </a:xfrm>
          <a:prstGeom prst="rightArrow">
            <a:avLst/>
          </a:prstGeom>
          <a:solidFill>
            <a:srgbClr val="C0000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E255F2E9-64D9-2C7F-9AFD-AEBD9B8F409D}"/>
              </a:ext>
            </a:extLst>
          </p:cNvPr>
          <p:cNvSpPr/>
          <p:nvPr/>
        </p:nvSpPr>
        <p:spPr>
          <a:xfrm rot="20114860">
            <a:off x="5935144" y="4457112"/>
            <a:ext cx="1590954" cy="457200"/>
          </a:xfrm>
          <a:prstGeom prst="rightArrow">
            <a:avLst/>
          </a:prstGeom>
          <a:solidFill>
            <a:srgbClr val="C0000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灯片编号占位符 25">
            <a:extLst>
              <a:ext uri="{FF2B5EF4-FFF2-40B4-BE49-F238E27FC236}">
                <a16:creationId xmlns:a16="http://schemas.microsoft.com/office/drawing/2014/main" id="{64CCB850-1453-14B1-42C9-2E70D69D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12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21D12-46B1-8093-CC66-992AD3F8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Challenges For Filters In Network Applications 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6886381-FCC7-CD01-73D3-CF05D79D9C69}"/>
              </a:ext>
            </a:extLst>
          </p:cNvPr>
          <p:cNvSpPr/>
          <p:nvPr/>
        </p:nvSpPr>
        <p:spPr>
          <a:xfrm>
            <a:off x="5207000" y="2494333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B816A7-064E-93B2-2A67-61A0699C2461}"/>
              </a:ext>
            </a:extLst>
          </p:cNvPr>
          <p:cNvSpPr/>
          <p:nvPr/>
        </p:nvSpPr>
        <p:spPr>
          <a:xfrm>
            <a:off x="5874830" y="2494333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674F32-01E8-777F-BEC0-8FDEF46C8C2E}"/>
              </a:ext>
            </a:extLst>
          </p:cNvPr>
          <p:cNvSpPr/>
          <p:nvPr/>
        </p:nvSpPr>
        <p:spPr>
          <a:xfrm>
            <a:off x="5207000" y="2997378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59E699E-67EB-E226-D377-17ECD4DEF94E}"/>
              </a:ext>
            </a:extLst>
          </p:cNvPr>
          <p:cNvSpPr/>
          <p:nvPr/>
        </p:nvSpPr>
        <p:spPr>
          <a:xfrm>
            <a:off x="5874830" y="2997378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CE60E61-30EA-6088-9F6D-0E2577472ACC}"/>
              </a:ext>
            </a:extLst>
          </p:cNvPr>
          <p:cNvSpPr/>
          <p:nvPr/>
        </p:nvSpPr>
        <p:spPr>
          <a:xfrm>
            <a:off x="5207000" y="3500423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D14F7C9-4102-D249-B862-D75FE8606848}"/>
              </a:ext>
            </a:extLst>
          </p:cNvPr>
          <p:cNvSpPr/>
          <p:nvPr/>
        </p:nvSpPr>
        <p:spPr>
          <a:xfrm>
            <a:off x="5874830" y="3500423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7107DF9-ACF4-D05F-4CE7-749B4E3F186F}"/>
              </a:ext>
            </a:extLst>
          </p:cNvPr>
          <p:cNvSpPr/>
          <p:nvPr/>
        </p:nvSpPr>
        <p:spPr>
          <a:xfrm>
            <a:off x="5207000" y="4003468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7ADE920-A1D0-478B-F50A-06728EE54830}"/>
              </a:ext>
            </a:extLst>
          </p:cNvPr>
          <p:cNvSpPr/>
          <p:nvPr/>
        </p:nvSpPr>
        <p:spPr>
          <a:xfrm>
            <a:off x="5874830" y="4003468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553DCE2-2CC9-D19D-0DB9-F6A6B6CA5EF1}"/>
              </a:ext>
            </a:extLst>
          </p:cNvPr>
          <p:cNvSpPr/>
          <p:nvPr/>
        </p:nvSpPr>
        <p:spPr>
          <a:xfrm>
            <a:off x="5207000" y="4497151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1423BAE-D792-5FC6-ED48-1D41B79A4E7C}"/>
              </a:ext>
            </a:extLst>
          </p:cNvPr>
          <p:cNvSpPr/>
          <p:nvPr/>
        </p:nvSpPr>
        <p:spPr>
          <a:xfrm>
            <a:off x="5874830" y="4497151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A0E9B0D-21FB-629B-6566-1D07C2200FB0}"/>
              </a:ext>
            </a:extLst>
          </p:cNvPr>
          <p:cNvSpPr txBox="1"/>
          <p:nvPr/>
        </p:nvSpPr>
        <p:spPr>
          <a:xfrm>
            <a:off x="5315478" y="5070811"/>
            <a:ext cx="111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Filters</a:t>
            </a:r>
            <a:endParaRPr kumimoji="1" lang="zh-CN" altLang="en-US" sz="24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1" name="图形 50">
            <a:extLst>
              <a:ext uri="{FF2B5EF4-FFF2-40B4-BE49-F238E27FC236}">
                <a16:creationId xmlns:a16="http://schemas.microsoft.com/office/drawing/2014/main" id="{04F7B195-C82E-7912-2B94-D9A9455BE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8882" y="2741727"/>
            <a:ext cx="804541" cy="804541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EBC6FFFB-50A5-2238-8E31-3D4806065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1282" y="2894127"/>
            <a:ext cx="804541" cy="804541"/>
          </a:xfrm>
          <a:prstGeom prst="rect">
            <a:avLst/>
          </a:prstGeom>
        </p:spPr>
      </p:pic>
      <p:pic>
        <p:nvPicPr>
          <p:cNvPr id="53" name="图形 52">
            <a:extLst>
              <a:ext uri="{FF2B5EF4-FFF2-40B4-BE49-F238E27FC236}">
                <a16:creationId xmlns:a16="http://schemas.microsoft.com/office/drawing/2014/main" id="{BEF68CE9-C66B-0780-4CA2-951D6E467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682" y="3046527"/>
            <a:ext cx="804541" cy="804541"/>
          </a:xfrm>
          <a:prstGeom prst="rect">
            <a:avLst/>
          </a:prstGeom>
        </p:spPr>
      </p:pic>
      <p:pic>
        <p:nvPicPr>
          <p:cNvPr id="54" name="图形 53">
            <a:extLst>
              <a:ext uri="{FF2B5EF4-FFF2-40B4-BE49-F238E27FC236}">
                <a16:creationId xmlns:a16="http://schemas.microsoft.com/office/drawing/2014/main" id="{97BC7CEF-A2DE-87F3-8BCB-3024688E7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86082" y="3198927"/>
            <a:ext cx="804541" cy="804541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5A0E1DD9-F20F-A000-D25B-00139997D2FF}"/>
              </a:ext>
            </a:extLst>
          </p:cNvPr>
          <p:cNvSpPr txBox="1"/>
          <p:nvPr/>
        </p:nvSpPr>
        <p:spPr>
          <a:xfrm>
            <a:off x="933456" y="4112619"/>
            <a:ext cx="2799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Repeated  false </a:t>
            </a:r>
          </a:p>
          <a:p>
            <a:pPr algn="ctr"/>
            <a:r>
              <a:rPr kumimoji="1" lang="en-US" altLang="zh-CN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positives queries </a:t>
            </a:r>
            <a:endParaRPr kumimoji="1" lang="zh-CN" altLang="en-US" sz="24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箭头: 右 55">
            <a:extLst>
              <a:ext uri="{FF2B5EF4-FFF2-40B4-BE49-F238E27FC236}">
                <a16:creationId xmlns:a16="http://schemas.microsoft.com/office/drawing/2014/main" id="{637708FE-8322-C34E-C8BE-7470D2355ACF}"/>
              </a:ext>
            </a:extLst>
          </p:cNvPr>
          <p:cNvSpPr/>
          <p:nvPr/>
        </p:nvSpPr>
        <p:spPr>
          <a:xfrm>
            <a:off x="3311246" y="3372244"/>
            <a:ext cx="1590954" cy="457200"/>
          </a:xfrm>
          <a:prstGeom prst="rightArrow">
            <a:avLst/>
          </a:prstGeom>
          <a:solidFill>
            <a:srgbClr val="C0000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E1DE7F02-27AC-6D2D-5996-31F61371378B}"/>
              </a:ext>
            </a:extLst>
          </p:cNvPr>
          <p:cNvSpPr/>
          <p:nvPr/>
        </p:nvSpPr>
        <p:spPr>
          <a:xfrm>
            <a:off x="6943446" y="3448797"/>
            <a:ext cx="1590954" cy="457200"/>
          </a:xfrm>
          <a:prstGeom prst="rightArrow">
            <a:avLst/>
          </a:prstGeom>
          <a:solidFill>
            <a:srgbClr val="C0000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图形 57">
            <a:extLst>
              <a:ext uri="{FF2B5EF4-FFF2-40B4-BE49-F238E27FC236}">
                <a16:creationId xmlns:a16="http://schemas.microsoft.com/office/drawing/2014/main" id="{5C2C96C7-4EF0-B7BA-5074-EBB90888B2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7608" y="1594066"/>
            <a:ext cx="794444" cy="794444"/>
          </a:xfrm>
          <a:prstGeom prst="rect">
            <a:avLst/>
          </a:prstGeom>
        </p:spPr>
      </p:pic>
      <p:graphicFrame>
        <p:nvGraphicFramePr>
          <p:cNvPr id="59" name="表格 333">
            <a:extLst>
              <a:ext uri="{FF2B5EF4-FFF2-40B4-BE49-F238E27FC236}">
                <a16:creationId xmlns:a16="http://schemas.microsoft.com/office/drawing/2014/main" id="{5F358567-6E5B-F1F2-6902-A50562827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715770"/>
              </p:ext>
            </p:extLst>
          </p:nvPr>
        </p:nvGraphicFramePr>
        <p:xfrm>
          <a:off x="8749317" y="2456545"/>
          <a:ext cx="218802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005">
                  <a:extLst>
                    <a:ext uri="{9D8B030D-6E8A-4147-A177-3AD203B41FA5}">
                      <a16:colId xmlns:a16="http://schemas.microsoft.com/office/drawing/2014/main" val="4269027998"/>
                    </a:ext>
                  </a:extLst>
                </a:gridCol>
                <a:gridCol w="547005">
                  <a:extLst>
                    <a:ext uri="{9D8B030D-6E8A-4147-A177-3AD203B41FA5}">
                      <a16:colId xmlns:a16="http://schemas.microsoft.com/office/drawing/2014/main" val="1360034138"/>
                    </a:ext>
                  </a:extLst>
                </a:gridCol>
                <a:gridCol w="547005">
                  <a:extLst>
                    <a:ext uri="{9D8B030D-6E8A-4147-A177-3AD203B41FA5}">
                      <a16:colId xmlns:a16="http://schemas.microsoft.com/office/drawing/2014/main" val="5665946"/>
                    </a:ext>
                  </a:extLst>
                </a:gridCol>
                <a:gridCol w="547005">
                  <a:extLst>
                    <a:ext uri="{9D8B030D-6E8A-4147-A177-3AD203B41FA5}">
                      <a16:colId xmlns:a16="http://schemas.microsoft.com/office/drawing/2014/main" val="3348466926"/>
                    </a:ext>
                  </a:extLst>
                </a:gridCol>
              </a:tblGrid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69523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820198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1800" b="1" i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905035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745881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830303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08116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258612"/>
                  </a:ext>
                </a:extLst>
              </a:tr>
            </a:tbl>
          </a:graphicData>
        </a:graphic>
      </p:graphicFrame>
      <p:pic>
        <p:nvPicPr>
          <p:cNvPr id="60" name="图形 59">
            <a:extLst>
              <a:ext uri="{FF2B5EF4-FFF2-40B4-BE49-F238E27FC236}">
                <a16:creationId xmlns:a16="http://schemas.microsoft.com/office/drawing/2014/main" id="{BFAC1439-3AF3-9289-9341-5023675548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41621" y="1594066"/>
            <a:ext cx="803411" cy="8034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B4F2E1AC-B27E-548E-44ED-85E38D2139CD}"/>
                  </a:ext>
                </a:extLst>
              </p:cNvPr>
              <p:cNvSpPr txBox="1"/>
              <p:nvPr/>
            </p:nvSpPr>
            <p:spPr>
              <a:xfrm>
                <a:off x="8216283" y="5070811"/>
                <a:ext cx="35526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kumimoji="1" b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sz="2400" b="0" dirty="0">
                    <a:latin typeface="Arial Rounded MT Bold" panose="020F0704030504030204" pitchFamily="34" charset="0"/>
                  </a:rPr>
                  <a:t>Remote</a:t>
                </a:r>
                <a:r>
                  <a:rPr lang="zh-CN" altLang="en-US" sz="2400" b="0" dirty="0">
                    <a:latin typeface="Arial Rounded MT Bold" panose="020F0704030504030204" pitchFamily="34" charset="0"/>
                  </a:rPr>
                  <a:t> </a:t>
                </a:r>
                <a:r>
                  <a:rPr lang="en-US" altLang="zh-CN" sz="2400" b="0" dirty="0">
                    <a:latin typeface="Arial Rounded MT Bold" panose="020F0704030504030204" pitchFamily="34" charset="0"/>
                  </a:rPr>
                  <a:t>Full</a:t>
                </a:r>
                <a:r>
                  <a:rPr lang="zh-CN" altLang="en-US" sz="2400" b="0" dirty="0">
                    <a:latin typeface="Arial Rounded MT Bold" panose="020F0704030504030204" pitchFamily="34" charset="0"/>
                  </a:rPr>
                  <a:t> </a:t>
                </a:r>
                <a:r>
                  <a:rPr lang="en-US" altLang="zh-CN" sz="2400" b="0" dirty="0">
                    <a:latin typeface="Arial Rounded MT Bold" panose="020F0704030504030204" pitchFamily="34" charset="0"/>
                  </a:rPr>
                  <a:t>Dataset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sz="2400" b="0" dirty="0">
                    <a:latin typeface="Arial Rounded MT Bold" panose="020F0704030504030204" pitchFamily="34" charset="0"/>
                  </a:rPr>
                  <a:t> </a:t>
                </a:r>
                <a:endParaRPr lang="zh-CN" altLang="en-US" sz="2400" b="0" dirty="0">
                  <a:latin typeface="Arial Rounded MT Bold" panose="020F0704030504030204" pitchFamily="34" charset="0"/>
                </a:endParaRPr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B4F2E1AC-B27E-548E-44ED-85E38D213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283" y="5070811"/>
                <a:ext cx="3552639" cy="461665"/>
              </a:xfrm>
              <a:prstGeom prst="rect">
                <a:avLst/>
              </a:prstGeom>
              <a:blipFill>
                <a:blip r:embed="rId9"/>
                <a:stretch>
                  <a:fillRect l="-2744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对话气泡: 圆角矩形 61">
            <a:extLst>
              <a:ext uri="{FF2B5EF4-FFF2-40B4-BE49-F238E27FC236}">
                <a16:creationId xmlns:a16="http://schemas.microsoft.com/office/drawing/2014/main" id="{6E0A017E-5618-CCF7-789F-3B1E38C3E494}"/>
              </a:ext>
            </a:extLst>
          </p:cNvPr>
          <p:cNvSpPr/>
          <p:nvPr/>
        </p:nvSpPr>
        <p:spPr>
          <a:xfrm>
            <a:off x="6481588" y="2360849"/>
            <a:ext cx="2563721" cy="937177"/>
          </a:xfrm>
          <a:prstGeom prst="wedgeRoundRectCallout">
            <a:avLst>
              <a:gd name="adj1" fmla="val -12252"/>
              <a:gd name="adj2" fmla="val 69919"/>
              <a:gd name="adj3" fmla="val 16667"/>
            </a:avLst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Huge amount </a:t>
            </a:r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of </a:t>
            </a:r>
            <a:r>
              <a:rPr lang="en-US" altLang="zh-CN" sz="2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slow</a:t>
            </a:r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remote access</a:t>
            </a:r>
          </a:p>
        </p:txBody>
      </p:sp>
      <p:sp>
        <p:nvSpPr>
          <p:cNvPr id="68" name="灯片编号占位符 67">
            <a:extLst>
              <a:ext uri="{FF2B5EF4-FFF2-40B4-BE49-F238E27FC236}">
                <a16:creationId xmlns:a16="http://schemas.microsoft.com/office/drawing/2014/main" id="{E00D9773-5ED3-B05F-8959-259E54612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940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21D12-46B1-8093-CC66-992AD3F8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Challenges For Filters In Network Applications 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6886381-FCC7-CD01-73D3-CF05D79D9C69}"/>
              </a:ext>
            </a:extLst>
          </p:cNvPr>
          <p:cNvSpPr/>
          <p:nvPr/>
        </p:nvSpPr>
        <p:spPr>
          <a:xfrm>
            <a:off x="5207000" y="2494333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800" b="1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FB816A7-064E-93B2-2A67-61A0699C2461}"/>
              </a:ext>
            </a:extLst>
          </p:cNvPr>
          <p:cNvSpPr/>
          <p:nvPr/>
        </p:nvSpPr>
        <p:spPr>
          <a:xfrm>
            <a:off x="5874830" y="2494333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674F32-01E8-777F-BEC0-8FDEF46C8C2E}"/>
              </a:ext>
            </a:extLst>
          </p:cNvPr>
          <p:cNvSpPr/>
          <p:nvPr/>
        </p:nvSpPr>
        <p:spPr>
          <a:xfrm>
            <a:off x="5207000" y="2997378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59E699E-67EB-E226-D377-17ECD4DEF94E}"/>
              </a:ext>
            </a:extLst>
          </p:cNvPr>
          <p:cNvSpPr/>
          <p:nvPr/>
        </p:nvSpPr>
        <p:spPr>
          <a:xfrm>
            <a:off x="5874830" y="2997378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CE60E61-30EA-6088-9F6D-0E2577472ACC}"/>
              </a:ext>
            </a:extLst>
          </p:cNvPr>
          <p:cNvSpPr/>
          <p:nvPr/>
        </p:nvSpPr>
        <p:spPr>
          <a:xfrm>
            <a:off x="5207000" y="3500423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D14F7C9-4102-D249-B862-D75FE8606848}"/>
              </a:ext>
            </a:extLst>
          </p:cNvPr>
          <p:cNvSpPr/>
          <p:nvPr/>
        </p:nvSpPr>
        <p:spPr>
          <a:xfrm>
            <a:off x="5874830" y="3500423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7107DF9-ACF4-D05F-4CE7-749B4E3F186F}"/>
              </a:ext>
            </a:extLst>
          </p:cNvPr>
          <p:cNvSpPr/>
          <p:nvPr/>
        </p:nvSpPr>
        <p:spPr>
          <a:xfrm>
            <a:off x="5207000" y="4003468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7ADE920-A1D0-478B-F50A-06728EE54830}"/>
              </a:ext>
            </a:extLst>
          </p:cNvPr>
          <p:cNvSpPr/>
          <p:nvPr/>
        </p:nvSpPr>
        <p:spPr>
          <a:xfrm>
            <a:off x="5874830" y="4003468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553DCE2-2CC9-D19D-0DB9-F6A6B6CA5EF1}"/>
              </a:ext>
            </a:extLst>
          </p:cNvPr>
          <p:cNvSpPr/>
          <p:nvPr/>
        </p:nvSpPr>
        <p:spPr>
          <a:xfrm>
            <a:off x="5207000" y="4497151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1423BAE-D792-5FC6-ED48-1D41B79A4E7C}"/>
              </a:ext>
            </a:extLst>
          </p:cNvPr>
          <p:cNvSpPr/>
          <p:nvPr/>
        </p:nvSpPr>
        <p:spPr>
          <a:xfrm>
            <a:off x="5874830" y="4497151"/>
            <a:ext cx="668740" cy="503045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A0E9B0D-21FB-629B-6566-1D07C2200FB0}"/>
              </a:ext>
            </a:extLst>
          </p:cNvPr>
          <p:cNvSpPr txBox="1"/>
          <p:nvPr/>
        </p:nvSpPr>
        <p:spPr>
          <a:xfrm>
            <a:off x="5315478" y="5070811"/>
            <a:ext cx="111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Filters</a:t>
            </a:r>
            <a:endParaRPr kumimoji="1" lang="zh-CN" altLang="en-US" sz="24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1" name="图形 50">
            <a:extLst>
              <a:ext uri="{FF2B5EF4-FFF2-40B4-BE49-F238E27FC236}">
                <a16:creationId xmlns:a16="http://schemas.microsoft.com/office/drawing/2014/main" id="{04F7B195-C82E-7912-2B94-D9A9455BE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8882" y="2741727"/>
            <a:ext cx="804541" cy="804541"/>
          </a:xfrm>
          <a:prstGeom prst="rect">
            <a:avLst/>
          </a:prstGeom>
        </p:spPr>
      </p:pic>
      <p:pic>
        <p:nvPicPr>
          <p:cNvPr id="52" name="图形 51">
            <a:extLst>
              <a:ext uri="{FF2B5EF4-FFF2-40B4-BE49-F238E27FC236}">
                <a16:creationId xmlns:a16="http://schemas.microsoft.com/office/drawing/2014/main" id="{EBC6FFFB-50A5-2238-8E31-3D4806065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81282" y="2894127"/>
            <a:ext cx="804541" cy="804541"/>
          </a:xfrm>
          <a:prstGeom prst="rect">
            <a:avLst/>
          </a:prstGeom>
        </p:spPr>
      </p:pic>
      <p:pic>
        <p:nvPicPr>
          <p:cNvPr id="53" name="图形 52">
            <a:extLst>
              <a:ext uri="{FF2B5EF4-FFF2-40B4-BE49-F238E27FC236}">
                <a16:creationId xmlns:a16="http://schemas.microsoft.com/office/drawing/2014/main" id="{BEF68CE9-C66B-0780-4CA2-951D6E467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3682" y="3046527"/>
            <a:ext cx="804541" cy="804541"/>
          </a:xfrm>
          <a:prstGeom prst="rect">
            <a:avLst/>
          </a:prstGeom>
        </p:spPr>
      </p:pic>
      <p:pic>
        <p:nvPicPr>
          <p:cNvPr id="54" name="图形 53">
            <a:extLst>
              <a:ext uri="{FF2B5EF4-FFF2-40B4-BE49-F238E27FC236}">
                <a16:creationId xmlns:a16="http://schemas.microsoft.com/office/drawing/2014/main" id="{97BC7CEF-A2DE-87F3-8BCB-3024688E7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86082" y="3198927"/>
            <a:ext cx="804541" cy="804541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5A0E1DD9-F20F-A000-D25B-00139997D2FF}"/>
              </a:ext>
            </a:extLst>
          </p:cNvPr>
          <p:cNvSpPr txBox="1"/>
          <p:nvPr/>
        </p:nvSpPr>
        <p:spPr>
          <a:xfrm>
            <a:off x="933456" y="4112619"/>
            <a:ext cx="27999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Repeated  false </a:t>
            </a:r>
          </a:p>
          <a:p>
            <a:pPr algn="ctr"/>
            <a:r>
              <a:rPr kumimoji="1" lang="en-US" altLang="zh-CN" sz="2400" b="1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positives queries </a:t>
            </a:r>
            <a:endParaRPr kumimoji="1" lang="zh-CN" altLang="en-US" sz="2400" b="1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6" name="箭头: 右 55">
            <a:extLst>
              <a:ext uri="{FF2B5EF4-FFF2-40B4-BE49-F238E27FC236}">
                <a16:creationId xmlns:a16="http://schemas.microsoft.com/office/drawing/2014/main" id="{637708FE-8322-C34E-C8BE-7470D2355ACF}"/>
              </a:ext>
            </a:extLst>
          </p:cNvPr>
          <p:cNvSpPr/>
          <p:nvPr/>
        </p:nvSpPr>
        <p:spPr>
          <a:xfrm>
            <a:off x="3311246" y="3372244"/>
            <a:ext cx="1590954" cy="457200"/>
          </a:xfrm>
          <a:prstGeom prst="rightArrow">
            <a:avLst/>
          </a:prstGeom>
          <a:solidFill>
            <a:srgbClr val="C0000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箭头: 右 56">
            <a:extLst>
              <a:ext uri="{FF2B5EF4-FFF2-40B4-BE49-F238E27FC236}">
                <a16:creationId xmlns:a16="http://schemas.microsoft.com/office/drawing/2014/main" id="{E1DE7F02-27AC-6D2D-5996-31F61371378B}"/>
              </a:ext>
            </a:extLst>
          </p:cNvPr>
          <p:cNvSpPr/>
          <p:nvPr/>
        </p:nvSpPr>
        <p:spPr>
          <a:xfrm>
            <a:off x="6943446" y="3448797"/>
            <a:ext cx="1590954" cy="457200"/>
          </a:xfrm>
          <a:prstGeom prst="rightArrow">
            <a:avLst/>
          </a:prstGeom>
          <a:solidFill>
            <a:srgbClr val="C0000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8" name="图形 57">
            <a:extLst>
              <a:ext uri="{FF2B5EF4-FFF2-40B4-BE49-F238E27FC236}">
                <a16:creationId xmlns:a16="http://schemas.microsoft.com/office/drawing/2014/main" id="{5C2C96C7-4EF0-B7BA-5074-EBB90888B2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7608" y="1594066"/>
            <a:ext cx="794444" cy="794444"/>
          </a:xfrm>
          <a:prstGeom prst="rect">
            <a:avLst/>
          </a:prstGeom>
        </p:spPr>
      </p:pic>
      <p:graphicFrame>
        <p:nvGraphicFramePr>
          <p:cNvPr id="59" name="表格 333">
            <a:extLst>
              <a:ext uri="{FF2B5EF4-FFF2-40B4-BE49-F238E27FC236}">
                <a16:creationId xmlns:a16="http://schemas.microsoft.com/office/drawing/2014/main" id="{5F358567-6E5B-F1F2-6902-A50562827B2F}"/>
              </a:ext>
            </a:extLst>
          </p:cNvPr>
          <p:cNvGraphicFramePr>
            <a:graphicFrameLocks noGrp="1"/>
          </p:cNvGraphicFramePr>
          <p:nvPr/>
        </p:nvGraphicFramePr>
        <p:xfrm>
          <a:off x="8749317" y="2456545"/>
          <a:ext cx="218802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7005">
                  <a:extLst>
                    <a:ext uri="{9D8B030D-6E8A-4147-A177-3AD203B41FA5}">
                      <a16:colId xmlns:a16="http://schemas.microsoft.com/office/drawing/2014/main" val="4269027998"/>
                    </a:ext>
                  </a:extLst>
                </a:gridCol>
                <a:gridCol w="547005">
                  <a:extLst>
                    <a:ext uri="{9D8B030D-6E8A-4147-A177-3AD203B41FA5}">
                      <a16:colId xmlns:a16="http://schemas.microsoft.com/office/drawing/2014/main" val="1360034138"/>
                    </a:ext>
                  </a:extLst>
                </a:gridCol>
                <a:gridCol w="547005">
                  <a:extLst>
                    <a:ext uri="{9D8B030D-6E8A-4147-A177-3AD203B41FA5}">
                      <a16:colId xmlns:a16="http://schemas.microsoft.com/office/drawing/2014/main" val="5665946"/>
                    </a:ext>
                  </a:extLst>
                </a:gridCol>
                <a:gridCol w="547005">
                  <a:extLst>
                    <a:ext uri="{9D8B030D-6E8A-4147-A177-3AD203B41FA5}">
                      <a16:colId xmlns:a16="http://schemas.microsoft.com/office/drawing/2014/main" val="3348466926"/>
                    </a:ext>
                  </a:extLst>
                </a:gridCol>
              </a:tblGrid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69523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820198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1800" b="1" i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905035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745881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830303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081160"/>
                  </a:ext>
                </a:extLst>
              </a:tr>
              <a:tr h="32982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258612"/>
                  </a:ext>
                </a:extLst>
              </a:tr>
            </a:tbl>
          </a:graphicData>
        </a:graphic>
      </p:graphicFrame>
      <p:pic>
        <p:nvPicPr>
          <p:cNvPr id="60" name="图形 59">
            <a:extLst>
              <a:ext uri="{FF2B5EF4-FFF2-40B4-BE49-F238E27FC236}">
                <a16:creationId xmlns:a16="http://schemas.microsoft.com/office/drawing/2014/main" id="{BFAC1439-3AF3-9289-9341-5023675548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41621" y="1594066"/>
            <a:ext cx="803411" cy="80341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B4F2E1AC-B27E-548E-44ED-85E38D2139CD}"/>
                  </a:ext>
                </a:extLst>
              </p:cNvPr>
              <p:cNvSpPr txBox="1"/>
              <p:nvPr/>
            </p:nvSpPr>
            <p:spPr>
              <a:xfrm>
                <a:off x="8216283" y="5070811"/>
                <a:ext cx="35526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kumimoji="1" b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sz="2400" b="0" dirty="0">
                    <a:latin typeface="Arial Rounded MT Bold" panose="020F0704030504030204" pitchFamily="34" charset="0"/>
                  </a:rPr>
                  <a:t>Remote</a:t>
                </a:r>
                <a:r>
                  <a:rPr lang="zh-CN" altLang="en-US" sz="2400" b="0" dirty="0">
                    <a:latin typeface="Arial Rounded MT Bold" panose="020F0704030504030204" pitchFamily="34" charset="0"/>
                  </a:rPr>
                  <a:t> </a:t>
                </a:r>
                <a:r>
                  <a:rPr lang="en-US" altLang="zh-CN" sz="2400" b="0" dirty="0">
                    <a:latin typeface="Arial Rounded MT Bold" panose="020F0704030504030204" pitchFamily="34" charset="0"/>
                  </a:rPr>
                  <a:t>Full</a:t>
                </a:r>
                <a:r>
                  <a:rPr lang="zh-CN" altLang="en-US" sz="2400" b="0" dirty="0">
                    <a:latin typeface="Arial Rounded MT Bold" panose="020F0704030504030204" pitchFamily="34" charset="0"/>
                  </a:rPr>
                  <a:t> </a:t>
                </a:r>
                <a:r>
                  <a:rPr lang="en-US" altLang="zh-CN" sz="2400" b="0" dirty="0">
                    <a:latin typeface="Arial Rounded MT Bold" panose="020F0704030504030204" pitchFamily="34" charset="0"/>
                  </a:rPr>
                  <a:t>Dataset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sz="2400" b="0" dirty="0">
                    <a:latin typeface="Arial Rounded MT Bold" panose="020F0704030504030204" pitchFamily="34" charset="0"/>
                  </a:rPr>
                  <a:t> </a:t>
                </a:r>
                <a:endParaRPr lang="zh-CN" altLang="en-US" sz="2400" b="0" dirty="0">
                  <a:latin typeface="Arial Rounded MT Bold" panose="020F0704030504030204" pitchFamily="34" charset="0"/>
                </a:endParaRPr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B4F2E1AC-B27E-548E-44ED-85E38D213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283" y="5070811"/>
                <a:ext cx="3552639" cy="461665"/>
              </a:xfrm>
              <a:prstGeom prst="rect">
                <a:avLst/>
              </a:prstGeom>
              <a:blipFill>
                <a:blip r:embed="rId9"/>
                <a:stretch>
                  <a:fillRect l="-2744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对话气泡: 圆角矩形 61">
            <a:extLst>
              <a:ext uri="{FF2B5EF4-FFF2-40B4-BE49-F238E27FC236}">
                <a16:creationId xmlns:a16="http://schemas.microsoft.com/office/drawing/2014/main" id="{6E0A017E-5618-CCF7-789F-3B1E38C3E494}"/>
              </a:ext>
            </a:extLst>
          </p:cNvPr>
          <p:cNvSpPr/>
          <p:nvPr/>
        </p:nvSpPr>
        <p:spPr>
          <a:xfrm>
            <a:off x="6481588" y="2360849"/>
            <a:ext cx="2563721" cy="937177"/>
          </a:xfrm>
          <a:prstGeom prst="wedgeRoundRectCallout">
            <a:avLst>
              <a:gd name="adj1" fmla="val -12252"/>
              <a:gd name="adj2" fmla="val 69919"/>
              <a:gd name="adj3" fmla="val 16667"/>
            </a:avLst>
          </a:prstGeom>
          <a:solidFill>
            <a:schemeClr val="accent1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Huge amount </a:t>
            </a:r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of </a:t>
            </a:r>
            <a:r>
              <a:rPr lang="en-US" altLang="zh-CN" sz="20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slow</a:t>
            </a:r>
            <a:r>
              <a:rPr lang="en-US" altLang="zh-CN" sz="2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remote access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1347695-7AB0-C878-5F31-6F6C772E07FC}"/>
              </a:ext>
            </a:extLst>
          </p:cNvPr>
          <p:cNvSpPr txBox="1"/>
          <p:nvPr/>
        </p:nvSpPr>
        <p:spPr>
          <a:xfrm>
            <a:off x="2176670" y="5798619"/>
            <a:ext cx="8190763" cy="57888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C000"/>
                </a:solidFill>
                <a:latin typeface="Arial Rounded MT Bold" panose="020F0704030504030204" pitchFamily="34" charset="0"/>
              </a:rPr>
              <a:t>Weaken the effectiveness of the cuckoo filter!</a:t>
            </a:r>
            <a:endParaRPr lang="zh-CN" altLang="en-US" sz="2800" dirty="0">
              <a:solidFill>
                <a:srgbClr val="FFC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3A94B4-FDA5-D2A6-B387-4DE75816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215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8B6866D4-D562-01C4-316F-C4103D636E54}"/>
              </a:ext>
            </a:extLst>
          </p:cNvPr>
          <p:cNvSpPr/>
          <p:nvPr/>
        </p:nvSpPr>
        <p:spPr>
          <a:xfrm>
            <a:off x="6501788" y="2451393"/>
            <a:ext cx="4509647" cy="24263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B89E734-9C60-E711-44C7-D6B287F8A115}"/>
              </a:ext>
            </a:extLst>
          </p:cNvPr>
          <p:cNvSpPr/>
          <p:nvPr/>
        </p:nvSpPr>
        <p:spPr>
          <a:xfrm>
            <a:off x="1724709" y="2451393"/>
            <a:ext cx="3342068" cy="227956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6821D12-46B1-8093-CC66-992AD3F8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solidFill>
                  <a:schemeClr val="tx2">
                    <a:lumMod val="75000"/>
                  </a:schemeClr>
                </a:solidFill>
                <a:latin typeface="Arial Rounded MT Bold" panose="020F0704030504030204" pitchFamily="34" charset="0"/>
              </a:rPr>
              <a:t>Problems of Previous Solutions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79F4B3D5-0F6C-FE58-00C3-F63EFA809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2961" y="3203197"/>
            <a:ext cx="1325563" cy="132556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A5BB1DE-1EFE-B878-8794-9E450699F19F}"/>
              </a:ext>
            </a:extLst>
          </p:cNvPr>
          <p:cNvSpPr txBox="1"/>
          <p:nvPr/>
        </p:nvSpPr>
        <p:spPr>
          <a:xfrm>
            <a:off x="1611642" y="4935406"/>
            <a:ext cx="3618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Low lookup throughput</a:t>
            </a:r>
            <a:endParaRPr kumimoji="1" lang="zh-CN" altLang="en-US" sz="24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9AFF3BF-24B9-66A5-1E42-E621E8DD545A}"/>
              </a:ext>
            </a:extLst>
          </p:cNvPr>
          <p:cNvSpPr txBox="1"/>
          <p:nvPr/>
        </p:nvSpPr>
        <p:spPr>
          <a:xfrm>
            <a:off x="2836390" y="2741532"/>
            <a:ext cx="111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Filters</a:t>
            </a:r>
            <a:endParaRPr kumimoji="1" lang="zh-CN" altLang="en-US" sz="24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FBDFFBE0-698C-05E1-2DAF-17ADAAC7BA41}"/>
              </a:ext>
            </a:extLst>
          </p:cNvPr>
          <p:cNvGrpSpPr/>
          <p:nvPr/>
        </p:nvGrpSpPr>
        <p:grpSpPr>
          <a:xfrm>
            <a:off x="6947918" y="3142463"/>
            <a:ext cx="825171" cy="1509068"/>
            <a:chOff x="6847516" y="2435491"/>
            <a:chExt cx="1336570" cy="2505863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DDB3B14-36EE-B97E-E53C-20DBDE6B6290}"/>
                </a:ext>
              </a:extLst>
            </p:cNvPr>
            <p:cNvSpPr/>
            <p:nvPr/>
          </p:nvSpPr>
          <p:spPr>
            <a:xfrm>
              <a:off x="6847516" y="2435491"/>
              <a:ext cx="668740" cy="503045"/>
            </a:xfrm>
            <a:prstGeom prst="rect">
              <a:avLst/>
            </a:prstGeom>
            <a:solidFill>
              <a:srgbClr val="FFC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B0DFA4EB-EF14-503B-7C0C-A1F496A278D2}"/>
                </a:ext>
              </a:extLst>
            </p:cNvPr>
            <p:cNvSpPr/>
            <p:nvPr/>
          </p:nvSpPr>
          <p:spPr>
            <a:xfrm>
              <a:off x="7515346" y="2435491"/>
              <a:ext cx="668740" cy="503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278AAFB-4701-ACCA-33C8-B73A0827DD84}"/>
                </a:ext>
              </a:extLst>
            </p:cNvPr>
            <p:cNvSpPr/>
            <p:nvPr/>
          </p:nvSpPr>
          <p:spPr>
            <a:xfrm>
              <a:off x="6847516" y="2938536"/>
              <a:ext cx="668740" cy="503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F488333-479C-F8D6-B852-9EEB9F08AECA}"/>
                </a:ext>
              </a:extLst>
            </p:cNvPr>
            <p:cNvSpPr/>
            <p:nvPr/>
          </p:nvSpPr>
          <p:spPr>
            <a:xfrm>
              <a:off x="7515346" y="2938536"/>
              <a:ext cx="668740" cy="503045"/>
            </a:xfrm>
            <a:prstGeom prst="rect">
              <a:avLst/>
            </a:prstGeom>
            <a:solidFill>
              <a:srgbClr val="00206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DDA6184-A7E4-9EE8-9DBF-6537C20A1B65}"/>
                </a:ext>
              </a:extLst>
            </p:cNvPr>
            <p:cNvSpPr/>
            <p:nvPr/>
          </p:nvSpPr>
          <p:spPr>
            <a:xfrm>
              <a:off x="6847516" y="3441581"/>
              <a:ext cx="668740" cy="503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BA8AEE8-243C-AE8B-918B-CFEB925FF5A3}"/>
                </a:ext>
              </a:extLst>
            </p:cNvPr>
            <p:cNvSpPr/>
            <p:nvPr/>
          </p:nvSpPr>
          <p:spPr>
            <a:xfrm>
              <a:off x="7515346" y="3441581"/>
              <a:ext cx="668740" cy="503045"/>
            </a:xfrm>
            <a:prstGeom prst="rect">
              <a:avLst/>
            </a:prstGeom>
            <a:solidFill>
              <a:srgbClr val="C0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84C7B71-B230-C16B-B424-CBB0E3ACCBD9}"/>
                </a:ext>
              </a:extLst>
            </p:cNvPr>
            <p:cNvSpPr/>
            <p:nvPr/>
          </p:nvSpPr>
          <p:spPr>
            <a:xfrm>
              <a:off x="6847516" y="3944626"/>
              <a:ext cx="668740" cy="503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BEED62B-D74A-1895-EC7B-B4FDD92115C1}"/>
                </a:ext>
              </a:extLst>
            </p:cNvPr>
            <p:cNvSpPr/>
            <p:nvPr/>
          </p:nvSpPr>
          <p:spPr>
            <a:xfrm>
              <a:off x="7515346" y="3944626"/>
              <a:ext cx="668740" cy="503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EC05F38-90F3-D81A-B9BA-F3EE50883ED7}"/>
                </a:ext>
              </a:extLst>
            </p:cNvPr>
            <p:cNvSpPr/>
            <p:nvPr/>
          </p:nvSpPr>
          <p:spPr>
            <a:xfrm>
              <a:off x="6847516" y="4438309"/>
              <a:ext cx="668740" cy="503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FF4141D-4232-6F32-D4E7-6E31FEE2BD14}"/>
                </a:ext>
              </a:extLst>
            </p:cNvPr>
            <p:cNvSpPr/>
            <p:nvPr/>
          </p:nvSpPr>
          <p:spPr>
            <a:xfrm>
              <a:off x="7515346" y="4438309"/>
              <a:ext cx="668740" cy="503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C14F6682-86D8-5CF5-D230-383329756726}"/>
              </a:ext>
            </a:extLst>
          </p:cNvPr>
          <p:cNvSpPr txBox="1"/>
          <p:nvPr/>
        </p:nvSpPr>
        <p:spPr>
          <a:xfrm>
            <a:off x="6857521" y="2529327"/>
            <a:ext cx="1005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Local</a:t>
            </a:r>
            <a:endParaRPr kumimoji="1" lang="zh-CN" altLang="en-US" sz="24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061CFE3-5BEF-5111-CFA3-752D3F5F7C24}"/>
              </a:ext>
            </a:extLst>
          </p:cNvPr>
          <p:cNvSpPr txBox="1"/>
          <p:nvPr/>
        </p:nvSpPr>
        <p:spPr>
          <a:xfrm>
            <a:off x="9435958" y="2529326"/>
            <a:ext cx="1331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Remote</a:t>
            </a:r>
            <a:endParaRPr kumimoji="1" lang="zh-CN" altLang="en-US" sz="24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3" name="直线箭头连接符 242">
            <a:extLst>
              <a:ext uri="{FF2B5EF4-FFF2-40B4-BE49-F238E27FC236}">
                <a16:creationId xmlns:a16="http://schemas.microsoft.com/office/drawing/2014/main" id="{CE67392D-1495-16BD-FC1B-33231C195288}"/>
              </a:ext>
            </a:extLst>
          </p:cNvPr>
          <p:cNvCxnSpPr>
            <a:cxnSpLocks/>
          </p:cNvCxnSpPr>
          <p:nvPr/>
        </p:nvCxnSpPr>
        <p:spPr>
          <a:xfrm>
            <a:off x="7989829" y="3815154"/>
            <a:ext cx="157766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1435FA43-8113-691A-B489-FBCE58930E4D}"/>
              </a:ext>
            </a:extLst>
          </p:cNvPr>
          <p:cNvSpPr txBox="1"/>
          <p:nvPr/>
        </p:nvSpPr>
        <p:spPr>
          <a:xfrm>
            <a:off x="7868599" y="3264465"/>
            <a:ext cx="17809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Synchronize </a:t>
            </a:r>
            <a:endParaRPr kumimoji="1" lang="zh-CN" altLang="en-US" sz="20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8371F640-9C2A-9E71-2730-DB83DC6E845A}"/>
              </a:ext>
            </a:extLst>
          </p:cNvPr>
          <p:cNvGrpSpPr/>
          <p:nvPr/>
        </p:nvGrpSpPr>
        <p:grpSpPr>
          <a:xfrm>
            <a:off x="9689220" y="3142463"/>
            <a:ext cx="825171" cy="1509068"/>
            <a:chOff x="6847516" y="2435491"/>
            <a:chExt cx="1336570" cy="2505863"/>
          </a:xfrm>
        </p:grpSpPr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824C7073-1DCC-A995-DED6-AAE2F8687146}"/>
                </a:ext>
              </a:extLst>
            </p:cNvPr>
            <p:cNvSpPr/>
            <p:nvPr/>
          </p:nvSpPr>
          <p:spPr>
            <a:xfrm>
              <a:off x="6847516" y="2435491"/>
              <a:ext cx="668740" cy="503045"/>
            </a:xfrm>
            <a:prstGeom prst="rect">
              <a:avLst/>
            </a:prstGeom>
            <a:solidFill>
              <a:srgbClr val="FFC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ECFC9665-63F5-CB2C-ABDD-775E35F090F3}"/>
                </a:ext>
              </a:extLst>
            </p:cNvPr>
            <p:cNvSpPr/>
            <p:nvPr/>
          </p:nvSpPr>
          <p:spPr>
            <a:xfrm>
              <a:off x="7515346" y="2435491"/>
              <a:ext cx="668740" cy="503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315EC56A-DEF5-1C48-241A-B04C7805EDC2}"/>
                </a:ext>
              </a:extLst>
            </p:cNvPr>
            <p:cNvSpPr/>
            <p:nvPr/>
          </p:nvSpPr>
          <p:spPr>
            <a:xfrm>
              <a:off x="6847516" y="2938536"/>
              <a:ext cx="668740" cy="503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FF974BDD-52EF-4316-943F-5DD532F56584}"/>
                </a:ext>
              </a:extLst>
            </p:cNvPr>
            <p:cNvSpPr/>
            <p:nvPr/>
          </p:nvSpPr>
          <p:spPr>
            <a:xfrm>
              <a:off x="7515346" y="2938536"/>
              <a:ext cx="668740" cy="503045"/>
            </a:xfrm>
            <a:prstGeom prst="rect">
              <a:avLst/>
            </a:prstGeom>
            <a:solidFill>
              <a:srgbClr val="00206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BFAAA57B-9467-AE7D-AEE8-A96D6BDF7111}"/>
                </a:ext>
              </a:extLst>
            </p:cNvPr>
            <p:cNvSpPr/>
            <p:nvPr/>
          </p:nvSpPr>
          <p:spPr>
            <a:xfrm>
              <a:off x="6847516" y="3441581"/>
              <a:ext cx="668740" cy="503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7A16928C-EF43-BCEB-C775-B69EF7452947}"/>
                </a:ext>
              </a:extLst>
            </p:cNvPr>
            <p:cNvSpPr/>
            <p:nvPr/>
          </p:nvSpPr>
          <p:spPr>
            <a:xfrm>
              <a:off x="7515346" y="3441581"/>
              <a:ext cx="668740" cy="503045"/>
            </a:xfrm>
            <a:prstGeom prst="rect">
              <a:avLst/>
            </a:prstGeom>
            <a:solidFill>
              <a:srgbClr val="C00000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3059C16-E73F-C1AC-9D66-9D6EB879A2DA}"/>
                </a:ext>
              </a:extLst>
            </p:cNvPr>
            <p:cNvSpPr/>
            <p:nvPr/>
          </p:nvSpPr>
          <p:spPr>
            <a:xfrm>
              <a:off x="6847516" y="3944626"/>
              <a:ext cx="668740" cy="503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95E2A756-986A-0650-6D3F-7C713E98AC74}"/>
                </a:ext>
              </a:extLst>
            </p:cNvPr>
            <p:cNvSpPr/>
            <p:nvPr/>
          </p:nvSpPr>
          <p:spPr>
            <a:xfrm>
              <a:off x="7515346" y="3944626"/>
              <a:ext cx="668740" cy="503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FF6A2D21-C4EC-2234-7017-AE2EA2C18A1D}"/>
                </a:ext>
              </a:extLst>
            </p:cNvPr>
            <p:cNvSpPr/>
            <p:nvPr/>
          </p:nvSpPr>
          <p:spPr>
            <a:xfrm>
              <a:off x="6847516" y="4438309"/>
              <a:ext cx="668740" cy="503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4754B1A3-6ABA-50A6-43B7-240AE7E21224}"/>
                </a:ext>
              </a:extLst>
            </p:cNvPr>
            <p:cNvSpPr/>
            <p:nvPr/>
          </p:nvSpPr>
          <p:spPr>
            <a:xfrm>
              <a:off x="7515346" y="4438309"/>
              <a:ext cx="668740" cy="5030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508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52DECABB-03F3-D3AE-6675-6A48B17BCA0A}"/>
              </a:ext>
            </a:extLst>
          </p:cNvPr>
          <p:cNvSpPr txBox="1"/>
          <p:nvPr/>
        </p:nvSpPr>
        <p:spPr>
          <a:xfrm>
            <a:off x="6040506" y="4935405"/>
            <a:ext cx="5476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 Rounded MT Bold" panose="020F0704030504030204" pitchFamily="34" charset="0"/>
              </a:rPr>
              <a:t>Stringent constraints for the remote</a:t>
            </a:r>
            <a:endParaRPr kumimoji="1" lang="zh-CN" altLang="en-US" sz="2400" dirty="0">
              <a:latin typeface="Arial Rounded MT Bold" panose="020F07040305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灯片编号占位符 74">
            <a:extLst>
              <a:ext uri="{FF2B5EF4-FFF2-40B4-BE49-F238E27FC236}">
                <a16:creationId xmlns:a16="http://schemas.microsoft.com/office/drawing/2014/main" id="{07EA7FF2-FF48-8E0A-1F0C-CCB8AFF5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1302A-1FC2-4582-834D-3E6B16552F8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0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2223</Words>
  <Application>Microsoft Office PowerPoint</Application>
  <PresentationFormat>宽屏</PresentationFormat>
  <Paragraphs>509</Paragraphs>
  <Slides>42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9" baseType="lpstr">
      <vt:lpstr>等线</vt:lpstr>
      <vt:lpstr>等线 Light</vt:lpstr>
      <vt:lpstr>Arial</vt:lpstr>
      <vt:lpstr>Arial Rounded MT Bold</vt:lpstr>
      <vt:lpstr>Cambria Math</vt:lpstr>
      <vt:lpstr>Times New Roman</vt:lpstr>
      <vt:lpstr>Office 主题​​</vt:lpstr>
      <vt:lpstr>The Reinforcement Cuckoo Filter</vt:lpstr>
      <vt:lpstr>The cuckoo filter (CF) - Structure</vt:lpstr>
      <vt:lpstr>The cuckoo filter (CF) - One sided error</vt:lpstr>
      <vt:lpstr>The cuckoo filter (CF) - One sided error</vt:lpstr>
      <vt:lpstr>Network Applications of CF</vt:lpstr>
      <vt:lpstr>Challenges For Filters In Network Applications </vt:lpstr>
      <vt:lpstr>Challenges For Filters In Network Applications </vt:lpstr>
      <vt:lpstr>Challenges For Filters In Network Applications </vt:lpstr>
      <vt:lpstr>Problems of Previous Solutions</vt:lpstr>
      <vt:lpstr>Our Contributions</vt:lpstr>
      <vt:lpstr>Our Approach – SRF Structure Overview  </vt:lpstr>
      <vt:lpstr>Our Approach – SRF Structure Overview  </vt:lpstr>
      <vt:lpstr>Our Approach – SRF Structure Overview  </vt:lpstr>
      <vt:lpstr>Our Approach – SRF Structure Overview  </vt:lpstr>
      <vt:lpstr>Our Approach – Perfect Linear Congruential Hash (LC) </vt:lpstr>
      <vt:lpstr>Our Approach – Perfect Linear Congruential Hash (LC) </vt:lpstr>
      <vt:lpstr>Our Approach – LC-cuckoo filter</vt:lpstr>
      <vt:lpstr>Our Approach – LC-cuckoo filter</vt:lpstr>
      <vt:lpstr>Our Approach – LC-cuckoo filter</vt:lpstr>
      <vt:lpstr>Our Approach – LC-cuckoo filter</vt:lpstr>
      <vt:lpstr>Our Approach – LC-cuckoo filter</vt:lpstr>
      <vt:lpstr>Our Approach – LC-cuckoo filter</vt:lpstr>
      <vt:lpstr>Our Approach – LC-cuckoo filter</vt:lpstr>
      <vt:lpstr>Our Approach – Suffix Cache</vt:lpstr>
      <vt:lpstr>Our Approach – Suffix Cache</vt:lpstr>
      <vt:lpstr>Our Approach – Suffix Cache</vt:lpstr>
      <vt:lpstr>Our Approach – Reinforcement Lookup</vt:lpstr>
      <vt:lpstr>Our Approach – Reinforcement Lookup</vt:lpstr>
      <vt:lpstr>Our Approach – Reinforcement Lookup</vt:lpstr>
      <vt:lpstr>Our Approach – Reinforcement Lookup</vt:lpstr>
      <vt:lpstr>Our Approach – Reinforcement Lookup</vt:lpstr>
      <vt:lpstr>Our Approach – Lookup </vt:lpstr>
      <vt:lpstr>Our Approach – Reinforcement  </vt:lpstr>
      <vt:lpstr>Evaluation </vt:lpstr>
      <vt:lpstr>Evaluation </vt:lpstr>
      <vt:lpstr>Evaluation </vt:lpstr>
      <vt:lpstr>Evaluation </vt:lpstr>
      <vt:lpstr>Evaluation </vt:lpstr>
      <vt:lpstr>Evaluation </vt:lpstr>
      <vt:lpstr>More details in The Paper </vt:lpstr>
      <vt:lpstr>Conclusion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wenqi luo</dc:creator>
  <cp:lastModifiedBy>wenqi luo</cp:lastModifiedBy>
  <cp:revision>19</cp:revision>
  <dcterms:created xsi:type="dcterms:W3CDTF">2024-05-11T02:25:25Z</dcterms:created>
  <dcterms:modified xsi:type="dcterms:W3CDTF">2024-05-11T16:20:30Z</dcterms:modified>
</cp:coreProperties>
</file>