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60" r:id="rId5"/>
    <p:sldId id="257" r:id="rId6"/>
    <p:sldId id="258" r:id="rId7"/>
    <p:sldId id="265" r:id="rId8"/>
    <p:sldId id="267" r:id="rId9"/>
    <p:sldId id="268" r:id="rId10"/>
    <p:sldId id="269" r:id="rId11"/>
    <p:sldId id="266" r:id="rId12"/>
    <p:sldId id="263" r:id="rId13"/>
    <p:sldId id="273" r:id="rId14"/>
    <p:sldId id="262" r:id="rId15"/>
    <p:sldId id="271" r:id="rId16"/>
    <p:sldId id="272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cTwo\Output\mctw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cTwo\Output\mctwo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cTwo\Output\mctwo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cTwo\Output\mctwo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qq%20files\2414946247\filerecv\mctwo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cTwo\Output\mctwo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cTwo\Output\mctwo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cTwo\Output\mctwo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qq%20files\2414946247\filerecv\mctwo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cTwo\new%20datasets\new%20datasets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cTwo\new%20datasets\new%20datasets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cTwo\Output\mctw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cTwo\new%20datasets\new%20datasets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cTwo\new%20datasets\new%20datasets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cTwo\Output\mctw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cTwo\Output\mctw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cTwo\Output\mctw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cTwo\Output\mctw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cTwo\Output\mctwo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cTwo\Output\mctwo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qq%20files\2414946247\filerecv\mctwo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DLBCL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0.88947368421052597</c:v>
                </c:pt>
                <c:pt idx="1">
                  <c:v>0.98275862068965503</c:v>
                </c:pt>
                <c:pt idx="2">
                  <c:v>0.95974025974025901</c:v>
                </c:pt>
                <c:pt idx="3">
                  <c:v>0.93611615245009006</c:v>
                </c:pt>
                <c:pt idx="4">
                  <c:v>0.89020386628427906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0E-4E5A-BC5A-F3F894AC8529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Nbayes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0.93508771929824497</c:v>
                </c:pt>
                <c:pt idx="1">
                  <c:v>0.98505747126436705</c:v>
                </c:pt>
                <c:pt idx="2">
                  <c:v>0.972727272727272</c:v>
                </c:pt>
                <c:pt idx="3">
                  <c:v>0.96007259528130595</c:v>
                </c:pt>
                <c:pt idx="4">
                  <c:v>0.92648144770838103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0E-4E5A-BC5A-F3F894AC8529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Dtree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0.89824561403508696</c:v>
                </c:pt>
                <c:pt idx="1">
                  <c:v>0.96091954022988402</c:v>
                </c:pt>
                <c:pt idx="2">
                  <c:v>0.94545454545454499</c:v>
                </c:pt>
                <c:pt idx="3">
                  <c:v>0.92958257713248604</c:v>
                </c:pt>
                <c:pt idx="4">
                  <c:v>0.85448943956425205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70E-4E5A-BC5A-F3F894AC8529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NN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Sheet1!$B$5:$F$5</c:f>
              <c:numCache>
                <c:formatCode>General</c:formatCode>
                <c:ptCount val="5"/>
                <c:pt idx="0">
                  <c:v>0.96842105263157896</c:v>
                </c:pt>
                <c:pt idx="1">
                  <c:v>0.98275862068965503</c:v>
                </c:pt>
                <c:pt idx="2">
                  <c:v>0.97922077922077899</c:v>
                </c:pt>
                <c:pt idx="3">
                  <c:v>0.97558983666061705</c:v>
                </c:pt>
                <c:pt idx="4">
                  <c:v>0.94453846455983603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70E-4E5A-BC5A-F3F894AC85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4300656"/>
        <c:axId val="504303280"/>
      </c:barChart>
      <c:catAx>
        <c:axId val="504300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4303280"/>
        <c:crosses val="autoZero"/>
        <c:auto val="1"/>
        <c:lblAlgn val="ctr"/>
        <c:lblOffset val="100"/>
        <c:noMultiLvlLbl val="0"/>
      </c:catAx>
      <c:valAx>
        <c:axId val="504303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4300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ALL4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Sheet1!$A$58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Sheet1!$B$57:$F$57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Sheet1!$B$58:$F$58</c:f>
              <c:numCache>
                <c:formatCode>General</c:formatCode>
                <c:ptCount val="5"/>
                <c:pt idx="0">
                  <c:v>0.81923076923076898</c:v>
                </c:pt>
                <c:pt idx="1">
                  <c:v>0.92686567164179001</c:v>
                </c:pt>
                <c:pt idx="2">
                  <c:v>0.89677419354838595</c:v>
                </c:pt>
                <c:pt idx="3">
                  <c:v>0.87304822043628005</c:v>
                </c:pt>
                <c:pt idx="4">
                  <c:v>0.74439630748189101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BF-4BFC-A304-A4EFF9773986}"/>
            </c:ext>
          </c:extLst>
        </c:ser>
        <c:ser>
          <c:idx val="1"/>
          <c:order val="1"/>
          <c:tx>
            <c:strRef>
              <c:f>Sheet1!$A$59</c:f>
              <c:strCache>
                <c:ptCount val="1"/>
                <c:pt idx="0">
                  <c:v>Nbayes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Sheet1!$B$57:$F$57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Sheet1!$B$59:$F$59</c:f>
              <c:numCache>
                <c:formatCode>General</c:formatCode>
                <c:ptCount val="5"/>
                <c:pt idx="0">
                  <c:v>0.68333333333333302</c:v>
                </c:pt>
                <c:pt idx="1">
                  <c:v>0.91194029850746205</c:v>
                </c:pt>
                <c:pt idx="2">
                  <c:v>0.84802867383512504</c:v>
                </c:pt>
                <c:pt idx="3">
                  <c:v>0.79763681592039704</c:v>
                </c:pt>
                <c:pt idx="4">
                  <c:v>0.61335542127751397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BF-4BFC-A304-A4EFF9773986}"/>
            </c:ext>
          </c:extLst>
        </c:ser>
        <c:ser>
          <c:idx val="2"/>
          <c:order val="2"/>
          <c:tx>
            <c:strRef>
              <c:f>Sheet1!$A$60</c:f>
              <c:strCache>
                <c:ptCount val="1"/>
                <c:pt idx="0">
                  <c:v>Dtree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Sheet1!$B$57:$F$57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Sheet1!$B$60:$F$60</c:f>
              <c:numCache>
                <c:formatCode>General</c:formatCode>
                <c:ptCount val="5"/>
                <c:pt idx="0">
                  <c:v>0.79487179487179405</c:v>
                </c:pt>
                <c:pt idx="1">
                  <c:v>0.91293532338308403</c:v>
                </c:pt>
                <c:pt idx="2">
                  <c:v>0.87992831541218597</c:v>
                </c:pt>
                <c:pt idx="3">
                  <c:v>0.85390355912743898</c:v>
                </c:pt>
                <c:pt idx="4">
                  <c:v>0.70436950020896505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BF-4BFC-A304-A4EFF9773986}"/>
            </c:ext>
          </c:extLst>
        </c:ser>
        <c:ser>
          <c:idx val="3"/>
          <c:order val="3"/>
          <c:tx>
            <c:strRef>
              <c:f>Sheet1!$A$61</c:f>
              <c:strCache>
                <c:ptCount val="1"/>
                <c:pt idx="0">
                  <c:v>NN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Sheet1!$B$57:$F$57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Sheet1!$B$61:$F$61</c:f>
              <c:numCache>
                <c:formatCode>General</c:formatCode>
                <c:ptCount val="5"/>
                <c:pt idx="0">
                  <c:v>0.84102564102564104</c:v>
                </c:pt>
                <c:pt idx="1">
                  <c:v>0.91492537313432798</c:v>
                </c:pt>
                <c:pt idx="2">
                  <c:v>0.89426523297491001</c:v>
                </c:pt>
                <c:pt idx="3">
                  <c:v>0.87797550707998395</c:v>
                </c:pt>
                <c:pt idx="4">
                  <c:v>0.74329361396941596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0BF-4BFC-A304-A4EFF97739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6314736"/>
        <c:axId val="536315392"/>
      </c:barChart>
      <c:catAx>
        <c:axId val="53631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6315392"/>
        <c:crosses val="autoZero"/>
        <c:auto val="1"/>
        <c:lblAlgn val="ctr"/>
        <c:lblOffset val="100"/>
        <c:noMultiLvlLbl val="0"/>
      </c:catAx>
      <c:valAx>
        <c:axId val="536315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6314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CNS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Sheet1!$A$65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Sheet1!$B$64:$F$64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Sheet1!$B$65:$F$65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0.65</c:v>
                </c:pt>
                <c:pt idx="3">
                  <c:v>0.5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D4-4BC0-BA9D-8FD350E71C78}"/>
            </c:ext>
          </c:extLst>
        </c:ser>
        <c:ser>
          <c:idx val="1"/>
          <c:order val="1"/>
          <c:tx>
            <c:strRef>
              <c:f>Sheet1!$A$66</c:f>
              <c:strCache>
                <c:ptCount val="1"/>
                <c:pt idx="0">
                  <c:v>Nbayes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Sheet1!$B$64:$F$64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Sheet1!$B$66:$F$66</c:f>
              <c:numCache>
                <c:formatCode>General</c:formatCode>
                <c:ptCount val="5"/>
                <c:pt idx="0">
                  <c:v>0.64285714285714202</c:v>
                </c:pt>
                <c:pt idx="1">
                  <c:v>0.77863247863247798</c:v>
                </c:pt>
                <c:pt idx="2">
                  <c:v>0.73111111111111104</c:v>
                </c:pt>
                <c:pt idx="3">
                  <c:v>0.71074481074481</c:v>
                </c:pt>
                <c:pt idx="4">
                  <c:v>0.41756610871782401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D4-4BC0-BA9D-8FD350E71C78}"/>
            </c:ext>
          </c:extLst>
        </c:ser>
        <c:ser>
          <c:idx val="2"/>
          <c:order val="2"/>
          <c:tx>
            <c:strRef>
              <c:f>Sheet1!$A$67</c:f>
              <c:strCache>
                <c:ptCount val="1"/>
                <c:pt idx="0">
                  <c:v>Dtree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Sheet1!$B$64:$F$64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Sheet1!$B$67:$F$67</c:f>
              <c:numCache>
                <c:formatCode>General</c:formatCode>
                <c:ptCount val="5"/>
                <c:pt idx="0">
                  <c:v>0.607936507936508</c:v>
                </c:pt>
                <c:pt idx="1">
                  <c:v>0.83846153846153804</c:v>
                </c:pt>
                <c:pt idx="2">
                  <c:v>0.757777777777777</c:v>
                </c:pt>
                <c:pt idx="3">
                  <c:v>0.72319902319902296</c:v>
                </c:pt>
                <c:pt idx="4">
                  <c:v>0.45896702525683503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D4-4BC0-BA9D-8FD350E71C78}"/>
            </c:ext>
          </c:extLst>
        </c:ser>
        <c:ser>
          <c:idx val="3"/>
          <c:order val="3"/>
          <c:tx>
            <c:strRef>
              <c:f>Sheet1!$A$68</c:f>
              <c:strCache>
                <c:ptCount val="1"/>
                <c:pt idx="0">
                  <c:v>NN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Sheet1!$B$64:$F$64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Sheet1!$B$68:$F$68</c:f>
              <c:numCache>
                <c:formatCode>General</c:formatCode>
                <c:ptCount val="5"/>
                <c:pt idx="0">
                  <c:v>0.65396825396825398</c:v>
                </c:pt>
                <c:pt idx="1">
                  <c:v>0.87264957264957199</c:v>
                </c:pt>
                <c:pt idx="2">
                  <c:v>0.79611111111111099</c:v>
                </c:pt>
                <c:pt idx="3">
                  <c:v>0.76330891330891304</c:v>
                </c:pt>
                <c:pt idx="4">
                  <c:v>0.54380436271269394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4D4-4BC0-BA9D-8FD350E71C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6322936"/>
        <c:axId val="536322280"/>
      </c:barChart>
      <c:catAx>
        <c:axId val="536322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6322280"/>
        <c:crosses val="autoZero"/>
        <c:auto val="1"/>
        <c:lblAlgn val="ctr"/>
        <c:lblOffset val="100"/>
        <c:noMultiLvlLbl val="0"/>
      </c:catAx>
      <c:valAx>
        <c:axId val="536322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6322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u="none" strike="noStrike" baseline="0">
                <a:effectLst/>
              </a:rPr>
              <a:t>Lymphoma</a:t>
            </a:r>
            <a:r>
              <a:rPr lang="en-US" altLang="zh-CN" sz="1400" b="0" i="0" u="none" strike="noStrike" baseline="0"/>
              <a:t> 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Sheet1!$A$72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Sheet1!$B$71:$F$71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Sheet1!$B$72:$F$72</c:f>
              <c:numCache>
                <c:formatCode>General</c:formatCode>
                <c:ptCount val="5"/>
                <c:pt idx="0">
                  <c:v>0.98985507246376803</c:v>
                </c:pt>
                <c:pt idx="1">
                  <c:v>0.93030303030302997</c:v>
                </c:pt>
                <c:pt idx="2">
                  <c:v>0.96074074074074001</c:v>
                </c:pt>
                <c:pt idx="3">
                  <c:v>0.960079051383399</c:v>
                </c:pt>
                <c:pt idx="4">
                  <c:v>0.92337797134945498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12-45F2-B8C9-F16C1285B40B}"/>
            </c:ext>
          </c:extLst>
        </c:ser>
        <c:ser>
          <c:idx val="1"/>
          <c:order val="1"/>
          <c:tx>
            <c:strRef>
              <c:f>Sheet1!$A$73</c:f>
              <c:strCache>
                <c:ptCount val="1"/>
                <c:pt idx="0">
                  <c:v>Nbayes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Sheet1!$B$71:$F$71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Sheet1!$B$73:$F$73</c:f>
              <c:numCache>
                <c:formatCode>General</c:formatCode>
                <c:ptCount val="5"/>
                <c:pt idx="0">
                  <c:v>0.93043478260869505</c:v>
                </c:pt>
                <c:pt idx="1">
                  <c:v>0.95909090909090799</c:v>
                </c:pt>
                <c:pt idx="2">
                  <c:v>0.94444444444444398</c:v>
                </c:pt>
                <c:pt idx="3">
                  <c:v>0.94476284584980197</c:v>
                </c:pt>
                <c:pt idx="4">
                  <c:v>0.89000546724542695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12-45F2-B8C9-F16C1285B40B}"/>
            </c:ext>
          </c:extLst>
        </c:ser>
        <c:ser>
          <c:idx val="2"/>
          <c:order val="2"/>
          <c:tx>
            <c:strRef>
              <c:f>Sheet1!$A$74</c:f>
              <c:strCache>
                <c:ptCount val="1"/>
                <c:pt idx="0">
                  <c:v>Dtree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Sheet1!$B$71:$F$71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Sheet1!$B$74:$F$74</c:f>
              <c:numCache>
                <c:formatCode>General</c:formatCode>
                <c:ptCount val="5"/>
                <c:pt idx="0">
                  <c:v>0.89130434782608703</c:v>
                </c:pt>
                <c:pt idx="1">
                  <c:v>0.93333333333333302</c:v>
                </c:pt>
                <c:pt idx="2">
                  <c:v>0.91185185185185103</c:v>
                </c:pt>
                <c:pt idx="3">
                  <c:v>0.91231884057971002</c:v>
                </c:pt>
                <c:pt idx="4">
                  <c:v>0.82604665537342004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12-45F2-B8C9-F16C1285B40B}"/>
            </c:ext>
          </c:extLst>
        </c:ser>
        <c:ser>
          <c:idx val="3"/>
          <c:order val="3"/>
          <c:tx>
            <c:strRef>
              <c:f>Sheet1!$A$75</c:f>
              <c:strCache>
                <c:ptCount val="1"/>
                <c:pt idx="0">
                  <c:v>NN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Sheet1!$B$71:$F$71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Sheet1!$B$75:$F$75</c:f>
              <c:numCache>
                <c:formatCode>General</c:formatCode>
                <c:ptCount val="5"/>
                <c:pt idx="0">
                  <c:v>1</c:v>
                </c:pt>
                <c:pt idx="1">
                  <c:v>0.99545454545454504</c:v>
                </c:pt>
                <c:pt idx="2">
                  <c:v>0.99777777777777699</c:v>
                </c:pt>
                <c:pt idx="3">
                  <c:v>0.99772727272727202</c:v>
                </c:pt>
                <c:pt idx="4">
                  <c:v>0.99564375187500298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12-45F2-B8C9-F16C1285B4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8245488"/>
        <c:axId val="548243520"/>
      </c:barChart>
      <c:catAx>
        <c:axId val="548245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8243520"/>
        <c:crosses val="autoZero"/>
        <c:auto val="1"/>
        <c:lblAlgn val="ctr"/>
        <c:lblOffset val="100"/>
        <c:noMultiLvlLbl val="0"/>
      </c:catAx>
      <c:valAx>
        <c:axId val="548243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8245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u="none" strike="noStrike" baseline="0">
                <a:effectLst/>
              </a:rPr>
              <a:t>T1D</a:t>
            </a:r>
            <a:r>
              <a:rPr lang="en-US" altLang="zh-CN" sz="1400" b="0" i="0" u="none" strike="noStrike" baseline="0"/>
              <a:t> 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Sheet1!$A$107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Sheet1!$B$106:$F$106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Sheet1!$B$107:$F$107</c:f>
              <c:numCache>
                <c:formatCode>General</c:formatCode>
                <c:ptCount val="5"/>
                <c:pt idx="0">
                  <c:v>0.87080000000000002</c:v>
                </c:pt>
                <c:pt idx="1">
                  <c:v>0.43559999999999999</c:v>
                </c:pt>
                <c:pt idx="2">
                  <c:v>0.68120000000000003</c:v>
                </c:pt>
                <c:pt idx="3">
                  <c:v>0.6532</c:v>
                </c:pt>
                <c:pt idx="4">
                  <c:v>0.34520000000000001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0E-4C20-BAC2-30EF6E650B0B}"/>
            </c:ext>
          </c:extLst>
        </c:ser>
        <c:ser>
          <c:idx val="1"/>
          <c:order val="1"/>
          <c:tx>
            <c:strRef>
              <c:f>Sheet1!$A$108</c:f>
              <c:strCache>
                <c:ptCount val="1"/>
                <c:pt idx="0">
                  <c:v>Nbayes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Sheet1!$B$106:$F$106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Sheet1!$B$108:$F$108</c:f>
              <c:numCache>
                <c:formatCode>General</c:formatCode>
                <c:ptCount val="5"/>
                <c:pt idx="0">
                  <c:v>0.80940000000000001</c:v>
                </c:pt>
                <c:pt idx="1">
                  <c:v>0.73329999999999995</c:v>
                </c:pt>
                <c:pt idx="2">
                  <c:v>0.7762</c:v>
                </c:pt>
                <c:pt idx="3">
                  <c:v>0.77129999999999999</c:v>
                </c:pt>
                <c:pt idx="4">
                  <c:v>0.54430000000000001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0E-4C20-BAC2-30EF6E650B0B}"/>
            </c:ext>
          </c:extLst>
        </c:ser>
        <c:ser>
          <c:idx val="2"/>
          <c:order val="2"/>
          <c:tx>
            <c:strRef>
              <c:f>Sheet1!$A$109</c:f>
              <c:strCache>
                <c:ptCount val="1"/>
                <c:pt idx="0">
                  <c:v>Dtree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Sheet1!$B$106:$F$106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Sheet1!$B$109:$F$109</c:f>
              <c:numCache>
                <c:formatCode>General</c:formatCode>
                <c:ptCount val="5"/>
                <c:pt idx="0">
                  <c:v>0.72750000000000004</c:v>
                </c:pt>
                <c:pt idx="1">
                  <c:v>0.66139999999999999</c:v>
                </c:pt>
                <c:pt idx="2">
                  <c:v>0.69869999999999999</c:v>
                </c:pt>
                <c:pt idx="3">
                  <c:v>0.69440000000000002</c:v>
                </c:pt>
                <c:pt idx="4">
                  <c:v>0.38919999999999999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0E-4C20-BAC2-30EF6E650B0B}"/>
            </c:ext>
          </c:extLst>
        </c:ser>
        <c:ser>
          <c:idx val="3"/>
          <c:order val="3"/>
          <c:tx>
            <c:strRef>
              <c:f>Sheet1!$A$110</c:f>
              <c:strCache>
                <c:ptCount val="1"/>
                <c:pt idx="0">
                  <c:v>NN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Sheet1!$B$106:$F$106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Sheet1!$B$110:$F$110</c:f>
              <c:numCache>
                <c:formatCode>General</c:formatCode>
                <c:ptCount val="5"/>
                <c:pt idx="0">
                  <c:v>0.9304</c:v>
                </c:pt>
                <c:pt idx="1">
                  <c:v>0.80679999999999996</c:v>
                </c:pt>
                <c:pt idx="2">
                  <c:v>0.87660000000000005</c:v>
                </c:pt>
                <c:pt idx="3">
                  <c:v>0.86860000000000004</c:v>
                </c:pt>
                <c:pt idx="4">
                  <c:v>0.74960000000000004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A0E-4C20-BAC2-30EF6E650B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1534792"/>
        <c:axId val="571532496"/>
      </c:barChart>
      <c:catAx>
        <c:axId val="571534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1532496"/>
        <c:crosses val="autoZero"/>
        <c:auto val="1"/>
        <c:lblAlgn val="ctr"/>
        <c:lblOffset val="100"/>
        <c:noMultiLvlLbl val="0"/>
      </c:catAx>
      <c:valAx>
        <c:axId val="571532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1534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u="none" strike="noStrike" baseline="0">
                <a:effectLst/>
              </a:rPr>
              <a:t>Gastric</a:t>
            </a:r>
            <a:r>
              <a:rPr lang="en-US" altLang="zh-CN" sz="1400" b="0" i="0" u="none" strike="noStrike" baseline="0"/>
              <a:t> 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Sheet1!$A$86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Sheet1!$B$85:$F$85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Sheet1!$B$86:$F$86</c:f>
              <c:numCache>
                <c:formatCode>General</c:formatCode>
                <c:ptCount val="5"/>
                <c:pt idx="0">
                  <c:v>0.89655172413793105</c:v>
                </c:pt>
                <c:pt idx="1">
                  <c:v>0.97222222222222199</c:v>
                </c:pt>
                <c:pt idx="2">
                  <c:v>0.93846153846153801</c:v>
                </c:pt>
                <c:pt idx="3">
                  <c:v>0.93438697318007602</c:v>
                </c:pt>
                <c:pt idx="4">
                  <c:v>0.87636163580686899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2E-4CE2-9D1A-53EFEBAC0940}"/>
            </c:ext>
          </c:extLst>
        </c:ser>
        <c:ser>
          <c:idx val="1"/>
          <c:order val="1"/>
          <c:tx>
            <c:strRef>
              <c:f>Sheet1!$A$87</c:f>
              <c:strCache>
                <c:ptCount val="1"/>
                <c:pt idx="0">
                  <c:v>Nbayes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Sheet1!$B$85:$F$85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Sheet1!$B$87:$F$87</c:f>
              <c:numCache>
                <c:formatCode>General</c:formatCode>
                <c:ptCount val="5"/>
                <c:pt idx="0">
                  <c:v>0.90919540229884999</c:v>
                </c:pt>
                <c:pt idx="1">
                  <c:v>0.96666666666666601</c:v>
                </c:pt>
                <c:pt idx="2">
                  <c:v>0.94102564102564101</c:v>
                </c:pt>
                <c:pt idx="3">
                  <c:v>0.93793103448275805</c:v>
                </c:pt>
                <c:pt idx="4">
                  <c:v>0.88116112675000602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2E-4CE2-9D1A-53EFEBAC0940}"/>
            </c:ext>
          </c:extLst>
        </c:ser>
        <c:ser>
          <c:idx val="2"/>
          <c:order val="2"/>
          <c:tx>
            <c:strRef>
              <c:f>Sheet1!$A$88</c:f>
              <c:strCache>
                <c:ptCount val="1"/>
                <c:pt idx="0">
                  <c:v>Dtree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Sheet1!$B$85:$F$85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Sheet1!$B$88:$F$88</c:f>
              <c:numCache>
                <c:formatCode>General</c:formatCode>
                <c:ptCount val="5"/>
                <c:pt idx="0">
                  <c:v>0.903448275862068</c:v>
                </c:pt>
                <c:pt idx="1">
                  <c:v>0.96111111111111003</c:v>
                </c:pt>
                <c:pt idx="2">
                  <c:v>0.93538461538461504</c:v>
                </c:pt>
                <c:pt idx="3">
                  <c:v>0.93227969348658901</c:v>
                </c:pt>
                <c:pt idx="4">
                  <c:v>0.870014336352118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2E-4CE2-9D1A-53EFEBAC0940}"/>
            </c:ext>
          </c:extLst>
        </c:ser>
        <c:ser>
          <c:idx val="3"/>
          <c:order val="3"/>
          <c:tx>
            <c:strRef>
              <c:f>Sheet1!$A$89</c:f>
              <c:strCache>
                <c:ptCount val="1"/>
                <c:pt idx="0">
                  <c:v>NN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Sheet1!$B$85:$F$85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Sheet1!$B$89:$F$89</c:f>
              <c:numCache>
                <c:formatCode>General</c:formatCode>
                <c:ptCount val="5"/>
                <c:pt idx="0">
                  <c:v>0.95057471264367799</c:v>
                </c:pt>
                <c:pt idx="1">
                  <c:v>0.99351851851851802</c:v>
                </c:pt>
                <c:pt idx="2">
                  <c:v>0.97435897435897401</c:v>
                </c:pt>
                <c:pt idx="3">
                  <c:v>0.97204661558109795</c:v>
                </c:pt>
                <c:pt idx="4">
                  <c:v>0.94887669986711598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F2E-4CE2-9D1A-53EFEBAC09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3276928"/>
        <c:axId val="543275288"/>
      </c:barChart>
      <c:catAx>
        <c:axId val="543276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3275288"/>
        <c:crosses val="autoZero"/>
        <c:auto val="1"/>
        <c:lblAlgn val="ctr"/>
        <c:lblOffset val="100"/>
        <c:noMultiLvlLbl val="0"/>
      </c:catAx>
      <c:valAx>
        <c:axId val="543275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3276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u="none" strike="noStrike" baseline="0">
                <a:effectLst/>
              </a:rPr>
              <a:t>Gastric1</a:t>
            </a:r>
            <a:r>
              <a:rPr lang="en-US" altLang="zh-CN" sz="1400" b="0" i="0" u="none" strike="noStrike" baseline="0"/>
              <a:t> 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Sheet1!$A$93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Sheet1!$B$92:$F$92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Sheet1!$B$93:$F$93</c:f>
              <c:numCache>
                <c:formatCode>General</c:formatCode>
                <c:ptCount val="5"/>
                <c:pt idx="0">
                  <c:v>0.95833333333333304</c:v>
                </c:pt>
                <c:pt idx="1">
                  <c:v>0.95833333333333304</c:v>
                </c:pt>
                <c:pt idx="2">
                  <c:v>0.95833333333333304</c:v>
                </c:pt>
                <c:pt idx="3">
                  <c:v>0.95833333333333304</c:v>
                </c:pt>
                <c:pt idx="4">
                  <c:v>0.91666666666666596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3B-417C-B83A-0D2B280E629E}"/>
            </c:ext>
          </c:extLst>
        </c:ser>
        <c:ser>
          <c:idx val="1"/>
          <c:order val="1"/>
          <c:tx>
            <c:strRef>
              <c:f>Sheet1!$A$94</c:f>
              <c:strCache>
                <c:ptCount val="1"/>
                <c:pt idx="0">
                  <c:v>Nbayes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Sheet1!$B$92:$F$92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Sheet1!$B$94:$F$94</c:f>
              <c:numCache>
                <c:formatCode>General</c:formatCode>
                <c:ptCount val="5"/>
                <c:pt idx="0">
                  <c:v>0.95694444444444404</c:v>
                </c:pt>
                <c:pt idx="1">
                  <c:v>0.95833333333333304</c:v>
                </c:pt>
                <c:pt idx="2">
                  <c:v>0.95763888888888804</c:v>
                </c:pt>
                <c:pt idx="3">
                  <c:v>0.95763888888888804</c:v>
                </c:pt>
                <c:pt idx="4">
                  <c:v>0.915286486385117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3B-417C-B83A-0D2B280E629E}"/>
            </c:ext>
          </c:extLst>
        </c:ser>
        <c:ser>
          <c:idx val="2"/>
          <c:order val="2"/>
          <c:tx>
            <c:strRef>
              <c:f>Sheet1!$A$95</c:f>
              <c:strCache>
                <c:ptCount val="1"/>
                <c:pt idx="0">
                  <c:v>Dtree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Sheet1!$B$92:$F$92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Sheet1!$B$95:$F$95</c:f>
              <c:numCache>
                <c:formatCode>General</c:formatCode>
                <c:ptCount val="5"/>
                <c:pt idx="0">
                  <c:v>0.905092592592592</c:v>
                </c:pt>
                <c:pt idx="1">
                  <c:v>0.92962962962962903</c:v>
                </c:pt>
                <c:pt idx="2">
                  <c:v>0.91736111111111096</c:v>
                </c:pt>
                <c:pt idx="3">
                  <c:v>0.91736111111111096</c:v>
                </c:pt>
                <c:pt idx="4">
                  <c:v>0.83540543586135896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3B-417C-B83A-0D2B280E629E}"/>
            </c:ext>
          </c:extLst>
        </c:ser>
        <c:ser>
          <c:idx val="3"/>
          <c:order val="3"/>
          <c:tx>
            <c:strRef>
              <c:f>Sheet1!$A$96</c:f>
              <c:strCache>
                <c:ptCount val="1"/>
                <c:pt idx="0">
                  <c:v>NN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Sheet1!$B$92:$F$92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Sheet1!$B$96:$F$96</c:f>
              <c:numCache>
                <c:formatCode>General</c:formatCode>
                <c:ptCount val="5"/>
                <c:pt idx="0">
                  <c:v>0.96435185185185102</c:v>
                </c:pt>
                <c:pt idx="1">
                  <c:v>0.94212962962962898</c:v>
                </c:pt>
                <c:pt idx="2">
                  <c:v>0.95324074074073994</c:v>
                </c:pt>
                <c:pt idx="3">
                  <c:v>0.95324074074073994</c:v>
                </c:pt>
                <c:pt idx="4">
                  <c:v>0.906900737526249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E3B-417C-B83A-0D2B280E62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7978840"/>
        <c:axId val="547976544"/>
      </c:barChart>
      <c:catAx>
        <c:axId val="547978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7976544"/>
        <c:crosses val="autoZero"/>
        <c:auto val="1"/>
        <c:lblAlgn val="ctr"/>
        <c:lblOffset val="100"/>
        <c:noMultiLvlLbl val="0"/>
      </c:catAx>
      <c:valAx>
        <c:axId val="547976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7978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u="none" strike="noStrike" baseline="0">
                <a:effectLst/>
              </a:rPr>
              <a:t>Gastric2</a:t>
            </a:r>
            <a:r>
              <a:rPr lang="en-US" altLang="zh-CN" sz="1400" b="0" i="0" u="none" strike="noStrike" baseline="0"/>
              <a:t> 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Sheet1!$A$100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Sheet1!$B$99:$F$99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Sheet1!$B$100:$F$100</c:f>
              <c:numCache>
                <c:formatCode>General</c:formatCode>
                <c:ptCount val="5"/>
                <c:pt idx="0">
                  <c:v>0.99301075268817196</c:v>
                </c:pt>
                <c:pt idx="1">
                  <c:v>0.98333333333333295</c:v>
                </c:pt>
                <c:pt idx="2">
                  <c:v>0.98817204301075201</c:v>
                </c:pt>
                <c:pt idx="3">
                  <c:v>0.98817204301075201</c:v>
                </c:pt>
                <c:pt idx="4">
                  <c:v>0.97645433945522098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56-418E-B4E3-97C7DD9157B3}"/>
            </c:ext>
          </c:extLst>
        </c:ser>
        <c:ser>
          <c:idx val="1"/>
          <c:order val="1"/>
          <c:tx>
            <c:strRef>
              <c:f>Sheet1!$A$101</c:f>
              <c:strCache>
                <c:ptCount val="1"/>
                <c:pt idx="0">
                  <c:v>Nbayes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Sheet1!$B$99:$F$99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Sheet1!$B$101:$F$101</c:f>
              <c:numCache>
                <c:formatCode>General</c:formatCode>
                <c:ptCount val="5"/>
                <c:pt idx="0">
                  <c:v>0.99516129032258005</c:v>
                </c:pt>
                <c:pt idx="1">
                  <c:v>0.98440860215053705</c:v>
                </c:pt>
                <c:pt idx="2">
                  <c:v>0.98978494623655899</c:v>
                </c:pt>
                <c:pt idx="3">
                  <c:v>0.98978494623655899</c:v>
                </c:pt>
                <c:pt idx="4">
                  <c:v>0.97965522571728203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56-418E-B4E3-97C7DD9157B3}"/>
            </c:ext>
          </c:extLst>
        </c:ser>
        <c:ser>
          <c:idx val="2"/>
          <c:order val="2"/>
          <c:tx>
            <c:strRef>
              <c:f>Sheet1!$A$102</c:f>
              <c:strCache>
                <c:ptCount val="1"/>
                <c:pt idx="0">
                  <c:v>Dtree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Sheet1!$B$99:$F$99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Sheet1!$B$102:$F$102</c:f>
              <c:numCache>
                <c:formatCode>General</c:formatCode>
                <c:ptCount val="5"/>
                <c:pt idx="0">
                  <c:v>0.98655913978494603</c:v>
                </c:pt>
                <c:pt idx="1">
                  <c:v>0.98602150537634403</c:v>
                </c:pt>
                <c:pt idx="2">
                  <c:v>0.98629032258064497</c:v>
                </c:pt>
                <c:pt idx="3">
                  <c:v>0.98629032258064497</c:v>
                </c:pt>
                <c:pt idx="4">
                  <c:v>0.97266928550283704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56-418E-B4E3-97C7DD9157B3}"/>
            </c:ext>
          </c:extLst>
        </c:ser>
        <c:ser>
          <c:idx val="3"/>
          <c:order val="3"/>
          <c:tx>
            <c:strRef>
              <c:f>Sheet1!$A$103</c:f>
              <c:strCache>
                <c:ptCount val="1"/>
                <c:pt idx="0">
                  <c:v>NN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Sheet1!$B$99:$F$99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Sheet1!$B$103:$F$103</c:f>
              <c:numCache>
                <c:formatCode>General</c:formatCode>
                <c:ptCount val="5"/>
                <c:pt idx="0">
                  <c:v>1</c:v>
                </c:pt>
                <c:pt idx="1">
                  <c:v>0.99784946236559102</c:v>
                </c:pt>
                <c:pt idx="2">
                  <c:v>0.99892473118279501</c:v>
                </c:pt>
                <c:pt idx="3">
                  <c:v>0.99892473118279501</c:v>
                </c:pt>
                <c:pt idx="4">
                  <c:v>0.99786652901442396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56-418E-B4E3-97C7DD9157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1700160"/>
        <c:axId val="601701472"/>
      </c:barChart>
      <c:catAx>
        <c:axId val="60170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1701472"/>
        <c:crosses val="autoZero"/>
        <c:auto val="1"/>
        <c:lblAlgn val="ctr"/>
        <c:lblOffset val="100"/>
        <c:noMultiLvlLbl val="0"/>
      </c:catAx>
      <c:valAx>
        <c:axId val="601701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1700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Stroke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Sheet1!$A$114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Sheet1!$B$113:$F$113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Sheet1!$B$114:$F$114</c:f>
              <c:numCache>
                <c:formatCode>General</c:formatCode>
                <c:ptCount val="5"/>
                <c:pt idx="0">
                  <c:v>0.81</c:v>
                </c:pt>
                <c:pt idx="1">
                  <c:v>0.76500000000000001</c:v>
                </c:pt>
                <c:pt idx="2">
                  <c:v>0.78749999999999998</c:v>
                </c:pt>
                <c:pt idx="3">
                  <c:v>0.78749999999999998</c:v>
                </c:pt>
                <c:pt idx="4">
                  <c:v>0.57820000000000005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B2-4CAA-9972-D0AD0F8A3B9A}"/>
            </c:ext>
          </c:extLst>
        </c:ser>
        <c:ser>
          <c:idx val="1"/>
          <c:order val="1"/>
          <c:tx>
            <c:strRef>
              <c:f>Sheet1!$A$115</c:f>
              <c:strCache>
                <c:ptCount val="1"/>
                <c:pt idx="0">
                  <c:v>Nbayes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Sheet1!$B$113:$F$113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Sheet1!$B$115:$F$115</c:f>
              <c:numCache>
                <c:formatCode>General</c:formatCode>
                <c:ptCount val="5"/>
                <c:pt idx="0">
                  <c:v>0.94330000000000003</c:v>
                </c:pt>
                <c:pt idx="1">
                  <c:v>0.8367</c:v>
                </c:pt>
                <c:pt idx="2">
                  <c:v>0.89</c:v>
                </c:pt>
                <c:pt idx="3">
                  <c:v>0.89</c:v>
                </c:pt>
                <c:pt idx="4">
                  <c:v>0.78569999999999995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B2-4CAA-9972-D0AD0F8A3B9A}"/>
            </c:ext>
          </c:extLst>
        </c:ser>
        <c:ser>
          <c:idx val="2"/>
          <c:order val="2"/>
          <c:tx>
            <c:strRef>
              <c:f>Sheet1!$A$116</c:f>
              <c:strCache>
                <c:ptCount val="1"/>
                <c:pt idx="0">
                  <c:v>Dtree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Sheet1!$B$113:$F$113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Sheet1!$B$116:$F$116</c:f>
              <c:numCache>
                <c:formatCode>General</c:formatCode>
                <c:ptCount val="5"/>
                <c:pt idx="0">
                  <c:v>0.755</c:v>
                </c:pt>
                <c:pt idx="1">
                  <c:v>0.86829999999999996</c:v>
                </c:pt>
                <c:pt idx="2">
                  <c:v>0.81169999999999998</c:v>
                </c:pt>
                <c:pt idx="3">
                  <c:v>0.81169999999999998</c:v>
                </c:pt>
                <c:pt idx="4">
                  <c:v>0.62939999999999996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B2-4CAA-9972-D0AD0F8A3B9A}"/>
            </c:ext>
          </c:extLst>
        </c:ser>
        <c:ser>
          <c:idx val="3"/>
          <c:order val="3"/>
          <c:tx>
            <c:strRef>
              <c:f>Sheet1!$A$117</c:f>
              <c:strCache>
                <c:ptCount val="1"/>
                <c:pt idx="0">
                  <c:v>NN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Sheet1!$B$113:$F$113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Sheet1!$B$117:$F$117</c:f>
              <c:numCache>
                <c:formatCode>General</c:formatCode>
                <c:ptCount val="5"/>
                <c:pt idx="0">
                  <c:v>0.95330000000000004</c:v>
                </c:pt>
                <c:pt idx="1">
                  <c:v>0.92669999999999997</c:v>
                </c:pt>
                <c:pt idx="2">
                  <c:v>0.94</c:v>
                </c:pt>
                <c:pt idx="3">
                  <c:v>0.94</c:v>
                </c:pt>
                <c:pt idx="4">
                  <c:v>0.88319999999999999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EB2-4CAA-9972-D0AD0F8A3B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2095272"/>
        <c:axId val="582096256"/>
      </c:barChart>
      <c:catAx>
        <c:axId val="582095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2096256"/>
        <c:crosses val="autoZero"/>
        <c:auto val="1"/>
        <c:lblAlgn val="ctr"/>
        <c:lblOffset val="100"/>
        <c:noMultiLvlLbl val="0"/>
      </c:catAx>
      <c:valAx>
        <c:axId val="582096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2095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skcm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0.72219999999999995</c:v>
                </c:pt>
                <c:pt idx="1">
                  <c:v>0.36890000000000001</c:v>
                </c:pt>
                <c:pt idx="2">
                  <c:v>0.55700000000000005</c:v>
                </c:pt>
                <c:pt idx="3">
                  <c:v>0.54559999999999997</c:v>
                </c:pt>
                <c:pt idx="4">
                  <c:v>9.74E-2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95-4036-B870-A249275F43EF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Nbayes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0.28470000000000001</c:v>
                </c:pt>
                <c:pt idx="1">
                  <c:v>0.76</c:v>
                </c:pt>
                <c:pt idx="2">
                  <c:v>0.50700000000000001</c:v>
                </c:pt>
                <c:pt idx="3">
                  <c:v>0.52229999999999999</c:v>
                </c:pt>
                <c:pt idx="4">
                  <c:v>5.0700000000000002E-2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95-4036-B870-A249275F43EF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Dtree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0.57509999999999994</c:v>
                </c:pt>
                <c:pt idx="1">
                  <c:v>0.51729999999999998</c:v>
                </c:pt>
                <c:pt idx="2">
                  <c:v>0.54800000000000004</c:v>
                </c:pt>
                <c:pt idx="3">
                  <c:v>0.54620000000000002</c:v>
                </c:pt>
                <c:pt idx="4">
                  <c:v>9.2499999999999999E-2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95-4036-B870-A249275F43EF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NN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Sheet1!$B$5:$F$5</c:f>
              <c:numCache>
                <c:formatCode>General</c:formatCode>
                <c:ptCount val="5"/>
                <c:pt idx="0">
                  <c:v>0.6482</c:v>
                </c:pt>
                <c:pt idx="1">
                  <c:v>0.60029999999999994</c:v>
                </c:pt>
                <c:pt idx="2">
                  <c:v>0.62580000000000002</c:v>
                </c:pt>
                <c:pt idx="3">
                  <c:v>0.62429999999999997</c:v>
                </c:pt>
                <c:pt idx="4">
                  <c:v>0.24859999999999999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695-4036-B870-A249275F43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8931088"/>
        <c:axId val="498935680"/>
      </c:barChart>
      <c:catAx>
        <c:axId val="498931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8935680"/>
        <c:crosses val="autoZero"/>
        <c:auto val="1"/>
        <c:lblAlgn val="ctr"/>
        <c:lblOffset val="100"/>
        <c:noMultiLvlLbl val="0"/>
      </c:catAx>
      <c:valAx>
        <c:axId val="49893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8931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stad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Sheet1!$A$9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Sheet1!$B$8:$F$8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Sheet1!$B$9:$F$9</c:f>
              <c:numCache>
                <c:formatCode>General</c:formatCode>
                <c:ptCount val="5"/>
                <c:pt idx="0">
                  <c:v>0.45040000000000002</c:v>
                </c:pt>
                <c:pt idx="1">
                  <c:v>0.65629999999999999</c:v>
                </c:pt>
                <c:pt idx="2">
                  <c:v>0.55689999999999995</c:v>
                </c:pt>
                <c:pt idx="3">
                  <c:v>0.5534</c:v>
                </c:pt>
                <c:pt idx="4">
                  <c:v>0.10920000000000001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4B-4F01-9557-BE46B685E893}"/>
            </c:ext>
          </c:extLst>
        </c:ser>
        <c:ser>
          <c:idx val="1"/>
          <c:order val="1"/>
          <c:tx>
            <c:strRef>
              <c:f>Sheet1!$A$10</c:f>
              <c:strCache>
                <c:ptCount val="1"/>
                <c:pt idx="0">
                  <c:v>Nbayes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Sheet1!$B$8:$F$8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Sheet1!$B$10:$F$10</c:f>
              <c:numCache>
                <c:formatCode>General</c:formatCode>
                <c:ptCount val="5"/>
                <c:pt idx="0">
                  <c:v>0.91210000000000002</c:v>
                </c:pt>
                <c:pt idx="1">
                  <c:v>0.1037</c:v>
                </c:pt>
                <c:pt idx="2">
                  <c:v>0.49409999999999998</c:v>
                </c:pt>
                <c:pt idx="3">
                  <c:v>0.50790000000000002</c:v>
                </c:pt>
                <c:pt idx="4">
                  <c:v>2.7099999999999999E-2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4B-4F01-9557-BE46B685E893}"/>
            </c:ext>
          </c:extLst>
        </c:ser>
        <c:ser>
          <c:idx val="2"/>
          <c:order val="2"/>
          <c:tx>
            <c:strRef>
              <c:f>Sheet1!$A$11</c:f>
              <c:strCache>
                <c:ptCount val="1"/>
                <c:pt idx="0">
                  <c:v>Dtree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Sheet1!$B$8:$F$8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Sheet1!$B$11:$F$11</c:f>
              <c:numCache>
                <c:formatCode>General</c:formatCode>
                <c:ptCount val="5"/>
                <c:pt idx="0">
                  <c:v>0.56489999999999996</c:v>
                </c:pt>
                <c:pt idx="1">
                  <c:v>0.5968</c:v>
                </c:pt>
                <c:pt idx="2">
                  <c:v>0.58140000000000003</c:v>
                </c:pt>
                <c:pt idx="3">
                  <c:v>0.58079999999999998</c:v>
                </c:pt>
                <c:pt idx="4">
                  <c:v>0.1618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4B-4F01-9557-BE46B685E893}"/>
            </c:ext>
          </c:extLst>
        </c:ser>
        <c:ser>
          <c:idx val="3"/>
          <c:order val="3"/>
          <c:tx>
            <c:strRef>
              <c:f>Sheet1!$A$12</c:f>
              <c:strCache>
                <c:ptCount val="1"/>
                <c:pt idx="0">
                  <c:v>NN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Sheet1!$B$8:$F$8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Sheet1!$B$12:$F$12</c:f>
              <c:numCache>
                <c:formatCode>General</c:formatCode>
                <c:ptCount val="5"/>
                <c:pt idx="0">
                  <c:v>0.60780000000000001</c:v>
                </c:pt>
                <c:pt idx="1">
                  <c:v>0.63270000000000004</c:v>
                </c:pt>
                <c:pt idx="2">
                  <c:v>0.62060000000000004</c:v>
                </c:pt>
                <c:pt idx="3">
                  <c:v>0.62019999999999997</c:v>
                </c:pt>
                <c:pt idx="4">
                  <c:v>0.24049999999999999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A4B-4F01-9557-BE46B685E8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8922560"/>
        <c:axId val="498920920"/>
      </c:barChart>
      <c:catAx>
        <c:axId val="498922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8920920"/>
        <c:crosses val="autoZero"/>
        <c:auto val="1"/>
        <c:lblAlgn val="ctr"/>
        <c:lblOffset val="100"/>
        <c:noMultiLvlLbl val="0"/>
      </c:catAx>
      <c:valAx>
        <c:axId val="498920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8922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Prostate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Sheet1!$A$9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Sheet1!$B$8:$F$8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Sheet1!$B$9:$F$9</c:f>
              <c:numCache>
                <c:formatCode>General</c:formatCode>
                <c:ptCount val="5"/>
                <c:pt idx="0">
                  <c:v>0.88205128205128203</c:v>
                </c:pt>
                <c:pt idx="1">
                  <c:v>0.97466666666666602</c:v>
                </c:pt>
                <c:pt idx="2">
                  <c:v>0.92745098039215601</c:v>
                </c:pt>
                <c:pt idx="3">
                  <c:v>0.92835897435897397</c:v>
                </c:pt>
                <c:pt idx="4">
                  <c:v>0.85915751695484999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7E-48F1-9802-400DAEE50E78}"/>
            </c:ext>
          </c:extLst>
        </c:ser>
        <c:ser>
          <c:idx val="1"/>
          <c:order val="1"/>
          <c:tx>
            <c:strRef>
              <c:f>Sheet1!$A$10</c:f>
              <c:strCache>
                <c:ptCount val="1"/>
                <c:pt idx="0">
                  <c:v>Nbayes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Sheet1!$B$8:$F$8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Sheet1!$B$10:$F$10</c:f>
              <c:numCache>
                <c:formatCode>General</c:formatCode>
                <c:ptCount val="5"/>
                <c:pt idx="0">
                  <c:v>0.89487179487179402</c:v>
                </c:pt>
                <c:pt idx="1">
                  <c:v>0.98</c:v>
                </c:pt>
                <c:pt idx="2">
                  <c:v>0.93660130718954204</c:v>
                </c:pt>
                <c:pt idx="3">
                  <c:v>0.93743589743589695</c:v>
                </c:pt>
                <c:pt idx="4">
                  <c:v>0.87681588859030202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7E-48F1-9802-400DAEE50E78}"/>
            </c:ext>
          </c:extLst>
        </c:ser>
        <c:ser>
          <c:idx val="2"/>
          <c:order val="2"/>
          <c:tx>
            <c:strRef>
              <c:f>Sheet1!$A$11</c:f>
              <c:strCache>
                <c:ptCount val="1"/>
                <c:pt idx="0">
                  <c:v>Dtree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Sheet1!$B$8:$F$8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Sheet1!$B$11:$F$11</c:f>
              <c:numCache>
                <c:formatCode>General</c:formatCode>
                <c:ptCount val="5"/>
                <c:pt idx="0">
                  <c:v>0.88910256410256405</c:v>
                </c:pt>
                <c:pt idx="1">
                  <c:v>0.87066666666666603</c:v>
                </c:pt>
                <c:pt idx="2">
                  <c:v>0.88006535947712405</c:v>
                </c:pt>
                <c:pt idx="3">
                  <c:v>0.87988461538461504</c:v>
                </c:pt>
                <c:pt idx="4">
                  <c:v>0.76073183382319298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7E-48F1-9802-400DAEE50E78}"/>
            </c:ext>
          </c:extLst>
        </c:ser>
        <c:ser>
          <c:idx val="3"/>
          <c:order val="3"/>
          <c:tx>
            <c:strRef>
              <c:f>Sheet1!$A$12</c:f>
              <c:strCache>
                <c:ptCount val="1"/>
                <c:pt idx="0">
                  <c:v>NN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Sheet1!$B$8:$F$8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Sheet1!$B$12:$F$12</c:f>
              <c:numCache>
                <c:formatCode>General</c:formatCode>
                <c:ptCount val="5"/>
                <c:pt idx="0">
                  <c:v>0.94102564102564101</c:v>
                </c:pt>
                <c:pt idx="1">
                  <c:v>0.95066666666666599</c:v>
                </c:pt>
                <c:pt idx="2">
                  <c:v>0.94575163398692697</c:v>
                </c:pt>
                <c:pt idx="3">
                  <c:v>0.945846153846153</c:v>
                </c:pt>
                <c:pt idx="4">
                  <c:v>0.89177010487174802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E7E-48F1-9802-400DAEE50E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6321952"/>
        <c:axId val="536325888"/>
      </c:barChart>
      <c:catAx>
        <c:axId val="536321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6325888"/>
        <c:crosses val="autoZero"/>
        <c:auto val="1"/>
        <c:lblAlgn val="ctr"/>
        <c:lblOffset val="100"/>
        <c:noMultiLvlLbl val="0"/>
      </c:catAx>
      <c:valAx>
        <c:axId val="536325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6321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kirc</a:t>
            </a:r>
          </a:p>
          <a:p>
            <a:pPr>
              <a:defRPr/>
            </a:pP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Sheet1!$A$16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Sheet1!$B$15:$F$15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Sheet1!$B$16:$F$16</c:f>
              <c:numCache>
                <c:formatCode>General</c:formatCode>
                <c:ptCount val="5"/>
                <c:pt idx="0">
                  <c:v>0.92679999999999996</c:v>
                </c:pt>
                <c:pt idx="1">
                  <c:v>0.28050000000000003</c:v>
                </c:pt>
                <c:pt idx="2">
                  <c:v>0.66969999999999996</c:v>
                </c:pt>
                <c:pt idx="3">
                  <c:v>0.60360000000000003</c:v>
                </c:pt>
                <c:pt idx="4">
                  <c:v>0.27989999999999998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C0-4ECF-8659-222BE537D3D0}"/>
            </c:ext>
          </c:extLst>
        </c:ser>
        <c:ser>
          <c:idx val="1"/>
          <c:order val="1"/>
          <c:tx>
            <c:strRef>
              <c:f>Sheet1!$A$17</c:f>
              <c:strCache>
                <c:ptCount val="1"/>
                <c:pt idx="0">
                  <c:v>Nbayes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Sheet1!$B$15:$F$15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Sheet1!$B$17:$F$17</c:f>
              <c:numCache>
                <c:formatCode>General</c:formatCode>
                <c:ptCount val="5"/>
                <c:pt idx="0">
                  <c:v>0.93100000000000005</c:v>
                </c:pt>
                <c:pt idx="1">
                  <c:v>0.29780000000000001</c:v>
                </c:pt>
                <c:pt idx="2">
                  <c:v>0.67920000000000003</c:v>
                </c:pt>
                <c:pt idx="3">
                  <c:v>0.61439999999999995</c:v>
                </c:pt>
                <c:pt idx="4">
                  <c:v>0.3054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C0-4ECF-8659-222BE537D3D0}"/>
            </c:ext>
          </c:extLst>
        </c:ser>
        <c:ser>
          <c:idx val="2"/>
          <c:order val="2"/>
          <c:tx>
            <c:strRef>
              <c:f>Sheet1!$A$18</c:f>
              <c:strCache>
                <c:ptCount val="1"/>
                <c:pt idx="0">
                  <c:v>Dtree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Sheet1!$B$15:$F$15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Sheet1!$B$18:$F$18</c:f>
              <c:numCache>
                <c:formatCode>General</c:formatCode>
                <c:ptCount val="5"/>
                <c:pt idx="0">
                  <c:v>0.68149999999999999</c:v>
                </c:pt>
                <c:pt idx="1">
                  <c:v>0.52949999999999997</c:v>
                </c:pt>
                <c:pt idx="2">
                  <c:v>0.621</c:v>
                </c:pt>
                <c:pt idx="3">
                  <c:v>0.60550000000000004</c:v>
                </c:pt>
                <c:pt idx="4">
                  <c:v>0.21060000000000001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C0-4ECF-8659-222BE537D3D0}"/>
            </c:ext>
          </c:extLst>
        </c:ser>
        <c:ser>
          <c:idx val="3"/>
          <c:order val="3"/>
          <c:tx>
            <c:strRef>
              <c:f>Sheet1!$A$19</c:f>
              <c:strCache>
                <c:ptCount val="1"/>
                <c:pt idx="0">
                  <c:v>NN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Sheet1!$B$15:$F$15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Sheet1!$B$19:$F$19</c:f>
              <c:numCache>
                <c:formatCode>General</c:formatCode>
                <c:ptCount val="5"/>
                <c:pt idx="0">
                  <c:v>0.71489999999999998</c:v>
                </c:pt>
                <c:pt idx="1">
                  <c:v>0.5927</c:v>
                </c:pt>
                <c:pt idx="2">
                  <c:v>0.6663</c:v>
                </c:pt>
                <c:pt idx="3">
                  <c:v>0.65380000000000005</c:v>
                </c:pt>
                <c:pt idx="4">
                  <c:v>0.30640000000000001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C0-4ECF-8659-222BE537D3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4178008"/>
        <c:axId val="614178664"/>
      </c:barChart>
      <c:catAx>
        <c:axId val="614178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4178664"/>
        <c:crosses val="autoZero"/>
        <c:auto val="1"/>
        <c:lblAlgn val="ctr"/>
        <c:lblOffset val="100"/>
        <c:noMultiLvlLbl val="0"/>
      </c:catAx>
      <c:valAx>
        <c:axId val="614178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4178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luad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Sheet1!$A$23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Sheet1!$B$22:$F$22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Sheet1!$B$23:$F$23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0.78769999999999996</c:v>
                </c:pt>
                <c:pt idx="3">
                  <c:v>0.5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F7-4447-AD00-C6CEC49FADB7}"/>
            </c:ext>
          </c:extLst>
        </c:ser>
        <c:ser>
          <c:idx val="1"/>
          <c:order val="1"/>
          <c:tx>
            <c:strRef>
              <c:f>Sheet1!$A$24</c:f>
              <c:strCache>
                <c:ptCount val="1"/>
                <c:pt idx="0">
                  <c:v>Nbayes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Sheet1!$B$22:$F$22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Sheet1!$B$24:$F$24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0.78769999999999996</c:v>
                </c:pt>
                <c:pt idx="3">
                  <c:v>0.5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F7-4447-AD00-C6CEC49FADB7}"/>
            </c:ext>
          </c:extLst>
        </c:ser>
        <c:ser>
          <c:idx val="2"/>
          <c:order val="2"/>
          <c:tx>
            <c:strRef>
              <c:f>Sheet1!$A$25</c:f>
              <c:strCache>
                <c:ptCount val="1"/>
                <c:pt idx="0">
                  <c:v>Dtree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Sheet1!$B$22:$F$22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Sheet1!$B$25:$F$25</c:f>
              <c:numCache>
                <c:formatCode>General</c:formatCode>
                <c:ptCount val="5"/>
                <c:pt idx="0">
                  <c:v>0.83260000000000001</c:v>
                </c:pt>
                <c:pt idx="1">
                  <c:v>0.3301</c:v>
                </c:pt>
                <c:pt idx="2">
                  <c:v>0.72589999999999999</c:v>
                </c:pt>
                <c:pt idx="3">
                  <c:v>0.58140000000000003</c:v>
                </c:pt>
                <c:pt idx="4">
                  <c:v>0.1658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F7-4447-AD00-C6CEC49FADB7}"/>
            </c:ext>
          </c:extLst>
        </c:ser>
        <c:ser>
          <c:idx val="3"/>
          <c:order val="3"/>
          <c:tx>
            <c:strRef>
              <c:f>Sheet1!$A$26</c:f>
              <c:strCache>
                <c:ptCount val="1"/>
                <c:pt idx="0">
                  <c:v>NN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Sheet1!$B$22:$F$22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Sheet1!$B$26:$F$26</c:f>
              <c:numCache>
                <c:formatCode>General</c:formatCode>
                <c:ptCount val="5"/>
                <c:pt idx="0">
                  <c:v>0.83579999999999999</c:v>
                </c:pt>
                <c:pt idx="1">
                  <c:v>0.32229999999999998</c:v>
                </c:pt>
                <c:pt idx="2">
                  <c:v>0.7268</c:v>
                </c:pt>
                <c:pt idx="3">
                  <c:v>0.57909999999999995</c:v>
                </c:pt>
                <c:pt idx="4">
                  <c:v>0.16239999999999999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1F7-4447-AD00-C6CEC49FAD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4174400"/>
        <c:axId val="614176696"/>
      </c:barChart>
      <c:catAx>
        <c:axId val="614174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4176696"/>
        <c:crosses val="autoZero"/>
        <c:auto val="1"/>
        <c:lblAlgn val="ctr"/>
        <c:lblOffset val="100"/>
        <c:noMultiLvlLbl val="0"/>
      </c:catAx>
      <c:valAx>
        <c:axId val="614176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4174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Colon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Sheet1!$A$16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Sheet1!$B$15:$F$15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Sheet1!$B$16:$F$16</c:f>
              <c:numCache>
                <c:formatCode>General</c:formatCode>
                <c:ptCount val="5"/>
                <c:pt idx="0">
                  <c:v>0.899166666666666</c:v>
                </c:pt>
                <c:pt idx="1">
                  <c:v>0.79848484848484802</c:v>
                </c:pt>
                <c:pt idx="2">
                  <c:v>0.86344086021505295</c:v>
                </c:pt>
                <c:pt idx="3">
                  <c:v>0.84882575757575696</c:v>
                </c:pt>
                <c:pt idx="4">
                  <c:v>0.70074086808168801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6F-4A55-8454-28FC5DDD5FD5}"/>
            </c:ext>
          </c:extLst>
        </c:ser>
        <c:ser>
          <c:idx val="1"/>
          <c:order val="1"/>
          <c:tx>
            <c:strRef>
              <c:f>Sheet1!$A$17</c:f>
              <c:strCache>
                <c:ptCount val="1"/>
                <c:pt idx="0">
                  <c:v>Nbayes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Sheet1!$B$15:$F$15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Sheet1!$B$17:$F$17</c:f>
              <c:numCache>
                <c:formatCode>General</c:formatCode>
                <c:ptCount val="5"/>
                <c:pt idx="0">
                  <c:v>0.85499999999999998</c:v>
                </c:pt>
                <c:pt idx="1">
                  <c:v>0.898484848484848</c:v>
                </c:pt>
                <c:pt idx="2">
                  <c:v>0.87043010752688099</c:v>
                </c:pt>
                <c:pt idx="3">
                  <c:v>0.87674242424242399</c:v>
                </c:pt>
                <c:pt idx="4">
                  <c:v>0.73254778635660101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6F-4A55-8454-28FC5DDD5FD5}"/>
            </c:ext>
          </c:extLst>
        </c:ser>
        <c:ser>
          <c:idx val="2"/>
          <c:order val="2"/>
          <c:tx>
            <c:strRef>
              <c:f>Sheet1!$A$18</c:f>
              <c:strCache>
                <c:ptCount val="1"/>
                <c:pt idx="0">
                  <c:v>Dtree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Sheet1!$B$15:$F$15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Sheet1!$B$18:$F$18</c:f>
              <c:numCache>
                <c:formatCode>General</c:formatCode>
                <c:ptCount val="5"/>
                <c:pt idx="0">
                  <c:v>0.850833333333333</c:v>
                </c:pt>
                <c:pt idx="1">
                  <c:v>0.73787878787878802</c:v>
                </c:pt>
                <c:pt idx="2">
                  <c:v>0.81075268817204205</c:v>
                </c:pt>
                <c:pt idx="3">
                  <c:v>0.79435606060606001</c:v>
                </c:pt>
                <c:pt idx="4">
                  <c:v>0.59072517871572605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6F-4A55-8454-28FC5DDD5FD5}"/>
            </c:ext>
          </c:extLst>
        </c:ser>
        <c:ser>
          <c:idx val="3"/>
          <c:order val="3"/>
          <c:tx>
            <c:strRef>
              <c:f>Sheet1!$A$19</c:f>
              <c:strCache>
                <c:ptCount val="1"/>
                <c:pt idx="0">
                  <c:v>NN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Sheet1!$B$15:$F$15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Sheet1!$B$19:$F$19</c:f>
              <c:numCache>
                <c:formatCode>General</c:formatCode>
                <c:ptCount val="5"/>
                <c:pt idx="0">
                  <c:v>0.90416666666666601</c:v>
                </c:pt>
                <c:pt idx="1">
                  <c:v>0.865151515151515</c:v>
                </c:pt>
                <c:pt idx="2">
                  <c:v>0.89032258064516101</c:v>
                </c:pt>
                <c:pt idx="3">
                  <c:v>0.88465909090909101</c:v>
                </c:pt>
                <c:pt idx="4">
                  <c:v>0.764227150889076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86F-4A55-8454-28FC5DDD5F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4322632"/>
        <c:axId val="504323616"/>
      </c:barChart>
      <c:catAx>
        <c:axId val="504322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4323616"/>
        <c:crosses val="autoZero"/>
        <c:auto val="1"/>
        <c:lblAlgn val="ctr"/>
        <c:lblOffset val="100"/>
        <c:noMultiLvlLbl val="0"/>
      </c:catAx>
      <c:valAx>
        <c:axId val="504323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4322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Leukaemia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Sheet1!$A$23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Sheet1!$B$22:$F$22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Sheet1!$B$23:$F$23</c:f>
              <c:numCache>
                <c:formatCode>General</c:formatCode>
                <c:ptCount val="5"/>
                <c:pt idx="0">
                  <c:v>0.99929078014184403</c:v>
                </c:pt>
                <c:pt idx="1">
                  <c:v>0.92</c:v>
                </c:pt>
                <c:pt idx="2">
                  <c:v>0.97175925925925899</c:v>
                </c:pt>
                <c:pt idx="3">
                  <c:v>0.95964539007092198</c:v>
                </c:pt>
                <c:pt idx="4">
                  <c:v>0.938329660291085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33-427C-9415-0D6538C3643E}"/>
            </c:ext>
          </c:extLst>
        </c:ser>
        <c:ser>
          <c:idx val="1"/>
          <c:order val="1"/>
          <c:tx>
            <c:strRef>
              <c:f>Sheet1!$A$24</c:f>
              <c:strCache>
                <c:ptCount val="1"/>
                <c:pt idx="0">
                  <c:v>Nbayes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Sheet1!$B$22:$F$22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Sheet1!$B$24:$F$24</c:f>
              <c:numCache>
                <c:formatCode>General</c:formatCode>
                <c:ptCount val="5"/>
                <c:pt idx="0">
                  <c:v>0.95815602836879399</c:v>
                </c:pt>
                <c:pt idx="1">
                  <c:v>0.92</c:v>
                </c:pt>
                <c:pt idx="2">
                  <c:v>0.94490740740740697</c:v>
                </c:pt>
                <c:pt idx="3">
                  <c:v>0.93907801418439696</c:v>
                </c:pt>
                <c:pt idx="4">
                  <c:v>0.87845360478387402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33-427C-9415-0D6538C3643E}"/>
            </c:ext>
          </c:extLst>
        </c:ser>
        <c:ser>
          <c:idx val="2"/>
          <c:order val="2"/>
          <c:tx>
            <c:strRef>
              <c:f>Sheet1!$A$25</c:f>
              <c:strCache>
                <c:ptCount val="1"/>
                <c:pt idx="0">
                  <c:v>Dtree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Sheet1!$B$22:$F$22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Sheet1!$B$25:$F$25</c:f>
              <c:numCache>
                <c:formatCode>General</c:formatCode>
                <c:ptCount val="5"/>
                <c:pt idx="0">
                  <c:v>0.97943262411347498</c:v>
                </c:pt>
                <c:pt idx="1">
                  <c:v>0.90266666666666595</c:v>
                </c:pt>
                <c:pt idx="2">
                  <c:v>0.95277777777777695</c:v>
                </c:pt>
                <c:pt idx="3">
                  <c:v>0.94104964539007097</c:v>
                </c:pt>
                <c:pt idx="4">
                  <c:v>0.89624519369008904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33-427C-9415-0D6538C3643E}"/>
            </c:ext>
          </c:extLst>
        </c:ser>
        <c:ser>
          <c:idx val="3"/>
          <c:order val="3"/>
          <c:tx>
            <c:strRef>
              <c:f>Sheet1!$A$26</c:f>
              <c:strCache>
                <c:ptCount val="1"/>
                <c:pt idx="0">
                  <c:v>NN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Sheet1!$B$22:$F$22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Sheet1!$B$26:$F$26</c:f>
              <c:numCache>
                <c:formatCode>General</c:formatCode>
                <c:ptCount val="5"/>
                <c:pt idx="0">
                  <c:v>0.99716312056737499</c:v>
                </c:pt>
                <c:pt idx="1">
                  <c:v>0.98133333333333295</c:v>
                </c:pt>
                <c:pt idx="2">
                  <c:v>0.99166666666666603</c:v>
                </c:pt>
                <c:pt idx="3">
                  <c:v>0.98924822695035397</c:v>
                </c:pt>
                <c:pt idx="4">
                  <c:v>0.98171869707104098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D33-427C-9415-0D6538C364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4872848"/>
        <c:axId val="494870552"/>
      </c:barChart>
      <c:catAx>
        <c:axId val="494872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4870552"/>
        <c:crosses val="autoZero"/>
        <c:auto val="1"/>
        <c:lblAlgn val="ctr"/>
        <c:lblOffset val="100"/>
        <c:noMultiLvlLbl val="0"/>
      </c:catAx>
      <c:valAx>
        <c:axId val="494870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4872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Myeloma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Sheet1!$B$29:$F$29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Sheet1!$B$30:$F$30</c:f>
              <c:numCache>
                <c:formatCode>General</c:formatCode>
                <c:ptCount val="5"/>
                <c:pt idx="0">
                  <c:v>0.96861313868613097</c:v>
                </c:pt>
                <c:pt idx="1">
                  <c:v>0.343518518518518</c:v>
                </c:pt>
                <c:pt idx="2">
                  <c:v>0.83853564547206105</c:v>
                </c:pt>
                <c:pt idx="3">
                  <c:v>0.65606582860232499</c:v>
                </c:pt>
                <c:pt idx="4">
                  <c:v>0.42979950253563698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5-4202-AB50-F06ED6964D8F}"/>
            </c:ext>
          </c:extLst>
        </c:ser>
        <c:ser>
          <c:idx val="1"/>
          <c:order val="1"/>
          <c:tx>
            <c:strRef>
              <c:f>Sheet1!$A$31</c:f>
              <c:strCache>
                <c:ptCount val="1"/>
                <c:pt idx="0">
                  <c:v>Nbayes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Sheet1!$B$29:$F$29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Sheet1!$B$31:$F$31</c:f>
              <c:numCache>
                <c:formatCode>General</c:formatCode>
                <c:ptCount val="5"/>
                <c:pt idx="0">
                  <c:v>0.88150851581508505</c:v>
                </c:pt>
                <c:pt idx="1">
                  <c:v>0.48611111111111099</c:v>
                </c:pt>
                <c:pt idx="2">
                  <c:v>0.79922928709055796</c:v>
                </c:pt>
                <c:pt idx="3">
                  <c:v>0.68380981346309799</c:v>
                </c:pt>
                <c:pt idx="4">
                  <c:v>0.37661079244661999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15-4202-AB50-F06ED6964D8F}"/>
            </c:ext>
          </c:extLst>
        </c:ser>
        <c:ser>
          <c:idx val="2"/>
          <c:order val="2"/>
          <c:tx>
            <c:strRef>
              <c:f>Sheet1!$A$32</c:f>
              <c:strCache>
                <c:ptCount val="1"/>
                <c:pt idx="0">
                  <c:v>Dtree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Sheet1!$B$29:$F$29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Sheet1!$B$32:$F$32</c:f>
              <c:numCache>
                <c:formatCode>General</c:formatCode>
                <c:ptCount val="5"/>
                <c:pt idx="0">
                  <c:v>0.84866180048661699</c:v>
                </c:pt>
                <c:pt idx="1">
                  <c:v>0.41851851851851801</c:v>
                </c:pt>
                <c:pt idx="2">
                  <c:v>0.75915221579961401</c:v>
                </c:pt>
                <c:pt idx="3">
                  <c:v>0.63359015950256803</c:v>
                </c:pt>
                <c:pt idx="4">
                  <c:v>0.26910739207540202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15-4202-AB50-F06ED6964D8F}"/>
            </c:ext>
          </c:extLst>
        </c:ser>
        <c:ser>
          <c:idx val="3"/>
          <c:order val="3"/>
          <c:tx>
            <c:strRef>
              <c:f>Sheet1!$A$33</c:f>
              <c:strCache>
                <c:ptCount val="1"/>
                <c:pt idx="0">
                  <c:v>NN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Sheet1!$B$29:$F$29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Sheet1!$B$33:$F$33</c:f>
              <c:numCache>
                <c:formatCode>General</c:formatCode>
                <c:ptCount val="5"/>
                <c:pt idx="0">
                  <c:v>0.92676399026764</c:v>
                </c:pt>
                <c:pt idx="1">
                  <c:v>0.59999999999999898</c:v>
                </c:pt>
                <c:pt idx="2">
                  <c:v>0.85876685934489305</c:v>
                </c:pt>
                <c:pt idx="3">
                  <c:v>0.76338199513381999</c:v>
                </c:pt>
                <c:pt idx="4">
                  <c:v>0.55342729105529198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15-4202-AB50-F06ED6964D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4874160"/>
        <c:axId val="494874488"/>
      </c:barChart>
      <c:catAx>
        <c:axId val="494874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4874488"/>
        <c:crosses val="autoZero"/>
        <c:auto val="1"/>
        <c:lblAlgn val="ctr"/>
        <c:lblOffset val="100"/>
        <c:noMultiLvlLbl val="0"/>
      </c:catAx>
      <c:valAx>
        <c:axId val="494874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4874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ALL1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Sheet1!$A$37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Sheet1!$B$36:$F$36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Sheet1!$B$37:$F$37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A9-4F61-89A8-0B6C512183C6}"/>
            </c:ext>
          </c:extLst>
        </c:ser>
        <c:ser>
          <c:idx val="1"/>
          <c:order val="1"/>
          <c:tx>
            <c:strRef>
              <c:f>Sheet1!$A$38</c:f>
              <c:strCache>
                <c:ptCount val="1"/>
                <c:pt idx="0">
                  <c:v>Nbayes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Sheet1!$B$36:$F$36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Sheet1!$B$38:$F$38</c:f>
              <c:numCache>
                <c:formatCode>General</c:formatCode>
                <c:ptCount val="5"/>
                <c:pt idx="0">
                  <c:v>0.99368421052631495</c:v>
                </c:pt>
                <c:pt idx="1">
                  <c:v>1</c:v>
                </c:pt>
                <c:pt idx="2">
                  <c:v>0.99531250000000004</c:v>
                </c:pt>
                <c:pt idx="3">
                  <c:v>0.99684210526315697</c:v>
                </c:pt>
                <c:pt idx="4">
                  <c:v>0.98799128065816599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A9-4F61-89A8-0B6C512183C6}"/>
            </c:ext>
          </c:extLst>
        </c:ser>
        <c:ser>
          <c:idx val="2"/>
          <c:order val="2"/>
          <c:tx>
            <c:strRef>
              <c:f>Sheet1!$A$39</c:f>
              <c:strCache>
                <c:ptCount val="1"/>
                <c:pt idx="0">
                  <c:v>Dtree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Sheet1!$B$36:$F$36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Sheet1!$B$39:$F$39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A9-4F61-89A8-0B6C512183C6}"/>
            </c:ext>
          </c:extLst>
        </c:ser>
        <c:ser>
          <c:idx val="3"/>
          <c:order val="3"/>
          <c:tx>
            <c:strRef>
              <c:f>Sheet1!$A$40</c:f>
              <c:strCache>
                <c:ptCount val="1"/>
                <c:pt idx="0">
                  <c:v>NN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Sheet1!$B$36:$F$36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Sheet1!$B$40:$F$40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6A9-4F61-89A8-0B6C512183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4310496"/>
        <c:axId val="504307544"/>
      </c:barChart>
      <c:catAx>
        <c:axId val="504310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4307544"/>
        <c:crosses val="autoZero"/>
        <c:auto val="1"/>
        <c:lblAlgn val="ctr"/>
        <c:lblOffset val="100"/>
        <c:noMultiLvlLbl val="0"/>
      </c:catAx>
      <c:valAx>
        <c:axId val="504307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4310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ALL2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Sheet1!$A$44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Sheet1!$B$43:$F$43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Sheet1!$B$44:$F$44</c:f>
              <c:numCache>
                <c:formatCode>General</c:formatCode>
                <c:ptCount val="5"/>
                <c:pt idx="0">
                  <c:v>0.994871794871794</c:v>
                </c:pt>
                <c:pt idx="1">
                  <c:v>5.7142857142857099E-3</c:v>
                </c:pt>
                <c:pt idx="2">
                  <c:v>0.64866666666666595</c:v>
                </c:pt>
                <c:pt idx="3">
                  <c:v>0.50029304029304</c:v>
                </c:pt>
                <c:pt idx="4">
                  <c:v>9.8076296000893892E-4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F1-47B0-93DA-61DD0AD188C8}"/>
            </c:ext>
          </c:extLst>
        </c:ser>
        <c:ser>
          <c:idx val="1"/>
          <c:order val="1"/>
          <c:tx>
            <c:strRef>
              <c:f>Sheet1!$A$45</c:f>
              <c:strCache>
                <c:ptCount val="1"/>
                <c:pt idx="0">
                  <c:v>Nbayes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Sheet1!$B$43:$F$43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Sheet1!$B$45:$F$45</c:f>
              <c:numCache>
                <c:formatCode>General</c:formatCode>
                <c:ptCount val="5"/>
                <c:pt idx="0">
                  <c:v>0.82666666666666599</c:v>
                </c:pt>
                <c:pt idx="1">
                  <c:v>0.53238095238095196</c:v>
                </c:pt>
                <c:pt idx="2">
                  <c:v>0.72366666666666601</c:v>
                </c:pt>
                <c:pt idx="3">
                  <c:v>0.67952380952380897</c:v>
                </c:pt>
                <c:pt idx="4">
                  <c:v>0.37425017773054903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F1-47B0-93DA-61DD0AD188C8}"/>
            </c:ext>
          </c:extLst>
        </c:ser>
        <c:ser>
          <c:idx val="2"/>
          <c:order val="2"/>
          <c:tx>
            <c:strRef>
              <c:f>Sheet1!$A$46</c:f>
              <c:strCache>
                <c:ptCount val="1"/>
                <c:pt idx="0">
                  <c:v>Dtree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Sheet1!$B$43:$F$43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Sheet1!$B$46:$F$46</c:f>
              <c:numCache>
                <c:formatCode>General</c:formatCode>
                <c:ptCount val="5"/>
                <c:pt idx="0">
                  <c:v>0.79128205128205098</c:v>
                </c:pt>
                <c:pt idx="1">
                  <c:v>0.58952380952380901</c:v>
                </c:pt>
                <c:pt idx="2">
                  <c:v>0.72066666666666601</c:v>
                </c:pt>
                <c:pt idx="3">
                  <c:v>0.69040293040292999</c:v>
                </c:pt>
                <c:pt idx="4">
                  <c:v>0.38397096025197303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AF1-47B0-93DA-61DD0AD188C8}"/>
            </c:ext>
          </c:extLst>
        </c:ser>
        <c:ser>
          <c:idx val="3"/>
          <c:order val="3"/>
          <c:tx>
            <c:strRef>
              <c:f>Sheet1!$A$47</c:f>
              <c:strCache>
                <c:ptCount val="1"/>
                <c:pt idx="0">
                  <c:v>NN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Sheet1!$B$43:$F$43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Sheet1!$B$47:$F$47</c:f>
              <c:numCache>
                <c:formatCode>General</c:formatCode>
                <c:ptCount val="5"/>
                <c:pt idx="0">
                  <c:v>0.80564102564102502</c:v>
                </c:pt>
                <c:pt idx="1">
                  <c:v>0.65523809523809495</c:v>
                </c:pt>
                <c:pt idx="2">
                  <c:v>0.753</c:v>
                </c:pt>
                <c:pt idx="3">
                  <c:v>0.73043956043956004</c:v>
                </c:pt>
                <c:pt idx="4">
                  <c:v>0.46010815547466899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AF1-47B0-93DA-61DD0AD188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4877768"/>
        <c:axId val="494871864"/>
      </c:barChart>
      <c:catAx>
        <c:axId val="494877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4871864"/>
        <c:crosses val="autoZero"/>
        <c:auto val="1"/>
        <c:lblAlgn val="ctr"/>
        <c:lblOffset val="100"/>
        <c:noMultiLvlLbl val="0"/>
      </c:catAx>
      <c:valAx>
        <c:axId val="494871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4877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ALL3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Sheet1!$A$51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Sheet1!$B$50:$F$50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Sheet1!$B$51:$F$51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0.80800000000000005</c:v>
                </c:pt>
                <c:pt idx="3">
                  <c:v>0.5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A8-4FE0-96E5-73ED497DABB6}"/>
            </c:ext>
          </c:extLst>
        </c:ser>
        <c:ser>
          <c:idx val="1"/>
          <c:order val="1"/>
          <c:tx>
            <c:strRef>
              <c:f>Sheet1!$A$52</c:f>
              <c:strCache>
                <c:ptCount val="1"/>
                <c:pt idx="0">
                  <c:v>Nbayes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Sheet1!$B$50:$F$50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Sheet1!$B$52:$F$52</c:f>
              <c:numCache>
                <c:formatCode>General</c:formatCode>
                <c:ptCount val="5"/>
                <c:pt idx="0">
                  <c:v>0.120833333333333</c:v>
                </c:pt>
                <c:pt idx="1">
                  <c:v>0.96468646864686403</c:v>
                </c:pt>
                <c:pt idx="2">
                  <c:v>0.80266666666666597</c:v>
                </c:pt>
                <c:pt idx="3">
                  <c:v>0.54275990099009896</c:v>
                </c:pt>
                <c:pt idx="4">
                  <c:v>0.15334160735296201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A8-4FE0-96E5-73ED497DABB6}"/>
            </c:ext>
          </c:extLst>
        </c:ser>
        <c:ser>
          <c:idx val="2"/>
          <c:order val="2"/>
          <c:tx>
            <c:strRef>
              <c:f>Sheet1!$A$53</c:f>
              <c:strCache>
                <c:ptCount val="1"/>
                <c:pt idx="0">
                  <c:v>Dtree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Sheet1!$B$50:$F$50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Sheet1!$B$53:$F$53</c:f>
              <c:numCache>
                <c:formatCode>General</c:formatCode>
                <c:ptCount val="5"/>
                <c:pt idx="0">
                  <c:v>0.31944444444444398</c:v>
                </c:pt>
                <c:pt idx="1">
                  <c:v>0.84224422442244196</c:v>
                </c:pt>
                <c:pt idx="2">
                  <c:v>0.74186666666666601</c:v>
                </c:pt>
                <c:pt idx="3">
                  <c:v>0.58084433443344297</c:v>
                </c:pt>
                <c:pt idx="4">
                  <c:v>0.16111963319005701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A8-4FE0-96E5-73ED497DABB6}"/>
            </c:ext>
          </c:extLst>
        </c:ser>
        <c:ser>
          <c:idx val="3"/>
          <c:order val="3"/>
          <c:tx>
            <c:strRef>
              <c:f>Sheet1!$A$54</c:f>
              <c:strCache>
                <c:ptCount val="1"/>
                <c:pt idx="0">
                  <c:v>NN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Sheet1!$B$50:$F$50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Sheet1!$B$54:$F$54</c:f>
              <c:numCache>
                <c:formatCode>General</c:formatCode>
                <c:ptCount val="5"/>
                <c:pt idx="0">
                  <c:v>0.43611111111111101</c:v>
                </c:pt>
                <c:pt idx="1">
                  <c:v>0.88382838283828302</c:v>
                </c:pt>
                <c:pt idx="2">
                  <c:v>0.79786666666666595</c:v>
                </c:pt>
                <c:pt idx="3">
                  <c:v>0.65996974697469701</c:v>
                </c:pt>
                <c:pt idx="4">
                  <c:v>0.330473054977998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CA8-4FE0-96E5-73ED497DAB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4322960"/>
        <c:axId val="504331488"/>
      </c:barChart>
      <c:catAx>
        <c:axId val="504322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4331488"/>
        <c:crosses val="autoZero"/>
        <c:auto val="1"/>
        <c:lblAlgn val="ctr"/>
        <c:lblOffset val="100"/>
        <c:noMultiLvlLbl val="0"/>
      </c:catAx>
      <c:valAx>
        <c:axId val="50433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4322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Adenoma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Sheet1!$A$79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Sheet1!$B$78:$F$78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Sheet1!$B$79:$F$79</c:f>
              <c:numCache>
                <c:formatCode>General</c:formatCode>
                <c:ptCount val="5"/>
                <c:pt idx="0">
                  <c:v>0.4</c:v>
                </c:pt>
                <c:pt idx="1">
                  <c:v>0.37959999999999999</c:v>
                </c:pt>
                <c:pt idx="2">
                  <c:v>0.38979999999999998</c:v>
                </c:pt>
                <c:pt idx="3">
                  <c:v>0.38979999999999998</c:v>
                </c:pt>
                <c:pt idx="4">
                  <c:v>-0.23069999999999999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02-4325-8651-74D89225110A}"/>
            </c:ext>
          </c:extLst>
        </c:ser>
        <c:ser>
          <c:idx val="1"/>
          <c:order val="1"/>
          <c:tx>
            <c:strRef>
              <c:f>Sheet1!$A$80</c:f>
              <c:strCache>
                <c:ptCount val="1"/>
                <c:pt idx="0">
                  <c:v>Nbayes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Sheet1!$B$78:$F$78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Sheet1!$B$80:$F$80</c:f>
              <c:numCache>
                <c:formatCode>General</c:formatCode>
                <c:ptCount val="5"/>
                <c:pt idx="0">
                  <c:v>0.98150000000000004</c:v>
                </c:pt>
                <c:pt idx="1">
                  <c:v>0.99809999999999999</c:v>
                </c:pt>
                <c:pt idx="2">
                  <c:v>0.98980000000000001</c:v>
                </c:pt>
                <c:pt idx="3">
                  <c:v>0.98980000000000001</c:v>
                </c:pt>
                <c:pt idx="4">
                  <c:v>0.98029999999999995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02-4325-8651-74D89225110A}"/>
            </c:ext>
          </c:extLst>
        </c:ser>
        <c:ser>
          <c:idx val="2"/>
          <c:order val="2"/>
          <c:tx>
            <c:strRef>
              <c:f>Sheet1!$A$81</c:f>
              <c:strCache>
                <c:ptCount val="1"/>
                <c:pt idx="0">
                  <c:v>Dtree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Sheet1!$B$78:$F$78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Sheet1!$B$81:$F$81</c:f>
              <c:numCache>
                <c:formatCode>General</c:formatCode>
                <c:ptCount val="5"/>
                <c:pt idx="0">
                  <c:v>0.95369999999999999</c:v>
                </c:pt>
                <c:pt idx="1">
                  <c:v>0.94440000000000002</c:v>
                </c:pt>
                <c:pt idx="2">
                  <c:v>0.94910000000000005</c:v>
                </c:pt>
                <c:pt idx="3">
                  <c:v>0.94910000000000005</c:v>
                </c:pt>
                <c:pt idx="4">
                  <c:v>0.89849999999999997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02-4325-8651-74D89225110A}"/>
            </c:ext>
          </c:extLst>
        </c:ser>
        <c:ser>
          <c:idx val="3"/>
          <c:order val="3"/>
          <c:tx>
            <c:strRef>
              <c:f>Sheet1!$A$82</c:f>
              <c:strCache>
                <c:ptCount val="1"/>
                <c:pt idx="0">
                  <c:v>NN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Sheet1!$B$78:$F$78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Acc</c:v>
                </c:pt>
                <c:pt idx="3">
                  <c:v>Avc</c:v>
                </c:pt>
                <c:pt idx="4">
                  <c:v>MCC</c:v>
                </c:pt>
              </c:strCache>
            </c:strRef>
          </c:cat>
          <c:val>
            <c:numRef>
              <c:f>Sheet1!$B$82:$F$82</c:f>
              <c:numCache>
                <c:formatCode>General</c:formatCode>
                <c:ptCount val="5"/>
                <c:pt idx="0">
                  <c:v>1</c:v>
                </c:pt>
                <c:pt idx="1">
                  <c:v>0.99629999999999996</c:v>
                </c:pt>
                <c:pt idx="2">
                  <c:v>0.99809999999999999</c:v>
                </c:pt>
                <c:pt idx="3">
                  <c:v>0.99809999999999999</c:v>
                </c:pt>
                <c:pt idx="4">
                  <c:v>0.99650000000000005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C02-4325-8651-74D8922511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0625112"/>
        <c:axId val="510623472"/>
      </c:barChart>
      <c:catAx>
        <c:axId val="510625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0623472"/>
        <c:crosses val="autoZero"/>
        <c:auto val="1"/>
        <c:lblAlgn val="ctr"/>
        <c:lblOffset val="100"/>
        <c:noMultiLvlLbl val="0"/>
      </c:catAx>
      <c:valAx>
        <c:axId val="51062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0625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46C3-08B9-4DC8-88A6-8A585BF1F09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8F3E-BA4E-416F-8EE0-90AB0AA18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18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46C3-08B9-4DC8-88A6-8A585BF1F09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8F3E-BA4E-416F-8EE0-90AB0AA18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75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46C3-08B9-4DC8-88A6-8A585BF1F09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8F3E-BA4E-416F-8EE0-90AB0AA18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173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46C3-08B9-4DC8-88A6-8A585BF1F09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8F3E-BA4E-416F-8EE0-90AB0AA18ED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8077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46C3-08B9-4DC8-88A6-8A585BF1F09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8F3E-BA4E-416F-8EE0-90AB0AA18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038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46C3-08B9-4DC8-88A6-8A585BF1F09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8F3E-BA4E-416F-8EE0-90AB0AA18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0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46C3-08B9-4DC8-88A6-8A585BF1F09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8F3E-BA4E-416F-8EE0-90AB0AA18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796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46C3-08B9-4DC8-88A6-8A585BF1F09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8F3E-BA4E-416F-8EE0-90AB0AA18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666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46C3-08B9-4DC8-88A6-8A585BF1F09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8F3E-BA4E-416F-8EE0-90AB0AA18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96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46C3-08B9-4DC8-88A6-8A585BF1F09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8F3E-BA4E-416F-8EE0-90AB0AA18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00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46C3-08B9-4DC8-88A6-8A585BF1F09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8F3E-BA4E-416F-8EE0-90AB0AA18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72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46C3-08B9-4DC8-88A6-8A585BF1F09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8F3E-BA4E-416F-8EE0-90AB0AA18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46C3-08B9-4DC8-88A6-8A585BF1F09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8F3E-BA4E-416F-8EE0-90AB0AA18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1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46C3-08B9-4DC8-88A6-8A585BF1F09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8F3E-BA4E-416F-8EE0-90AB0AA18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82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46C3-08B9-4DC8-88A6-8A585BF1F09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8F3E-BA4E-416F-8EE0-90AB0AA18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59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46C3-08B9-4DC8-88A6-8A585BF1F09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8F3E-BA4E-416F-8EE0-90AB0AA18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33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46C3-08B9-4DC8-88A6-8A585BF1F09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8F3E-BA4E-416F-8EE0-90AB0AA18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92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96446C3-08B9-4DC8-88A6-8A585BF1F09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E218F3E-BA4E-416F-8EE0-90AB0AA18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68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1.xml"/><Relationship Id="rId4" Type="http://schemas.openxmlformats.org/officeDocument/2006/relationships/chart" Target="../charts/char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C0E42-416A-4033-850A-BCB54B8B1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2036304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大作业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615A65-188E-47DF-84AF-3D677BDBEA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组长：刘世喆 </a:t>
            </a:r>
            <a:r>
              <a:rPr lang="en-US" altLang="zh-CN" dirty="0"/>
              <a:t>55171123</a:t>
            </a:r>
          </a:p>
          <a:p>
            <a:r>
              <a:rPr lang="zh-CN" altLang="en-US" dirty="0"/>
              <a:t>组员：曾昭伟 </a:t>
            </a:r>
            <a:r>
              <a:rPr lang="en-US" altLang="zh-CN" dirty="0"/>
              <a:t>10170811</a:t>
            </a:r>
          </a:p>
          <a:p>
            <a:r>
              <a:rPr lang="zh-CN" altLang="en-US"/>
              <a:t>组员：孙嘉瞳 </a:t>
            </a:r>
            <a:r>
              <a:rPr lang="en-US" altLang="zh-CN" dirty="0"/>
              <a:t>10170802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078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F4509FE6-9C21-454B-9B98-9F42916B47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2706038"/>
              </p:ext>
            </p:extLst>
          </p:nvPr>
        </p:nvGraphicFramePr>
        <p:xfrm>
          <a:off x="1321324" y="78949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A68BE40-B80F-4879-B4CB-DA8BB22F3142}"/>
              </a:ext>
            </a:extLst>
          </p:cNvPr>
          <p:cNvSpPr txBox="1"/>
          <p:nvPr/>
        </p:nvSpPr>
        <p:spPr>
          <a:xfrm>
            <a:off x="0" y="-9178"/>
            <a:ext cx="2997724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My Result and Analysis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601196-880B-40E1-88C0-6AD0855C5927}"/>
              </a:ext>
            </a:extLst>
          </p:cNvPr>
          <p:cNvSpPr txBox="1"/>
          <p:nvPr/>
        </p:nvSpPr>
        <p:spPr>
          <a:xfrm>
            <a:off x="3909766" y="4591178"/>
            <a:ext cx="437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资料</a:t>
            </a:r>
            <a:r>
              <a:rPr lang="en-US" altLang="zh-CN" dirty="0"/>
              <a:t>Acc</a:t>
            </a:r>
            <a:r>
              <a:rPr lang="zh-CN" altLang="en-US" dirty="0"/>
              <a:t>与自己的实验的</a:t>
            </a:r>
            <a:r>
              <a:rPr lang="en-US" altLang="zh-CN" dirty="0"/>
              <a:t>Acc</a:t>
            </a:r>
            <a:r>
              <a:rPr lang="zh-CN" altLang="en-US" dirty="0"/>
              <a:t>值对比表格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221D6D-0660-48B8-996C-3482D64571A9}"/>
              </a:ext>
            </a:extLst>
          </p:cNvPr>
          <p:cNvSpPr txBox="1"/>
          <p:nvPr/>
        </p:nvSpPr>
        <p:spPr>
          <a:xfrm>
            <a:off x="6740165" y="789495"/>
            <a:ext cx="43457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数据分析：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试验结果发现，四个分类器大都是</a:t>
            </a:r>
            <a:r>
              <a:rPr lang="en-US" altLang="zh-CN" dirty="0"/>
              <a:t>NN</a:t>
            </a:r>
            <a:r>
              <a:rPr lang="zh-CN" altLang="en-US" dirty="0"/>
              <a:t>分类器的</a:t>
            </a:r>
            <a:r>
              <a:rPr lang="en-US" altLang="zh-CN" dirty="0"/>
              <a:t>Acc</a:t>
            </a:r>
            <a:r>
              <a:rPr lang="zh-CN" altLang="en-US" dirty="0"/>
              <a:t>高，这是因为</a:t>
            </a:r>
            <a:r>
              <a:rPr lang="en-US" altLang="zh-CN" dirty="0"/>
              <a:t>BFS</a:t>
            </a:r>
            <a:r>
              <a:rPr lang="zh-CN" altLang="en-US" dirty="0"/>
              <a:t>刷选的时候用的是</a:t>
            </a:r>
            <a:r>
              <a:rPr lang="en-US" altLang="zh-CN" dirty="0"/>
              <a:t>NN</a:t>
            </a:r>
            <a:r>
              <a:rPr lang="zh-CN" altLang="en-US" dirty="0"/>
              <a:t>分类器来评估的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对比</a:t>
            </a:r>
            <a:r>
              <a:rPr lang="en-US" altLang="zh-CN" dirty="0"/>
              <a:t>MCC</a:t>
            </a:r>
            <a:r>
              <a:rPr lang="zh-CN" altLang="en-US" dirty="0"/>
              <a:t>的值可以发现，对于大部分的数据集，</a:t>
            </a:r>
            <a:r>
              <a:rPr lang="en-US" altLang="zh-CN" dirty="0" err="1"/>
              <a:t>McTwo</a:t>
            </a:r>
            <a:r>
              <a:rPr lang="zh-CN" altLang="en-US" dirty="0"/>
              <a:t>的效果很好；对于</a:t>
            </a:r>
            <a:r>
              <a:rPr lang="en-US" altLang="zh-CN" dirty="0"/>
              <a:t>ALL2</a:t>
            </a:r>
            <a:r>
              <a:rPr lang="zh-CN" altLang="en-US" dirty="0"/>
              <a:t>、</a:t>
            </a:r>
            <a:r>
              <a:rPr lang="en-US" altLang="zh-CN" dirty="0"/>
              <a:t>ALL3</a:t>
            </a:r>
            <a:r>
              <a:rPr lang="zh-CN" altLang="en-US" dirty="0"/>
              <a:t>来说，效果稍微差一些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对比资料的</a:t>
            </a:r>
            <a:r>
              <a:rPr lang="en-US" altLang="zh-CN" dirty="0"/>
              <a:t>Acc</a:t>
            </a:r>
            <a:r>
              <a:rPr lang="zh-CN" altLang="en-US" dirty="0"/>
              <a:t>，差距不大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B02C190-2572-4A02-91CD-56BE7625C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022423"/>
              </p:ext>
            </p:extLst>
          </p:nvPr>
        </p:nvGraphicFramePr>
        <p:xfrm>
          <a:off x="0" y="4987104"/>
          <a:ext cx="12192007" cy="1249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3370">
                  <a:extLst>
                    <a:ext uri="{9D8B030D-6E8A-4147-A177-3AD203B41FA5}">
                      <a16:colId xmlns:a16="http://schemas.microsoft.com/office/drawing/2014/main" val="3997481939"/>
                    </a:ext>
                  </a:extLst>
                </a:gridCol>
                <a:gridCol w="732985">
                  <a:extLst>
                    <a:ext uri="{9D8B030D-6E8A-4147-A177-3AD203B41FA5}">
                      <a16:colId xmlns:a16="http://schemas.microsoft.com/office/drawing/2014/main" val="3115122231"/>
                    </a:ext>
                  </a:extLst>
                </a:gridCol>
                <a:gridCol w="666246">
                  <a:extLst>
                    <a:ext uri="{9D8B030D-6E8A-4147-A177-3AD203B41FA5}">
                      <a16:colId xmlns:a16="http://schemas.microsoft.com/office/drawing/2014/main" val="810381673"/>
                    </a:ext>
                  </a:extLst>
                </a:gridCol>
                <a:gridCol w="666246">
                  <a:extLst>
                    <a:ext uri="{9D8B030D-6E8A-4147-A177-3AD203B41FA5}">
                      <a16:colId xmlns:a16="http://schemas.microsoft.com/office/drawing/2014/main" val="1329104412"/>
                    </a:ext>
                  </a:extLst>
                </a:gridCol>
                <a:gridCol w="666246">
                  <a:extLst>
                    <a:ext uri="{9D8B030D-6E8A-4147-A177-3AD203B41FA5}">
                      <a16:colId xmlns:a16="http://schemas.microsoft.com/office/drawing/2014/main" val="2288232906"/>
                    </a:ext>
                  </a:extLst>
                </a:gridCol>
                <a:gridCol w="666246">
                  <a:extLst>
                    <a:ext uri="{9D8B030D-6E8A-4147-A177-3AD203B41FA5}">
                      <a16:colId xmlns:a16="http://schemas.microsoft.com/office/drawing/2014/main" val="2526325893"/>
                    </a:ext>
                  </a:extLst>
                </a:gridCol>
                <a:gridCol w="666246">
                  <a:extLst>
                    <a:ext uri="{9D8B030D-6E8A-4147-A177-3AD203B41FA5}">
                      <a16:colId xmlns:a16="http://schemas.microsoft.com/office/drawing/2014/main" val="1414935204"/>
                    </a:ext>
                  </a:extLst>
                </a:gridCol>
                <a:gridCol w="666246">
                  <a:extLst>
                    <a:ext uri="{9D8B030D-6E8A-4147-A177-3AD203B41FA5}">
                      <a16:colId xmlns:a16="http://schemas.microsoft.com/office/drawing/2014/main" val="169650577"/>
                    </a:ext>
                  </a:extLst>
                </a:gridCol>
                <a:gridCol w="666246">
                  <a:extLst>
                    <a:ext uri="{9D8B030D-6E8A-4147-A177-3AD203B41FA5}">
                      <a16:colId xmlns:a16="http://schemas.microsoft.com/office/drawing/2014/main" val="1519432555"/>
                    </a:ext>
                  </a:extLst>
                </a:gridCol>
                <a:gridCol w="601962">
                  <a:extLst>
                    <a:ext uri="{9D8B030D-6E8A-4147-A177-3AD203B41FA5}">
                      <a16:colId xmlns:a16="http://schemas.microsoft.com/office/drawing/2014/main" val="1973850720"/>
                    </a:ext>
                  </a:extLst>
                </a:gridCol>
                <a:gridCol w="666246">
                  <a:extLst>
                    <a:ext uri="{9D8B030D-6E8A-4147-A177-3AD203B41FA5}">
                      <a16:colId xmlns:a16="http://schemas.microsoft.com/office/drawing/2014/main" val="420324120"/>
                    </a:ext>
                  </a:extLst>
                </a:gridCol>
                <a:gridCol w="666246">
                  <a:extLst>
                    <a:ext uri="{9D8B030D-6E8A-4147-A177-3AD203B41FA5}">
                      <a16:colId xmlns:a16="http://schemas.microsoft.com/office/drawing/2014/main" val="331081914"/>
                    </a:ext>
                  </a:extLst>
                </a:gridCol>
                <a:gridCol w="666246">
                  <a:extLst>
                    <a:ext uri="{9D8B030D-6E8A-4147-A177-3AD203B41FA5}">
                      <a16:colId xmlns:a16="http://schemas.microsoft.com/office/drawing/2014/main" val="1863559907"/>
                    </a:ext>
                  </a:extLst>
                </a:gridCol>
                <a:gridCol w="666246">
                  <a:extLst>
                    <a:ext uri="{9D8B030D-6E8A-4147-A177-3AD203B41FA5}">
                      <a16:colId xmlns:a16="http://schemas.microsoft.com/office/drawing/2014/main" val="1775903578"/>
                    </a:ext>
                  </a:extLst>
                </a:gridCol>
                <a:gridCol w="666246">
                  <a:extLst>
                    <a:ext uri="{9D8B030D-6E8A-4147-A177-3AD203B41FA5}">
                      <a16:colId xmlns:a16="http://schemas.microsoft.com/office/drawing/2014/main" val="447703728"/>
                    </a:ext>
                  </a:extLst>
                </a:gridCol>
                <a:gridCol w="666246">
                  <a:extLst>
                    <a:ext uri="{9D8B030D-6E8A-4147-A177-3AD203B41FA5}">
                      <a16:colId xmlns:a16="http://schemas.microsoft.com/office/drawing/2014/main" val="2254734175"/>
                    </a:ext>
                  </a:extLst>
                </a:gridCol>
                <a:gridCol w="666246">
                  <a:extLst>
                    <a:ext uri="{9D8B030D-6E8A-4147-A177-3AD203B41FA5}">
                      <a16:colId xmlns:a16="http://schemas.microsoft.com/office/drawing/2014/main" val="1229466592"/>
                    </a:ext>
                  </a:extLst>
                </a:gridCol>
                <a:gridCol w="666246">
                  <a:extLst>
                    <a:ext uri="{9D8B030D-6E8A-4147-A177-3AD203B41FA5}">
                      <a16:colId xmlns:a16="http://schemas.microsoft.com/office/drawing/2014/main" val="4266826263"/>
                    </a:ext>
                  </a:extLst>
                </a:gridCol>
              </a:tblGrid>
              <a:tr h="504357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DLBCL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Pros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Colon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Leuk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Mye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ALL1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ALL2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ALL3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ALL4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CNS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Lym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Adeno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Gas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Gas1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Gas2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T1D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Stroke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077275"/>
                  </a:ext>
                </a:extLst>
              </a:tr>
              <a:tr h="365115">
                <a:tc>
                  <a:txBody>
                    <a:bodyPr/>
                    <a:lstStyle/>
                    <a:p>
                      <a:r>
                        <a:rPr lang="en-US" altLang="zh-CN" b="1" dirty="0" err="1">
                          <a:solidFill>
                            <a:srgbClr val="00B0F0"/>
                          </a:solidFill>
                        </a:rPr>
                        <a:t>mAcc</a:t>
                      </a:r>
                      <a:endParaRPr lang="zh-CN" alt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0.986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0.933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0.892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0.993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0.852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0.716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0.822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0.894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0.828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0.993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0.919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0.977 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0.953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0.992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0.795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0.843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0304762"/>
                  </a:ext>
                </a:extLst>
              </a:tr>
              <a:tr h="255754">
                <a:tc>
                  <a:txBody>
                    <a:bodyPr/>
                    <a:lstStyle/>
                    <a:p>
                      <a:r>
                        <a:rPr lang="en-US" altLang="zh-CN" b="1" dirty="0" err="1">
                          <a:solidFill>
                            <a:srgbClr val="00B0F0"/>
                          </a:solidFill>
                        </a:rPr>
                        <a:t>mAcc</a:t>
                      </a:r>
                      <a:r>
                        <a:rPr lang="en-US" altLang="zh-CN" b="1" dirty="0">
                          <a:solidFill>
                            <a:srgbClr val="00B0F0"/>
                          </a:solidFill>
                        </a:rPr>
                        <a:t>*</a:t>
                      </a:r>
                      <a:endParaRPr lang="zh-CN" alt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0056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580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0D094AE-2B7B-4E3B-8B95-61468552C5AC}"/>
              </a:ext>
            </a:extLst>
          </p:cNvPr>
          <p:cNvSpPr txBox="1"/>
          <p:nvPr/>
        </p:nvSpPr>
        <p:spPr>
          <a:xfrm>
            <a:off x="0" y="-9178"/>
            <a:ext cx="292230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Result contrast </a:t>
            </a:r>
            <a:endParaRPr lang="zh-CN" altLang="en-US" sz="24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8A818D8-D477-4BAF-99A7-F2D1DA5FF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539733"/>
              </p:ext>
            </p:extLst>
          </p:nvPr>
        </p:nvGraphicFramePr>
        <p:xfrm>
          <a:off x="117834" y="1926420"/>
          <a:ext cx="11956331" cy="20016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47395">
                  <a:extLst>
                    <a:ext uri="{9D8B030D-6E8A-4147-A177-3AD203B41FA5}">
                      <a16:colId xmlns:a16="http://schemas.microsoft.com/office/drawing/2014/main" val="1712015653"/>
                    </a:ext>
                  </a:extLst>
                </a:gridCol>
                <a:gridCol w="708280">
                  <a:extLst>
                    <a:ext uri="{9D8B030D-6E8A-4147-A177-3AD203B41FA5}">
                      <a16:colId xmlns:a16="http://schemas.microsoft.com/office/drawing/2014/main" val="1911989967"/>
                    </a:ext>
                  </a:extLst>
                </a:gridCol>
                <a:gridCol w="643791">
                  <a:extLst>
                    <a:ext uri="{9D8B030D-6E8A-4147-A177-3AD203B41FA5}">
                      <a16:colId xmlns:a16="http://schemas.microsoft.com/office/drawing/2014/main" val="848219951"/>
                    </a:ext>
                  </a:extLst>
                </a:gridCol>
                <a:gridCol w="643791">
                  <a:extLst>
                    <a:ext uri="{9D8B030D-6E8A-4147-A177-3AD203B41FA5}">
                      <a16:colId xmlns:a16="http://schemas.microsoft.com/office/drawing/2014/main" val="26635282"/>
                    </a:ext>
                  </a:extLst>
                </a:gridCol>
                <a:gridCol w="643791">
                  <a:extLst>
                    <a:ext uri="{9D8B030D-6E8A-4147-A177-3AD203B41FA5}">
                      <a16:colId xmlns:a16="http://schemas.microsoft.com/office/drawing/2014/main" val="3107904346"/>
                    </a:ext>
                  </a:extLst>
                </a:gridCol>
                <a:gridCol w="643791">
                  <a:extLst>
                    <a:ext uri="{9D8B030D-6E8A-4147-A177-3AD203B41FA5}">
                      <a16:colId xmlns:a16="http://schemas.microsoft.com/office/drawing/2014/main" val="1379069265"/>
                    </a:ext>
                  </a:extLst>
                </a:gridCol>
                <a:gridCol w="643791">
                  <a:extLst>
                    <a:ext uri="{9D8B030D-6E8A-4147-A177-3AD203B41FA5}">
                      <a16:colId xmlns:a16="http://schemas.microsoft.com/office/drawing/2014/main" val="426137279"/>
                    </a:ext>
                  </a:extLst>
                </a:gridCol>
                <a:gridCol w="643791">
                  <a:extLst>
                    <a:ext uri="{9D8B030D-6E8A-4147-A177-3AD203B41FA5}">
                      <a16:colId xmlns:a16="http://schemas.microsoft.com/office/drawing/2014/main" val="1866201766"/>
                    </a:ext>
                  </a:extLst>
                </a:gridCol>
                <a:gridCol w="643791">
                  <a:extLst>
                    <a:ext uri="{9D8B030D-6E8A-4147-A177-3AD203B41FA5}">
                      <a16:colId xmlns:a16="http://schemas.microsoft.com/office/drawing/2014/main" val="2184656562"/>
                    </a:ext>
                  </a:extLst>
                </a:gridCol>
                <a:gridCol w="643791">
                  <a:extLst>
                    <a:ext uri="{9D8B030D-6E8A-4147-A177-3AD203B41FA5}">
                      <a16:colId xmlns:a16="http://schemas.microsoft.com/office/drawing/2014/main" val="1581809635"/>
                    </a:ext>
                  </a:extLst>
                </a:gridCol>
                <a:gridCol w="643791">
                  <a:extLst>
                    <a:ext uri="{9D8B030D-6E8A-4147-A177-3AD203B41FA5}">
                      <a16:colId xmlns:a16="http://schemas.microsoft.com/office/drawing/2014/main" val="1332914838"/>
                    </a:ext>
                  </a:extLst>
                </a:gridCol>
                <a:gridCol w="643791">
                  <a:extLst>
                    <a:ext uri="{9D8B030D-6E8A-4147-A177-3AD203B41FA5}">
                      <a16:colId xmlns:a16="http://schemas.microsoft.com/office/drawing/2014/main" val="1761191771"/>
                    </a:ext>
                  </a:extLst>
                </a:gridCol>
                <a:gridCol w="643791">
                  <a:extLst>
                    <a:ext uri="{9D8B030D-6E8A-4147-A177-3AD203B41FA5}">
                      <a16:colId xmlns:a16="http://schemas.microsoft.com/office/drawing/2014/main" val="496581956"/>
                    </a:ext>
                  </a:extLst>
                </a:gridCol>
                <a:gridCol w="643791">
                  <a:extLst>
                    <a:ext uri="{9D8B030D-6E8A-4147-A177-3AD203B41FA5}">
                      <a16:colId xmlns:a16="http://schemas.microsoft.com/office/drawing/2014/main" val="1029031918"/>
                    </a:ext>
                  </a:extLst>
                </a:gridCol>
                <a:gridCol w="643791">
                  <a:extLst>
                    <a:ext uri="{9D8B030D-6E8A-4147-A177-3AD203B41FA5}">
                      <a16:colId xmlns:a16="http://schemas.microsoft.com/office/drawing/2014/main" val="2565380210"/>
                    </a:ext>
                  </a:extLst>
                </a:gridCol>
                <a:gridCol w="643791">
                  <a:extLst>
                    <a:ext uri="{9D8B030D-6E8A-4147-A177-3AD203B41FA5}">
                      <a16:colId xmlns:a16="http://schemas.microsoft.com/office/drawing/2014/main" val="3515324345"/>
                    </a:ext>
                  </a:extLst>
                </a:gridCol>
                <a:gridCol w="643791">
                  <a:extLst>
                    <a:ext uri="{9D8B030D-6E8A-4147-A177-3AD203B41FA5}">
                      <a16:colId xmlns:a16="http://schemas.microsoft.com/office/drawing/2014/main" val="3338368997"/>
                    </a:ext>
                  </a:extLst>
                </a:gridCol>
                <a:gridCol w="643791">
                  <a:extLst>
                    <a:ext uri="{9D8B030D-6E8A-4147-A177-3AD203B41FA5}">
                      <a16:colId xmlns:a16="http://schemas.microsoft.com/office/drawing/2014/main" val="1095212983"/>
                    </a:ext>
                  </a:extLst>
                </a:gridCol>
              </a:tblGrid>
              <a:tr h="407185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DLBCL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Pros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Colon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Leuk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Mye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ALL1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ALL2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ALL3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ALL4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CNS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Lym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Adeno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Gas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Gas1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Gas2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T1D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Stroke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693586"/>
                  </a:ext>
                </a:extLst>
              </a:tr>
              <a:tr h="386238">
                <a:tc>
                  <a:txBody>
                    <a:bodyPr/>
                    <a:lstStyle/>
                    <a:p>
                      <a:r>
                        <a:rPr lang="en-US" altLang="zh-CN" b="1" dirty="0" err="1">
                          <a:solidFill>
                            <a:srgbClr val="00B0F0"/>
                          </a:solidFill>
                        </a:rPr>
                        <a:t>McOne</a:t>
                      </a:r>
                      <a:endParaRPr lang="zh-CN" alt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431295"/>
                  </a:ext>
                </a:extLst>
              </a:tr>
              <a:tr h="340257">
                <a:tc>
                  <a:txBody>
                    <a:bodyPr/>
                    <a:lstStyle/>
                    <a:p>
                      <a:r>
                        <a:rPr lang="en-US" altLang="zh-CN" b="1" dirty="0" err="1">
                          <a:solidFill>
                            <a:srgbClr val="00B0F0"/>
                          </a:solidFill>
                        </a:rPr>
                        <a:t>McTwo</a:t>
                      </a:r>
                      <a:endParaRPr lang="zh-CN" alt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030667"/>
                  </a:ext>
                </a:extLst>
              </a:tr>
              <a:tr h="340257">
                <a:tc>
                  <a:txBody>
                    <a:bodyPr/>
                    <a:lstStyle/>
                    <a:p>
                      <a:r>
                        <a:rPr lang="en-US" altLang="zh-CN" b="1" dirty="0" err="1">
                          <a:solidFill>
                            <a:srgbClr val="7030A0"/>
                          </a:solidFill>
                        </a:rPr>
                        <a:t>McOne</a:t>
                      </a:r>
                      <a:endParaRPr lang="zh-CN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156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41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156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51177"/>
                  </a:ext>
                </a:extLst>
              </a:tr>
              <a:tr h="340257">
                <a:tc>
                  <a:txBody>
                    <a:bodyPr/>
                    <a:lstStyle/>
                    <a:p>
                      <a:r>
                        <a:rPr lang="en-US" altLang="zh-CN" b="1" dirty="0" err="1">
                          <a:solidFill>
                            <a:srgbClr val="7030A0"/>
                          </a:solidFill>
                        </a:rPr>
                        <a:t>McTwo</a:t>
                      </a:r>
                      <a:endParaRPr lang="zh-CN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83340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5D1D491-C727-4C4B-8278-B747E068EDBB}"/>
              </a:ext>
            </a:extLst>
          </p:cNvPr>
          <p:cNvSpPr txBox="1"/>
          <p:nvPr/>
        </p:nvSpPr>
        <p:spPr>
          <a:xfrm>
            <a:off x="2837468" y="1461155"/>
            <a:ext cx="701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论文的特征选择筛选的特征数量与我实现时候筛选的特征数量对比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1964B3-B43B-4A8F-A20C-EFF27E88895B}"/>
              </a:ext>
            </a:extLst>
          </p:cNvPr>
          <p:cNvSpPr txBox="1"/>
          <p:nvPr/>
        </p:nvSpPr>
        <p:spPr>
          <a:xfrm>
            <a:off x="1583704" y="4534293"/>
            <a:ext cx="93042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结果分析：</a:t>
            </a:r>
            <a:endParaRPr lang="en-US" altLang="zh-CN" sz="2000" dirty="0"/>
          </a:p>
          <a:p>
            <a:r>
              <a:rPr lang="en-US" altLang="zh-CN" sz="2000" dirty="0"/>
              <a:t>1.</a:t>
            </a:r>
            <a:r>
              <a:rPr lang="zh-CN" altLang="en-US" sz="2000" dirty="0"/>
              <a:t>有一个数据集</a:t>
            </a:r>
            <a:r>
              <a:rPr lang="en-US" altLang="zh-CN" sz="2000" dirty="0" err="1"/>
              <a:t>McOne</a:t>
            </a:r>
            <a:r>
              <a:rPr lang="zh-CN" altLang="en-US" sz="2000" dirty="0"/>
              <a:t>筛选出来的特征数差别较大，可能原因是</a:t>
            </a:r>
            <a:r>
              <a:rPr lang="en-US" altLang="zh-CN" sz="2000" dirty="0" err="1"/>
              <a:t>McOne</a:t>
            </a:r>
            <a:r>
              <a:rPr lang="zh-CN" altLang="en-US" sz="2000" dirty="0"/>
              <a:t>算法需要传入一个</a:t>
            </a:r>
            <a:r>
              <a:rPr lang="en-US" altLang="zh-CN" sz="2000" dirty="0"/>
              <a:t>MIC</a:t>
            </a:r>
            <a:r>
              <a:rPr lang="zh-CN" altLang="en-US" sz="2000" dirty="0"/>
              <a:t>阈值</a:t>
            </a:r>
            <a:r>
              <a:rPr lang="en-US" altLang="zh-CN" sz="2000" dirty="0"/>
              <a:t>r</a:t>
            </a:r>
            <a:r>
              <a:rPr lang="zh-CN" altLang="en-US" sz="2000" dirty="0"/>
              <a:t>，论文没用具体给定，此值我取的是</a:t>
            </a:r>
            <a:r>
              <a:rPr lang="en-US" altLang="zh-CN" sz="2000" dirty="0"/>
              <a:t>0.15</a:t>
            </a:r>
            <a:r>
              <a:rPr lang="zh-CN" altLang="en-US" sz="2000" dirty="0"/>
              <a:t>，因此可能存在差异</a:t>
            </a:r>
            <a:endParaRPr lang="en-US" altLang="zh-CN" sz="2000" dirty="0"/>
          </a:p>
          <a:p>
            <a:r>
              <a:rPr lang="en-US" altLang="zh-CN" sz="2000" dirty="0"/>
              <a:t>2.McTwo</a:t>
            </a:r>
            <a:r>
              <a:rPr lang="zh-CN" altLang="en-US" sz="2000" dirty="0"/>
              <a:t>筛选出来的特征数量两者还是有明显差别，这是因为论文采用的是调用</a:t>
            </a:r>
            <a:r>
              <a:rPr lang="en-US" altLang="zh-CN" sz="2000" dirty="0"/>
              <a:t>R</a:t>
            </a:r>
            <a:r>
              <a:rPr lang="zh-CN" altLang="en-US" sz="2000" dirty="0"/>
              <a:t>包的</a:t>
            </a:r>
            <a:r>
              <a:rPr lang="en-US" altLang="zh-CN" sz="2000" dirty="0"/>
              <a:t>BFS</a:t>
            </a:r>
            <a:r>
              <a:rPr lang="zh-CN" altLang="en-US" sz="2000" dirty="0"/>
              <a:t>，而我是自己实现的改进的</a:t>
            </a:r>
            <a:r>
              <a:rPr lang="en-US" altLang="zh-CN" sz="2000" dirty="0"/>
              <a:t>BFS</a:t>
            </a:r>
            <a:r>
              <a:rPr lang="zh-CN" altLang="en-US" sz="2000" dirty="0"/>
              <a:t>，因此有差距是正常的</a:t>
            </a:r>
          </a:p>
        </p:txBody>
      </p:sp>
    </p:spTree>
    <p:extLst>
      <p:ext uri="{BB962C8B-B14F-4D97-AF65-F5344CB8AC3E}">
        <p14:creationId xmlns:p14="http://schemas.microsoft.com/office/powerpoint/2010/main" val="3914980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436FA00-6A2C-404C-8BAC-BF4EB9CD54D0}"/>
              </a:ext>
            </a:extLst>
          </p:cNvPr>
          <p:cNvSpPr txBox="1"/>
          <p:nvPr/>
        </p:nvSpPr>
        <p:spPr>
          <a:xfrm>
            <a:off x="0" y="-9178"/>
            <a:ext cx="292230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Test new datasets </a:t>
            </a:r>
            <a:endParaRPr lang="zh-CN" altLang="en-US" sz="2400" dirty="0"/>
          </a:p>
        </p:txBody>
      </p:sp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B6AF0BD0-3218-4BAF-8AE4-D7605089FC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313043"/>
              </p:ext>
            </p:extLst>
          </p:nvPr>
        </p:nvGraphicFramePr>
        <p:xfrm>
          <a:off x="1057373" y="685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E4DBE454-357C-4036-BB45-2BB6063040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2703349"/>
              </p:ext>
            </p:extLst>
          </p:nvPr>
        </p:nvGraphicFramePr>
        <p:xfrm>
          <a:off x="5907464" y="685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36676CD9-A3E5-45A8-947C-5BBC25530E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0492667"/>
              </p:ext>
            </p:extLst>
          </p:nvPr>
        </p:nvGraphicFramePr>
        <p:xfrm>
          <a:off x="1057373" y="335829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D597F691-BBB4-4B07-8C92-64941069D0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7674773"/>
              </p:ext>
            </p:extLst>
          </p:nvPr>
        </p:nvGraphicFramePr>
        <p:xfrm>
          <a:off x="5907464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40988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BCE037F-C441-4B80-ACDC-DAC3C13C8A0E}"/>
              </a:ext>
            </a:extLst>
          </p:cNvPr>
          <p:cNvSpPr txBox="1"/>
          <p:nvPr/>
        </p:nvSpPr>
        <p:spPr>
          <a:xfrm>
            <a:off x="0" y="-9178"/>
            <a:ext cx="292230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Result analysis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3D8597-E993-42A0-9FEB-D69B95C17CB0}"/>
              </a:ext>
            </a:extLst>
          </p:cNvPr>
          <p:cNvSpPr txBox="1"/>
          <p:nvPr/>
        </p:nvSpPr>
        <p:spPr>
          <a:xfrm>
            <a:off x="1121790" y="1490008"/>
            <a:ext cx="10058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如果上述结果测试无误的话，分析上述直方图，可以得到以下结论：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1.McTwo</a:t>
            </a:r>
            <a:r>
              <a:rPr lang="zh-CN" altLang="en-US" sz="2000" dirty="0"/>
              <a:t>对于这四个数据集的效果不好，</a:t>
            </a:r>
            <a:r>
              <a:rPr lang="en-US" altLang="zh-CN" sz="2000" dirty="0"/>
              <a:t>MCC</a:t>
            </a:r>
            <a:r>
              <a:rPr lang="zh-CN" altLang="en-US" sz="2000" dirty="0"/>
              <a:t>值最高的也就</a:t>
            </a:r>
            <a:r>
              <a:rPr lang="en-US" altLang="zh-CN" sz="2000" dirty="0"/>
              <a:t>0.3</a:t>
            </a:r>
            <a:r>
              <a:rPr lang="zh-CN" altLang="en-US" sz="2000" dirty="0"/>
              <a:t>，效果不理想</a:t>
            </a:r>
            <a:endParaRPr lang="en-US" altLang="zh-CN" sz="20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之所以是这个结果，我分析了几个可能原因：</a:t>
            </a:r>
            <a:endParaRPr lang="en-US" altLang="zh-CN" sz="2000" dirty="0"/>
          </a:p>
          <a:p>
            <a:r>
              <a:rPr lang="zh-CN" altLang="en-US" sz="2000" dirty="0"/>
              <a:t>**上述四个数据集数据噪音很大</a:t>
            </a:r>
            <a:endParaRPr lang="en-US" altLang="zh-CN" sz="2000" dirty="0"/>
          </a:p>
          <a:p>
            <a:r>
              <a:rPr lang="zh-CN" altLang="en-US" sz="2000" dirty="0"/>
              <a:t>**考虑到</a:t>
            </a:r>
            <a:r>
              <a:rPr lang="en-US" altLang="zh-CN" sz="2000" dirty="0" err="1"/>
              <a:t>McTwo</a:t>
            </a:r>
            <a:r>
              <a:rPr lang="zh-CN" altLang="en-US" sz="2000" dirty="0"/>
              <a:t>算法，</a:t>
            </a:r>
            <a:r>
              <a:rPr lang="en-US" altLang="zh-CN" sz="2000" dirty="0" err="1"/>
              <a:t>McOne</a:t>
            </a:r>
            <a:r>
              <a:rPr lang="zh-CN" altLang="en-US" sz="2000" dirty="0"/>
              <a:t>这一步能过滤大部分特征，它最主要是通过</a:t>
            </a:r>
            <a:r>
              <a:rPr lang="en-US" altLang="zh-CN" sz="2000" dirty="0"/>
              <a:t>MIC</a:t>
            </a:r>
            <a:r>
              <a:rPr lang="zh-CN" altLang="en-US" sz="2000" dirty="0"/>
              <a:t>值来过滤特征的，</a:t>
            </a:r>
            <a:r>
              <a:rPr lang="en-US" altLang="zh-CN" sz="2000" dirty="0"/>
              <a:t>MIC</a:t>
            </a:r>
            <a:r>
              <a:rPr lang="zh-CN" altLang="en-US" sz="2000" dirty="0"/>
              <a:t>的这种过滤方法可能对这些数据集不通用</a:t>
            </a:r>
            <a:br>
              <a:rPr lang="en-US" altLang="zh-CN" sz="2000" dirty="0"/>
            </a:b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对于</a:t>
            </a:r>
            <a:r>
              <a:rPr lang="en-US" altLang="zh-CN" sz="2000" dirty="0" err="1"/>
              <a:t>McTwo</a:t>
            </a:r>
            <a:r>
              <a:rPr lang="zh-CN" altLang="en-US" sz="2000" dirty="0"/>
              <a:t>算法，我一直有困惑的是</a:t>
            </a:r>
            <a:r>
              <a:rPr lang="en-US" altLang="zh-CN" sz="2000" dirty="0" err="1"/>
              <a:t>McOne</a:t>
            </a:r>
            <a:r>
              <a:rPr lang="zh-CN" altLang="en-US" sz="2000" dirty="0"/>
              <a:t>删除冗余这一步，根据阈值过滤掉的特征远小于删除冗余这一步操作，也就是意味着整个数据集很多特征冗余。我的疑问是这个删除冗余操作是否苛刻，正常来说我觉得生物学的数据，不相关的特征（基因），应该会比冗余特征多很多的。</a:t>
            </a:r>
          </a:p>
        </p:txBody>
      </p:sp>
    </p:spTree>
    <p:extLst>
      <p:ext uri="{BB962C8B-B14F-4D97-AF65-F5344CB8AC3E}">
        <p14:creationId xmlns:p14="http://schemas.microsoft.com/office/powerpoint/2010/main" val="302287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A15EB0-5AE2-4337-9DC5-C1E2A295829D}"/>
              </a:ext>
            </a:extLst>
          </p:cNvPr>
          <p:cNvSpPr txBox="1"/>
          <p:nvPr/>
        </p:nvSpPr>
        <p:spPr>
          <a:xfrm>
            <a:off x="0" y="-9178"/>
            <a:ext cx="3648173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Implementation optimization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F9A47A-7B4D-44E6-AB70-A8EAB4156E8F}"/>
              </a:ext>
            </a:extLst>
          </p:cNvPr>
          <p:cNvSpPr txBox="1"/>
          <p:nvPr/>
        </p:nvSpPr>
        <p:spPr>
          <a:xfrm>
            <a:off x="6476214" y="1468399"/>
            <a:ext cx="46285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算法优化的出发点：从一些循环步骤入手，降低循环次数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McTwo</a:t>
            </a:r>
            <a:r>
              <a:rPr lang="zh-CN" altLang="en-US" dirty="0"/>
              <a:t>算法就两步，针对论文的代码，可优化的就只有</a:t>
            </a:r>
            <a:r>
              <a:rPr lang="en-US" altLang="zh-CN" dirty="0" err="1"/>
              <a:t>McOne</a:t>
            </a:r>
            <a:r>
              <a:rPr lang="zh-CN" altLang="en-US" dirty="0"/>
              <a:t>这一步算法，因为</a:t>
            </a:r>
            <a:r>
              <a:rPr lang="en-US" altLang="zh-CN" dirty="0"/>
              <a:t>BFS</a:t>
            </a:r>
            <a:r>
              <a:rPr lang="zh-CN" altLang="en-US" dirty="0"/>
              <a:t>他是调用现成的包的。</a:t>
            </a:r>
            <a:endParaRPr lang="en-US" altLang="zh-CN" dirty="0"/>
          </a:p>
          <a:p>
            <a:r>
              <a:rPr lang="zh-CN" altLang="en-US" dirty="0"/>
              <a:t>于是看</a:t>
            </a:r>
            <a:r>
              <a:rPr lang="en-US" altLang="zh-CN" dirty="0" err="1"/>
              <a:t>McOne</a:t>
            </a:r>
            <a:r>
              <a:rPr lang="zh-CN" altLang="en-US" dirty="0"/>
              <a:t>算法伪代码，发现改算法可以大致分为两步：第一步是算各特征与类别的</a:t>
            </a:r>
            <a:r>
              <a:rPr lang="en-US" altLang="zh-CN" dirty="0"/>
              <a:t>MIC</a:t>
            </a:r>
            <a:r>
              <a:rPr lang="zh-CN" altLang="en-US" dirty="0"/>
              <a:t>值，记录值大于阈值的特征索引，第二步是删除冗余特征。第一步就一个循坏，第二部有三个循坏。于是可以尝试优化第二步。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可以发现，第二步</a:t>
            </a:r>
            <a:r>
              <a:rPr lang="en-US" altLang="zh-CN" dirty="0"/>
              <a:t>while</a:t>
            </a:r>
            <a:r>
              <a:rPr lang="zh-CN" altLang="en-US" dirty="0"/>
              <a:t>循坏里面的的</a:t>
            </a:r>
            <a:r>
              <a:rPr lang="en-US" altLang="zh-CN" dirty="0"/>
              <a:t>for</a:t>
            </a:r>
            <a:r>
              <a:rPr lang="zh-CN" altLang="en-US" dirty="0"/>
              <a:t>循坏的目的是删除数组一个元素，后面的元素向前移动一个位置，这个移动操作平均复杂度是</a:t>
            </a:r>
            <a:r>
              <a:rPr lang="en-US" altLang="zh-CN" dirty="0"/>
              <a:t>O(n)</a:t>
            </a:r>
            <a:r>
              <a:rPr lang="zh-CN" altLang="en-US" dirty="0"/>
              <a:t>。这个是存在优化的空间的。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A9694D-EB1D-4083-A4F4-56A2FD9D1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88" y="1100753"/>
            <a:ext cx="5170277" cy="552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55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7AA7FDB-FEEC-4B9E-922D-F69A8FCA866B}"/>
              </a:ext>
            </a:extLst>
          </p:cNvPr>
          <p:cNvSpPr txBox="1"/>
          <p:nvPr/>
        </p:nvSpPr>
        <p:spPr>
          <a:xfrm>
            <a:off x="0" y="-9178"/>
            <a:ext cx="3648173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Implementation optimization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59663C-E5AA-4D48-8D1C-62971E215717}"/>
              </a:ext>
            </a:extLst>
          </p:cNvPr>
          <p:cNvSpPr txBox="1"/>
          <p:nvPr/>
        </p:nvSpPr>
        <p:spPr>
          <a:xfrm>
            <a:off x="1047946" y="1310326"/>
            <a:ext cx="100961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那么如何优化？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冗余了先不删，用一个标记数组标记即可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假如</a:t>
            </a:r>
            <a:r>
              <a:rPr lang="en-US" altLang="zh-CN" sz="2400" dirty="0"/>
              <a:t>Subset = [13, 1, 190, 1346, 3, 5]</a:t>
            </a:r>
            <a:r>
              <a:rPr lang="zh-CN" altLang="en-US" sz="2400" dirty="0"/>
              <a:t>，那么创建一个与其大小相等的列表</a:t>
            </a:r>
            <a:r>
              <a:rPr lang="en-US" altLang="zh-CN" sz="2400" dirty="0"/>
              <a:t>mark = [0, 0, 0, 0, 0, 0]</a:t>
            </a:r>
            <a:r>
              <a:rPr lang="zh-CN" altLang="en-US" sz="2400" dirty="0"/>
              <a:t>，用来标记该位置的值是否删除，初始值全为</a:t>
            </a:r>
            <a:r>
              <a:rPr lang="en-US" altLang="zh-CN" sz="2400" dirty="0"/>
              <a:t>0</a:t>
            </a:r>
            <a:r>
              <a:rPr lang="zh-CN" altLang="en-US" sz="2400" dirty="0"/>
              <a:t>，代表没删</a:t>
            </a:r>
            <a:endParaRPr lang="en-US" altLang="zh-CN" sz="2400" dirty="0"/>
          </a:p>
          <a:p>
            <a:r>
              <a:rPr lang="zh-CN" altLang="en-US" sz="2400" dirty="0"/>
              <a:t>当判断</a:t>
            </a:r>
            <a:r>
              <a:rPr lang="en-US" altLang="zh-CN" sz="2400" dirty="0"/>
              <a:t>MIC(F[ Subset[e] ], F[ Subset[q] ]) &gt; </a:t>
            </a:r>
            <a:r>
              <a:rPr lang="en-US" altLang="zh-CN" sz="2400" dirty="0" err="1"/>
              <a:t>micFC</a:t>
            </a:r>
            <a:r>
              <a:rPr lang="en-US" altLang="zh-CN" sz="2400" dirty="0"/>
              <a:t>(Subset[q]) </a:t>
            </a:r>
            <a:r>
              <a:rPr lang="zh-CN" altLang="en-US" sz="2400" dirty="0"/>
              <a:t>的时候，</a:t>
            </a:r>
            <a:r>
              <a:rPr lang="en-US" altLang="zh-CN" sz="2400" dirty="0"/>
              <a:t>q</a:t>
            </a:r>
            <a:r>
              <a:rPr lang="zh-CN" altLang="en-US" sz="2400" dirty="0"/>
              <a:t>冗余了，需要删掉，于是</a:t>
            </a:r>
            <a:r>
              <a:rPr lang="en-US" altLang="zh-CN" sz="2400" dirty="0"/>
              <a:t>mark</a:t>
            </a:r>
            <a:r>
              <a:rPr lang="zh-CN" altLang="en-US" sz="2400" dirty="0"/>
              <a:t>相应的位置值修改成</a:t>
            </a:r>
            <a:r>
              <a:rPr lang="en-US" altLang="zh-CN" sz="2400" dirty="0"/>
              <a:t>1</a:t>
            </a:r>
            <a:r>
              <a:rPr lang="zh-CN" altLang="en-US" sz="2400" dirty="0"/>
              <a:t>，代表应该删除。修改第一层循环</a:t>
            </a:r>
            <a:r>
              <a:rPr lang="en-US" altLang="zh-CN" sz="2400" dirty="0"/>
              <a:t>for</a:t>
            </a:r>
            <a:r>
              <a:rPr lang="zh-CN" altLang="en-US" sz="2400" dirty="0"/>
              <a:t>和第二层循环</a:t>
            </a:r>
            <a:r>
              <a:rPr lang="en-US" altLang="zh-CN" sz="2400" dirty="0"/>
              <a:t>while</a:t>
            </a:r>
            <a:r>
              <a:rPr lang="zh-CN" altLang="en-US" sz="2400" dirty="0"/>
              <a:t>的判断条件。最后在两层循坏结束后，再对</a:t>
            </a:r>
            <a:r>
              <a:rPr lang="en-US" altLang="zh-CN" sz="2400" dirty="0"/>
              <a:t>Subset</a:t>
            </a:r>
            <a:r>
              <a:rPr lang="zh-CN" altLang="en-US" sz="2400" dirty="0"/>
              <a:t>循坏一次，看哪些位置保留下来了，更新</a:t>
            </a:r>
            <a:r>
              <a:rPr lang="en-US" altLang="zh-CN" sz="2400" dirty="0"/>
              <a:t>Subset</a:t>
            </a:r>
            <a:r>
              <a:rPr lang="zh-CN" altLang="en-US" sz="2400" dirty="0"/>
              <a:t>，这样操作的话复杂度是</a:t>
            </a:r>
            <a:r>
              <a:rPr lang="en-US" altLang="zh-CN" sz="2400" dirty="0"/>
              <a:t>O(n^2)</a:t>
            </a:r>
            <a:r>
              <a:rPr lang="zh-CN" altLang="en-US" sz="2400"/>
              <a:t>，比原算法复杂度低一些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60961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8020166-DCA0-46EF-A075-20FE8010D58A}"/>
              </a:ext>
            </a:extLst>
          </p:cNvPr>
          <p:cNvSpPr txBox="1"/>
          <p:nvPr/>
        </p:nvSpPr>
        <p:spPr>
          <a:xfrm>
            <a:off x="0" y="-9178"/>
            <a:ext cx="292230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Code screenshots</a:t>
            </a: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BB410D-2874-4288-99B7-3869FDEDF0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66"/>
          <a:stretch/>
        </p:blipFill>
        <p:spPr>
          <a:xfrm>
            <a:off x="329939" y="526747"/>
            <a:ext cx="5882326" cy="633125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47604CB-8109-4016-BA65-4F83DA367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421" y="518368"/>
            <a:ext cx="5578323" cy="634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29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CF0F0DB-B01C-4DB7-AE54-52E7675C3205}"/>
              </a:ext>
            </a:extLst>
          </p:cNvPr>
          <p:cNvSpPr txBox="1"/>
          <p:nvPr/>
        </p:nvSpPr>
        <p:spPr>
          <a:xfrm>
            <a:off x="3535052" y="2856553"/>
            <a:ext cx="49773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/>
              <a:t>END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80734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13667-233A-4721-8860-CFC3FEFF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完成的工作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E450E4-E9AB-47B4-AF90-75FA7670B1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选择实现</a:t>
            </a:r>
            <a:r>
              <a:rPr lang="en-US" altLang="zh-CN" dirty="0" err="1"/>
              <a:t>Mctwo</a:t>
            </a:r>
            <a:r>
              <a:rPr lang="zh-CN" altLang="en-US" dirty="0"/>
              <a:t>这个算法</a:t>
            </a:r>
            <a:endParaRPr lang="en-US" altLang="zh-CN" dirty="0"/>
          </a:p>
          <a:p>
            <a:r>
              <a:rPr lang="zh-CN" altLang="en-US" dirty="0"/>
              <a:t>尝试优化了原算法的一些步骤</a:t>
            </a:r>
            <a:endParaRPr lang="en-US" altLang="zh-CN" dirty="0"/>
          </a:p>
          <a:p>
            <a:r>
              <a:rPr lang="zh-CN" altLang="en-US" dirty="0"/>
              <a:t>测试了</a:t>
            </a:r>
            <a:r>
              <a:rPr lang="en-US" altLang="zh-CN" dirty="0" err="1"/>
              <a:t>MCTWo</a:t>
            </a:r>
            <a:r>
              <a:rPr lang="zh-CN" altLang="en-US" dirty="0"/>
              <a:t>的数据集合</a:t>
            </a:r>
            <a:endParaRPr lang="en-US" altLang="zh-CN" dirty="0"/>
          </a:p>
          <a:p>
            <a:r>
              <a:rPr lang="zh-CN" altLang="en-US" dirty="0"/>
              <a:t>测试了新的数据集合：</a:t>
            </a:r>
            <a:r>
              <a:rPr lang="en-US" altLang="zh-CN" dirty="0" err="1"/>
              <a:t>skcm</a:t>
            </a:r>
            <a:r>
              <a:rPr lang="zh-CN" altLang="en-US" dirty="0"/>
              <a:t>、</a:t>
            </a:r>
            <a:r>
              <a:rPr lang="en-US" altLang="zh-CN" dirty="0" err="1"/>
              <a:t>stad</a:t>
            </a:r>
            <a:r>
              <a:rPr lang="zh-CN" altLang="en-US" dirty="0"/>
              <a:t>、</a:t>
            </a:r>
            <a:r>
              <a:rPr lang="en-US" altLang="zh-CN" dirty="0" err="1"/>
              <a:t>kirc</a:t>
            </a:r>
            <a:r>
              <a:rPr lang="zh-CN" altLang="en-US" dirty="0"/>
              <a:t>、</a:t>
            </a:r>
            <a:r>
              <a:rPr lang="en-US" altLang="zh-CN" dirty="0" err="1"/>
              <a:t>luad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1174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1B079-C081-4AC3-8DC3-015AB425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MCTWo</a:t>
            </a:r>
            <a:r>
              <a:rPr lang="zh-CN" altLang="en-US" dirty="0"/>
              <a:t>算法简介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DB91F-F945-4CF0-9D63-5FE628ACE39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/>
              <a:t>MCTWo</a:t>
            </a:r>
            <a:r>
              <a:rPr lang="zh-CN" altLang="en-US" dirty="0"/>
              <a:t>算法其实思路很清晰，主要分为三步：</a:t>
            </a:r>
            <a:r>
              <a:rPr lang="en-US" altLang="zh-CN" dirty="0" err="1"/>
              <a:t>McOne</a:t>
            </a:r>
            <a:r>
              <a:rPr lang="en-US" altLang="zh-CN" dirty="0" err="1">
                <a:sym typeface="Wingdings" panose="05000000000000000000" pitchFamily="2" charset="2"/>
              </a:rPr>
              <a:t>mctwoTrain</a:t>
            </a:r>
            <a:r>
              <a:rPr lang="en-US" altLang="zh-CN" dirty="0">
                <a:sym typeface="Wingdings" panose="05000000000000000000" pitchFamily="2" charset="2"/>
              </a:rPr>
              <a:t> and test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第一步：根据特征与类标签的</a:t>
            </a:r>
            <a:r>
              <a:rPr lang="en-US" altLang="zh-CN" dirty="0"/>
              <a:t>MIC</a:t>
            </a:r>
            <a:r>
              <a:rPr lang="zh-CN" altLang="en-US" dirty="0"/>
              <a:t>值，过滤掉相关性低的特征，同时删除冗余特征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第二步：使用搜索算法</a:t>
            </a:r>
            <a:r>
              <a:rPr lang="en-US" altLang="zh-CN" dirty="0"/>
              <a:t>Best first search</a:t>
            </a:r>
            <a:r>
              <a:rPr lang="zh-CN" altLang="en-US" dirty="0"/>
              <a:t>来进一步搜索出最好的特征组合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第三步：训练和测试，使用</a:t>
            </a:r>
            <a:r>
              <a:rPr lang="en-US" altLang="zh-CN" dirty="0"/>
              <a:t>4</a:t>
            </a:r>
            <a:r>
              <a:rPr lang="zh-CN" altLang="en-US" dirty="0"/>
              <a:t>个分类器（</a:t>
            </a:r>
            <a:r>
              <a:rPr lang="en-US" altLang="zh-CN" dirty="0"/>
              <a:t>SVM | </a:t>
            </a:r>
            <a:r>
              <a:rPr lang="en-US" altLang="zh-CN" dirty="0" err="1"/>
              <a:t>Nbayes</a:t>
            </a:r>
            <a:r>
              <a:rPr lang="en-US" altLang="zh-CN" dirty="0"/>
              <a:t> | </a:t>
            </a:r>
            <a:r>
              <a:rPr lang="en-US" altLang="zh-CN" dirty="0" err="1"/>
              <a:t>Dtree</a:t>
            </a:r>
            <a:r>
              <a:rPr lang="en-US" altLang="zh-CN" dirty="0"/>
              <a:t> | NN</a:t>
            </a:r>
            <a:r>
              <a:rPr lang="zh-CN" altLang="en-US" dirty="0"/>
              <a:t>）来评估算法</a:t>
            </a:r>
          </a:p>
        </p:txBody>
      </p:sp>
    </p:spTree>
    <p:extLst>
      <p:ext uri="{BB962C8B-B14F-4D97-AF65-F5344CB8AC3E}">
        <p14:creationId xmlns:p14="http://schemas.microsoft.com/office/powerpoint/2010/main" val="372117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5AE15-8E0C-44D9-A833-D8E3B75D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实现过程中的步骤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A4B926-FA82-4121-B0D9-522C3D34024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读数据文件，将其转换成数据矩阵（小作业已经完成）</a:t>
            </a:r>
            <a:endParaRPr lang="en-US" altLang="zh-CN" dirty="0"/>
          </a:p>
          <a:p>
            <a:r>
              <a:rPr lang="zh-CN" altLang="en-US" dirty="0"/>
              <a:t>实现</a:t>
            </a:r>
            <a:r>
              <a:rPr lang="en-US" altLang="zh-CN" dirty="0" err="1"/>
              <a:t>Mcone</a:t>
            </a:r>
            <a:r>
              <a:rPr lang="zh-CN" altLang="en-US" dirty="0"/>
              <a:t>算法，得到第一步筛选出的特征（论文有伪代码</a:t>
            </a:r>
            <a:r>
              <a:rPr lang="en-US" altLang="zh-CN" dirty="0"/>
              <a:t>~</a:t>
            </a:r>
            <a:r>
              <a:rPr lang="zh-CN" altLang="en-US" dirty="0"/>
              <a:t>有一处问题，容易实现）</a:t>
            </a:r>
            <a:endParaRPr lang="en-US" altLang="zh-CN" dirty="0"/>
          </a:p>
          <a:p>
            <a:r>
              <a:rPr lang="zh-CN" altLang="en-US" dirty="0"/>
              <a:t>实现</a:t>
            </a:r>
            <a:r>
              <a:rPr lang="en-US" altLang="zh-CN" dirty="0"/>
              <a:t>BFS</a:t>
            </a:r>
            <a:r>
              <a:rPr lang="zh-CN" altLang="en-US" dirty="0"/>
              <a:t>算法，得到最好筛选的特征结果（论文直接调用</a:t>
            </a:r>
            <a:r>
              <a:rPr lang="en-US" altLang="zh-CN" dirty="0"/>
              <a:t>R</a:t>
            </a:r>
            <a:r>
              <a:rPr lang="zh-CN" altLang="en-US" dirty="0"/>
              <a:t>的包，这里我采取用</a:t>
            </a:r>
            <a:r>
              <a:rPr lang="en-US" altLang="zh-CN" dirty="0"/>
              <a:t>Python</a:t>
            </a:r>
            <a:r>
              <a:rPr lang="zh-CN" altLang="en-US" dirty="0"/>
              <a:t>自己实现）</a:t>
            </a:r>
            <a:endParaRPr lang="en-US" altLang="zh-CN" dirty="0"/>
          </a:p>
          <a:p>
            <a:r>
              <a:rPr lang="zh-CN" altLang="en-US" dirty="0"/>
              <a:t>验证算法性能（小作业完成过类似任务）</a:t>
            </a:r>
            <a:endParaRPr lang="en-US" altLang="zh-CN" dirty="0"/>
          </a:p>
          <a:p>
            <a:r>
              <a:rPr lang="zh-CN" altLang="en-US" dirty="0"/>
              <a:t>测试新的数据集</a:t>
            </a:r>
            <a:endParaRPr lang="en-US" altLang="zh-CN" dirty="0"/>
          </a:p>
          <a:p>
            <a:r>
              <a:rPr lang="zh-CN" altLang="en-US" dirty="0"/>
              <a:t>做了一点点的改进加速</a:t>
            </a:r>
          </a:p>
        </p:txBody>
      </p:sp>
    </p:spTree>
    <p:extLst>
      <p:ext uri="{BB962C8B-B14F-4D97-AF65-F5344CB8AC3E}">
        <p14:creationId xmlns:p14="http://schemas.microsoft.com/office/powerpoint/2010/main" val="1152987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857D4CC-8FB3-45C6-9C7E-FC24AC0C3A4A}"/>
              </a:ext>
            </a:extLst>
          </p:cNvPr>
          <p:cNvSpPr txBox="1"/>
          <p:nvPr/>
        </p:nvSpPr>
        <p:spPr>
          <a:xfrm>
            <a:off x="0" y="-9178"/>
            <a:ext cx="292230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Best First Search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4E520E-D01E-4B2C-8AB0-50F4746BCA9D}"/>
              </a:ext>
            </a:extLst>
          </p:cNvPr>
          <p:cNvSpPr txBox="1"/>
          <p:nvPr/>
        </p:nvSpPr>
        <p:spPr>
          <a:xfrm>
            <a:off x="1065229" y="959733"/>
            <a:ext cx="9813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BFS</a:t>
            </a:r>
            <a:r>
              <a:rPr lang="zh-CN" altLang="en-US" sz="2000" dirty="0"/>
              <a:t>算法的思想：就是通过不断扩充新结点，看评估函数的值是否提高，如果提高则采纳，如果不提高则丢弃。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D062BE-E0CF-41A9-ADE1-85D3558E829B}"/>
              </a:ext>
            </a:extLst>
          </p:cNvPr>
          <p:cNvSpPr/>
          <p:nvPr/>
        </p:nvSpPr>
        <p:spPr>
          <a:xfrm>
            <a:off x="678729" y="1826074"/>
            <a:ext cx="99358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1.</a:t>
            </a:r>
            <a:r>
              <a:rPr lang="zh-CN" altLang="en-US" b="1" dirty="0">
                <a:solidFill>
                  <a:srgbClr val="FF0000"/>
                </a:solidFill>
              </a:rPr>
              <a:t>初始化</a:t>
            </a:r>
          </a:p>
          <a:p>
            <a:r>
              <a:rPr lang="zh-CN" altLang="en-US" dirty="0"/>
              <a:t>如果已给出初始结果集，则此轮结果集就是初始结果集；若未给出初始结果集且为双向搜索，则此轮结果集就是所有的属性集。</a:t>
            </a:r>
          </a:p>
          <a:p>
            <a:r>
              <a:rPr lang="zh-CN" altLang="en-US" dirty="0"/>
              <a:t>计算此轮结果集的评价得分， 将该结果集与得分放入已查数据中； 将该结果集放入待搜索队列中。</a:t>
            </a: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2.</a:t>
            </a:r>
            <a:r>
              <a:rPr lang="zh-CN" altLang="en-US" b="1" dirty="0">
                <a:solidFill>
                  <a:srgbClr val="FF0000"/>
                </a:solidFill>
              </a:rPr>
              <a:t>迭代搜索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迭代退出条件是， 如果连续多次扩展得到的结果集都没有比当前最好的更优；或者待扩展队列已为空。</a:t>
            </a:r>
            <a:endParaRPr lang="en-US" altLang="zh-CN" dirty="0"/>
          </a:p>
          <a:p>
            <a:r>
              <a:rPr lang="zh-CN" altLang="en-US" dirty="0"/>
              <a:t>2.0 取得待扩展队列头</a:t>
            </a:r>
            <a:endParaRPr lang="en-US" altLang="zh-CN" dirty="0"/>
          </a:p>
          <a:p>
            <a:r>
              <a:rPr lang="zh-CN" altLang="en-US" dirty="0"/>
              <a:t>2.1 根据搜索方向扩展该属性集得到新的属性集：顺序扫描每个属性，如果未处理过该属性， 则将该属性增加到待扩展集中。</a:t>
            </a:r>
            <a:endParaRPr lang="en-US" altLang="zh-CN" dirty="0"/>
          </a:p>
          <a:p>
            <a:r>
              <a:rPr lang="zh-CN" altLang="en-US" dirty="0"/>
              <a:t>2.2 如果该新的属性集未曾处理过， 则计算其评价分、将其增加到记录已评价属性集及其评价分的集合中； 将该属性集加入到待扩展集中。 判断此次扩展是否比当前最好的更优、更优则记录相关信息。</a:t>
            </a:r>
            <a:endParaRPr lang="en-US" altLang="zh-CN" dirty="0"/>
          </a:p>
          <a:p>
            <a:r>
              <a:rPr lang="zh-CN" altLang="en-US" dirty="0"/>
              <a:t>2.3 恢复到迭代2.0状态时的属性集，迭代2.1中扫描下一个未曾处理的属性</a:t>
            </a: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3.</a:t>
            </a:r>
            <a:r>
              <a:rPr lang="zh-CN" altLang="en-US" b="1" dirty="0">
                <a:solidFill>
                  <a:srgbClr val="FF0000"/>
                </a:solidFill>
              </a:rPr>
              <a:t>算法结束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步骤2退出时， 得到了最佳属性集合</a:t>
            </a:r>
          </a:p>
        </p:txBody>
      </p:sp>
    </p:spTree>
    <p:extLst>
      <p:ext uri="{BB962C8B-B14F-4D97-AF65-F5344CB8AC3E}">
        <p14:creationId xmlns:p14="http://schemas.microsoft.com/office/powerpoint/2010/main" val="493348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350E1BB-DBDF-4DF6-A38C-4502141C8177}"/>
              </a:ext>
            </a:extLst>
          </p:cNvPr>
          <p:cNvSpPr txBox="1"/>
          <p:nvPr/>
        </p:nvSpPr>
        <p:spPr>
          <a:xfrm>
            <a:off x="0" y="-9178"/>
            <a:ext cx="292230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My Result - </a:t>
            </a:r>
            <a:r>
              <a:rPr lang="en-US" altLang="zh-CN" sz="2400" dirty="0" err="1"/>
              <a:t>McTwo</a:t>
            </a:r>
            <a:endParaRPr lang="zh-CN" altLang="en-US" sz="2400" dirty="0"/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08BEC72B-5A5E-436A-B24E-F627CAD7FA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6645384"/>
              </p:ext>
            </p:extLst>
          </p:nvPr>
        </p:nvGraphicFramePr>
        <p:xfrm>
          <a:off x="1524000" y="97096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50F956F2-633C-4720-B24E-9282A17C5D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8982180"/>
              </p:ext>
            </p:extLst>
          </p:nvPr>
        </p:nvGraphicFramePr>
        <p:xfrm>
          <a:off x="6317530" y="97096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023CC2ED-FA5D-4918-B560-ECFAEFB7CA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1493248"/>
              </p:ext>
            </p:extLst>
          </p:nvPr>
        </p:nvGraphicFramePr>
        <p:xfrm>
          <a:off x="1524000" y="371416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508A3485-4ABA-4E80-91F6-35BE6B6F10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3440991"/>
              </p:ext>
            </p:extLst>
          </p:nvPr>
        </p:nvGraphicFramePr>
        <p:xfrm>
          <a:off x="6317530" y="371416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79563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A3FDDE6-BB0F-46B0-ABC9-B86C86B2B217}"/>
              </a:ext>
            </a:extLst>
          </p:cNvPr>
          <p:cNvSpPr txBox="1"/>
          <p:nvPr/>
        </p:nvSpPr>
        <p:spPr>
          <a:xfrm>
            <a:off x="0" y="-9178"/>
            <a:ext cx="292230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My Result - </a:t>
            </a:r>
            <a:r>
              <a:rPr lang="en-US" altLang="zh-CN" sz="2400" dirty="0" err="1"/>
              <a:t>McTwo</a:t>
            </a:r>
            <a:endParaRPr lang="zh-CN" altLang="en-US" sz="2400" dirty="0"/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5623D6CC-679C-491A-9366-2D68078AEA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3251751"/>
              </p:ext>
            </p:extLst>
          </p:nvPr>
        </p:nvGraphicFramePr>
        <p:xfrm>
          <a:off x="1010239" y="95446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80B19665-48CF-4C5B-B252-98C30EF7EB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1142055"/>
              </p:ext>
            </p:extLst>
          </p:nvPr>
        </p:nvGraphicFramePr>
        <p:xfrm>
          <a:off x="6096000" y="95446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61339838-75AC-4ABC-8B28-DFE656B410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8146205"/>
              </p:ext>
            </p:extLst>
          </p:nvPr>
        </p:nvGraphicFramePr>
        <p:xfrm>
          <a:off x="1010239" y="369766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5BD41B92-3CA8-4515-911E-6D5DE98DCE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16014"/>
              </p:ext>
            </p:extLst>
          </p:nvPr>
        </p:nvGraphicFramePr>
        <p:xfrm>
          <a:off x="6096000" y="369766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68696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5C5EB1E5-0D39-4581-B5C1-F93F77A9EC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0200556"/>
              </p:ext>
            </p:extLst>
          </p:nvPr>
        </p:nvGraphicFramePr>
        <p:xfrm>
          <a:off x="5780202" y="352798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BC18A4F-8BEE-41F9-AA8F-D53DDFBE9403}"/>
              </a:ext>
            </a:extLst>
          </p:cNvPr>
          <p:cNvSpPr txBox="1"/>
          <p:nvPr/>
        </p:nvSpPr>
        <p:spPr>
          <a:xfrm>
            <a:off x="0" y="-9178"/>
            <a:ext cx="292230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My Result - </a:t>
            </a:r>
            <a:r>
              <a:rPr lang="en-US" altLang="zh-CN" sz="2400" dirty="0" err="1"/>
              <a:t>McTwo</a:t>
            </a:r>
            <a:endParaRPr lang="zh-CN" altLang="en-US" sz="2400" dirty="0"/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D3F4E408-7FEB-4F47-9E56-39A2391662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4707586"/>
              </p:ext>
            </p:extLst>
          </p:nvPr>
        </p:nvGraphicFramePr>
        <p:xfrm>
          <a:off x="1029094" y="78478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D9C7B1DE-968E-45BF-9DED-50B52A45E4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1188491"/>
              </p:ext>
            </p:extLst>
          </p:nvPr>
        </p:nvGraphicFramePr>
        <p:xfrm>
          <a:off x="5780202" y="685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683B116C-08D6-46B2-9494-0C1E9764D9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932265"/>
              </p:ext>
            </p:extLst>
          </p:nvPr>
        </p:nvGraphicFramePr>
        <p:xfrm>
          <a:off x="1029094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702814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00E36807-869E-4BC2-A5CD-A82C9D7A8B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575618"/>
              </p:ext>
            </p:extLst>
          </p:nvPr>
        </p:nvGraphicFramePr>
        <p:xfrm>
          <a:off x="5968738" y="353740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9E21DC78-837B-43E9-84BB-A043FC139D96}"/>
              </a:ext>
            </a:extLst>
          </p:cNvPr>
          <p:cNvSpPr txBox="1"/>
          <p:nvPr/>
        </p:nvSpPr>
        <p:spPr>
          <a:xfrm>
            <a:off x="0" y="-9178"/>
            <a:ext cx="292230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My Result - </a:t>
            </a:r>
            <a:r>
              <a:rPr lang="en-US" altLang="zh-CN" sz="2400" dirty="0" err="1"/>
              <a:t>McTwo</a:t>
            </a:r>
            <a:endParaRPr lang="zh-CN" altLang="en-US" sz="2400" dirty="0"/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1A725726-BBEF-43A1-BF15-EC70F0CC40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4760981"/>
              </p:ext>
            </p:extLst>
          </p:nvPr>
        </p:nvGraphicFramePr>
        <p:xfrm>
          <a:off x="1000813" y="79420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B67327E7-11AD-4893-8C6B-9ED64041AF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5325866"/>
              </p:ext>
            </p:extLst>
          </p:nvPr>
        </p:nvGraphicFramePr>
        <p:xfrm>
          <a:off x="5968738" y="79420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1A13DE26-877F-4569-9E9B-9CF2A93BC6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9641406"/>
              </p:ext>
            </p:extLst>
          </p:nvPr>
        </p:nvGraphicFramePr>
        <p:xfrm>
          <a:off x="1000813" y="353740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61937153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436</TotalTime>
  <Words>1446</Words>
  <Application>Microsoft Office PowerPoint</Application>
  <PresentationFormat>宽屏</PresentationFormat>
  <Paragraphs>240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Arial</vt:lpstr>
      <vt:lpstr>Tw Cen MT</vt:lpstr>
      <vt:lpstr>水滴</vt:lpstr>
      <vt:lpstr>python大作业</vt:lpstr>
      <vt:lpstr>完成的工作</vt:lpstr>
      <vt:lpstr>MCTWo算法简介</vt:lpstr>
      <vt:lpstr>实现过程中的步骤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联想</dc:creator>
  <cp:lastModifiedBy>联想</cp:lastModifiedBy>
  <cp:revision>86</cp:revision>
  <dcterms:created xsi:type="dcterms:W3CDTF">2020-05-31T01:08:46Z</dcterms:created>
  <dcterms:modified xsi:type="dcterms:W3CDTF">2020-06-06T01:20:05Z</dcterms:modified>
</cp:coreProperties>
</file>