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7" r:id="rId12"/>
    <p:sldId id="279" r:id="rId13"/>
    <p:sldId id="280" r:id="rId14"/>
    <p:sldId id="258" r:id="rId15"/>
    <p:sldId id="259" r:id="rId16"/>
    <p:sldId id="260" r:id="rId17"/>
    <p:sldId id="261" r:id="rId18"/>
    <p:sldId id="28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Mali" pitchFamily="2" charset="-34"/>
      <p:regular r:id="rId26"/>
      <p:bold r:id="rId27"/>
      <p:italic r:id="rId28"/>
      <p:boldItalic r:id="rId29"/>
    </p:embeddedFont>
    <p:embeddedFont>
      <p:font typeface="Mali SemiBold" pitchFamily="2" charset="-34"/>
      <p:regular r:id="rId30"/>
      <p:bold r:id="rId31"/>
      <p:italic r:id="rId32"/>
      <p:boldItalic r:id="rId33"/>
    </p:embeddedFont>
    <p:embeddedFont>
      <p:font typeface="Nunito" pitchFamily="2" charset="77"/>
      <p:regular r:id="rId34"/>
      <p:bold r:id="rId35"/>
      <p:italic r:id="rId36"/>
      <p:boldItalic r:id="rId37"/>
    </p:embeddedFont>
    <p:embeddedFont>
      <p:font typeface="Nunito Light" pitchFamily="2" charset="77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0574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FA28-EF5D-48B2-8CC7-2791D693EFB8}" type="datetimeFigureOut">
              <a:rPr lang="es-MX" smtClean="0"/>
              <a:pPr/>
              <a:t>26/07/21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7AE-EEA7-4B36-90E6-B4D8D60ABE4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9" name="8 Elipse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</p:spTree>
    <p:extLst>
      <p:ext uri="{BB962C8B-B14F-4D97-AF65-F5344CB8AC3E}">
        <p14:creationId xmlns:p14="http://schemas.microsoft.com/office/powerpoint/2010/main" val="108493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752800" y="1697054"/>
            <a:ext cx="748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AND_BODY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>
            <a:alphaModFix/>
          </a:blip>
          <a:srcRect r="50097"/>
          <a:stretch/>
        </p:blipFill>
        <p:spPr>
          <a:xfrm>
            <a:off x="0" y="0"/>
            <a:ext cx="4563024" cy="5143500"/>
          </a:xfrm>
          <a:prstGeom prst="rect">
            <a:avLst/>
          </a:prstGeom>
          <a:noFill/>
          <a:ln>
            <a:noFill/>
          </a:ln>
          <a:effectLst>
            <a:outerShdw blurRad="114300" dist="9525" algn="bl" rotWithShape="0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267937" y="14512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3" name="Google Shape;263;p6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>
            <a:spLocks noGrp="1"/>
          </p:cNvSpPr>
          <p:nvPr>
            <p:ph type="body" idx="1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38" name="Google Shape;638;p1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3794023" y="4335120"/>
            <a:ext cx="1555943" cy="4055797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66" name="Google Shape;666;p11"/>
          <p:cNvGrpSpPr/>
          <p:nvPr/>
        </p:nvGrpSpPr>
        <p:grpSpPr>
          <a:xfrm rot="-5400000" flipH="1">
            <a:off x="2172082" y="3352950"/>
            <a:ext cx="4799834" cy="6154586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BLANK_1_1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Dark paper">
  <p:cSld name="BLANK_1_1_1">
    <p:bg>
      <p:bgPr>
        <a:solidFill>
          <a:schemeClr val="accent5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AA5E-1599-4658-9EE9-556FBFBB4C00}" type="datetimeFigureOut">
              <a:rPr lang="es-MX" smtClean="0"/>
              <a:pPr/>
              <a:t>26/07/21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71CB-92B7-4BA7-AEB5-7D1B26FDA61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4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✘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4" r:id="rId9"/>
    <p:sldLayoutId id="214748366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>
            <a:spLocks noGrp="1"/>
          </p:cNvSpPr>
          <p:nvPr>
            <p:ph type="ctrTitle"/>
          </p:nvPr>
        </p:nvSpPr>
        <p:spPr>
          <a:xfrm>
            <a:off x="919311" y="-78487"/>
            <a:ext cx="7146900" cy="21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br>
              <a:rPr lang="es-MX" sz="5400" dirty="0">
                <a:solidFill>
                  <a:schemeClr val="accent4"/>
                </a:solidFill>
              </a:rPr>
            </a:br>
            <a:r>
              <a:rPr lang="es-MX" dirty="0"/>
              <a:t>Conceptos básicos de Álgebra</a:t>
            </a:r>
            <a:endParaRPr dirty="0"/>
          </a:p>
        </p:txBody>
      </p:sp>
      <p:sp>
        <p:nvSpPr>
          <p:cNvPr id="772" name="Google Shape;772;p16"/>
          <p:cNvSpPr/>
          <p:nvPr/>
        </p:nvSpPr>
        <p:spPr>
          <a:xfrm rot="10800000">
            <a:off x="3793882" y="1363173"/>
            <a:ext cx="1556240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6"/>
          <p:cNvSpPr/>
          <p:nvPr/>
        </p:nvSpPr>
        <p:spPr>
          <a:xfrm rot="10800000">
            <a:off x="828992" y="2811998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7BBB97-9D03-4D7B-9592-BA282A6F4EEE}"/>
              </a:ext>
            </a:extLst>
          </p:cNvPr>
          <p:cNvSpPr txBox="1"/>
          <p:nvPr/>
        </p:nvSpPr>
        <p:spPr>
          <a:xfrm>
            <a:off x="33055" y="287987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accent4"/>
                </a:solidFill>
              </a:rPr>
              <a:t>Semana1. Sesión1</a:t>
            </a:r>
            <a:endParaRPr lang="es-MX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solidFill>
                  <a:srgbClr val="C00000"/>
                </a:solidFill>
              </a:rPr>
              <a:t>Orden de un polinomio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105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1" y="-115416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1050"/>
          </a:p>
        </p:txBody>
      </p:sp>
      <p:sp>
        <p:nvSpPr>
          <p:cNvPr id="4" name="3 Rectángulo"/>
          <p:cNvSpPr/>
          <p:nvPr/>
        </p:nvSpPr>
        <p:spPr>
          <a:xfrm>
            <a:off x="217785" y="1371421"/>
            <a:ext cx="7894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2060"/>
                </a:solidFill>
              </a:rPr>
              <a:t>Los polinomios se ordenan escribiendo los </a:t>
            </a:r>
            <a:r>
              <a:rPr lang="es-MX" sz="2400" b="1" dirty="0">
                <a:solidFill>
                  <a:srgbClr val="002060"/>
                </a:solidFill>
              </a:rPr>
              <a:t>exponentes en orden</a:t>
            </a:r>
          </a:p>
          <a:p>
            <a:endParaRPr lang="es-MX" sz="2400" b="1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s-MX" sz="2400" b="1" dirty="0">
                <a:solidFill>
                  <a:srgbClr val="002060"/>
                </a:solidFill>
              </a:rPr>
              <a:t>Descendente</a:t>
            </a:r>
            <a:r>
              <a:rPr lang="es-MX" sz="2400" dirty="0">
                <a:solidFill>
                  <a:srgbClr val="002060"/>
                </a:solidFill>
              </a:rPr>
              <a:t>, es decir, de mayor a menor exponente</a:t>
            </a:r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s-MX" sz="2400" b="1" dirty="0">
                <a:solidFill>
                  <a:srgbClr val="002060"/>
                </a:solidFill>
              </a:rPr>
              <a:t>Ascendente</a:t>
            </a:r>
            <a:r>
              <a:rPr lang="es-MX" sz="2400" dirty="0">
                <a:solidFill>
                  <a:srgbClr val="002060"/>
                </a:solidFill>
              </a:rPr>
              <a:t>, es decir, de menor a mayor exponente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17" y="3595244"/>
            <a:ext cx="5715000" cy="102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>
            <a:extLst>
              <a:ext uri="{FF2B5EF4-FFF2-40B4-BE49-F238E27FC236}">
                <a16:creationId xmlns:a16="http://schemas.microsoft.com/office/drawing/2014/main" id="{3EE3E1C0-5469-42D8-832A-11FAD38B6421}"/>
              </a:ext>
            </a:extLst>
          </p:cNvPr>
          <p:cNvSpPr txBox="1">
            <a:spLocks/>
          </p:cNvSpPr>
          <p:nvPr/>
        </p:nvSpPr>
        <p:spPr>
          <a:xfrm>
            <a:off x="862866" y="343889"/>
            <a:ext cx="8021489" cy="460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>
                <a:solidFill>
                  <a:srgbClr val="C00000"/>
                </a:solidFill>
                <a:latin typeface="Mali" panose="020B0604020202020204" charset="-34"/>
                <a:cs typeface="Mali" panose="020B0604020202020204" charset="-34"/>
              </a:rPr>
              <a:t>Factores y Sumandos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CD17A2AD-711C-4C83-9AC4-79FA5654D2B9}"/>
              </a:ext>
            </a:extLst>
          </p:cNvPr>
          <p:cNvSpPr txBox="1">
            <a:spLocks/>
          </p:cNvSpPr>
          <p:nvPr/>
        </p:nvSpPr>
        <p:spPr>
          <a:xfrm>
            <a:off x="1122511" y="1067996"/>
            <a:ext cx="8021489" cy="33414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3000" b="1" dirty="0"/>
              <a:t>Factores: </a:t>
            </a:r>
            <a:r>
              <a:rPr lang="es-MX" sz="3000" dirty="0"/>
              <a:t>factores primos de una expresión algebraica</a:t>
            </a:r>
          </a:p>
          <a:p>
            <a:pPr marL="61722"/>
            <a:endParaRPr lang="es-MX" sz="3000" dirty="0"/>
          </a:p>
          <a:p>
            <a:pPr marL="61722"/>
            <a:endParaRPr lang="es-MX" sz="3000" dirty="0"/>
          </a:p>
          <a:p>
            <a:r>
              <a:rPr lang="es-MX" sz="3000" b="1" dirty="0"/>
              <a:t>Sumandos: </a:t>
            </a:r>
            <a:r>
              <a:rPr lang="es-MX" sz="3000" dirty="0"/>
              <a:t>Las expresiones que sumas para obtener otra expresión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3E8E120-5E0B-4341-9ED6-6527ED17B3F3}"/>
                  </a:ext>
                </a:extLst>
              </p:cNvPr>
              <p:cNvSpPr txBox="1"/>
              <p:nvPr/>
            </p:nvSpPr>
            <p:spPr>
              <a:xfrm>
                <a:off x="4465451" y="1651144"/>
                <a:ext cx="26623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3E8E120-5E0B-4341-9ED6-6527ED17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51" y="1651144"/>
                <a:ext cx="266239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rir llave 2">
            <a:extLst>
              <a:ext uri="{FF2B5EF4-FFF2-40B4-BE49-F238E27FC236}">
                <a16:creationId xmlns:a16="http://schemas.microsoft.com/office/drawing/2014/main" id="{68F0EF40-8B86-46B4-A547-C0D77707519D}"/>
              </a:ext>
            </a:extLst>
          </p:cNvPr>
          <p:cNvSpPr/>
          <p:nvPr/>
        </p:nvSpPr>
        <p:spPr>
          <a:xfrm rot="16200000">
            <a:off x="6103820" y="1406892"/>
            <a:ext cx="451555" cy="1596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2116B0-4FF4-4160-9CF0-9D4F95EFFF3D}"/>
              </a:ext>
            </a:extLst>
          </p:cNvPr>
          <p:cNvSpPr txBox="1"/>
          <p:nvPr/>
        </p:nvSpPr>
        <p:spPr>
          <a:xfrm>
            <a:off x="5919067" y="243091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4200BF3-2D98-4028-84CC-1EA94CE71DA0}"/>
                  </a:ext>
                </a:extLst>
              </p:cNvPr>
              <p:cNvSpPr txBox="1"/>
              <p:nvPr/>
            </p:nvSpPr>
            <p:spPr>
              <a:xfrm>
                <a:off x="3389047" y="4094590"/>
                <a:ext cx="5060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4200BF3-2D98-4028-84CC-1EA94CE71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7" y="4094590"/>
                <a:ext cx="506004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brir llave 12">
            <a:extLst>
              <a:ext uri="{FF2B5EF4-FFF2-40B4-BE49-F238E27FC236}">
                <a16:creationId xmlns:a16="http://schemas.microsoft.com/office/drawing/2014/main" id="{40A8FC84-D9A7-4556-8761-994F3B0371D9}"/>
              </a:ext>
            </a:extLst>
          </p:cNvPr>
          <p:cNvSpPr/>
          <p:nvPr/>
        </p:nvSpPr>
        <p:spPr>
          <a:xfrm rot="16200000">
            <a:off x="6306373" y="2860472"/>
            <a:ext cx="451555" cy="3598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0CCB61-A1B9-480F-B350-93FF5A30EF27}"/>
              </a:ext>
            </a:extLst>
          </p:cNvPr>
          <p:cNvSpPr txBox="1"/>
          <p:nvPr/>
        </p:nvSpPr>
        <p:spPr>
          <a:xfrm>
            <a:off x="6027043" y="481240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sumandos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dirty="0">
                <a:solidFill>
                  <a:srgbClr val="C00000"/>
                </a:solidFill>
              </a:rPr>
              <a:t>Operaciones con expresiones algebraicas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-230717" y="2259282"/>
            <a:ext cx="4260850" cy="825500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2700" b="1" dirty="0"/>
              <a:t>Suma y Resta  de polinomios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31791" y="581323"/>
            <a:ext cx="6902450" cy="460375"/>
          </a:xfrm>
        </p:spPr>
        <p:txBody>
          <a:bodyPr/>
          <a:lstStyle/>
          <a:p>
            <a:pPr algn="ctr"/>
            <a:r>
              <a:rPr lang="es-MX" sz="3600" b="1" dirty="0">
                <a:solidFill>
                  <a:srgbClr val="C00000"/>
                </a:solidFill>
              </a:rPr>
              <a:t>Términos Semejantes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91820" y="1448655"/>
            <a:ext cx="8023225" cy="3600450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 polinomios </a:t>
            </a:r>
            <a:r>
              <a:rPr lang="es-MX" sz="3200" dirty="0"/>
              <a:t>implica combinar </a:t>
            </a:r>
            <a:r>
              <a:rPr lang="es-MX" sz="3200" b="1" dirty="0"/>
              <a:t>términos semejantes</a:t>
            </a:r>
            <a:r>
              <a:rPr lang="es-MX" sz="3200" dirty="0"/>
              <a:t> </a:t>
            </a:r>
          </a:p>
          <a:p>
            <a:r>
              <a:rPr lang="es-MX" sz="3200" dirty="0"/>
              <a:t>Los </a:t>
            </a:r>
            <a:r>
              <a:rPr lang="es-MX" sz="3200" b="1" dirty="0"/>
              <a:t>términos semejantes</a:t>
            </a:r>
            <a:r>
              <a:rPr lang="es-MX" sz="3200" dirty="0"/>
              <a:t> son </a:t>
            </a:r>
            <a:r>
              <a:rPr lang="es-MX" sz="3200" b="1" dirty="0"/>
              <a:t>monomios</a:t>
            </a:r>
            <a:r>
              <a:rPr lang="es-MX" sz="3200" dirty="0"/>
              <a:t> que contienen la </a:t>
            </a:r>
            <a:r>
              <a:rPr lang="es-MX" sz="3200" dirty="0">
                <a:solidFill>
                  <a:srgbClr val="FF0000"/>
                </a:solidFill>
              </a:rPr>
              <a:t>misma variable o variables </a:t>
            </a:r>
            <a:r>
              <a:rPr lang="es-MX" sz="3200" i="1" dirty="0">
                <a:solidFill>
                  <a:srgbClr val="FF0000"/>
                </a:solidFill>
              </a:rPr>
              <a:t>elevadas</a:t>
            </a:r>
            <a:r>
              <a:rPr lang="es-MX" sz="3200" dirty="0">
                <a:solidFill>
                  <a:srgbClr val="FF0000"/>
                </a:solidFill>
              </a:rPr>
              <a:t> a la misma potencia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33052"/>
              </p:ext>
            </p:extLst>
          </p:nvPr>
        </p:nvGraphicFramePr>
        <p:xfrm>
          <a:off x="1637975" y="0"/>
          <a:ext cx="6102678" cy="4104460"/>
        </p:xfrm>
        <a:graphic>
          <a:graphicData uri="http://schemas.openxmlformats.org/drawingml/2006/table">
            <a:tbl>
              <a:tblPr/>
              <a:tblGrid>
                <a:gridCol w="239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328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Arial"/>
                        </a:rPr>
                        <a:t>Monomios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latin typeface="Arial"/>
                        </a:rPr>
                        <a:t>Términos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Arial"/>
                        </a:rPr>
                        <a:t>Explicación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283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3</a:t>
                      </a:r>
                      <a:r>
                        <a:rPr lang="es-MX" sz="1800" i="1" dirty="0">
                          <a:latin typeface="Arial"/>
                        </a:rPr>
                        <a:t>x</a:t>
                      </a:r>
                      <a:endParaRPr lang="es-MX" sz="3000" dirty="0"/>
                    </a:p>
                    <a:p>
                      <a:pPr algn="ctr"/>
                      <a:r>
                        <a:rPr lang="es-MX" sz="1800" dirty="0">
                          <a:latin typeface="Arial"/>
                        </a:rPr>
                        <a:t> </a:t>
                      </a:r>
                      <a:endParaRPr lang="es-MX" sz="3000" dirty="0"/>
                    </a:p>
                    <a:p>
                      <a:pPr algn="ctr"/>
                      <a:r>
                        <a:rPr lang="es-MX" sz="1800" dirty="0">
                          <a:latin typeface="Arial"/>
                        </a:rPr>
                        <a:t>14</a:t>
                      </a:r>
                      <a:r>
                        <a:rPr lang="es-MX" sz="1800" i="1" dirty="0">
                          <a:latin typeface="Arial"/>
                        </a:rPr>
                        <a:t>x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semejante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las mismas variables con los mismos exponentes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283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Arial"/>
                        </a:rPr>
                        <a:t>16</a:t>
                      </a:r>
                      <a:r>
                        <a:rPr lang="es-MX" sz="1800" i="1">
                          <a:latin typeface="Arial"/>
                        </a:rPr>
                        <a:t>xyz</a:t>
                      </a:r>
                      <a:r>
                        <a:rPr lang="es-MX" sz="1800" baseline="30000">
                          <a:latin typeface="Arial"/>
                        </a:rPr>
                        <a:t>2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 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-5</a:t>
                      </a:r>
                      <a:r>
                        <a:rPr lang="es-MX" sz="1800" i="1">
                          <a:latin typeface="Arial"/>
                        </a:rPr>
                        <a:t>xyz</a:t>
                      </a:r>
                      <a:r>
                        <a:rPr lang="es-MX" sz="1800" baseline="30000">
                          <a:latin typeface="Arial"/>
                        </a:rPr>
                        <a:t>2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semejante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las mismas variables con los mismos exponentes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283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Arial"/>
                        </a:rPr>
                        <a:t>3</a:t>
                      </a:r>
                      <a:r>
                        <a:rPr lang="es-MX" sz="1800" i="1">
                          <a:latin typeface="Arial"/>
                        </a:rPr>
                        <a:t>x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 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5</a:t>
                      </a:r>
                      <a:r>
                        <a:rPr lang="es-MX" sz="1800" i="1">
                          <a:latin typeface="Arial"/>
                        </a:rPr>
                        <a:t>y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Arial"/>
                        </a:rPr>
                        <a:t> 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no semejante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diferentes variables con los mismos exponentes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283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Arial"/>
                        </a:rPr>
                        <a:t>-3</a:t>
                      </a:r>
                      <a:r>
                        <a:rPr lang="es-MX" sz="1800" i="1">
                          <a:latin typeface="Arial"/>
                        </a:rPr>
                        <a:t>z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 </a:t>
                      </a:r>
                      <a:endParaRPr lang="es-MX" sz="3000"/>
                    </a:p>
                    <a:p>
                      <a:pPr algn="ctr"/>
                      <a:r>
                        <a:rPr lang="es-MX" sz="1800">
                          <a:latin typeface="Arial"/>
                        </a:rPr>
                        <a:t>-3</a:t>
                      </a:r>
                      <a:r>
                        <a:rPr lang="es-MX" sz="1800" i="1">
                          <a:latin typeface="Arial"/>
                        </a:rPr>
                        <a:t>z</a:t>
                      </a:r>
                      <a:r>
                        <a:rPr lang="es-MX" sz="1800" baseline="30000">
                          <a:latin typeface="Arial"/>
                        </a:rPr>
                        <a:t>2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Arial"/>
                        </a:rPr>
                        <a:t>no semejante</a:t>
                      </a:r>
                      <a:endParaRPr lang="es-MX" sz="300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Arial"/>
                        </a:rPr>
                        <a:t>las mismas variables con diferentes exponentes</a:t>
                      </a:r>
                      <a:endParaRPr lang="es-MX" sz="3000" dirty="0"/>
                    </a:p>
                  </a:txBody>
                  <a:tcPr marL="54769" marR="54769" marT="34290" marB="3429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457200" y="1821365"/>
            <a:ext cx="8229600" cy="2715465"/>
          </a:xfrm>
        </p:spPr>
        <p:txBody>
          <a:bodyPr>
            <a:normAutofit/>
          </a:bodyPr>
          <a:lstStyle/>
          <a:p>
            <a:r>
              <a:rPr lang="es-MX" sz="3200" dirty="0"/>
              <a:t>Combinamos términos semejantes al </a:t>
            </a:r>
            <a:r>
              <a:rPr lang="es-MX" sz="3200" b="1" dirty="0"/>
              <a:t>sumar o restar el coeficiente</a:t>
            </a:r>
            <a:r>
              <a:rPr lang="es-MX" sz="3200" dirty="0"/>
              <a:t> del término pero manteniendo las variables y sus exponentes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90688" y="446088"/>
            <a:ext cx="6574082" cy="857250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rgbClr val="C00000"/>
                </a:solidFill>
              </a:rPr>
              <a:t>Suma y resta </a:t>
            </a:r>
            <a:br>
              <a:rPr lang="es-MX" sz="4000" b="1" dirty="0">
                <a:solidFill>
                  <a:srgbClr val="C00000"/>
                </a:solidFill>
              </a:rPr>
            </a:br>
            <a:r>
              <a:rPr lang="es-MX" sz="4000" b="1" dirty="0">
                <a:solidFill>
                  <a:srgbClr val="C00000"/>
                </a:solidFill>
              </a:rPr>
              <a:t>de términos semejantes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46189" y="1177637"/>
                <a:ext cx="846772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30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3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s-MX" sz="3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+ 4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+ 12</m:t>
                        </m:r>
                      </m:e>
                    </m:d>
                    <m:r>
                      <a:rPr lang="es-MX" sz="30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s-MX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+ 7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+ 10</m:t>
                        </m:r>
                      </m:e>
                    </m:d>
                    <m:r>
                      <a:rPr lang="es-MX" sz="3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MX" sz="30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" y="1177637"/>
                <a:ext cx="8467721" cy="553998"/>
              </a:xfrm>
              <a:prstGeom prst="rect">
                <a:avLst/>
              </a:prstGeom>
              <a:blipFill>
                <a:blip r:embed="rId2"/>
                <a:stretch>
                  <a:fillRect l="-1728" t="-14286" b="-329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46189" y="3903228"/>
                <a:ext cx="932166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700" dirty="0"/>
                  <a:t>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7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27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700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7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7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7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7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7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+ 3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 – 6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 +2</m:t>
                        </m:r>
                      </m:e>
                    </m:d>
                    <m:r>
                      <a:rPr lang="es-MX" sz="27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s-MX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7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–4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7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27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– 8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s-MX" sz="2700" i="1" dirty="0">
                            <a:latin typeface="Cambria Math" panose="02040503050406030204" pitchFamily="18" charset="0"/>
                          </a:rPr>
                          <m:t> + 10</m:t>
                        </m:r>
                      </m:e>
                    </m:d>
                    <m:r>
                      <a:rPr lang="es-MX" sz="27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MX" sz="27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" y="3903228"/>
                <a:ext cx="9321660" cy="507831"/>
              </a:xfrm>
              <a:prstGeom prst="rect">
                <a:avLst/>
              </a:prstGeom>
              <a:blipFill>
                <a:blip r:embed="rId3"/>
                <a:stretch>
                  <a:fillRect l="-1243" t="-9524" b="-309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46189" y="2584377"/>
                <a:ext cx="812952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3000" dirty="0"/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MX" sz="3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3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– 7 </m:t>
                        </m:r>
                      </m:e>
                    </m:d>
                    <m:r>
                      <a:rPr lang="es-MX" sz="30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s-MX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000" i="1" baseline="30000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MX" sz="3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– 4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s-MX" sz="3000" i="1" dirty="0">
                            <a:latin typeface="Cambria Math" panose="02040503050406030204" pitchFamily="18" charset="0"/>
                          </a:rPr>
                          <m:t> +8</m:t>
                        </m:r>
                      </m:e>
                    </m:d>
                    <m:r>
                      <a:rPr lang="es-MX" sz="3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MX" sz="3000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" y="2584377"/>
                <a:ext cx="8129522" cy="553998"/>
              </a:xfrm>
              <a:prstGeom prst="rect">
                <a:avLst/>
              </a:prstGeom>
              <a:blipFill>
                <a:blip r:embed="rId4"/>
                <a:stretch>
                  <a:fillRect l="-1800" t="-14286" b="-329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B05B3A5-368E-4BB7-9E83-09636B6A8BCF}"/>
                  </a:ext>
                </a:extLst>
              </p:cNvPr>
              <p:cNvSpPr txBox="1"/>
              <p:nvPr/>
            </p:nvSpPr>
            <p:spPr>
              <a:xfrm>
                <a:off x="1139445" y="1798135"/>
                <a:ext cx="584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 10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+22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B05B3A5-368E-4BB7-9E83-09636B6A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45" y="1798135"/>
                <a:ext cx="584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8EEDD14-25E8-4564-8C86-0D9F3A70B28B}"/>
                  </a:ext>
                </a:extLst>
              </p:cNvPr>
              <p:cNvSpPr txBox="1"/>
              <p:nvPr/>
            </p:nvSpPr>
            <p:spPr>
              <a:xfrm>
                <a:off x="987045" y="4476145"/>
                <a:ext cx="584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 4</m:t>
                      </m:r>
                      <m:sSup>
                        <m:sSupPr>
                          <m:ctrlPr>
                            <a:rPr lang="es-MX" sz="2800" b="0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800" b="0" i="1" dirty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8EEDD14-25E8-4564-8C86-0D9F3A70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5" y="4476145"/>
                <a:ext cx="584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0CD74F2-8851-4E5F-B202-24EC376BEB37}"/>
                  </a:ext>
                </a:extLst>
              </p:cNvPr>
              <p:cNvSpPr txBox="1"/>
              <p:nvPr/>
            </p:nvSpPr>
            <p:spPr>
              <a:xfrm>
                <a:off x="987045" y="3271375"/>
                <a:ext cx="584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2800" b="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 10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0CD74F2-8851-4E5F-B202-24EC376B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5" y="3271375"/>
                <a:ext cx="584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6476" y="0"/>
            <a:ext cx="76366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Resuelve y escoge la respuesta:</a:t>
            </a:r>
          </a:p>
          <a:p>
            <a:endParaRPr lang="es-MX" sz="2400" dirty="0"/>
          </a:p>
          <a:p>
            <a:r>
              <a:rPr lang="es-MX" sz="2400" b="1" dirty="0"/>
              <a:t>(</a:t>
            </a:r>
            <a:r>
              <a:rPr lang="es-MX" sz="2400" b="1" dirty="0">
                <a:solidFill>
                  <a:srgbClr val="7030A0"/>
                </a:solidFill>
              </a:rPr>
              <a:t>4</a:t>
            </a:r>
            <a:r>
              <a:rPr lang="es-MX" sz="2400" b="1" i="1" dirty="0"/>
              <a:t>a </a:t>
            </a:r>
            <a:r>
              <a:rPr lang="es-MX" sz="2400" b="1" dirty="0"/>
              <a:t>+ 5</a:t>
            </a:r>
            <a:r>
              <a:rPr lang="es-MX" sz="2400" b="1" i="1" dirty="0"/>
              <a:t>by</a:t>
            </a:r>
            <a:r>
              <a:rPr lang="es-MX" sz="2400" b="1" dirty="0"/>
              <a:t> </a:t>
            </a:r>
            <a:r>
              <a:rPr lang="es-MX" sz="2400" b="1" dirty="0">
                <a:solidFill>
                  <a:srgbClr val="00B0F0"/>
                </a:solidFill>
              </a:rPr>
              <a:t>+ 7</a:t>
            </a:r>
            <a:r>
              <a:rPr lang="es-MX" sz="2400" b="1" i="1" dirty="0"/>
              <a:t>b</a:t>
            </a:r>
            <a:r>
              <a:rPr lang="es-MX" sz="2400" b="1" dirty="0"/>
              <a:t>) </a:t>
            </a:r>
            <a:r>
              <a:rPr lang="es-MX" sz="2400" b="1" dirty="0">
                <a:solidFill>
                  <a:srgbClr val="FF0000"/>
                </a:solidFill>
              </a:rPr>
              <a:t>–</a:t>
            </a:r>
            <a:r>
              <a:rPr lang="es-MX" sz="2400" b="1" dirty="0"/>
              <a:t> (</a:t>
            </a:r>
            <a:r>
              <a:rPr lang="es-MX" sz="2400" b="1" dirty="0">
                <a:solidFill>
                  <a:srgbClr val="7030A0"/>
                </a:solidFill>
              </a:rPr>
              <a:t>8</a:t>
            </a:r>
            <a:r>
              <a:rPr lang="es-MX" sz="2400" b="1" i="1" dirty="0"/>
              <a:t>a</a:t>
            </a:r>
            <a:r>
              <a:rPr lang="es-MX" sz="2400" b="1" dirty="0"/>
              <a:t> + </a:t>
            </a:r>
            <a:r>
              <a:rPr lang="es-MX" sz="2400" b="1" dirty="0">
                <a:solidFill>
                  <a:srgbClr val="00B0F0"/>
                </a:solidFill>
              </a:rPr>
              <a:t>3</a:t>
            </a:r>
            <a:r>
              <a:rPr lang="es-MX" sz="2400" b="1" i="1" dirty="0"/>
              <a:t>b</a:t>
            </a:r>
            <a:r>
              <a:rPr lang="es-MX" sz="2400" b="1" dirty="0"/>
              <a:t> + 2</a:t>
            </a:r>
            <a:r>
              <a:rPr lang="es-MX" sz="2400" b="1" i="1" dirty="0"/>
              <a:t>b</a:t>
            </a:r>
            <a:r>
              <a:rPr lang="es-MX" sz="2400" b="1" i="1" baseline="30000" dirty="0"/>
              <a:t>2</a:t>
            </a:r>
            <a:r>
              <a:rPr lang="es-MX" sz="2400" b="1" i="1" dirty="0"/>
              <a:t>y</a:t>
            </a:r>
            <a:r>
              <a:rPr lang="es-MX" sz="2400" b="1" dirty="0"/>
              <a:t>)</a:t>
            </a:r>
          </a:p>
          <a:p>
            <a:r>
              <a:rPr lang="es-MX" sz="2400" dirty="0"/>
              <a:t>                          </a:t>
            </a:r>
            <a:r>
              <a:rPr lang="es-MX" sz="2400" b="1" dirty="0">
                <a:solidFill>
                  <a:srgbClr val="FF0000"/>
                </a:solidFill>
              </a:rPr>
              <a:t>– </a:t>
            </a:r>
            <a:r>
              <a:rPr lang="es-MX" sz="2400" b="1" dirty="0">
                <a:solidFill>
                  <a:srgbClr val="7030A0"/>
                </a:solidFill>
              </a:rPr>
              <a:t>8</a:t>
            </a:r>
            <a:r>
              <a:rPr lang="es-MX" sz="2400" b="1" i="1" dirty="0"/>
              <a:t>a</a:t>
            </a:r>
            <a:r>
              <a:rPr lang="es-MX" sz="2400" b="1" dirty="0"/>
              <a:t> </a:t>
            </a:r>
            <a:r>
              <a:rPr lang="es-MX" sz="2400" b="1" dirty="0">
                <a:solidFill>
                  <a:srgbClr val="FF0000"/>
                </a:solidFill>
              </a:rPr>
              <a:t>–</a:t>
            </a:r>
            <a:r>
              <a:rPr lang="es-MX" sz="2400" b="1" dirty="0"/>
              <a:t> </a:t>
            </a:r>
            <a:r>
              <a:rPr lang="es-MX" sz="2400" b="1" dirty="0">
                <a:solidFill>
                  <a:srgbClr val="00B0F0"/>
                </a:solidFill>
              </a:rPr>
              <a:t>3</a:t>
            </a:r>
            <a:r>
              <a:rPr lang="es-MX" sz="2400" b="1" i="1" dirty="0"/>
              <a:t>b</a:t>
            </a:r>
            <a:r>
              <a:rPr lang="es-MX" sz="2400" b="1" dirty="0"/>
              <a:t> </a:t>
            </a:r>
            <a:r>
              <a:rPr lang="es-MX" sz="2400" b="1" dirty="0">
                <a:solidFill>
                  <a:srgbClr val="FF0000"/>
                </a:solidFill>
              </a:rPr>
              <a:t>–</a:t>
            </a:r>
            <a:r>
              <a:rPr lang="es-MX" sz="2400" b="1" dirty="0"/>
              <a:t> 2</a:t>
            </a:r>
            <a:r>
              <a:rPr lang="es-MX" sz="2400" b="1" i="1" dirty="0"/>
              <a:t>b</a:t>
            </a:r>
            <a:r>
              <a:rPr lang="es-MX" sz="2400" b="1" i="1" baseline="30000" dirty="0"/>
              <a:t>2</a:t>
            </a:r>
            <a:r>
              <a:rPr lang="es-MX" sz="2400" b="1" i="1" dirty="0"/>
              <a:t>y</a:t>
            </a:r>
            <a:r>
              <a:rPr lang="es-MX" sz="2400" b="1" dirty="0"/>
              <a:t>)</a:t>
            </a:r>
            <a:endParaRPr lang="es-MX" sz="2400" dirty="0"/>
          </a:p>
          <a:p>
            <a:pPr marL="631825" lvl="5" indent="-631825"/>
            <a:r>
              <a:rPr lang="es-MX" sz="2400" i="1" dirty="0"/>
              <a:t>                     a) -4a + 3b</a:t>
            </a:r>
            <a:r>
              <a:rPr lang="es-MX" sz="2400" i="1" baseline="30000" dirty="0"/>
              <a:t>2</a:t>
            </a:r>
            <a:r>
              <a:rPr lang="es-MX" sz="2400" i="1" dirty="0"/>
              <a:t>y </a:t>
            </a:r>
            <a:r>
              <a:rPr lang="es-MX" sz="2400" i="1" baseline="-25000" dirty="0"/>
              <a:t> </a:t>
            </a:r>
            <a:r>
              <a:rPr lang="es-MX" sz="2400" i="1" dirty="0"/>
              <a:t>+ 4b</a:t>
            </a:r>
          </a:p>
          <a:p>
            <a:pPr marL="631825" lvl="5" indent="-631825"/>
            <a:r>
              <a:rPr lang="es-MX" sz="2400" i="1" dirty="0"/>
              <a:t> </a:t>
            </a:r>
          </a:p>
          <a:p>
            <a:pPr marL="631825" lvl="5" indent="-631825"/>
            <a:r>
              <a:rPr lang="es-MX" sz="2400" i="1" dirty="0"/>
              <a:t>                     b) -4a + 10b + 5by + 2b</a:t>
            </a:r>
            <a:r>
              <a:rPr lang="es-MX" sz="2400" i="1" baseline="30000" dirty="0"/>
              <a:t>2</a:t>
            </a:r>
            <a:r>
              <a:rPr lang="es-MX" sz="2400" i="1" dirty="0"/>
              <a:t>y</a:t>
            </a:r>
          </a:p>
          <a:p>
            <a:pPr marL="631825" lvl="5" indent="-631825"/>
            <a:r>
              <a:rPr lang="es-MX" sz="2400" i="1" dirty="0"/>
              <a:t> </a:t>
            </a:r>
          </a:p>
          <a:p>
            <a:pPr marL="631825" lvl="5" indent="-631825"/>
            <a:r>
              <a:rPr lang="es-MX" sz="2400" i="1" dirty="0"/>
              <a:t>                     c) -4a + 4b + 5by – 2b</a:t>
            </a:r>
            <a:r>
              <a:rPr lang="es-MX" sz="2400" i="1" baseline="30000" dirty="0"/>
              <a:t>2</a:t>
            </a:r>
            <a:r>
              <a:rPr lang="es-MX" sz="2400" i="1" dirty="0"/>
              <a:t>y</a:t>
            </a:r>
          </a:p>
          <a:p>
            <a:pPr marL="631825" lvl="5" indent="-631825"/>
            <a:r>
              <a:rPr lang="es-MX" sz="2400" i="1" dirty="0"/>
              <a:t> </a:t>
            </a:r>
          </a:p>
          <a:p>
            <a:pPr marL="631825" lvl="5" indent="-631825"/>
            <a:r>
              <a:rPr lang="es-MX" sz="2400" i="1" dirty="0"/>
              <a:t>                     d)  12a + 5by – 2b</a:t>
            </a:r>
            <a:r>
              <a:rPr lang="es-MX" sz="2400" i="1" baseline="30000" dirty="0"/>
              <a:t>2</a:t>
            </a:r>
            <a:r>
              <a:rPr lang="es-MX" sz="2400" i="1" dirty="0"/>
              <a:t>y  + 10b</a:t>
            </a: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FA48C340-5E8C-4762-BA6C-6565BEDCAD83}"/>
              </a:ext>
            </a:extLst>
          </p:cNvPr>
          <p:cNvSpPr/>
          <p:nvPr/>
        </p:nvSpPr>
        <p:spPr>
          <a:xfrm>
            <a:off x="2895600" y="609485"/>
            <a:ext cx="246184" cy="225056"/>
          </a:xfrm>
          <a:custGeom>
            <a:avLst/>
            <a:gdLst>
              <a:gd name="connsiteX0" fmla="*/ 0 w 809820"/>
              <a:gd name="connsiteY0" fmla="*/ 187684 h 225056"/>
              <a:gd name="connsiteX1" fmla="*/ 398585 w 809820"/>
              <a:gd name="connsiteY1" fmla="*/ 115 h 225056"/>
              <a:gd name="connsiteX2" fmla="*/ 773723 w 809820"/>
              <a:gd name="connsiteY2" fmla="*/ 211130 h 225056"/>
              <a:gd name="connsiteX3" fmla="*/ 773723 w 809820"/>
              <a:gd name="connsiteY3" fmla="*/ 187684 h 22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20" h="225056">
                <a:moveTo>
                  <a:pt x="0" y="187684"/>
                </a:moveTo>
                <a:cubicBezTo>
                  <a:pt x="134815" y="91945"/>
                  <a:pt x="269631" y="-3793"/>
                  <a:pt x="398585" y="115"/>
                </a:cubicBezTo>
                <a:cubicBezTo>
                  <a:pt x="527539" y="4023"/>
                  <a:pt x="773723" y="211130"/>
                  <a:pt x="773723" y="211130"/>
                </a:cubicBezTo>
                <a:cubicBezTo>
                  <a:pt x="836246" y="242392"/>
                  <a:pt x="804984" y="215038"/>
                  <a:pt x="773723" y="187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DEB0FCF-BD3D-40B2-8D0B-46B0C58A9493}"/>
              </a:ext>
            </a:extLst>
          </p:cNvPr>
          <p:cNvSpPr/>
          <p:nvPr/>
        </p:nvSpPr>
        <p:spPr>
          <a:xfrm>
            <a:off x="1746737" y="3001107"/>
            <a:ext cx="492369" cy="39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B5E3D10-6D2A-48E7-8A62-49256A8FE4B5}"/>
              </a:ext>
            </a:extLst>
          </p:cNvPr>
          <p:cNvSpPr/>
          <p:nvPr/>
        </p:nvSpPr>
        <p:spPr>
          <a:xfrm>
            <a:off x="2895600" y="496957"/>
            <a:ext cx="785446" cy="337584"/>
          </a:xfrm>
          <a:custGeom>
            <a:avLst/>
            <a:gdLst>
              <a:gd name="connsiteX0" fmla="*/ 0 w 809820"/>
              <a:gd name="connsiteY0" fmla="*/ 187684 h 225056"/>
              <a:gd name="connsiteX1" fmla="*/ 398585 w 809820"/>
              <a:gd name="connsiteY1" fmla="*/ 115 h 225056"/>
              <a:gd name="connsiteX2" fmla="*/ 773723 w 809820"/>
              <a:gd name="connsiteY2" fmla="*/ 211130 h 225056"/>
              <a:gd name="connsiteX3" fmla="*/ 773723 w 809820"/>
              <a:gd name="connsiteY3" fmla="*/ 187684 h 22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20" h="225056">
                <a:moveTo>
                  <a:pt x="0" y="187684"/>
                </a:moveTo>
                <a:cubicBezTo>
                  <a:pt x="134815" y="91945"/>
                  <a:pt x="269631" y="-3793"/>
                  <a:pt x="398585" y="115"/>
                </a:cubicBezTo>
                <a:cubicBezTo>
                  <a:pt x="527539" y="4023"/>
                  <a:pt x="773723" y="211130"/>
                  <a:pt x="773723" y="211130"/>
                </a:cubicBezTo>
                <a:cubicBezTo>
                  <a:pt x="836246" y="242392"/>
                  <a:pt x="804984" y="215038"/>
                  <a:pt x="773723" y="187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BE32CF6-623B-4F67-B027-778F383219CC}"/>
              </a:ext>
            </a:extLst>
          </p:cNvPr>
          <p:cNvSpPr/>
          <p:nvPr/>
        </p:nvSpPr>
        <p:spPr>
          <a:xfrm>
            <a:off x="2895600" y="381621"/>
            <a:ext cx="1488831" cy="452920"/>
          </a:xfrm>
          <a:custGeom>
            <a:avLst/>
            <a:gdLst>
              <a:gd name="connsiteX0" fmla="*/ 0 w 809820"/>
              <a:gd name="connsiteY0" fmla="*/ 187684 h 225056"/>
              <a:gd name="connsiteX1" fmla="*/ 398585 w 809820"/>
              <a:gd name="connsiteY1" fmla="*/ 115 h 225056"/>
              <a:gd name="connsiteX2" fmla="*/ 773723 w 809820"/>
              <a:gd name="connsiteY2" fmla="*/ 211130 h 225056"/>
              <a:gd name="connsiteX3" fmla="*/ 773723 w 809820"/>
              <a:gd name="connsiteY3" fmla="*/ 187684 h 22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20" h="225056">
                <a:moveTo>
                  <a:pt x="0" y="187684"/>
                </a:moveTo>
                <a:cubicBezTo>
                  <a:pt x="134815" y="91945"/>
                  <a:pt x="269631" y="-3793"/>
                  <a:pt x="398585" y="115"/>
                </a:cubicBezTo>
                <a:cubicBezTo>
                  <a:pt x="527539" y="4023"/>
                  <a:pt x="773723" y="211130"/>
                  <a:pt x="773723" y="211130"/>
                </a:cubicBezTo>
                <a:cubicBezTo>
                  <a:pt x="836246" y="242392"/>
                  <a:pt x="804984" y="215038"/>
                  <a:pt x="773723" y="187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DF3E90-30A2-CF4A-A951-B3100743F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70311C-5A66-6F47-94B4-14048E20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60A1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3500" y="1581150"/>
            <a:ext cx="901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4628" y="2581078"/>
            <a:ext cx="3446100" cy="460500"/>
          </a:xfrm>
        </p:spPr>
        <p:txBody>
          <a:bodyPr/>
          <a:lstStyle/>
          <a:p>
            <a:r>
              <a:rPr lang="es-MX" sz="6000" dirty="0">
                <a:solidFill>
                  <a:schemeClr val="bg1"/>
                </a:solidFill>
              </a:rPr>
              <a:t>Álgebra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184010" y="1730728"/>
            <a:ext cx="4139633" cy="2621700"/>
          </a:xfrm>
        </p:spPr>
        <p:txBody>
          <a:bodyPr/>
          <a:lstStyle/>
          <a:p>
            <a:r>
              <a:rPr lang="es-MX" dirty="0">
                <a:latin typeface="Mali" panose="020B0604020202020204" charset="-34"/>
              </a:rPr>
              <a:t>EN ÁLGEBRA, PARA LOGRAR LA GENERALIZACION , LAS CANTIDADES SE REPRESENTAN POR MEDIO DE </a:t>
            </a:r>
            <a:r>
              <a:rPr lang="es-MX" b="1" dirty="0">
                <a:latin typeface="Mali" panose="020B0604020202020204" charset="-34"/>
              </a:rPr>
              <a:t>LETRAS</a:t>
            </a:r>
            <a:r>
              <a:rPr lang="es-MX" dirty="0">
                <a:latin typeface="Mali" panose="020B0604020202020204" charset="-34"/>
              </a:rPr>
              <a:t>, LAS CUALES PUEDEN REPRESENTAR TODOS LOS VALORES.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72533" y="-203377"/>
            <a:ext cx="2376488" cy="857251"/>
          </a:xfrm>
        </p:spPr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Definiciones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82222" y="833966"/>
            <a:ext cx="8861778" cy="4213225"/>
          </a:xfrm>
        </p:spPr>
        <p:txBody>
          <a:bodyPr>
            <a:normAutofit/>
          </a:bodyPr>
          <a:lstStyle/>
          <a:p>
            <a:r>
              <a:rPr lang="es-MX" b="1" dirty="0"/>
              <a:t>Expresiones Algebraicas: </a:t>
            </a:r>
            <a:r>
              <a:rPr lang="es-MX" dirty="0"/>
              <a:t>Consiste  de uno o más  números y variables con uno o más operaciones aritméticas de suma o resta.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Términos</a:t>
            </a:r>
            <a:r>
              <a:rPr lang="es-MX" dirty="0"/>
              <a:t>: Las partes que se suman o se restan en una expresión algebraica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42" y="1700372"/>
            <a:ext cx="3149702" cy="134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42" y="3451120"/>
            <a:ext cx="3438941" cy="59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1207911" y="500238"/>
            <a:ext cx="761365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un término algebraico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85" y="1993850"/>
            <a:ext cx="3958550" cy="202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8FB633-BF84-4B3C-B00C-CADE6C94073D}"/>
              </a:ext>
            </a:extLst>
          </p:cNvPr>
          <p:cNvSpPr txBox="1"/>
          <p:nvPr/>
        </p:nvSpPr>
        <p:spPr>
          <a:xfrm>
            <a:off x="5136445" y="3567290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Variable</a:t>
            </a:r>
          </a:p>
          <a:p>
            <a:r>
              <a:rPr lang="es-MX" sz="1600" b="1" dirty="0"/>
              <a:t>Incógnita</a:t>
            </a:r>
          </a:p>
          <a:p>
            <a:r>
              <a:rPr lang="es-MX" sz="1600" b="1" dirty="0"/>
              <a:t>Letra</a:t>
            </a:r>
          </a:p>
        </p:txBody>
      </p:sp>
    </p:spTree>
    <p:extLst>
      <p:ext uri="{BB962C8B-B14F-4D97-AF65-F5344CB8AC3E}">
        <p14:creationId xmlns:p14="http://schemas.microsoft.com/office/powerpoint/2010/main" val="38125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061155" y="608868"/>
            <a:ext cx="7896225" cy="2284413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Constante: </a:t>
            </a:r>
            <a:r>
              <a:rPr lang="es-MX" dirty="0"/>
              <a:t> Un término que consiste de un número.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Términos semejantes:  </a:t>
            </a:r>
            <a:r>
              <a:rPr lang="es-MX" dirty="0"/>
              <a:t>son aquellos términos que tienen las </a:t>
            </a:r>
            <a:r>
              <a:rPr lang="es-MX" b="1" dirty="0"/>
              <a:t>mismas variables con  los mismos exponentes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  <p:sp>
        <p:nvSpPr>
          <p:cNvPr id="2" name="AutoShape 2" descr="data:image/jpeg;base64,/9j/4AAQSkZJRgABAQAAAQABAAD/2wCEAAkGBwgHBhQUBxMWFRUXGBwbFxcYFSEZHhoiHCAaGxogIRohICgsHCImIBobIjclJS03NC4uHB8zODMsNygtLisBCgoKDg0OGxAQGzQmICQsLDI3LCw3NDA0NDQ0LCwtNC80LCw0LC80LCwvLCwsLCwsLDQsLCwvLDQsLCwvLCwsLP/AABEIAIMBPwMBEQACEQEDEQH/xAAbAAEAAgMBAQAAAAAAAAAAAAAABAUCAwYBB//EADsQAAICAQIEBAQEAwYHAQAAAAECAAMRBAUGEiExEyJBUTJhcZEUI4HRFUJSB2KSocHhJTM0Q0SCsRb/xAAZAQEAAwEBAAAAAAAAAAAAAAAAAQMEAgX/xAAyEQEAAgIABQEGBQQCAwAAAAAAAQIDEQQSITFBURMiYXGRoRSBscHRBTLh8CRCI1Lx/9oADAMBAAIRAxEAPwD7jAQEBAQEBAQEBAQEBAQEBAQEBAQEBAQEBAQEBAQEBAQEBAQEBAQEBAQEBAQEBAQEBAQEBAQEBAQEBAQEBAQEBAQEBAQEDB7qqz+YwH1OJOpkeq6N8JB/WRoY+PT08y9e3UdZOpGbMq/EcSALKGwT1gYNdUvxMB+snUj1ba2xykHPbr3jUg11S/EwHp3jUjw6ikDJZevbqI1I98SvlByMHsc940M5AQEBAQEBAQEBAQEBAQEBAQEBAQEBAQEBAQEBAQED53v+037nxXa+rptKBUrrIoS1SBksfMenmaehiyRTFERMeZ7zDiY6pG+7TrNTuSvoKGSisLTcFPI99eRkKo/lTJPucsBic4slYrq09Z6x8J/ymYYang+/eN21LMtNVWFpq56A7BFX4q/MOTqx9O4k14mKVrHWZ79/PxNbZ27M1OtuXctG+s6KmmYlSqoFAwSx8jc2SWx2x7SIy7iJrbl9TTSvD+81aipzzPZotOnhHPS1yzNamfUFAqZPyMn22OYmPFp6/CPH8mpVluxa6+6n8fRdgJZa3LUlv5l7lmUhjjKqqjMtjLWInlmPEenSI/dGlzqdg1h19b7fWV/CUB6PKED2MxaxSo6DmUBT7FpTXNXlmLT/AHT1+XhOmF/Dt2u4UqTWafNt2pD28wBNQssDOc+4QBentJjNFcszE9Ij66j+TXRo4i2AW8QgVaZxRVSFq8OhLF5nYtYcMRj+X7ScWbWP+7rM9dzP5ImOqZxDsjk1jRUMTVTy1qakel89SpTI8Jsj4x2z64nGLL35p7z+f+fkmYdlt9bU6GtXUKQoBUEkDp2ye8yWndpl0kTkICAgICAgICAgICAgICAgICAgICAgICAgICAgICBhfdVp6S17BVUZLMcAD3JPaBwPEH9oNz7XdZwrULKqlYvq7MrSCM9EHe5s4GB069/SB0nBDbvbwxS3EDBr3Xmbyhcc3ULgewIEC9gICAgICAgICAgICAgICAgICAgICAgICAgICAgICAgICAgICBy26cZUJrTp+H6zrNSOhSs4Sv52W9kHy6n5QI9HCGq3i4W8a2i8g5XTVgrQntlc5tI926fL1gReKa03/ijTbbpwBTTy6jUgDpyqfya8f3mGT8gPeB3cBAQEBAQEBAQEBAQEBAQEBAQEBAQEBAQEBAQEBAQEBAQEBA5bifj3ZeG9yTT6su97rlK615mYk8qL8ix7Z9oET+E8Q8VdeIXOk05/8Wl/zHHtbcO3zVPv7h1O17Zodo0Yq2yta0HZVGB/ufnAjcTbynD+xW6m1C61DmZVOCRkA4z9cwOa/sn59dtV2t1aut2rtLtzKRhR0rVc91C+vqSYHcwEBAQEBAQEBAQEBAQEBAQEBAQEBAQEBAQEBAQEBAQEBA8PQQOI3XiLiba9ubVa2vTV1g5GlZmNzDOAA4PKbD6KFIycZ9YHSJsm06i/xrdNX4j4Ys9YLZwMZJ9RAtICBxP9ovFi7Ronq0VS6iwKrWqwylaMwUNZ9T2XucE9hA7UAAdIHsBAQEBAQEBAQEBAQEBAQEBAQEBAQEBAQPD0EDl9Po+It45n1l7aQcxCVIqk4HYsxz3+UzxXJfrM6exfLwfD6pSkZOnW0zMR+UdGW1a7cdDxH+E3GwXBq/ESzl5WHUjDAdPSKWtW/JadueIw4cvC/icVeXU6mO8fkk8T6zULbp6NAxWy6wZYd1Rern7dP1nWW09Kx3lVwGKkxkzZI3WsdvWZ6R/LHcKN93Dc2TT2fh6FAxYoDO5PfGfhAi0ZLW1E6hOG/CYcUWtXnvPiekR/KHVqtz2XiGjT6m46hLg3VlAdOXHU47g/vOYtal4rM72vtiwcTw181Kck012npO/n5dZNDxkLcq9VyBtGxyv8vo0x8ZTNrnwz1jx6svE1y65sc9Y8erQ+81fgw1Yy56BPXMz2/qlPY89f7p6cvxUzx9PZc0f3T018UnQVamujOqbLH09B8pq4THlrTeW25n7fBo4amStd5J3M/Zxu7trt10LJu21s+qAZa7ayvID/ACOlxbmrAJDf1DBwD0zqaHQaXTbtoNmo/EWm22utRb7OQPMfrMHGxmprLint3r6sfFRlrrJjnt3j1WdWv09mj8TPl9fl8pbTi8VsPtt9P96LK8Tjtj9pvoi6M6zWlrCxRSCEGM/RiPWZ+Etmz3nNadV8V/eVPDWy5be1tOq+I/d8/wB+4I4j0XCeor0msGoaxg9g/CAWWsWXJL+J6Ae3QDE9JufTNBVqadGq66wWWAeZwnIGPvy5OPpmBIgICAgICAgICAgICAgICAgICAgICBTU8U7LfuZoquBtDFeQA5yO/p/nLpwZIrzTHRG4Z7/q950oT+CadL855+a3w+XGMY8pznr9pGKuOd89tflsnfhq2LXb/qtQw3nS10qFyrLd4mTntjlGOk6y0xRHuW3+WiNruUJUG58QP+KNGxp41w+L+iv5u3+g6ym2Xry06y9HBwMckZeInlp95+Ufu3bFsf8AD7Xt1rm2+z43PQAf0qPRZOPHy9Z6y44vjPaxGOkctK9o/efiibR/xPijUXnqtQ8Cv6/FYR+uBOae9km3p0XcT/4OEx4fNven9IWx1ei19ttCWecLhwpIZQ3TOfT6iWc1bbrtj9llxRXNNekz032nTlt40ScI3pqNsZmLuqOljeIXBP8AKzeYH9ZnvX2Uxar1+GzT/UK2w5YiNRMxMdNfOI6advNbwEfXauvR0FrP0HuZn4nia4Kc9vp6qc+euGnNZTDSauo/iCAWzkpj0/eeNHD56f8AL17298vw/l5cYM1f+Trr318F3pNTXqqA1R6H/Ke3gz0zUi9Oz1cWWuWvNVuly0gc/qdHV/HFQZ5WHMV9M9f2ngZuGp+NjH/1nrMfHq8bLgp+KinieuvqvwAB0nvxGnsvYCAgICAgICAgICAgICAgICAgIGNliVITaQAO5JwPvJiN9hRX8X7SLOXQFtS/9NCGz7sOg+pMujhr97dPn0RuGv8AFcUbh/01NWlX+q1vFf8AwJgA/wDsZPLhr3mZ+XT9f4Op/wDlF1Zzvmou1H90t4df+BMZHyYmPxGv7KxH3n6yaWO27DtO1Xl9upStiApKjHQdh8pXfNe8atOzULKVpIGq5gfLkjmBAI9P9/2kT6O6x/29HN6bgfRaVSNNqNUmTk8toGT7nC9TKI4aI7TL1b/1nLed3x0n5x/lP23h1Nv1XOuo1L9CMWW8y9fXGO87ri5Z3uWbPx85acs46x8o1KbtG20bToRXpskAk5Y5JJOSScDqTO6Uikahn4niL8RknJf7Im68O6PcdULQz1WgY8StuVsex6EH9ROL4otO+0/Bfw/H5MNPZ6i1fS3WGvQ8MaTT6tbdXZbfYvwta3Ny/QAAA/OK4YidzO5+LrN/Ucl6TjpWKVnvFY7/ADnrK5awC0L6kE/bH7yzbDFem0dtHTqNSLLMkjsD2H6TLPC48mSMttzrtHhknh6XvGS3XXjwlzW0oun0NWnvZqcjm7r6faZsXCUxZJvTcb8eFGPh647zavnx4SppXkCM+jrfWiw55gMD29f3ma3C0tmjNPeI1/v1UW4es5Yy+YSEbmXImis7ja6J3G3slJAQEBAQEBAQEBA06zU16LSPZfnlRSxwMnAGT09ZNazadQKavirTHa7L7a7FrSvxObysGHsGUkc390nMu/DzzRWJ670jbO7iNRaV0lF1rIAbAgX8skZ5SSwy2P5Vye3vIjD03MxBt7XxNoX3eujDhrKw4LLygZzhWB6qxCk4PsYnBbkm3pJtpp4r02p09Z0VVtj2KzJWoHNyg8vMSSAoJ7ZPWdTw8xM7nWvJtZbRutG66dmpDKUYo6MMMrDGQfuD+sqyY5pOpIlWPxZRc5XZ6btSwOMohVB9bHwJbHDzHW8xH++kG3nh8Vbj/wAx6dIvsgNz/wCI8qj7RvDXtu32OrKvg/bXYNujWapve9+Yfogwo/QRPE3/AOvT5fz3NL2iirT18tChQPRRgfYSiZme6WyQEBAQEDXdX4mMHBByDImHVbaY41Pun2P7x1de58TGp90+x/eOp7nxU+38Q16/eLdPQyc1frg4b+rHX0Mqrli1prHhtzcBbFgrmtE6t9vT6rjGp90+x/eW9WL3PiY1Pun2P7x1Pc+L2upg/NYcnGOgwAIiEWtGtR2ZcrKfJj9ZzyzHZVqY7H5ny+0e/wDA95jY7VITYQAO5xOb2mlea0xpza01jcz0eV2G1c1MpHy6/wCsUvzxusxPyK25o3WYln+Z8vtOvf8Ag694xYe5H2jVp8mrMgAB0nURqNJiNdHslJAQEBAQEBAQEBA0a7TvqtIyVu1ZI6OuMj7gidVnU71sc6eDKXS3xLetxr8QJWEQitubHIPVuxaaPxM9Onbf3c6N24Lp3FrlNrCq5/EsrNaN5sBeZWYeU4HzinEzTU66wTVst4P0z6e9UsZTYK1RgOtQqGEx79yfnmRHEzuJ123+e06Zpwv+EeptqvalkpWkkIrBlXqPK3Y5z1HvI9vvcWjfXZpabRtlG06XkoLMSxZ3Y5Z2buxPv9JVkvN53JEJ04SQEBAQEBAQEBAQEDmtlpqXi7WcqgYFWOg6ZDZlFIj2lvyerxV7TweHc/8At+zpZe8ogICAgYui2IQ3YjBnNqxaJrPaUWrFomJVyaR9s66Mcy/zL6/UH/SedXhrcJ72GN18x5+cfwwxgnhuuLrHmPPzj+E7T316ivmpOR/8m/FmplrzUno2Y8lcleastssdkBAQEBAQEBAQEBAQEBAQEBAQEBAQEBAQEBAQEBAQKrQbddp991FrkctoQL7+UEHP3ldaTF5n1bM3EVvw+PHHeu/utZYxkBAQEBAQNA0ta6nnTIJ7gdj9RKI4ekZPaR0nz6T81UYaxfnjpP6vdXqatHpXs1JwiKWY+wAyZorWbTqFqv2ziLbdz1HJpmYOV5gr1shZemSOYDI6jt7yy+G9I3KNmm4j2rVC80WAigE2nBwAObJz6jynt7ROG8a3Hc216PijatY5FTOG5C4VqnUsq9yoK+bGR29xJtgvXuba6eL9nupsZWcLWCXY1OoGMDGSPi6jp36yZ4e8TEepuE3a960m6ORpRZ0GTz1Og/QsBmcXxWp3IlYytJAQEBAQEBAQEBAQEBAQEBAQEBA507zumtvu/gtVbJS5QmywqXYAFguAeXGQMn1z0mj2VKxHPPf0Rt4297lrL7htNVXLQeWxrbCBz8odlGAewI8x9+0eyrWI5p7+htU6njfV3eB/DKT+ZQLnBqssKcxwoxWDjseplscLEb5p7TrxH6o5m7c+LNfo9bXVioOaRZYWS0gFiQqhVBI6DPmkU4etqzbr314NpFnFOqq1Flfho7h6qawCVDWupdwSeyqMHtmcxgiYid+s/kbb9fvO8bZomOtqqLl60qKOSrNYwXBBAIxnv6zmuPHeekz53+SdygLxTumq3uyrQ1LyLb4auarWBxgMS6jlGDkdT6Sz8PSKRa09db7wjZfxrZSurLVjFfMNMcn84oQjj6hyO3oYjhonl69+/wADmTdZum+pxAmn0qac89ZsJJfKheUHOPck4+k4rjx+zm877p3O0LQcU7puW7lNLUor8VkDmm0ghThj4gHIOx9fad24elabmeuvWP07o27OY3RAQECr4l227d9memhgviYDE/05HNjHrjIluG8UvFp8IlX6rhdatMw2p2Wx18M22WNYyIfi5Mk4OO36e07rn3PvR076jp1+JpVngjWUU3V6a8MltCU5ZQpUKx5uigA+UkZ9yZb+KrMxMx1iZlHKuNo4br2nd3s055kNYCeI7O1Z/mCsxOEICnHuJTkzzekRP2/3umIQdVwxrbOFvw6OhdrvFtLZ5Wy/iMvTrg9F+k7jPWMvPrprUfTSNdFvw3tlm26dxelalm/7bORgDpnnJ69+0qy3i09PumIW8qSQEBAQEBAQEBAQEBAQEBAQEBAQKfUcMbTqNW1lqHLHmdRYwRj06tWDyseg7j0l0Z7xGon/AH5o1Bq+Gdq1epZ7kOX+MCxlV/TzICA3Tp1EVz3rGok1DHVcL7XqdabWFiuVVT4d1lYwvwjCsBgRXPeI5f1iJNJ+m27TaXV2WVA89gUMSSchAQvft3Mrm8zERPhKLbw9tl2ndLEOHs8UnnYNz9BzBgcqcAdu07jNeJid9o0jTGjhva6eXkQkrYLOZnZiWUEKWYklsA9AYnNef0NMNBwvtu36nn0nig8zPjx7CuWJLEoWwckk9pN897RqdfSDTKzhjaLdJVXZXlarPFTzNkNnmyTnJyT1B6GIz3iZmJ7xo1CcNv0w3FrgD4jIEJyfhBJAA7DqT2lfPPLy+EoG1cMbbtNoOi8UcucKb7GXr38pYj19pZfPe8e9r6QiI0uZSkgICBScaa2zQcMXtQSGK8qkdwW8uRj2zn9Jdw9YtkiJRPZVbhu1O4bXRRs1rMzXU1u4DAhR5nOSB3VGltMc1tNrx4mUbYnRVvxXqbLHvFVFaOQLrOU2eZz05sEBQo5e3y6yeefZVjpud+I7HlR8J6lrm8fXX87qj3OgfUcw6FsFSwrIGcYxLs8a92sfDx/9RDZstW66PW6azdnaoMrXO/jWOHABZqzWfKhwQenoDiRkmlotFI347R9d9yG7Sblu9/FFF+trvqqsd1VWOKxXyMUJUHPOSMksPUCRalIxTWsxMx9d7/Q67XHA2+6bW6MLbazXWPZYUZWyoLEheowMLgSnicU1ncR0jUJiXWTK6ICAgICAgICAgICAgICAgICAgICAgICAgICAgICAgICAgICAgICAgICAgICAgICAgICAgICAgICAgICAgICAgICAgICAgICAgICAgICAgICAgICAgf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MX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9FA8423-DEEE-462A-90EF-02FC422E107D}"/>
                  </a:ext>
                </a:extLst>
              </p:cNvPr>
              <p:cNvSpPr txBox="1"/>
              <p:nvPr/>
            </p:nvSpPr>
            <p:spPr>
              <a:xfrm>
                <a:off x="2681112" y="3316816"/>
                <a:ext cx="882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9FA8423-DEEE-462A-90EF-02FC422E1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12" y="3316816"/>
                <a:ext cx="88229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813A021-73A4-4552-ABA4-B4A8529BC5E5}"/>
                  </a:ext>
                </a:extLst>
              </p:cNvPr>
              <p:cNvSpPr txBox="1"/>
              <p:nvPr/>
            </p:nvSpPr>
            <p:spPr>
              <a:xfrm>
                <a:off x="5546840" y="3196297"/>
                <a:ext cx="126964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813A021-73A4-4552-ABA4-B4A8529B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0" y="3196297"/>
                <a:ext cx="1269643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9554356-F86A-4211-BD11-C8CEB927224F}"/>
              </a:ext>
            </a:extLst>
          </p:cNvPr>
          <p:cNvCxnSpPr/>
          <p:nvPr/>
        </p:nvCxnSpPr>
        <p:spPr>
          <a:xfrm>
            <a:off x="3736621" y="3610900"/>
            <a:ext cx="1670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E77D466-3115-488D-938C-45EE1CC4ACEE}"/>
              </a:ext>
            </a:extLst>
          </p:cNvPr>
          <p:cNvSpPr txBox="1"/>
          <p:nvPr/>
        </p:nvSpPr>
        <p:spPr>
          <a:xfrm>
            <a:off x="3736621" y="367602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 semejante con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046" y="650026"/>
            <a:ext cx="8730544" cy="4021094"/>
          </a:xfrm>
        </p:spPr>
        <p:txBody>
          <a:bodyPr>
            <a:normAutofit/>
          </a:bodyPr>
          <a:lstStyle/>
          <a:p>
            <a:r>
              <a:rPr lang="es-MX" sz="2700" b="1" dirty="0"/>
              <a:t>Monomio: </a:t>
            </a:r>
            <a:r>
              <a:rPr lang="es-MX" sz="2700" dirty="0"/>
              <a:t>una expresión algebraica  con </a:t>
            </a:r>
            <a:r>
              <a:rPr lang="es-MX" sz="2700" b="1" dirty="0"/>
              <a:t>un</a:t>
            </a:r>
            <a:r>
              <a:rPr lang="es-MX" sz="2700" dirty="0"/>
              <a:t> término. </a:t>
            </a:r>
          </a:p>
          <a:p>
            <a:pPr>
              <a:buNone/>
            </a:pPr>
            <a:endParaRPr lang="es-MX" sz="2700" dirty="0"/>
          </a:p>
          <a:p>
            <a:r>
              <a:rPr lang="es-MX" sz="2700" b="1" dirty="0"/>
              <a:t>Binomio</a:t>
            </a:r>
            <a:r>
              <a:rPr lang="es-MX" sz="2700" dirty="0"/>
              <a:t>: una expresión algebraica  con </a:t>
            </a:r>
            <a:r>
              <a:rPr lang="es-MX" sz="2700" b="1" dirty="0"/>
              <a:t>dos</a:t>
            </a:r>
            <a:r>
              <a:rPr lang="es-MX" sz="2700" dirty="0"/>
              <a:t> términos. </a:t>
            </a:r>
          </a:p>
          <a:p>
            <a:endParaRPr lang="es-MX" sz="2700" b="1" dirty="0"/>
          </a:p>
          <a:p>
            <a:r>
              <a:rPr lang="es-MX" sz="2700" b="1" dirty="0"/>
              <a:t>Polinomio</a:t>
            </a:r>
            <a:r>
              <a:rPr lang="es-MX" sz="2700" dirty="0"/>
              <a:t>:  es una suma de términos , en donde todas las variables tienen exponentes enteros y positivos y ninguna variable debe aparecer en el denominador.  </a:t>
            </a:r>
          </a:p>
          <a:p>
            <a:endParaRPr lang="es-MX" sz="2700" dirty="0"/>
          </a:p>
          <a:p>
            <a:pPr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412874"/>
            <a:ext cx="3214442" cy="6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1167594"/>
            <a:ext cx="649412" cy="5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44" y="2079510"/>
            <a:ext cx="1534511" cy="5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55648"/>
            <a:ext cx="1443038" cy="109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errar llave"/>
          <p:cNvSpPr/>
          <p:nvPr/>
        </p:nvSpPr>
        <p:spPr>
          <a:xfrm>
            <a:off x="6879134" y="3955648"/>
            <a:ext cx="432048" cy="99236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4" name="3 CuadroTexto"/>
          <p:cNvSpPr txBox="1"/>
          <p:nvPr/>
        </p:nvSpPr>
        <p:spPr>
          <a:xfrm>
            <a:off x="7289834" y="4255622"/>
            <a:ext cx="768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100" b="1" dirty="0">
                <a:solidFill>
                  <a:srgbClr val="FF0000"/>
                </a:solidFill>
              </a:rPr>
              <a:t>¡NO!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136496" y="24886"/>
            <a:ext cx="5303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i" panose="020B0604020202020204" charset="-34"/>
                <a:cs typeface="Mali" panose="020B0604020202020204" charset="-34"/>
              </a:rPr>
              <a:t>Clasificación de polinomios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930981" y="25261"/>
            <a:ext cx="7343775" cy="857250"/>
          </a:xfrm>
        </p:spPr>
        <p:txBody>
          <a:bodyPr>
            <a:noAutofit/>
          </a:bodyPr>
          <a:lstStyle/>
          <a:p>
            <a:pPr algn="ctr"/>
            <a:r>
              <a:rPr lang="es-MX" sz="3600" dirty="0">
                <a:solidFill>
                  <a:srgbClr val="C00000"/>
                </a:solidFill>
              </a:rPr>
              <a:t>Grado Absoluto de un término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idx="4294967295"/>
          </p:nvPr>
        </p:nvSpPr>
        <p:spPr>
          <a:xfrm>
            <a:off x="293511" y="1324021"/>
            <a:ext cx="8229600" cy="968236"/>
          </a:xfrm>
        </p:spPr>
        <p:txBody>
          <a:bodyPr>
            <a:noAutofit/>
          </a:bodyPr>
          <a:lstStyle/>
          <a:p>
            <a:r>
              <a:rPr lang="es-MX" sz="2800" dirty="0"/>
              <a:t>Es la suma de los exponentes de sus factores </a:t>
            </a:r>
            <a:r>
              <a:rPr lang="es-MX" sz="2800" b="1" dirty="0"/>
              <a:t>literales</a:t>
            </a:r>
          </a:p>
          <a:p>
            <a:pPr marL="139700" indent="0">
              <a:buNone/>
            </a:pPr>
            <a:r>
              <a:rPr lang="es-MX" sz="2800" dirty="0"/>
              <a:t>Ejemplo :   </a:t>
            </a:r>
          </a:p>
          <a:p>
            <a:pPr marL="139700" indent="0">
              <a:buNone/>
            </a:pPr>
            <a:endParaRPr lang="es-MX" sz="2800" dirty="0"/>
          </a:p>
          <a:p>
            <a:r>
              <a:rPr lang="es-MX" sz="2800" dirty="0"/>
              <a:t>3ab</a:t>
            </a:r>
            <a:r>
              <a:rPr lang="es-MX" sz="2800" baseline="30000" dirty="0"/>
              <a:t>3</a:t>
            </a:r>
            <a:r>
              <a:rPr lang="es-MX" sz="2800" dirty="0"/>
              <a:t>  </a:t>
            </a:r>
            <a:r>
              <a:rPr lang="es-MX" sz="2800" dirty="0">
                <a:solidFill>
                  <a:srgbClr val="060A12"/>
                </a:solidFill>
                <a:sym typeface="Wingdings" panose="05000000000000000000" pitchFamily="2" charset="2"/>
              </a:rPr>
              <a:t> grado </a:t>
            </a:r>
            <a:r>
              <a:rPr lang="es-MX" sz="2800" b="1" dirty="0">
                <a:solidFill>
                  <a:srgbClr val="060A12"/>
                </a:solidFill>
                <a:sym typeface="Wingdings" panose="05000000000000000000" pitchFamily="2" charset="2"/>
              </a:rPr>
              <a:t>4</a:t>
            </a:r>
            <a:endParaRPr lang="es-MX" sz="2800" b="1" dirty="0">
              <a:solidFill>
                <a:srgbClr val="060A12"/>
              </a:solidFill>
            </a:endParaRPr>
          </a:p>
          <a:p>
            <a:r>
              <a:rPr lang="es-MX" sz="2800" dirty="0"/>
              <a:t>4abc  </a:t>
            </a:r>
            <a:r>
              <a:rPr lang="es-MX" sz="2800" dirty="0">
                <a:solidFill>
                  <a:srgbClr val="060A12"/>
                </a:solidFill>
                <a:sym typeface="Wingdings" panose="05000000000000000000" pitchFamily="2" charset="2"/>
              </a:rPr>
              <a:t> grado </a:t>
            </a:r>
            <a:r>
              <a:rPr lang="es-MX" sz="2800" b="1" dirty="0">
                <a:solidFill>
                  <a:srgbClr val="060A12"/>
                </a:solidFill>
                <a:sym typeface="Wingdings" panose="05000000000000000000" pitchFamily="2" charset="2"/>
              </a:rPr>
              <a:t>3</a:t>
            </a:r>
            <a:endParaRPr lang="es-MX" sz="2800" b="1" dirty="0">
              <a:solidFill>
                <a:srgbClr val="060A1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45" y="2158034"/>
            <a:ext cx="3132348" cy="184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243138" y="219075"/>
            <a:ext cx="6900862" cy="4603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C00000"/>
                </a:solidFill>
              </a:rPr>
              <a:t>Grado Absoluto de un Polinomio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105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5887" y="2255745"/>
            <a:ext cx="2322257" cy="55958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2" y="3158717"/>
            <a:ext cx="3136971" cy="118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2FB8163E-F57D-49E6-B94A-A780791282A0}"/>
              </a:ext>
            </a:extLst>
          </p:cNvPr>
          <p:cNvSpPr txBox="1">
            <a:spLocks/>
          </p:cNvSpPr>
          <p:nvPr/>
        </p:nvSpPr>
        <p:spPr>
          <a:xfrm>
            <a:off x="682526" y="1150010"/>
            <a:ext cx="8229600" cy="96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✘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■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/>
              <a:buChar char="■"/>
              <a:defRPr sz="2400" b="0" i="0" u="none" strike="noStrike" cap="non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r>
              <a:rPr lang="es-MX" sz="2800" dirty="0"/>
              <a:t>Es igual al grado absoluto </a:t>
            </a:r>
            <a:r>
              <a:rPr lang="es-MX" sz="2800" u="sng" dirty="0"/>
              <a:t>más alto </a:t>
            </a:r>
            <a:r>
              <a:rPr lang="es-MX" sz="2800" dirty="0"/>
              <a:t>de los términos</a:t>
            </a:r>
          </a:p>
          <a:p>
            <a:pPr marL="139700" indent="0">
              <a:buNone/>
            </a:pPr>
            <a:endParaRPr lang="es-MX" sz="28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883236-8618-409F-A53D-6CC1F4498880}"/>
              </a:ext>
            </a:extLst>
          </p:cNvPr>
          <p:cNvSpPr/>
          <p:nvPr/>
        </p:nvSpPr>
        <p:spPr>
          <a:xfrm>
            <a:off x="3377023" y="2083664"/>
            <a:ext cx="901466" cy="731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B27D432-F4AC-4119-B07B-CAAFAF9D92B9}"/>
              </a:ext>
            </a:extLst>
          </p:cNvPr>
          <p:cNvSpPr/>
          <p:nvPr/>
        </p:nvSpPr>
        <p:spPr>
          <a:xfrm>
            <a:off x="4470859" y="2132614"/>
            <a:ext cx="901466" cy="731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24820E6-A218-42D5-B6B9-AEC58B5BD907}"/>
              </a:ext>
            </a:extLst>
          </p:cNvPr>
          <p:cNvSpPr/>
          <p:nvPr/>
        </p:nvSpPr>
        <p:spPr>
          <a:xfrm>
            <a:off x="5395831" y="2132614"/>
            <a:ext cx="901466" cy="731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574B1A-A1ED-4EE8-91D9-8229B916FA50}"/>
              </a:ext>
            </a:extLst>
          </p:cNvPr>
          <p:cNvSpPr txBox="1"/>
          <p:nvPr/>
        </p:nvSpPr>
        <p:spPr>
          <a:xfrm>
            <a:off x="3447812" y="182483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Grado 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67DC45-C74D-4465-A3DD-A600D520341F}"/>
              </a:ext>
            </a:extLst>
          </p:cNvPr>
          <p:cNvSpPr txBox="1"/>
          <p:nvPr/>
        </p:nvSpPr>
        <p:spPr>
          <a:xfrm>
            <a:off x="4506253" y="183890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Grado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EDEB7B-8372-4B65-B31F-CE81AA7FAFCB}"/>
              </a:ext>
            </a:extLst>
          </p:cNvPr>
          <p:cNvSpPr txBox="1"/>
          <p:nvPr/>
        </p:nvSpPr>
        <p:spPr>
          <a:xfrm>
            <a:off x="5408542" y="184664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Grado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81BA7E-953D-4C42-89B7-4420FE275AA9}"/>
              </a:ext>
            </a:extLst>
          </p:cNvPr>
          <p:cNvSpPr txBox="1"/>
          <p:nvPr/>
        </p:nvSpPr>
        <p:spPr>
          <a:xfrm>
            <a:off x="6513994" y="2282119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latin typeface="Nunito" panose="020B0604020202020204" charset="0"/>
              </a:rPr>
              <a:t>El polinomio es grado </a:t>
            </a:r>
            <a:r>
              <a:rPr lang="es-MX" sz="1800" b="1" dirty="0">
                <a:latin typeface="Nunito" panose="020B0604020202020204" charset="0"/>
              </a:rPr>
              <a:t>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E95536-1BF2-4A3B-B992-8D7C4AED4FFB}"/>
              </a:ext>
            </a:extLst>
          </p:cNvPr>
          <p:cNvSpPr txBox="1"/>
          <p:nvPr/>
        </p:nvSpPr>
        <p:spPr>
          <a:xfrm>
            <a:off x="3896749" y="3158717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Nunito" panose="020B0604020202020204" charset="0"/>
                <a:sym typeface="Wingdings" panose="05000000000000000000" pitchFamily="2" charset="2"/>
              </a:rPr>
              <a:t> Grado </a:t>
            </a:r>
            <a:r>
              <a:rPr lang="es-MX" sz="2800" b="1" dirty="0">
                <a:latin typeface="Nunito" panose="020B0604020202020204" charset="0"/>
                <a:sym typeface="Wingdings" panose="05000000000000000000" pitchFamily="2" charset="2"/>
              </a:rPr>
              <a:t>3</a:t>
            </a:r>
            <a:endParaRPr lang="es-MX" sz="2800" b="1" dirty="0">
              <a:latin typeface="Nunito" panose="020B060402020202020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4222E1-7E9F-4D37-87B5-BE9C657FB522}"/>
              </a:ext>
            </a:extLst>
          </p:cNvPr>
          <p:cNvSpPr txBox="1"/>
          <p:nvPr/>
        </p:nvSpPr>
        <p:spPr>
          <a:xfrm>
            <a:off x="3877083" y="3751026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Nunito" panose="020B0604020202020204" charset="0"/>
                <a:sym typeface="Wingdings" panose="05000000000000000000" pitchFamily="2" charset="2"/>
              </a:rPr>
              <a:t> Grado </a:t>
            </a:r>
            <a:r>
              <a:rPr lang="es-MX" sz="2800" b="1" dirty="0">
                <a:latin typeface="Nunito" panose="020B0604020202020204" charset="0"/>
                <a:sym typeface="Wingdings" panose="05000000000000000000" pitchFamily="2" charset="2"/>
              </a:rPr>
              <a:t>3</a:t>
            </a:r>
            <a:endParaRPr lang="es-MX" sz="2800" b="1" dirty="0">
              <a:latin typeface="Nuni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2241550" y="425450"/>
            <a:ext cx="6902450" cy="460375"/>
          </a:xfrm>
        </p:spPr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Grado relativo de un término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24469" y="1253651"/>
            <a:ext cx="8607100" cy="3340100"/>
          </a:xfrm>
        </p:spPr>
        <p:txBody>
          <a:bodyPr>
            <a:normAutofit fontScale="85000" lnSpcReduction="10000"/>
          </a:bodyPr>
          <a:lstStyle/>
          <a:p>
            <a:pPr marL="518922" indent="-457200"/>
            <a:r>
              <a:rPr lang="es-MX" sz="2700" dirty="0"/>
              <a:t>El grado con respecto a una variable. </a:t>
            </a:r>
          </a:p>
          <a:p>
            <a:pPr marL="61722" indent="0" algn="ctr">
              <a:buNone/>
            </a:pPr>
            <a:endParaRPr lang="es-MX" sz="3300" dirty="0">
              <a:solidFill>
                <a:schemeClr val="accent5">
                  <a:lumMod val="50000"/>
                </a:schemeClr>
              </a:solidFill>
            </a:endParaRPr>
          </a:p>
          <a:p>
            <a:pPr marL="61722" indent="0" algn="ctr">
              <a:buNone/>
            </a:pPr>
            <a:r>
              <a:rPr lang="es-MX" sz="3300" dirty="0">
                <a:solidFill>
                  <a:schemeClr val="accent5">
                    <a:lumMod val="50000"/>
                  </a:schemeClr>
                </a:solidFill>
              </a:rPr>
              <a:t>5x y</a:t>
            </a:r>
            <a:r>
              <a:rPr lang="es-MX" sz="3300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pPr marL="61722" indent="0" algn="ctr">
              <a:buNone/>
            </a:pPr>
            <a:endParaRPr lang="es-MX" sz="2700" dirty="0"/>
          </a:p>
          <a:p>
            <a:r>
              <a:rPr lang="es-MX" sz="2700" dirty="0"/>
              <a:t>Es de grado </a:t>
            </a:r>
            <a:r>
              <a:rPr lang="es-MX" sz="2700" b="1" dirty="0"/>
              <a:t>1</a:t>
            </a:r>
            <a:r>
              <a:rPr lang="es-MX" sz="2700" dirty="0"/>
              <a:t> , o primer grado considerando la variable “x”</a:t>
            </a:r>
          </a:p>
          <a:p>
            <a:pPr marL="61722" indent="0">
              <a:buNone/>
            </a:pPr>
            <a:endParaRPr lang="es-MX" sz="2700" dirty="0"/>
          </a:p>
          <a:p>
            <a:r>
              <a:rPr lang="es-MX" sz="2700" dirty="0"/>
              <a:t>Pero de grado </a:t>
            </a:r>
            <a:r>
              <a:rPr lang="es-MX" sz="2700" b="1" dirty="0"/>
              <a:t>3</a:t>
            </a:r>
            <a:r>
              <a:rPr lang="es-MX" sz="2700" dirty="0"/>
              <a:t>, o tercer grado considerando la variable “y”</a:t>
            </a:r>
          </a:p>
          <a:p>
            <a:endParaRPr lang="es-MX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578</Words>
  <Application>Microsoft Macintosh PowerPoint</Application>
  <PresentationFormat>Presentación en pantalla (16:9)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Nunito Light</vt:lpstr>
      <vt:lpstr>Calibri</vt:lpstr>
      <vt:lpstr>Cambria Math</vt:lpstr>
      <vt:lpstr>Arial</vt:lpstr>
      <vt:lpstr>Courier New</vt:lpstr>
      <vt:lpstr>Mali SemiBold</vt:lpstr>
      <vt:lpstr>Mali</vt:lpstr>
      <vt:lpstr>Nunito</vt:lpstr>
      <vt:lpstr>Ely template</vt:lpstr>
      <vt:lpstr> Conceptos básicos de Álgebra</vt:lpstr>
      <vt:lpstr>Álgebra</vt:lpstr>
      <vt:lpstr>Definiciones</vt:lpstr>
      <vt:lpstr>Componentes de un término algebraico</vt:lpstr>
      <vt:lpstr>Presentación de PowerPoint</vt:lpstr>
      <vt:lpstr>Presentación de PowerPoint</vt:lpstr>
      <vt:lpstr>Grado Absoluto de un término</vt:lpstr>
      <vt:lpstr>Grado Absoluto de un Polinomio</vt:lpstr>
      <vt:lpstr>Grado relativo de un término</vt:lpstr>
      <vt:lpstr>Orden de un polinomio</vt:lpstr>
      <vt:lpstr>Presentación de PowerPoint</vt:lpstr>
      <vt:lpstr>Operaciones con expresiones algebraicas</vt:lpstr>
      <vt:lpstr>Términos Semejantes</vt:lpstr>
      <vt:lpstr>Presentación de PowerPoint</vt:lpstr>
      <vt:lpstr>Suma y resta  de términos semejantes</vt:lpstr>
      <vt:lpstr>Ejemplos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perspectiva en el dibujo: Matemáticas y arte</dc:title>
  <cp:lastModifiedBy>Microsoft Office User</cp:lastModifiedBy>
  <cp:revision>23</cp:revision>
  <dcterms:modified xsi:type="dcterms:W3CDTF">2021-07-26T18:27:00Z</dcterms:modified>
</cp:coreProperties>
</file>