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15.svg" ContentType="image/svg+xml"/>
  <Override PartName="/ppt/media/image16.svg" ContentType="image/svg+xml"/>
  <Override PartName="/ppt/media/image17.svg" ContentType="image/svg+xml"/>
  <Override PartName="/ppt/media/image18.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76" r:id="rId7"/>
    <p:sldId id="263" r:id="rId8"/>
    <p:sldId id="277" r:id="rId9"/>
    <p:sldId id="264" r:id="rId10"/>
    <p:sldId id="265" r:id="rId11"/>
    <p:sldId id="278" r:id="rId12"/>
    <p:sldId id="266" r:id="rId13"/>
    <p:sldId id="268" r:id="rId14"/>
  </p:sldIdLst>
  <p:sldSz cx="18288000" cy="10287000"/>
  <p:notesSz cx="6858000" cy="9144000"/>
  <p:embeddedFontLst>
    <p:embeddedFont>
      <p:font typeface="Century Gothic" panose="020B0502020202020204" charset="0"/>
      <p:regular r:id="rId18"/>
    </p:embeddedFont>
    <p:embeddedFont>
      <p:font typeface="Calibri" panose="020F050202020403020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696" y="36"/>
      </p:cViewPr>
      <p:guideLst>
        <p:guide orient="horz" pos="2160"/>
        <p:guide pos="289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3" Type="http://schemas.openxmlformats.org/officeDocument/2006/relationships/slideLayout" Target="../slideLayouts/slideLayout7.xml"/><Relationship Id="rId12" Type="http://schemas.openxmlformats.org/officeDocument/2006/relationships/image" Target="../media/image6.svg"/><Relationship Id="rId11" Type="http://schemas.openxmlformats.org/officeDocument/2006/relationships/image" Target="../media/image6.png"/><Relationship Id="rId10" Type="http://schemas.openxmlformats.org/officeDocument/2006/relationships/image" Target="../media/image5.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7.svg"/><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8.svg"/><Relationship Id="rId3" Type="http://schemas.openxmlformats.org/officeDocument/2006/relationships/image" Target="../media/image19.png"/><Relationship Id="rId2" Type="http://schemas.openxmlformats.org/officeDocument/2006/relationships/image" Target="../media/image17.sv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9.png"/><Relationship Id="rId4" Type="http://schemas.openxmlformats.org/officeDocument/2006/relationships/image" Target="../media/image8.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svg"/><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svg"/><Relationship Id="rId7" Type="http://schemas.openxmlformats.org/officeDocument/2006/relationships/image" Target="../media/image3.png"/><Relationship Id="rId6" Type="http://schemas.openxmlformats.org/officeDocument/2006/relationships/image" Target="../media/image13.svg"/><Relationship Id="rId5" Type="http://schemas.openxmlformats.org/officeDocument/2006/relationships/image" Target="../media/image13.png"/><Relationship Id="rId4" Type="http://schemas.openxmlformats.org/officeDocument/2006/relationships/image" Target="../media/image12.svg"/><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svg"/><Relationship Id="rId7" Type="http://schemas.openxmlformats.org/officeDocument/2006/relationships/image" Target="../media/image3.png"/><Relationship Id="rId6" Type="http://schemas.openxmlformats.org/officeDocument/2006/relationships/image" Target="../media/image13.svg"/><Relationship Id="rId5" Type="http://schemas.openxmlformats.org/officeDocument/2006/relationships/image" Target="../media/image13.png"/><Relationship Id="rId4" Type="http://schemas.openxmlformats.org/officeDocument/2006/relationships/image" Target="../media/image12.svg"/><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sv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sv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sv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7.svg"/><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pic>
        <p:nvPicPr>
          <p:cNvPr id="6" name="Picture 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19029" y="-1943335"/>
            <a:ext cx="6755642" cy="4114800"/>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932234" y="1790711"/>
            <a:ext cx="1194327" cy="2586142"/>
          </a:xfrm>
          <a:prstGeom prst="rect">
            <a:avLst/>
          </a:prstGeom>
        </p:spPr>
      </p:pic>
      <p:pic>
        <p:nvPicPr>
          <p:cNvPr id="8" name="Picture 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flipH="1">
            <a:off x="1104590" y="2021154"/>
            <a:ext cx="5357753" cy="5591583"/>
          </a:xfrm>
          <a:prstGeom prst="rect">
            <a:avLst/>
          </a:prstGeom>
        </p:spPr>
      </p:pic>
      <p:pic>
        <p:nvPicPr>
          <p:cNvPr id="9" name="Picture 9"/>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947148" y="1264426"/>
            <a:ext cx="3144039" cy="2440918"/>
          </a:xfrm>
          <a:prstGeom prst="rect">
            <a:avLst/>
          </a:prstGeom>
        </p:spPr>
      </p:pic>
      <p:pic>
        <p:nvPicPr>
          <p:cNvPr id="10" name="Picture 10"/>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624872" y="5005800"/>
            <a:ext cx="1894295" cy="4252500"/>
          </a:xfrm>
          <a:prstGeom prst="rect">
            <a:avLst/>
          </a:prstGeom>
        </p:spPr>
      </p:pic>
      <p:pic>
        <p:nvPicPr>
          <p:cNvPr id="11" name="Picture 11"/>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4011803" y="7612736"/>
            <a:ext cx="3486358" cy="4114800"/>
          </a:xfrm>
          <a:prstGeom prst="rect">
            <a:avLst/>
          </a:prstGeom>
        </p:spPr>
      </p:pic>
      <p:sp>
        <p:nvSpPr>
          <p:cNvPr id="100" name="Text Box 99"/>
          <p:cNvSpPr txBox="1"/>
          <p:nvPr/>
        </p:nvSpPr>
        <p:spPr>
          <a:xfrm>
            <a:off x="5566410" y="1183005"/>
            <a:ext cx="12767310" cy="7713980"/>
          </a:xfrm>
          <a:prstGeom prst="rect">
            <a:avLst/>
          </a:prstGeom>
          <a:noFill/>
          <a:ln w="9525">
            <a:noFill/>
          </a:ln>
        </p:spPr>
        <p:txBody>
          <a:bodyPr wrap="square">
            <a:spAutoFit/>
          </a:bodyPr>
          <a:p>
            <a:pPr indent="0" algn="ctr">
              <a:lnSpc>
                <a:spcPct val="140000"/>
              </a:lnSpc>
            </a:pPr>
            <a:r>
              <a:rPr lang="en-US" sz="6300" b="1">
                <a:solidFill>
                  <a:schemeClr val="bg1"/>
                </a:solidFill>
                <a:latin typeface="Century Gothic" panose="020B0502020202020204" charset="0"/>
                <a:cs typeface="Century Gothic" panose="020B0502020202020204" charset="0"/>
              </a:rPr>
              <a:t>Cloud-Based File Management System for SCS Department</a:t>
            </a:r>
            <a:endParaRPr lang="en-US" sz="6300" b="1">
              <a:solidFill>
                <a:schemeClr val="bg1"/>
              </a:solidFill>
              <a:latin typeface="Century Gothic" panose="020B0502020202020204" charset="0"/>
              <a:cs typeface="Century Gothic" panose="020B0502020202020204" charset="0"/>
            </a:endParaRPr>
          </a:p>
          <a:p>
            <a:pPr indent="0" algn="ctr">
              <a:lnSpc>
                <a:spcPct val="140000"/>
              </a:lnSpc>
            </a:pPr>
            <a:endParaRPr lang="en-US" sz="6000" b="1">
              <a:solidFill>
                <a:schemeClr val="bg1"/>
              </a:solidFill>
              <a:latin typeface="Century Gothic" panose="020B0502020202020204" charset="0"/>
              <a:cs typeface="Century Gothic" panose="020B0502020202020204" charset="0"/>
            </a:endParaRPr>
          </a:p>
          <a:p>
            <a:pPr indent="0" algn="ctr">
              <a:lnSpc>
                <a:spcPct val="140000"/>
              </a:lnSpc>
            </a:pPr>
            <a:r>
              <a:rPr lang="en-US" sz="2800" b="1">
                <a:solidFill>
                  <a:schemeClr val="bg1"/>
                </a:solidFill>
                <a:latin typeface="Century Gothic" panose="020B0502020202020204" charset="0"/>
                <a:cs typeface="Century Gothic" panose="020B0502020202020204" charset="0"/>
              </a:rPr>
              <a:t>Garrido, Trixcy Anne C.</a:t>
            </a:r>
            <a:endParaRPr lang="en-US" sz="2800" b="1">
              <a:solidFill>
                <a:schemeClr val="bg1"/>
              </a:solidFill>
              <a:latin typeface="Century Gothic" panose="020B0502020202020204" charset="0"/>
              <a:cs typeface="Century Gothic" panose="020B0502020202020204" charset="0"/>
            </a:endParaRPr>
          </a:p>
          <a:p>
            <a:pPr indent="0" algn="ctr">
              <a:lnSpc>
                <a:spcPct val="140000"/>
              </a:lnSpc>
            </a:pPr>
            <a:r>
              <a:rPr lang="en-US" sz="2800" b="1">
                <a:solidFill>
                  <a:schemeClr val="bg1"/>
                </a:solidFill>
                <a:latin typeface="Century Gothic" panose="020B0502020202020204" charset="0"/>
                <a:cs typeface="Century Gothic" panose="020B0502020202020204" charset="0"/>
              </a:rPr>
              <a:t>Hicaro, Mark Josh E.</a:t>
            </a:r>
            <a:endParaRPr lang="en-US" sz="2800" b="1">
              <a:solidFill>
                <a:schemeClr val="bg1"/>
              </a:solidFill>
              <a:latin typeface="Century Gothic" panose="020B0502020202020204" charset="0"/>
              <a:cs typeface="Century Gothic" panose="020B0502020202020204" charset="0"/>
            </a:endParaRPr>
          </a:p>
          <a:p>
            <a:pPr indent="0" algn="ctr">
              <a:lnSpc>
                <a:spcPct val="140000"/>
              </a:lnSpc>
            </a:pPr>
            <a:r>
              <a:rPr lang="en-US" sz="2800" b="1">
                <a:solidFill>
                  <a:schemeClr val="bg1"/>
                </a:solidFill>
                <a:latin typeface="Century Gothic" panose="020B0502020202020204" charset="0"/>
                <a:cs typeface="Century Gothic" panose="020B0502020202020204" charset="0"/>
              </a:rPr>
              <a:t>Pega, Joselito D.</a:t>
            </a:r>
            <a:endParaRPr lang="en-US" sz="2800" b="1">
              <a:solidFill>
                <a:schemeClr val="bg1"/>
              </a:solidFill>
              <a:latin typeface="Century Gothic" panose="020B0502020202020204" charset="0"/>
              <a:cs typeface="Century Gothic" panose="020B0502020202020204" charset="0"/>
            </a:endParaRPr>
          </a:p>
          <a:p>
            <a:pPr indent="0" algn="ctr">
              <a:lnSpc>
                <a:spcPct val="140000"/>
              </a:lnSpc>
            </a:pPr>
            <a:r>
              <a:rPr lang="en-US" sz="2800" b="1">
                <a:solidFill>
                  <a:schemeClr val="bg1"/>
                </a:solidFill>
                <a:latin typeface="Century Gothic" panose="020B0502020202020204" charset="0"/>
                <a:cs typeface="Century Gothic" panose="020B0502020202020204" charset="0"/>
              </a:rPr>
              <a:t>Unlayao, Owen Dale F.</a:t>
            </a:r>
            <a:endParaRPr lang="en-US" sz="2800" b="1">
              <a:solidFill>
                <a:schemeClr val="bg1"/>
              </a:solidFill>
              <a:latin typeface="Century Gothic" panose="020B0502020202020204" charset="0"/>
              <a:cs typeface="Century Gothic" panose="020B0502020202020204" charset="0"/>
            </a:endParaRPr>
          </a:p>
          <a:p>
            <a:pPr indent="0" algn="ctr">
              <a:lnSpc>
                <a:spcPct val="140000"/>
              </a:lnSpc>
            </a:pPr>
            <a:endParaRPr lang="en-US" sz="2800" b="1">
              <a:solidFill>
                <a:schemeClr val="bg1"/>
              </a:solidFill>
              <a:latin typeface="Century Gothic" panose="020B0502020202020204" charset="0"/>
              <a:cs typeface="Century Gothic" panose="020B0502020202020204" charset="0"/>
            </a:endParaRPr>
          </a:p>
          <a:p>
            <a:pPr indent="0" algn="ctr">
              <a:lnSpc>
                <a:spcPct val="140000"/>
              </a:lnSpc>
            </a:pPr>
            <a:r>
              <a:rPr lang="en-US" sz="2800" b="1">
                <a:solidFill>
                  <a:schemeClr val="bg1"/>
                </a:solidFill>
                <a:latin typeface="Century Gothic" panose="020B0502020202020204" charset="0"/>
                <a:cs typeface="Century Gothic" panose="020B0502020202020204" charset="0"/>
              </a:rPr>
              <a:t>BSIT 3-5</a:t>
            </a:r>
            <a:endParaRPr lang="en-US" sz="2800" b="1">
              <a:solidFill>
                <a:schemeClr val="bg1"/>
              </a:solidFill>
              <a:latin typeface="Century Gothic" panose="020B0502020202020204" charset="0"/>
              <a:cs typeface="Century Gothic" panose="020B050202020202020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pic>
        <p:nvPicPr>
          <p:cNvPr id="15" name="Picture 7"/>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7620"/>
            <a:ext cx="4317873" cy="5892879"/>
          </a:xfrm>
          <a:prstGeom prst="rect">
            <a:avLst/>
          </a:prstGeom>
        </p:spPr>
      </p:pic>
      <p:pic>
        <p:nvPicPr>
          <p:cNvPr id="1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733800" y="-134823"/>
            <a:ext cx="3748344" cy="3073642"/>
          </a:xfrm>
          <a:prstGeom prst="rect">
            <a:avLst/>
          </a:prstGeom>
        </p:spPr>
      </p:pic>
      <p:sp>
        <p:nvSpPr>
          <p:cNvPr id="2" name="Title 1"/>
          <p:cNvSpPr>
            <a:spLocks noGrp="1"/>
          </p:cNvSpPr>
          <p:nvPr/>
        </p:nvSpPr>
        <p:spPr>
          <a:xfrm>
            <a:off x="7620000" y="266700"/>
            <a:ext cx="9371330" cy="19526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7200" b="1">
                <a:solidFill>
                  <a:schemeClr val="bg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RESEARCH DESIGN</a:t>
            </a:r>
            <a:br>
              <a:rPr lang="en-US">
                <a:solidFill>
                  <a:schemeClr val="bg1"/>
                </a:solidFill>
                <a:latin typeface="Century Gothic" panose="020B0502020202020204" charset="0"/>
                <a:cs typeface="Century Gothic" panose="020B0502020202020204" charset="0"/>
              </a:rPr>
            </a:br>
            <a:r>
              <a:rPr lang="en-US" sz="4800" i="1">
                <a:solidFill>
                  <a:schemeClr val="bg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Methodology</a:t>
            </a:r>
            <a:endParaRPr lang="en-US" sz="4800" i="1">
              <a:solidFill>
                <a:schemeClr val="bg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endParaRPr>
          </a:p>
        </p:txBody>
      </p:sp>
      <p:sp>
        <p:nvSpPr>
          <p:cNvPr id="3" name="Content Placeholder 2"/>
          <p:cNvSpPr>
            <a:spLocks noGrp="1"/>
          </p:cNvSpPr>
          <p:nvPr/>
        </p:nvSpPr>
        <p:spPr>
          <a:xfrm>
            <a:off x="3893185" y="2171700"/>
            <a:ext cx="13937615" cy="76085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4800" b="1">
                <a:solidFill>
                  <a:schemeClr val="bg1"/>
                </a:solidFill>
                <a:latin typeface="Century Gothic" panose="020B0502020202020204" charset="0"/>
                <a:cs typeface="Century Gothic" panose="020B0502020202020204" charset="0"/>
              </a:rPr>
              <a:t>Scrum Methodology</a:t>
            </a:r>
            <a:endParaRPr lang="en-US" sz="4800" b="1">
              <a:solidFill>
                <a:schemeClr val="bg1"/>
              </a:solidFill>
              <a:latin typeface="Century Gothic" panose="020B0502020202020204" charset="0"/>
              <a:cs typeface="Century Gothic" panose="020B0502020202020204" charset="0"/>
            </a:endParaRPr>
          </a:p>
          <a:p>
            <a:pPr lvl="1" algn="just">
              <a:lnSpc>
                <a:spcPct val="130000"/>
              </a:lnSpc>
              <a:buFont typeface="Arial" panose="020B0604020202020204" pitchFamily="34" charset="0"/>
              <a:buChar char="–"/>
            </a:pPr>
            <a:r>
              <a:rPr lang="en-US" sz="4400">
                <a:solidFill>
                  <a:schemeClr val="bg1"/>
                </a:solidFill>
                <a:latin typeface="Century Gothic" panose="020B0502020202020204" charset="0"/>
                <a:cs typeface="Century Gothic" panose="020B0502020202020204" charset="0"/>
              </a:rPr>
              <a:t> It fits with this study in general because of the weekly updates. Each member of the group will present the progress of their assigned tasks at weekly meetings. The process will be determined by how the group members want to distribute the work. Once the update is done weekly, it will be easy to keep track of the system's development.</a:t>
            </a:r>
            <a:endParaRPr lang="en-US" sz="4400">
              <a:solidFill>
                <a:schemeClr val="bg1"/>
              </a:solidFill>
              <a:latin typeface="Century Gothic" panose="020B0502020202020204" charset="0"/>
              <a:cs typeface="Century Gothic" panose="020B050202020202020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24" name="Picture 24" descr="scrum"/>
          <p:cNvPicPr>
            <a:picLocks noChangeAspect="1"/>
          </p:cNvPicPr>
          <p:nvPr/>
        </p:nvPicPr>
        <p:blipFill>
          <a:blip r:embed="rId1"/>
          <a:stretch>
            <a:fillRect/>
          </a:stretch>
        </p:blipFill>
        <p:spPr>
          <a:xfrm>
            <a:off x="685800" y="800100"/>
            <a:ext cx="16866870" cy="7940675"/>
          </a:xfrm>
          <a:prstGeom prst="rect">
            <a:avLst/>
          </a:prstGeom>
        </p:spPr>
      </p:pic>
      <p:sp>
        <p:nvSpPr>
          <p:cNvPr id="4" name="Text Box 3"/>
          <p:cNvSpPr txBox="1"/>
          <p:nvPr/>
        </p:nvSpPr>
        <p:spPr>
          <a:xfrm>
            <a:off x="4598670" y="9029700"/>
            <a:ext cx="8793480" cy="768350"/>
          </a:xfrm>
          <a:prstGeom prst="rect">
            <a:avLst/>
          </a:prstGeom>
          <a:noFill/>
        </p:spPr>
        <p:txBody>
          <a:bodyPr wrap="square" rtlCol="0">
            <a:spAutoFit/>
          </a:bodyPr>
          <a:p>
            <a:pPr algn="ctr"/>
            <a:r>
              <a:rPr lang="en-US" sz="4400" b="1" i="1">
                <a:solidFill>
                  <a:schemeClr val="tx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Figure 1. Scrum Processes</a:t>
            </a:r>
            <a:endParaRPr lang="en-US" sz="4400" b="1" i="1">
              <a:solidFill>
                <a:schemeClr val="tx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556362" y="1107504"/>
            <a:ext cx="3489749" cy="2861594"/>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95393" y="4342477"/>
            <a:ext cx="4618653" cy="4114800"/>
          </a:xfrm>
          <a:prstGeom prst="rect">
            <a:avLst/>
          </a:prstGeom>
        </p:spPr>
      </p:pic>
      <p:sp>
        <p:nvSpPr>
          <p:cNvPr id="4" name="Title 1"/>
          <p:cNvSpPr>
            <a:spLocks noGrp="1"/>
          </p:cNvSpPr>
          <p:nvPr/>
        </p:nvSpPr>
        <p:spPr>
          <a:xfrm>
            <a:off x="4876800" y="571500"/>
            <a:ext cx="13023215" cy="13258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7200" b="1">
                <a:solidFill>
                  <a:schemeClr val="tx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SCHEDULE OF ACTIVITIES</a:t>
            </a:r>
            <a:endParaRPr lang="en-US" sz="7200" b="1">
              <a:solidFill>
                <a:schemeClr val="tx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endParaRPr>
          </a:p>
        </p:txBody>
      </p:sp>
      <p:graphicFrame>
        <p:nvGraphicFramePr>
          <p:cNvPr id="5" name="Table 4"/>
          <p:cNvGraphicFramePr/>
          <p:nvPr/>
        </p:nvGraphicFramePr>
        <p:xfrm>
          <a:off x="4953000" y="2171700"/>
          <a:ext cx="13079095" cy="7631430"/>
        </p:xfrm>
        <a:graphic>
          <a:graphicData uri="http://schemas.openxmlformats.org/drawingml/2006/table">
            <a:tbl>
              <a:tblPr firstRow="1" bandRow="1">
                <a:tableStyleId>{5940675A-B579-460E-94D1-54222C63F5DA}</a:tableStyleId>
              </a:tblPr>
              <a:tblGrid>
                <a:gridCol w="4026535"/>
                <a:gridCol w="1005840"/>
                <a:gridCol w="1005840"/>
                <a:gridCol w="1005840"/>
                <a:gridCol w="1005840"/>
                <a:gridCol w="1005840"/>
                <a:gridCol w="1005840"/>
                <a:gridCol w="1005840"/>
                <a:gridCol w="1005840"/>
                <a:gridCol w="1005840"/>
              </a:tblGrid>
              <a:tr h="1271905">
                <a:tc>
                  <a:txBody>
                    <a:bodyPr/>
                    <a:p>
                      <a:pPr algn="ctr">
                        <a:lnSpc>
                          <a:spcPct val="140000"/>
                        </a:lnSpc>
                        <a:buNone/>
                      </a:pPr>
                      <a:r>
                        <a:rPr lang="en-US" sz="4000" b="1">
                          <a:solidFill>
                            <a:schemeClr val="bg1"/>
                          </a:solidFill>
                          <a:latin typeface="Century Gothic" panose="020B0502020202020204" charset="0"/>
                          <a:cs typeface="Century Gothic" panose="020B0502020202020204" charset="0"/>
                        </a:rPr>
                        <a:t>Activities</a:t>
                      </a:r>
                      <a:endParaRPr lang="en-US" sz="4000" b="1">
                        <a:solidFill>
                          <a:schemeClr val="bg1"/>
                        </a:solidFill>
                        <a:latin typeface="Century Gothic" panose="020B0502020202020204" charset="0"/>
                        <a:ea typeface="Arial" panose="020B0604020202020204" pitchFamily="34" charset="0"/>
                        <a:cs typeface="Century Gothic" panose="020B050202020202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70C0"/>
                    </a:solidFill>
                  </a:tcPr>
                </a:tc>
                <a:tc>
                  <a:txBody>
                    <a:bodyPr/>
                    <a:p>
                      <a:pPr algn="ctr">
                        <a:lnSpc>
                          <a:spcPct val="140000"/>
                        </a:lnSpc>
                        <a:buNone/>
                      </a:pPr>
                      <a:r>
                        <a:rPr lang="en-US" sz="4000" b="1">
                          <a:solidFill>
                            <a:schemeClr val="bg1"/>
                          </a:solidFill>
                          <a:latin typeface="Century Gothic" panose="020B0502020202020204" charset="0"/>
                          <a:cs typeface="Century Gothic" panose="020B0502020202020204" charset="0"/>
                        </a:rPr>
                        <a:t>M1</a:t>
                      </a:r>
                      <a:endParaRPr lang="en-US" sz="4000" b="1">
                        <a:solidFill>
                          <a:schemeClr val="bg1"/>
                        </a:solidFill>
                        <a:latin typeface="Century Gothic" panose="020B0502020202020204" charset="0"/>
                        <a:ea typeface="Arial" panose="020B0604020202020204" pitchFamily="34" charset="0"/>
                        <a:cs typeface="Century Gothic" panose="020B050202020202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70C0"/>
                    </a:solidFill>
                  </a:tcPr>
                </a:tc>
                <a:tc>
                  <a:txBody>
                    <a:bodyPr/>
                    <a:p>
                      <a:pPr algn="ctr">
                        <a:lnSpc>
                          <a:spcPct val="140000"/>
                        </a:lnSpc>
                        <a:buNone/>
                      </a:pPr>
                      <a:r>
                        <a:rPr lang="en-US" sz="4000" b="1">
                          <a:solidFill>
                            <a:schemeClr val="bg1"/>
                          </a:solidFill>
                          <a:latin typeface="Century Gothic" panose="020B0502020202020204" charset="0"/>
                          <a:cs typeface="Century Gothic" panose="020B0502020202020204" charset="0"/>
                        </a:rPr>
                        <a:t>M2</a:t>
                      </a:r>
                      <a:endParaRPr lang="en-US" sz="4000" b="1">
                        <a:solidFill>
                          <a:schemeClr val="bg1"/>
                        </a:solidFill>
                        <a:latin typeface="Century Gothic" panose="020B0502020202020204" charset="0"/>
                        <a:ea typeface="Arial" panose="020B0604020202020204" pitchFamily="34" charset="0"/>
                        <a:cs typeface="Century Gothic" panose="020B050202020202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70C0"/>
                    </a:solidFill>
                  </a:tcPr>
                </a:tc>
                <a:tc>
                  <a:txBody>
                    <a:bodyPr/>
                    <a:p>
                      <a:pPr algn="ctr">
                        <a:lnSpc>
                          <a:spcPct val="140000"/>
                        </a:lnSpc>
                        <a:buNone/>
                      </a:pPr>
                      <a:r>
                        <a:rPr lang="en-US" sz="4000" b="1">
                          <a:solidFill>
                            <a:schemeClr val="bg1"/>
                          </a:solidFill>
                          <a:latin typeface="Century Gothic" panose="020B0502020202020204" charset="0"/>
                          <a:cs typeface="Century Gothic" panose="020B0502020202020204" charset="0"/>
                        </a:rPr>
                        <a:t>M3</a:t>
                      </a:r>
                      <a:endParaRPr lang="en-US" sz="4000" b="1">
                        <a:solidFill>
                          <a:schemeClr val="bg1"/>
                        </a:solidFill>
                        <a:latin typeface="Century Gothic" panose="020B0502020202020204" charset="0"/>
                        <a:ea typeface="Arial" panose="020B0604020202020204" pitchFamily="34" charset="0"/>
                        <a:cs typeface="Century Gothic" panose="020B050202020202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70C0"/>
                    </a:solidFill>
                  </a:tcPr>
                </a:tc>
                <a:tc>
                  <a:txBody>
                    <a:bodyPr/>
                    <a:p>
                      <a:pPr algn="ctr">
                        <a:lnSpc>
                          <a:spcPct val="140000"/>
                        </a:lnSpc>
                        <a:buNone/>
                      </a:pPr>
                      <a:r>
                        <a:rPr lang="en-US" sz="4000" b="1">
                          <a:solidFill>
                            <a:schemeClr val="bg1"/>
                          </a:solidFill>
                          <a:latin typeface="Century Gothic" panose="020B0502020202020204" charset="0"/>
                          <a:cs typeface="Century Gothic" panose="020B0502020202020204" charset="0"/>
                        </a:rPr>
                        <a:t>M4</a:t>
                      </a:r>
                      <a:endParaRPr lang="en-US" sz="4000" b="1">
                        <a:solidFill>
                          <a:schemeClr val="bg1"/>
                        </a:solidFill>
                        <a:latin typeface="Century Gothic" panose="020B0502020202020204" charset="0"/>
                        <a:ea typeface="Arial" panose="020B0604020202020204" pitchFamily="34" charset="0"/>
                        <a:cs typeface="Century Gothic" panose="020B050202020202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70C0"/>
                    </a:solidFill>
                  </a:tcPr>
                </a:tc>
                <a:tc>
                  <a:txBody>
                    <a:bodyPr/>
                    <a:p>
                      <a:pPr algn="ctr">
                        <a:lnSpc>
                          <a:spcPct val="140000"/>
                        </a:lnSpc>
                        <a:buNone/>
                      </a:pPr>
                      <a:r>
                        <a:rPr lang="en-US" sz="4000" b="1">
                          <a:solidFill>
                            <a:schemeClr val="bg1"/>
                          </a:solidFill>
                          <a:latin typeface="Century Gothic" panose="020B0502020202020204" charset="0"/>
                          <a:cs typeface="Century Gothic" panose="020B0502020202020204" charset="0"/>
                        </a:rPr>
                        <a:t>M5</a:t>
                      </a:r>
                      <a:endParaRPr lang="en-US" sz="4000" b="1">
                        <a:solidFill>
                          <a:schemeClr val="bg1"/>
                        </a:solidFill>
                        <a:latin typeface="Century Gothic" panose="020B0502020202020204" charset="0"/>
                        <a:ea typeface="Arial" panose="020B0604020202020204" pitchFamily="34" charset="0"/>
                        <a:cs typeface="Century Gothic" panose="020B050202020202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70C0"/>
                    </a:solidFill>
                  </a:tcPr>
                </a:tc>
                <a:tc>
                  <a:txBody>
                    <a:bodyPr/>
                    <a:p>
                      <a:pPr algn="ctr">
                        <a:lnSpc>
                          <a:spcPct val="140000"/>
                        </a:lnSpc>
                        <a:buNone/>
                      </a:pPr>
                      <a:r>
                        <a:rPr lang="en-US" sz="4000" b="1">
                          <a:solidFill>
                            <a:schemeClr val="bg1"/>
                          </a:solidFill>
                          <a:latin typeface="Century Gothic" panose="020B0502020202020204" charset="0"/>
                          <a:cs typeface="Century Gothic" panose="020B0502020202020204" charset="0"/>
                        </a:rPr>
                        <a:t>M6</a:t>
                      </a:r>
                      <a:endParaRPr lang="en-US" sz="4000" b="1">
                        <a:solidFill>
                          <a:schemeClr val="bg1"/>
                        </a:solidFill>
                        <a:latin typeface="Century Gothic" panose="020B0502020202020204" charset="0"/>
                        <a:ea typeface="Arial" panose="020B0604020202020204" pitchFamily="34" charset="0"/>
                        <a:cs typeface="Century Gothic" panose="020B050202020202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70C0"/>
                    </a:solidFill>
                  </a:tcPr>
                </a:tc>
                <a:tc>
                  <a:txBody>
                    <a:bodyPr/>
                    <a:p>
                      <a:pPr algn="ctr">
                        <a:lnSpc>
                          <a:spcPct val="140000"/>
                        </a:lnSpc>
                        <a:buNone/>
                      </a:pPr>
                      <a:r>
                        <a:rPr lang="en-US" sz="4000" b="1">
                          <a:solidFill>
                            <a:schemeClr val="bg1"/>
                          </a:solidFill>
                          <a:latin typeface="Century Gothic" panose="020B0502020202020204" charset="0"/>
                          <a:cs typeface="Century Gothic" panose="020B0502020202020204" charset="0"/>
                        </a:rPr>
                        <a:t>M7</a:t>
                      </a:r>
                      <a:endParaRPr lang="en-US" sz="4000" b="1">
                        <a:solidFill>
                          <a:schemeClr val="bg1"/>
                        </a:solidFill>
                        <a:latin typeface="Century Gothic" panose="020B0502020202020204" charset="0"/>
                        <a:ea typeface="Arial" panose="020B0604020202020204" pitchFamily="34" charset="0"/>
                        <a:cs typeface="Century Gothic" panose="020B050202020202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70C0"/>
                    </a:solidFill>
                  </a:tcPr>
                </a:tc>
                <a:tc>
                  <a:txBody>
                    <a:bodyPr/>
                    <a:p>
                      <a:pPr algn="ctr">
                        <a:lnSpc>
                          <a:spcPct val="140000"/>
                        </a:lnSpc>
                        <a:buNone/>
                      </a:pPr>
                      <a:r>
                        <a:rPr lang="en-US" sz="4000" b="1">
                          <a:solidFill>
                            <a:schemeClr val="bg1"/>
                          </a:solidFill>
                          <a:latin typeface="Century Gothic" panose="020B0502020202020204" charset="0"/>
                          <a:cs typeface="Century Gothic" panose="020B0502020202020204" charset="0"/>
                        </a:rPr>
                        <a:t>M8</a:t>
                      </a:r>
                      <a:endParaRPr lang="en-US" sz="4000" b="1">
                        <a:solidFill>
                          <a:schemeClr val="bg1"/>
                        </a:solidFill>
                        <a:latin typeface="Century Gothic" panose="020B0502020202020204" charset="0"/>
                        <a:ea typeface="Arial" panose="020B0604020202020204" pitchFamily="34" charset="0"/>
                        <a:cs typeface="Century Gothic" panose="020B050202020202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70C0"/>
                    </a:solidFill>
                  </a:tcPr>
                </a:tc>
                <a:tc>
                  <a:txBody>
                    <a:bodyPr/>
                    <a:p>
                      <a:pPr algn="ctr">
                        <a:lnSpc>
                          <a:spcPct val="140000"/>
                        </a:lnSpc>
                        <a:buNone/>
                      </a:pPr>
                      <a:r>
                        <a:rPr lang="en-US" sz="4000" b="1">
                          <a:solidFill>
                            <a:schemeClr val="bg1"/>
                          </a:solidFill>
                          <a:latin typeface="Century Gothic" panose="020B0502020202020204" charset="0"/>
                          <a:cs typeface="Century Gothic" panose="020B0502020202020204" charset="0"/>
                        </a:rPr>
                        <a:t>M9</a:t>
                      </a:r>
                      <a:endParaRPr lang="en-US" sz="4000" b="1">
                        <a:solidFill>
                          <a:schemeClr val="bg1"/>
                        </a:solidFill>
                        <a:latin typeface="Century Gothic" panose="020B0502020202020204" charset="0"/>
                        <a:ea typeface="Arial" panose="020B0604020202020204" pitchFamily="34" charset="0"/>
                        <a:cs typeface="Century Gothic" panose="020B050202020202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70C0"/>
                    </a:solidFill>
                  </a:tcPr>
                </a:tc>
              </a:tr>
              <a:tr h="1271905">
                <a:tc>
                  <a:txBody>
                    <a:bodyPr/>
                    <a:p>
                      <a:pPr algn="l">
                        <a:lnSpc>
                          <a:spcPct val="150000"/>
                        </a:lnSpc>
                        <a:buNone/>
                      </a:pPr>
                      <a:r>
                        <a:rPr lang="en-US" sz="2800" b="1">
                          <a:solidFill>
                            <a:srgbClr val="000000"/>
                          </a:solidFill>
                          <a:latin typeface="Century Gothic" panose="020B0502020202020204" charset="0"/>
                          <a:cs typeface="Century Gothic" panose="020B0502020202020204" charset="0"/>
                        </a:rPr>
                        <a:t>Product Backlog</a:t>
                      </a:r>
                      <a:endParaRPr lang="en-US" sz="2800" b="1">
                        <a:solidFill>
                          <a:srgbClr val="000000"/>
                        </a:solidFill>
                        <a:latin typeface="Century Gothic" panose="020B0502020202020204" charset="0"/>
                        <a:ea typeface="Arial" panose="020B0604020202020204" pitchFamily="34" charset="0"/>
                        <a:cs typeface="Century Gothic" panose="020B050202020202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r h="1271905">
                <a:tc>
                  <a:txBody>
                    <a:bodyPr/>
                    <a:p>
                      <a:pPr algn="l">
                        <a:lnSpc>
                          <a:spcPct val="150000"/>
                        </a:lnSpc>
                        <a:buNone/>
                      </a:pPr>
                      <a:r>
                        <a:rPr lang="en-US" sz="2800" b="1">
                          <a:solidFill>
                            <a:srgbClr val="000000"/>
                          </a:solidFill>
                          <a:latin typeface="Century Gothic" panose="020B0502020202020204" charset="0"/>
                          <a:cs typeface="Century Gothic" panose="020B0502020202020204" charset="0"/>
                        </a:rPr>
                        <a:t>Sprint Backlog</a:t>
                      </a:r>
                      <a:endParaRPr lang="en-US" sz="2800" b="1">
                        <a:solidFill>
                          <a:srgbClr val="000000"/>
                        </a:solidFill>
                        <a:latin typeface="Century Gothic" panose="020B0502020202020204" charset="0"/>
                        <a:ea typeface="Arial" panose="020B0604020202020204" pitchFamily="34" charset="0"/>
                        <a:cs typeface="Century Gothic" panose="020B050202020202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r h="1271905">
                <a:tc>
                  <a:txBody>
                    <a:bodyPr/>
                    <a:p>
                      <a:pPr algn="l">
                        <a:lnSpc>
                          <a:spcPct val="150000"/>
                        </a:lnSpc>
                        <a:buNone/>
                      </a:pPr>
                      <a:r>
                        <a:rPr lang="en-US" sz="2800" b="1">
                          <a:solidFill>
                            <a:srgbClr val="000000"/>
                          </a:solidFill>
                          <a:latin typeface="Century Gothic" panose="020B0502020202020204" charset="0"/>
                          <a:cs typeface="Century Gothic" panose="020B0502020202020204" charset="0"/>
                        </a:rPr>
                        <a:t>Sprint Planning</a:t>
                      </a:r>
                      <a:endParaRPr lang="en-US" sz="2800" b="1">
                        <a:solidFill>
                          <a:srgbClr val="000000"/>
                        </a:solidFill>
                        <a:latin typeface="Century Gothic" panose="020B0502020202020204" charset="0"/>
                        <a:ea typeface="Arial" panose="020B0604020202020204" pitchFamily="34" charset="0"/>
                        <a:cs typeface="Century Gothic" panose="020B050202020202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r h="1271905">
                <a:tc>
                  <a:txBody>
                    <a:bodyPr/>
                    <a:p>
                      <a:pPr algn="l">
                        <a:lnSpc>
                          <a:spcPct val="150000"/>
                        </a:lnSpc>
                        <a:buNone/>
                      </a:pPr>
                      <a:r>
                        <a:rPr lang="en-US" sz="2800" b="1">
                          <a:solidFill>
                            <a:srgbClr val="000000"/>
                          </a:solidFill>
                          <a:latin typeface="Century Gothic" panose="020B0502020202020204" charset="0"/>
                          <a:cs typeface="Century Gothic" panose="020B0502020202020204" charset="0"/>
                        </a:rPr>
                        <a:t>Daily Scrum/Work</a:t>
                      </a:r>
                      <a:endParaRPr lang="en-US" sz="2800" b="1">
                        <a:solidFill>
                          <a:srgbClr val="000000"/>
                        </a:solidFill>
                        <a:latin typeface="Century Gothic" panose="020B0502020202020204" charset="0"/>
                        <a:ea typeface="Arial" panose="020B0604020202020204" pitchFamily="34" charset="0"/>
                        <a:cs typeface="Century Gothic" panose="020B050202020202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r h="1271905">
                <a:tc>
                  <a:txBody>
                    <a:bodyPr/>
                    <a:p>
                      <a:pPr algn="l">
                        <a:lnSpc>
                          <a:spcPct val="150000"/>
                        </a:lnSpc>
                        <a:buNone/>
                      </a:pPr>
                      <a:r>
                        <a:rPr lang="en-US" sz="2800" b="1">
                          <a:solidFill>
                            <a:srgbClr val="000000"/>
                          </a:solidFill>
                          <a:latin typeface="Century Gothic" panose="020B0502020202020204" charset="0"/>
                          <a:cs typeface="Century Gothic" panose="020B0502020202020204" charset="0"/>
                        </a:rPr>
                        <a:t>Sprint Retrospective</a:t>
                      </a:r>
                      <a:endParaRPr lang="en-US" sz="2800" b="1">
                        <a:solidFill>
                          <a:srgbClr val="000000"/>
                        </a:solidFill>
                        <a:latin typeface="Century Gothic" panose="020B0502020202020204" charset="0"/>
                        <a:ea typeface="Arial" panose="020B0604020202020204" pitchFamily="34" charset="0"/>
                        <a:cs typeface="Century Gothic" panose="020B050202020202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r>
                        <a:rPr lang="en-US" sz="1200">
                          <a:latin typeface="Arial" panose="020B0604020202020204" pitchFamily="34" charset="0"/>
                          <a:cs typeface="Arial" panose="020B0604020202020204" pitchFamily="34" charset="0"/>
                        </a:rPr>
                        <a:t> </a:t>
                      </a: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a:buNone/>
                      </a:pPr>
                      <a:endParaRPr lang="en-US" sz="120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bl>
          </a:graphicData>
        </a:graphic>
      </p:graphicFrame>
      <p:cxnSp>
        <p:nvCxnSpPr>
          <p:cNvPr id="6" name="Straight Arrow Connector 5"/>
          <p:cNvCxnSpPr/>
          <p:nvPr/>
        </p:nvCxnSpPr>
        <p:spPr>
          <a:xfrm>
            <a:off x="9236075" y="4217670"/>
            <a:ext cx="3336925" cy="11430"/>
          </a:xfrm>
          <a:prstGeom prst="straightConnector1">
            <a:avLst/>
          </a:prstGeom>
          <a:ln w="101600">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a:off x="9232900" y="5372100"/>
            <a:ext cx="5245100" cy="0"/>
          </a:xfrm>
          <a:prstGeom prst="straightConnector1">
            <a:avLst/>
          </a:prstGeom>
          <a:ln w="101600">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9220200" y="6629400"/>
            <a:ext cx="7391400" cy="38100"/>
          </a:xfrm>
          <a:prstGeom prst="straightConnector1">
            <a:avLst/>
          </a:prstGeom>
          <a:ln w="101600">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9220200" y="7886700"/>
            <a:ext cx="8229600" cy="48895"/>
          </a:xfrm>
          <a:prstGeom prst="straightConnector1">
            <a:avLst/>
          </a:prstGeom>
          <a:ln w="101600">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9232900" y="9118600"/>
            <a:ext cx="8369300" cy="63500"/>
          </a:xfrm>
          <a:prstGeom prst="straightConnector1">
            <a:avLst/>
          </a:prstGeom>
          <a:ln w="101600">
            <a:headEnd type="none" w="med" len="med"/>
            <a:tailEnd type="triangle" w="med" len="med"/>
          </a:ln>
        </p:spPr>
        <p:style>
          <a:lnRef idx="3">
            <a:schemeClr val="dk1"/>
          </a:lnRef>
          <a:fillRef idx="0">
            <a:schemeClr val="dk1"/>
          </a:fillRef>
          <a:effectRef idx="2">
            <a:schemeClr val="dk1"/>
          </a:effectRef>
          <a:fontRef idx="minor">
            <a:schemeClr val="tx1"/>
          </a:fontRef>
        </p:style>
      </p:cxn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pic>
        <p:nvPicPr>
          <p:cNvPr id="6" name="Picture 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90558" y="1684366"/>
            <a:ext cx="3874545" cy="5122596"/>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61776" y="2475095"/>
            <a:ext cx="3874545" cy="5122596"/>
          </a:xfrm>
          <a:prstGeom prst="rect">
            <a:avLst/>
          </a:prstGeom>
        </p:spPr>
      </p:pic>
      <p:pic>
        <p:nvPicPr>
          <p:cNvPr id="8" name="Picture 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276532" y="3214319"/>
            <a:ext cx="3874545" cy="5122596"/>
          </a:xfrm>
          <a:prstGeom prst="rect">
            <a:avLst/>
          </a:prstGeom>
        </p:spPr>
      </p:pic>
      <p:sp>
        <p:nvSpPr>
          <p:cNvPr id="2" name="Title 1"/>
          <p:cNvSpPr>
            <a:spLocks noGrp="1"/>
          </p:cNvSpPr>
          <p:nvPr/>
        </p:nvSpPr>
        <p:spPr>
          <a:xfrm>
            <a:off x="5791200" y="38100"/>
            <a:ext cx="11626850" cy="17989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7200" b="1">
                <a:solidFill>
                  <a:schemeClr val="bg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INTRODUCTION</a:t>
            </a:r>
            <a:endParaRPr lang="en-US" sz="7200" b="1">
              <a:solidFill>
                <a:schemeClr val="bg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endParaRPr>
          </a:p>
        </p:txBody>
      </p:sp>
      <p:sp>
        <p:nvSpPr>
          <p:cNvPr id="3" name="Content Placeholder 2"/>
          <p:cNvSpPr>
            <a:spLocks noGrp="1"/>
          </p:cNvSpPr>
          <p:nvPr/>
        </p:nvSpPr>
        <p:spPr>
          <a:xfrm>
            <a:off x="5752465" y="1181100"/>
            <a:ext cx="12275185" cy="7995285"/>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en-US" sz="4400" dirty="0">
                <a:solidFill>
                  <a:schemeClr val="bg1"/>
                </a:solidFill>
                <a:latin typeface="Century Gothic" panose="020B0502020202020204" charset="0"/>
                <a:cs typeface="Century Gothic" panose="020B0502020202020204" charset="0"/>
                <a:sym typeface="+mn-ea"/>
              </a:rPr>
              <a:t>Cloud-Based File Management System</a:t>
            </a:r>
            <a:endParaRPr lang="en-US" sz="4400" dirty="0">
              <a:solidFill>
                <a:schemeClr val="bg1"/>
              </a:solidFill>
              <a:latin typeface="Century Gothic" panose="020B0502020202020204" charset="0"/>
              <a:cs typeface="Century Gothic" panose="020B0502020202020204" charset="0"/>
              <a:sym typeface="+mn-ea"/>
            </a:endParaRPr>
          </a:p>
          <a:p>
            <a:pPr lvl="1" algn="just">
              <a:lnSpc>
                <a:spcPct val="150000"/>
              </a:lnSpc>
              <a:buFont typeface="Arial" panose="020B0604020202020204" pitchFamily="34" charset="0"/>
              <a:buChar char="–"/>
            </a:pPr>
            <a:r>
              <a:rPr lang="en-US" sz="3000" dirty="0">
                <a:solidFill>
                  <a:schemeClr val="bg1"/>
                </a:solidFill>
                <a:latin typeface="Century Gothic" panose="020B0502020202020204" charset="0"/>
                <a:cs typeface="Century Gothic" panose="020B0502020202020204" charset="0"/>
                <a:sym typeface="+mn-ea"/>
              </a:rPr>
              <a:t>Used to store data and information in a secure and easy manner.</a:t>
            </a:r>
            <a:endParaRPr lang="en-US" sz="3000" dirty="0">
              <a:solidFill>
                <a:schemeClr val="bg1"/>
              </a:solidFill>
              <a:latin typeface="Century Gothic" panose="020B0502020202020204" charset="0"/>
              <a:cs typeface="Century Gothic" panose="020B0502020202020204" charset="0"/>
              <a:sym typeface="+mn-ea"/>
            </a:endParaRPr>
          </a:p>
          <a:p>
            <a:pPr lvl="1" algn="just">
              <a:lnSpc>
                <a:spcPct val="150000"/>
              </a:lnSpc>
              <a:buFont typeface="Arial" panose="020B0604020202020204" pitchFamily="34" charset="0"/>
              <a:buChar char="–"/>
            </a:pPr>
            <a:r>
              <a:rPr lang="en-US" sz="3000" dirty="0">
                <a:solidFill>
                  <a:schemeClr val="bg1"/>
                </a:solidFill>
                <a:latin typeface="Century Gothic" panose="020B0502020202020204" charset="0"/>
                <a:cs typeface="Century Gothic" panose="020B0502020202020204" charset="0"/>
                <a:sym typeface="+mn-ea"/>
              </a:rPr>
              <a:t>Time spent printing hard copies of important papers will be reduced if files are saved to the cloud.</a:t>
            </a:r>
            <a:endParaRPr lang="en-US" sz="3000" dirty="0">
              <a:solidFill>
                <a:schemeClr val="bg1"/>
              </a:solidFill>
              <a:latin typeface="Century Gothic" panose="020B0502020202020204" charset="0"/>
              <a:cs typeface="Century Gothic" panose="020B0502020202020204" charset="0"/>
              <a:sym typeface="+mn-ea"/>
            </a:endParaRPr>
          </a:p>
          <a:p>
            <a:pPr lvl="1" algn="just">
              <a:lnSpc>
                <a:spcPct val="150000"/>
              </a:lnSpc>
              <a:buFont typeface="Arial" panose="020B0604020202020204" pitchFamily="34" charset="0"/>
              <a:buChar char="–"/>
            </a:pPr>
            <a:r>
              <a:rPr lang="en-US" sz="3000" dirty="0">
                <a:solidFill>
                  <a:schemeClr val="bg1"/>
                </a:solidFill>
                <a:latin typeface="Century Gothic" panose="020B0502020202020204" charset="0"/>
                <a:cs typeface="Century Gothic" panose="020B0502020202020204" charset="0"/>
                <a:sym typeface="+mn-ea"/>
              </a:rPr>
              <a:t>Faculty members will be able to categorize files that they can access during the academic year with the help of the new system. </a:t>
            </a:r>
            <a:endParaRPr lang="en-US" sz="3000" dirty="0">
              <a:solidFill>
                <a:schemeClr val="bg1"/>
              </a:solidFill>
              <a:latin typeface="Century Gothic" panose="020B0502020202020204" charset="0"/>
              <a:cs typeface="Century Gothic" panose="020B0502020202020204" charset="0"/>
              <a:sym typeface="+mn-ea"/>
            </a:endParaRPr>
          </a:p>
          <a:p>
            <a:pPr lvl="1" algn="just">
              <a:lnSpc>
                <a:spcPct val="150000"/>
              </a:lnSpc>
              <a:buFont typeface="Arial" panose="020B0604020202020204" pitchFamily="34" charset="0"/>
              <a:buChar char="–"/>
            </a:pPr>
            <a:r>
              <a:rPr lang="en-US" sz="3000" dirty="0">
                <a:solidFill>
                  <a:schemeClr val="bg1"/>
                </a:solidFill>
                <a:latin typeface="Century Gothic" panose="020B0502020202020204" charset="0"/>
                <a:cs typeface="Century Gothic" panose="020B0502020202020204" charset="0"/>
                <a:sym typeface="+mn-ea"/>
              </a:rPr>
              <a:t>Google Drive, which is also a file storage system, inspired the idea of creating a cloud storage system. The only difference is that cloud storage is more controllable, allowing users to organize important data and easily find what they need.</a:t>
            </a:r>
            <a:endParaRPr lang="en-US" sz="3000" dirty="0">
              <a:solidFill>
                <a:schemeClr val="bg1"/>
              </a:solidFill>
              <a:latin typeface="Century Gothic" panose="020B0502020202020204" charset="0"/>
              <a:cs typeface="Century Gothic" panose="020B0502020202020204" charset="0"/>
              <a:sym typeface="+mn-ea"/>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488414" y="3086100"/>
            <a:ext cx="5131837" cy="4114800"/>
          </a:xfrm>
          <a:prstGeom prst="rect">
            <a:avLst/>
          </a:prstGeom>
        </p:spPr>
      </p:pic>
      <p:sp>
        <p:nvSpPr>
          <p:cNvPr id="3" name="Title 1"/>
          <p:cNvSpPr>
            <a:spLocks noGrp="1"/>
          </p:cNvSpPr>
          <p:nvPr/>
        </p:nvSpPr>
        <p:spPr>
          <a:xfrm>
            <a:off x="304800" y="342900"/>
            <a:ext cx="15354935" cy="13258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7200" b="1">
                <a:solidFill>
                  <a:schemeClr val="tx1">
                    <a:lumMod val="85000"/>
                    <a:lumOff val="15000"/>
                  </a:schemeClr>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BACKGROUND OF THE STUDY</a:t>
            </a:r>
            <a:endParaRPr lang="en-US" sz="7200" b="1">
              <a:solidFill>
                <a:schemeClr val="tx1">
                  <a:lumMod val="85000"/>
                  <a:lumOff val="15000"/>
                </a:schemeClr>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endParaRPr>
          </a:p>
        </p:txBody>
      </p:sp>
      <p:sp>
        <p:nvSpPr>
          <p:cNvPr id="4" name="Content Placeholder 2"/>
          <p:cNvSpPr>
            <a:spLocks noGrp="1"/>
          </p:cNvSpPr>
          <p:nvPr/>
        </p:nvSpPr>
        <p:spPr>
          <a:xfrm>
            <a:off x="250825" y="1697990"/>
            <a:ext cx="12237085" cy="8192770"/>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4400">
                <a:solidFill>
                  <a:schemeClr val="tx1">
                    <a:lumMod val="85000"/>
                    <a:lumOff val="15000"/>
                  </a:schemeClr>
                </a:solidFill>
                <a:latin typeface="Century Gothic" panose="020B0502020202020204" charset="0"/>
                <a:cs typeface="Century Gothic" panose="020B0502020202020204" charset="0"/>
              </a:rPr>
              <a:t>Traditional storing of files</a:t>
            </a:r>
            <a:endParaRPr lang="en-US" sz="4400">
              <a:solidFill>
                <a:schemeClr val="tx1">
                  <a:lumMod val="85000"/>
                  <a:lumOff val="15000"/>
                </a:schemeClr>
              </a:solidFill>
              <a:latin typeface="Century Gothic" panose="020B0502020202020204" charset="0"/>
              <a:cs typeface="Century Gothic" panose="020B0502020202020204" charset="0"/>
            </a:endParaRPr>
          </a:p>
          <a:p>
            <a:pPr marL="0" indent="0" algn="just">
              <a:lnSpc>
                <a:spcPct val="40000"/>
              </a:lnSpc>
              <a:buNone/>
            </a:pPr>
            <a:endParaRPr lang="en-US" sz="4800">
              <a:solidFill>
                <a:schemeClr val="tx1">
                  <a:lumMod val="85000"/>
                  <a:lumOff val="15000"/>
                </a:schemeClr>
              </a:solidFill>
              <a:latin typeface="Century Gothic" panose="020B0502020202020204" charset="0"/>
              <a:cs typeface="Century Gothic" panose="020B0502020202020204" charset="0"/>
            </a:endParaRPr>
          </a:p>
          <a:p>
            <a:pPr lvl="1" algn="just">
              <a:buFont typeface="Arial" panose="020B0604020202020204" pitchFamily="34" charset="0"/>
              <a:buChar char="–"/>
            </a:pPr>
            <a:r>
              <a:rPr lang="en-US" sz="4000">
                <a:solidFill>
                  <a:schemeClr val="tx1">
                    <a:lumMod val="85000"/>
                    <a:lumOff val="15000"/>
                  </a:schemeClr>
                </a:solidFill>
                <a:latin typeface="Century Gothic" panose="020B0502020202020204" charset="0"/>
                <a:cs typeface="Century Gothic" panose="020B0502020202020204" charset="0"/>
              </a:rPr>
              <a:t> Most of the Faculty members only rely on personal devices and google drive to store their reports such as course syllabus, faculty substitution, performance commitment, performance evaluation sheet and many others. </a:t>
            </a:r>
            <a:endParaRPr lang="en-US" sz="4000">
              <a:solidFill>
                <a:schemeClr val="tx1">
                  <a:lumMod val="85000"/>
                  <a:lumOff val="15000"/>
                </a:schemeClr>
              </a:solidFill>
              <a:latin typeface="Century Gothic" panose="020B0502020202020204" charset="0"/>
              <a:cs typeface="Century Gothic" panose="020B0502020202020204" charset="0"/>
            </a:endParaRPr>
          </a:p>
          <a:p>
            <a:pPr lvl="1" algn="just">
              <a:buFont typeface="Arial" panose="020B0604020202020204" pitchFamily="34" charset="0"/>
              <a:buChar char="–"/>
            </a:pPr>
            <a:endParaRPr lang="en-US" sz="4000">
              <a:solidFill>
                <a:schemeClr val="tx1">
                  <a:lumMod val="85000"/>
                  <a:lumOff val="15000"/>
                </a:schemeClr>
              </a:solidFill>
              <a:latin typeface="Century Gothic" panose="020B0502020202020204" charset="0"/>
              <a:cs typeface="Century Gothic" panose="020B0502020202020204" charset="0"/>
            </a:endParaRPr>
          </a:p>
          <a:p>
            <a:pPr lvl="1" algn="just">
              <a:buFont typeface="Arial" panose="020B0604020202020204" pitchFamily="34" charset="0"/>
              <a:buChar char="–"/>
            </a:pPr>
            <a:r>
              <a:rPr lang="en-US" sz="4000">
                <a:solidFill>
                  <a:schemeClr val="tx1">
                    <a:lumMod val="85000"/>
                    <a:lumOff val="15000"/>
                  </a:schemeClr>
                </a:solidFill>
                <a:latin typeface="Century Gothic" panose="020B0502020202020204" charset="0"/>
                <a:cs typeface="Century Gothic" panose="020B0502020202020204" charset="0"/>
              </a:rPr>
              <a:t> Unwanted incidents such as device malfunction exist, conflicts related to sudden loss of essential documents, including their reports, also arise due to limited space available and monitoring of the reports submitted.</a:t>
            </a:r>
            <a:endParaRPr lang="en-US" sz="4000">
              <a:solidFill>
                <a:schemeClr val="tx1">
                  <a:lumMod val="85000"/>
                  <a:lumOff val="15000"/>
                </a:schemeClr>
              </a:solidFill>
              <a:latin typeface="Century Gothic" panose="020B0502020202020204" charset="0"/>
              <a:cs typeface="Century Gothic" panose="020B050202020202020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8" name="Picture 8"/>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63412"/>
            <a:ext cx="4597438" cy="2842053"/>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0551837" y="390596"/>
            <a:ext cx="2076668" cy="1276207"/>
          </a:xfrm>
          <a:prstGeom prst="rect">
            <a:avLst/>
          </a:prstGeom>
        </p:spPr>
      </p:pic>
      <p:pic>
        <p:nvPicPr>
          <p:cNvPr id="10" name="Picture 1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138681" y="-2447996"/>
            <a:ext cx="3837986" cy="4114800"/>
          </a:xfrm>
          <a:prstGeom prst="rect">
            <a:avLst/>
          </a:prstGeom>
        </p:spPr>
      </p:pic>
      <p:pic>
        <p:nvPicPr>
          <p:cNvPr id="11" name="Picture 11"/>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4994246" y="-3759204"/>
            <a:ext cx="5357753" cy="5591583"/>
          </a:xfrm>
          <a:prstGeom prst="rect">
            <a:avLst/>
          </a:prstGeom>
        </p:spPr>
      </p:pic>
      <p:sp>
        <p:nvSpPr>
          <p:cNvPr id="2" name="Title 1"/>
          <p:cNvSpPr>
            <a:spLocks noGrp="1"/>
          </p:cNvSpPr>
          <p:nvPr/>
        </p:nvSpPr>
        <p:spPr>
          <a:xfrm>
            <a:off x="381000" y="161925"/>
            <a:ext cx="13359130" cy="2252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7200" b="1">
                <a:solidFill>
                  <a:schemeClr val="tx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RESEARCH DESCRIPTION</a:t>
            </a:r>
            <a:br>
              <a:rPr lang="en-US" b="1">
                <a:latin typeface="Century Gothic" panose="020B0502020202020204" charset="0"/>
                <a:cs typeface="Century Gothic" panose="020B0502020202020204" charset="0"/>
              </a:rPr>
            </a:br>
            <a:r>
              <a:rPr lang="en-US" sz="4000" b="1" i="1">
                <a:solidFill>
                  <a:schemeClr val="tx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Objectives (General and Specific)</a:t>
            </a:r>
            <a:endParaRPr lang="en-US" sz="4000" b="1" i="1">
              <a:solidFill>
                <a:schemeClr val="tx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endParaRPr>
          </a:p>
        </p:txBody>
      </p:sp>
      <p:sp>
        <p:nvSpPr>
          <p:cNvPr id="3" name="Content Placeholder 2"/>
          <p:cNvSpPr>
            <a:spLocks noGrp="1"/>
          </p:cNvSpPr>
          <p:nvPr/>
        </p:nvSpPr>
        <p:spPr>
          <a:xfrm>
            <a:off x="502920" y="2125345"/>
            <a:ext cx="17510125" cy="787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lnSpc>
                <a:spcPct val="150000"/>
              </a:lnSpc>
            </a:pPr>
            <a:r>
              <a:rPr lang="en-US" sz="3400">
                <a:solidFill>
                  <a:schemeClr val="tx1"/>
                </a:solidFill>
                <a:latin typeface="Century Gothic" panose="020B0502020202020204" charset="0"/>
                <a:cs typeface="Century Gothic" panose="020B0502020202020204" charset="0"/>
              </a:rPr>
              <a:t>The general objective of the study is to develop a system entitled “Cloud-Based File Management System for School of Computer Studies” that has the ability to sort and organize essential documents submitted by faculty members.</a:t>
            </a:r>
            <a:endParaRPr lang="en-US" sz="3400">
              <a:solidFill>
                <a:schemeClr val="tx1"/>
              </a:solidFill>
              <a:latin typeface="Century Gothic" panose="020B0502020202020204" charset="0"/>
              <a:cs typeface="Century Gothic" panose="020B0502020202020204" charset="0"/>
            </a:endParaRPr>
          </a:p>
          <a:p>
            <a:pPr marL="0" lvl="0" indent="0" algn="just">
              <a:lnSpc>
                <a:spcPct val="150000"/>
              </a:lnSpc>
              <a:buNone/>
            </a:pPr>
            <a:r>
              <a:rPr lang="en-US" sz="3400">
                <a:solidFill>
                  <a:schemeClr val="tx1"/>
                </a:solidFill>
                <a:latin typeface="Century Gothic" panose="020B0502020202020204" charset="0"/>
                <a:cs typeface="Century Gothic" panose="020B0502020202020204" charset="0"/>
              </a:rPr>
              <a:t>Specifically it aims to:</a:t>
            </a:r>
            <a:endParaRPr lang="en-US" sz="3400">
              <a:solidFill>
                <a:schemeClr val="tx1"/>
              </a:solidFill>
              <a:latin typeface="Century Gothic" panose="020B0502020202020204" charset="0"/>
              <a:cs typeface="Century Gothic" panose="020B0502020202020204" charset="0"/>
            </a:endParaRPr>
          </a:p>
          <a:p>
            <a:pPr marL="914400" lvl="2" indent="0" algn="just">
              <a:lnSpc>
                <a:spcPct val="150000"/>
              </a:lnSpc>
              <a:buNone/>
            </a:pPr>
            <a:r>
              <a:rPr lang="en-US" sz="3400" b="1">
                <a:solidFill>
                  <a:schemeClr val="tx1"/>
                </a:solidFill>
                <a:latin typeface="Century Gothic" panose="020B0502020202020204" charset="0"/>
                <a:cs typeface="Century Gothic" panose="020B0502020202020204" charset="0"/>
              </a:rPr>
              <a:t>1. </a:t>
            </a:r>
            <a:r>
              <a:rPr lang="en-US" sz="3400">
                <a:solidFill>
                  <a:schemeClr val="tx1"/>
                </a:solidFill>
                <a:latin typeface="Century Gothic" panose="020B0502020202020204" charset="0"/>
                <a:cs typeface="Century Gothic" panose="020B0502020202020204" charset="0"/>
              </a:rPr>
              <a:t>Design and develop the system called “Cloud-based File Management System for School of Computer Studies” that is capable of:</a:t>
            </a:r>
            <a:endParaRPr lang="en-US" sz="3400">
              <a:solidFill>
                <a:schemeClr val="tx1"/>
              </a:solidFill>
              <a:latin typeface="Century Gothic" panose="020B0502020202020204" charset="0"/>
              <a:cs typeface="Century Gothic" panose="020B0502020202020204" charset="0"/>
            </a:endParaRPr>
          </a:p>
          <a:p>
            <a:pPr marL="1828800" lvl="4" indent="0" algn="just">
              <a:lnSpc>
                <a:spcPct val="150000"/>
              </a:lnSpc>
              <a:buNone/>
            </a:pPr>
            <a:r>
              <a:rPr lang="en-US" sz="3400">
                <a:solidFill>
                  <a:schemeClr val="tx1"/>
                </a:solidFill>
                <a:latin typeface="Century Gothic" panose="020B0502020202020204" charset="0"/>
                <a:cs typeface="Century Gothic" panose="020B0502020202020204" charset="0"/>
              </a:rPr>
              <a:t>a. Ensuring the security of important documents and files;</a:t>
            </a:r>
            <a:endParaRPr lang="en-US" sz="3400">
              <a:solidFill>
                <a:schemeClr val="tx1"/>
              </a:solidFill>
              <a:latin typeface="Century Gothic" panose="020B0502020202020204" charset="0"/>
              <a:cs typeface="Century Gothic" panose="020B0502020202020204" charset="0"/>
            </a:endParaRPr>
          </a:p>
          <a:p>
            <a:pPr marL="1828800" lvl="4" indent="0" algn="just">
              <a:lnSpc>
                <a:spcPct val="150000"/>
              </a:lnSpc>
              <a:buNone/>
            </a:pPr>
            <a:r>
              <a:rPr lang="en-US" sz="3400">
                <a:solidFill>
                  <a:schemeClr val="tx1"/>
                </a:solidFill>
                <a:latin typeface="Century Gothic" panose="020B0502020202020204" charset="0"/>
                <a:cs typeface="Century Gothic" panose="020B0502020202020204" charset="0"/>
              </a:rPr>
              <a:t>b. Saving space by reducing office clutter;</a:t>
            </a:r>
            <a:endParaRPr lang="en-US" sz="3400">
              <a:solidFill>
                <a:schemeClr val="tx1"/>
              </a:solidFill>
              <a:latin typeface="Century Gothic" panose="020B0502020202020204" charset="0"/>
              <a:cs typeface="Century Gothic" panose="020B0502020202020204" charset="0"/>
            </a:endParaRPr>
          </a:p>
          <a:p>
            <a:pPr marL="1828800" lvl="4" indent="0" algn="just">
              <a:lnSpc>
                <a:spcPct val="150000"/>
              </a:lnSpc>
              <a:buNone/>
            </a:pPr>
            <a:r>
              <a:rPr lang="en-US" sz="3400">
                <a:solidFill>
                  <a:schemeClr val="tx1"/>
                </a:solidFill>
                <a:latin typeface="Century Gothic" panose="020B0502020202020204" charset="0"/>
                <a:cs typeface="Century Gothic" panose="020B0502020202020204" charset="0"/>
              </a:rPr>
              <a:t>c. Monitoring of the reports submitted by the Faculty Members.</a:t>
            </a:r>
            <a:endParaRPr lang="en-US" sz="3400">
              <a:solidFill>
                <a:schemeClr val="tx1"/>
              </a:solidFill>
              <a:latin typeface="Century Gothic" panose="020B0502020202020204" charset="0"/>
              <a:cs typeface="Century Gothic" panose="020B050202020202020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8" name="Picture 8"/>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63412"/>
            <a:ext cx="4597438" cy="2842053"/>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0551837" y="390596"/>
            <a:ext cx="2076668" cy="1276207"/>
          </a:xfrm>
          <a:prstGeom prst="rect">
            <a:avLst/>
          </a:prstGeom>
        </p:spPr>
      </p:pic>
      <p:pic>
        <p:nvPicPr>
          <p:cNvPr id="10" name="Picture 1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138681" y="-2447996"/>
            <a:ext cx="3837986" cy="4114800"/>
          </a:xfrm>
          <a:prstGeom prst="rect">
            <a:avLst/>
          </a:prstGeom>
        </p:spPr>
      </p:pic>
      <p:pic>
        <p:nvPicPr>
          <p:cNvPr id="11" name="Picture 11"/>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4994246" y="-3759204"/>
            <a:ext cx="5357753" cy="5591583"/>
          </a:xfrm>
          <a:prstGeom prst="rect">
            <a:avLst/>
          </a:prstGeom>
        </p:spPr>
      </p:pic>
      <p:sp>
        <p:nvSpPr>
          <p:cNvPr id="2" name="Title 1"/>
          <p:cNvSpPr>
            <a:spLocks noGrp="1"/>
          </p:cNvSpPr>
          <p:nvPr/>
        </p:nvSpPr>
        <p:spPr>
          <a:xfrm>
            <a:off x="381000" y="161925"/>
            <a:ext cx="13359130" cy="2252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7200" b="1">
                <a:solidFill>
                  <a:schemeClr val="tx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RESEARCH DESCRIPTION</a:t>
            </a:r>
            <a:br>
              <a:rPr lang="en-US" b="1">
                <a:latin typeface="Century Gothic" panose="020B0502020202020204" charset="0"/>
                <a:cs typeface="Century Gothic" panose="020B0502020202020204" charset="0"/>
              </a:rPr>
            </a:br>
            <a:r>
              <a:rPr lang="en-US" sz="4000" b="1" i="1">
                <a:solidFill>
                  <a:schemeClr val="tx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Objectives (General and Specific)</a:t>
            </a:r>
            <a:endParaRPr lang="en-US" sz="4000" b="1" i="1">
              <a:solidFill>
                <a:schemeClr val="tx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endParaRPr>
          </a:p>
        </p:txBody>
      </p:sp>
      <p:sp>
        <p:nvSpPr>
          <p:cNvPr id="3" name="Content Placeholder 2"/>
          <p:cNvSpPr>
            <a:spLocks noGrp="1"/>
          </p:cNvSpPr>
          <p:nvPr/>
        </p:nvSpPr>
        <p:spPr>
          <a:xfrm>
            <a:off x="502920" y="2125345"/>
            <a:ext cx="17510125" cy="787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50000"/>
              </a:lnSpc>
              <a:buNone/>
            </a:pPr>
            <a:endParaRPr lang="en-US" sz="3400" b="1">
              <a:solidFill>
                <a:schemeClr val="tx1"/>
              </a:solidFill>
              <a:latin typeface="Century Gothic" panose="020B0502020202020204" charset="0"/>
              <a:cs typeface="Century Gothic" panose="020B0502020202020204" charset="0"/>
            </a:endParaRPr>
          </a:p>
          <a:p>
            <a:pPr marL="0" lvl="0" indent="0" algn="just">
              <a:lnSpc>
                <a:spcPct val="150000"/>
              </a:lnSpc>
              <a:buNone/>
            </a:pPr>
            <a:r>
              <a:rPr lang="en-US" sz="3400" b="1">
                <a:solidFill>
                  <a:schemeClr val="tx1"/>
                </a:solidFill>
                <a:latin typeface="Century Gothic" panose="020B0502020202020204" charset="0"/>
                <a:cs typeface="Century Gothic" panose="020B0502020202020204" charset="0"/>
              </a:rPr>
              <a:t>2. </a:t>
            </a:r>
            <a:r>
              <a:rPr lang="en-US" sz="3400">
                <a:solidFill>
                  <a:schemeClr val="tx1"/>
                </a:solidFill>
                <a:latin typeface="Century Gothic" panose="020B0502020202020204" charset="0"/>
                <a:cs typeface="Century Gothic" panose="020B0502020202020204" charset="0"/>
              </a:rPr>
              <a:t>Test the system through unit, acceptance, performance, system  and integration testing; </a:t>
            </a:r>
            <a:endParaRPr lang="en-US" sz="3400">
              <a:solidFill>
                <a:schemeClr val="tx1"/>
              </a:solidFill>
              <a:latin typeface="Century Gothic" panose="020B0502020202020204" charset="0"/>
              <a:cs typeface="Century Gothic" panose="020B0502020202020204" charset="0"/>
            </a:endParaRPr>
          </a:p>
          <a:p>
            <a:pPr marL="0" lvl="0" indent="0" algn="just">
              <a:lnSpc>
                <a:spcPct val="150000"/>
              </a:lnSpc>
              <a:buNone/>
            </a:pPr>
            <a:r>
              <a:rPr lang="en-US" sz="3400" b="1">
                <a:solidFill>
                  <a:schemeClr val="tx1"/>
                </a:solidFill>
                <a:latin typeface="Century Gothic" panose="020B0502020202020204" charset="0"/>
                <a:cs typeface="Century Gothic" panose="020B0502020202020204" charset="0"/>
              </a:rPr>
              <a:t>3.</a:t>
            </a:r>
            <a:r>
              <a:rPr lang="en-US" sz="3400">
                <a:solidFill>
                  <a:schemeClr val="tx1"/>
                </a:solidFill>
                <a:latin typeface="Century Gothic" panose="020B0502020202020204" charset="0"/>
                <a:cs typeface="Century Gothic" panose="020B0502020202020204" charset="0"/>
              </a:rPr>
              <a:t> Evaluate the system if it conforms with the ISO 9126 standards; and</a:t>
            </a:r>
            <a:endParaRPr lang="en-US" sz="3400">
              <a:solidFill>
                <a:schemeClr val="tx1"/>
              </a:solidFill>
              <a:latin typeface="Century Gothic" panose="020B0502020202020204" charset="0"/>
              <a:cs typeface="Century Gothic" panose="020B0502020202020204" charset="0"/>
            </a:endParaRPr>
          </a:p>
          <a:p>
            <a:pPr marL="0" lvl="0" indent="0" algn="just">
              <a:lnSpc>
                <a:spcPct val="150000"/>
              </a:lnSpc>
              <a:buNone/>
            </a:pPr>
            <a:r>
              <a:rPr lang="en-US" sz="3400" b="1">
                <a:solidFill>
                  <a:schemeClr val="tx1"/>
                </a:solidFill>
                <a:latin typeface="Century Gothic" panose="020B0502020202020204" charset="0"/>
                <a:cs typeface="Century Gothic" panose="020B0502020202020204" charset="0"/>
              </a:rPr>
              <a:t>4.</a:t>
            </a:r>
            <a:r>
              <a:rPr lang="en-US" sz="3400">
                <a:solidFill>
                  <a:schemeClr val="tx1"/>
                </a:solidFill>
                <a:latin typeface="Century Gothic" panose="020B0502020202020204" charset="0"/>
                <a:cs typeface="Century Gothic" panose="020B0502020202020204" charset="0"/>
              </a:rPr>
              <a:t> Prepare an implementation plan for the deployment of the system.</a:t>
            </a:r>
            <a:endParaRPr lang="en-US" sz="3400">
              <a:solidFill>
                <a:schemeClr val="tx1"/>
              </a:solidFill>
              <a:latin typeface="Century Gothic" panose="020B0502020202020204" charset="0"/>
              <a:cs typeface="Century Gothic" panose="020B0502020202020204" charset="0"/>
            </a:endParaRPr>
          </a:p>
          <a:p>
            <a:pPr marL="0" lvl="0" indent="0" algn="just">
              <a:lnSpc>
                <a:spcPct val="150000"/>
              </a:lnSpc>
              <a:buNone/>
            </a:pPr>
            <a:endParaRPr lang="en-US" sz="3400">
              <a:solidFill>
                <a:schemeClr val="tx1"/>
              </a:solidFill>
              <a:latin typeface="Century Gothic" panose="020B0502020202020204" charset="0"/>
              <a:cs typeface="Century Gothic" panose="020B050202020202020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910185" y="1866900"/>
            <a:ext cx="5238750" cy="6384290"/>
          </a:xfrm>
          <a:prstGeom prst="rect">
            <a:avLst/>
          </a:prstGeom>
        </p:spPr>
      </p:pic>
      <p:sp>
        <p:nvSpPr>
          <p:cNvPr id="3" name="Title 1"/>
          <p:cNvSpPr>
            <a:spLocks noGrp="1"/>
          </p:cNvSpPr>
          <p:nvPr/>
        </p:nvSpPr>
        <p:spPr>
          <a:xfrm>
            <a:off x="304800" y="136525"/>
            <a:ext cx="14191615" cy="19297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7200" b="1">
                <a:solidFill>
                  <a:schemeClr val="bg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MANAGEABILITY</a:t>
            </a:r>
            <a:br>
              <a:rPr lang="en-US">
                <a:latin typeface="Century Gothic" panose="020B0502020202020204" charset="0"/>
                <a:cs typeface="Century Gothic" panose="020B0502020202020204" charset="0"/>
              </a:rPr>
            </a:br>
            <a:r>
              <a:rPr lang="en-US" sz="4000" i="1">
                <a:solidFill>
                  <a:schemeClr val="bg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Scope and Limitations</a:t>
            </a:r>
            <a:endParaRPr lang="en-US" sz="4000" i="1">
              <a:solidFill>
                <a:schemeClr val="bg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endParaRPr>
          </a:p>
        </p:txBody>
      </p:sp>
      <p:sp>
        <p:nvSpPr>
          <p:cNvPr id="4" name="Content Placeholder 2"/>
          <p:cNvSpPr>
            <a:spLocks noGrp="1"/>
          </p:cNvSpPr>
          <p:nvPr/>
        </p:nvSpPr>
        <p:spPr>
          <a:xfrm>
            <a:off x="229235" y="1790700"/>
            <a:ext cx="13378180" cy="835914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3400">
                <a:solidFill>
                  <a:schemeClr val="bg1"/>
                </a:solidFill>
                <a:latin typeface="Century Gothic" panose="020B0502020202020204" charset="0"/>
                <a:cs typeface="Century Gothic" panose="020B0502020202020204" charset="0"/>
              </a:rPr>
              <a:t>The general objective of the study is to develop a system entitled “Cloud-Based File Management System for School of Computer Studies” that has the ability to sort and organize essential documents submitted by faculty members. </a:t>
            </a:r>
            <a:endParaRPr lang="en-US" sz="3400">
              <a:solidFill>
                <a:schemeClr val="bg1"/>
              </a:solidFill>
              <a:latin typeface="Century Gothic" panose="020B0502020202020204" charset="0"/>
              <a:cs typeface="Century Gothic" panose="020B0502020202020204" charset="0"/>
            </a:endParaRPr>
          </a:p>
          <a:p>
            <a:pPr algn="just">
              <a:lnSpc>
                <a:spcPct val="150000"/>
              </a:lnSpc>
            </a:pPr>
            <a:r>
              <a:rPr lang="en-US" sz="3400">
                <a:solidFill>
                  <a:schemeClr val="bg1"/>
                </a:solidFill>
                <a:latin typeface="Century Gothic" panose="020B0502020202020204" charset="0"/>
                <a:cs typeface="Century Gothic" panose="020B0502020202020204" charset="0"/>
              </a:rPr>
              <a:t>This study is considered for four (4) levels of access such as the:</a:t>
            </a:r>
            <a:endParaRPr lang="en-US" sz="3400">
              <a:solidFill>
                <a:schemeClr val="bg1"/>
              </a:solidFill>
              <a:latin typeface="Century Gothic" panose="020B0502020202020204" charset="0"/>
              <a:cs typeface="Century Gothic" panose="020B0502020202020204" charset="0"/>
            </a:endParaRPr>
          </a:p>
          <a:p>
            <a:pPr marL="971550" lvl="1" indent="-514350" algn="just">
              <a:lnSpc>
                <a:spcPct val="150000"/>
              </a:lnSpc>
              <a:buFont typeface="+mj-lt"/>
              <a:buAutoNum type="arabicPeriod"/>
            </a:pPr>
            <a:r>
              <a:rPr lang="en-US" sz="3000" b="1">
                <a:solidFill>
                  <a:schemeClr val="bg1"/>
                </a:solidFill>
                <a:latin typeface="Century Gothic" panose="020B0502020202020204" charset="0"/>
                <a:cs typeface="Century Gothic" panose="020B0502020202020204" charset="0"/>
              </a:rPr>
              <a:t>Faculty members</a:t>
            </a:r>
            <a:r>
              <a:rPr lang="en-US" sz="3000">
                <a:solidFill>
                  <a:schemeClr val="bg1"/>
                </a:solidFill>
                <a:latin typeface="Century Gothic" panose="020B0502020202020204" charset="0"/>
                <a:cs typeface="Century Gothic" panose="020B0502020202020204" charset="0"/>
              </a:rPr>
              <a:t>, people responsible for saving documents and submitting the reports to the system.</a:t>
            </a:r>
            <a:endParaRPr lang="en-US" sz="3000">
              <a:solidFill>
                <a:schemeClr val="bg1"/>
              </a:solidFill>
              <a:latin typeface="Century Gothic" panose="020B0502020202020204" charset="0"/>
              <a:cs typeface="Century Gothic" panose="020B0502020202020204" charset="0"/>
            </a:endParaRPr>
          </a:p>
          <a:p>
            <a:pPr marL="971550" lvl="1" indent="-514350" algn="just">
              <a:lnSpc>
                <a:spcPct val="150000"/>
              </a:lnSpc>
              <a:buFont typeface="+mj-lt"/>
              <a:buAutoNum type="arabicPeriod"/>
            </a:pPr>
            <a:r>
              <a:rPr lang="en-US" sz="3000" b="1">
                <a:solidFill>
                  <a:schemeClr val="bg1"/>
                </a:solidFill>
                <a:latin typeface="Century Gothic" panose="020B0502020202020204" charset="0"/>
                <a:cs typeface="Century Gothic" panose="020B0502020202020204" charset="0"/>
              </a:rPr>
              <a:t>Program Coordinator (BSIT and BSCS Chairpersons)</a:t>
            </a:r>
            <a:r>
              <a:rPr lang="en-US" sz="3000">
                <a:solidFill>
                  <a:schemeClr val="bg1"/>
                </a:solidFill>
                <a:latin typeface="Century Gothic" panose="020B0502020202020204" charset="0"/>
                <a:cs typeface="Century Gothic" panose="020B0502020202020204" charset="0"/>
              </a:rPr>
              <a:t>, persons responsible for viewing the submitted reports of the faculty member under their course handled.</a:t>
            </a:r>
            <a:endParaRPr lang="en-US" sz="3000">
              <a:solidFill>
                <a:schemeClr val="bg1"/>
              </a:solidFill>
              <a:latin typeface="Century Gothic" panose="020B0502020202020204" charset="0"/>
              <a:cs typeface="Century Gothic" panose="020B050202020202020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910185" y="1866900"/>
            <a:ext cx="5238750" cy="6384290"/>
          </a:xfrm>
          <a:prstGeom prst="rect">
            <a:avLst/>
          </a:prstGeom>
        </p:spPr>
      </p:pic>
      <p:sp>
        <p:nvSpPr>
          <p:cNvPr id="3" name="Title 1"/>
          <p:cNvSpPr>
            <a:spLocks noGrp="1"/>
          </p:cNvSpPr>
          <p:nvPr/>
        </p:nvSpPr>
        <p:spPr>
          <a:xfrm>
            <a:off x="304800" y="136525"/>
            <a:ext cx="14191615" cy="19297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7200" b="1">
                <a:solidFill>
                  <a:schemeClr val="bg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MANAGEABILITY</a:t>
            </a:r>
            <a:br>
              <a:rPr lang="en-US">
                <a:latin typeface="Century Gothic" panose="020B0502020202020204" charset="0"/>
                <a:cs typeface="Century Gothic" panose="020B0502020202020204" charset="0"/>
              </a:rPr>
            </a:br>
            <a:r>
              <a:rPr lang="en-US" sz="4000" i="1">
                <a:solidFill>
                  <a:schemeClr val="bg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Scope and Limitations</a:t>
            </a:r>
            <a:endParaRPr lang="en-US" sz="4000" i="1">
              <a:solidFill>
                <a:schemeClr val="bg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endParaRPr>
          </a:p>
        </p:txBody>
      </p:sp>
      <p:sp>
        <p:nvSpPr>
          <p:cNvPr id="4" name="Content Placeholder 2"/>
          <p:cNvSpPr>
            <a:spLocks noGrp="1"/>
          </p:cNvSpPr>
          <p:nvPr/>
        </p:nvSpPr>
        <p:spPr>
          <a:xfrm>
            <a:off x="229235" y="1790700"/>
            <a:ext cx="13378180" cy="835914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28750" lvl="2" indent="-514350" algn="just">
              <a:lnSpc>
                <a:spcPct val="150000"/>
              </a:lnSpc>
              <a:buFont typeface="+mj-lt"/>
              <a:buAutoNum type="arabicPeriod" startAt="3"/>
            </a:pPr>
            <a:endParaRPr lang="en-US" sz="3200" b="1">
              <a:solidFill>
                <a:schemeClr val="bg1"/>
              </a:solidFill>
              <a:latin typeface="Century Gothic" panose="020B0502020202020204" charset="0"/>
              <a:cs typeface="Century Gothic" panose="020B0502020202020204" charset="0"/>
              <a:sym typeface="+mn-ea"/>
            </a:endParaRPr>
          </a:p>
          <a:p>
            <a:pPr marL="1428750" lvl="2" indent="-514350" algn="just">
              <a:lnSpc>
                <a:spcPct val="150000"/>
              </a:lnSpc>
              <a:buFont typeface="+mj-lt"/>
              <a:buAutoNum type="arabicPeriod" startAt="3"/>
            </a:pPr>
            <a:r>
              <a:rPr lang="en-US" sz="3200" b="1">
                <a:solidFill>
                  <a:schemeClr val="bg1"/>
                </a:solidFill>
                <a:latin typeface="Century Gothic" panose="020B0502020202020204" charset="0"/>
                <a:cs typeface="Century Gothic" panose="020B0502020202020204" charset="0"/>
                <a:sym typeface="+mn-ea"/>
              </a:rPr>
              <a:t>System Administrator</a:t>
            </a:r>
            <a:r>
              <a:rPr lang="en-US" sz="3200">
                <a:solidFill>
                  <a:schemeClr val="bg1"/>
                </a:solidFill>
                <a:latin typeface="Century Gothic" panose="020B0502020202020204" charset="0"/>
                <a:cs typeface="Century Gothic" panose="020B0502020202020204" charset="0"/>
                <a:sym typeface="+mn-ea"/>
              </a:rPr>
              <a:t>, person responsible for accessing the entire system except the submission part.</a:t>
            </a:r>
            <a:endParaRPr lang="en-US" sz="3200">
              <a:solidFill>
                <a:schemeClr val="bg1"/>
              </a:solidFill>
              <a:latin typeface="Century Gothic" panose="020B0502020202020204" charset="0"/>
              <a:cs typeface="Century Gothic" panose="020B0502020202020204" charset="0"/>
            </a:endParaRPr>
          </a:p>
          <a:p>
            <a:pPr marL="1428750" lvl="2" indent="-514350" algn="just">
              <a:lnSpc>
                <a:spcPct val="150000"/>
              </a:lnSpc>
              <a:buFont typeface="+mj-lt"/>
              <a:buAutoNum type="arabicPeriod" startAt="3"/>
            </a:pPr>
            <a:r>
              <a:rPr lang="en-US" sz="3200" b="1">
                <a:solidFill>
                  <a:schemeClr val="bg1"/>
                </a:solidFill>
                <a:latin typeface="Century Gothic" panose="020B0502020202020204" charset="0"/>
                <a:cs typeface="Century Gothic" panose="020B0502020202020204" charset="0"/>
                <a:sym typeface="+mn-ea"/>
              </a:rPr>
              <a:t>School Dean</a:t>
            </a:r>
            <a:r>
              <a:rPr lang="en-US" sz="3200">
                <a:solidFill>
                  <a:schemeClr val="bg1"/>
                </a:solidFill>
                <a:latin typeface="Century Gothic" panose="020B0502020202020204" charset="0"/>
                <a:cs typeface="Century Gothic" panose="020B0502020202020204" charset="0"/>
                <a:sym typeface="+mn-ea"/>
              </a:rPr>
              <a:t>, person responsible for monitoring the submitted reports coming from the IT and CS Department.</a:t>
            </a:r>
            <a:endParaRPr lang="en-US" sz="3200">
              <a:solidFill>
                <a:schemeClr val="bg1"/>
              </a:solidFill>
              <a:latin typeface="Century Gothic" panose="020B0502020202020204" charset="0"/>
              <a:cs typeface="Century Gothic" panose="020B0502020202020204" charset="0"/>
            </a:endParaRPr>
          </a:p>
          <a:p>
            <a:pPr marL="571500" indent="-571500" algn="just">
              <a:lnSpc>
                <a:spcPct val="150000"/>
              </a:lnSpc>
              <a:buFont typeface="Arial" panose="020B0604020202020204" pitchFamily="34" charset="0"/>
              <a:buChar char="•"/>
            </a:pPr>
            <a:r>
              <a:rPr lang="en-US" sz="3600">
                <a:solidFill>
                  <a:schemeClr val="bg1"/>
                </a:solidFill>
                <a:latin typeface="Century Gothic" panose="020B0502020202020204" charset="0"/>
                <a:cs typeface="Century Gothic" panose="020B0502020202020204" charset="0"/>
                <a:sym typeface="+mn-ea"/>
              </a:rPr>
              <a:t>In addition, it will only be utilized for the SCS Department within City College of Tagaytay (CCT).</a:t>
            </a:r>
            <a:endParaRPr lang="en-US" sz="3600">
              <a:solidFill>
                <a:schemeClr val="bg1"/>
              </a:solidFill>
              <a:latin typeface="Century Gothic" panose="020B0502020202020204" charset="0"/>
              <a:cs typeface="Century Gothic" panose="020B0502020202020204" charset="0"/>
              <a:sym typeface="+mn-ea"/>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pic>
        <p:nvPicPr>
          <p:cNvPr id="5" name="Picture 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443088" y="-1095217"/>
            <a:ext cx="6414740" cy="6631780"/>
          </a:xfrm>
          <a:prstGeom prst="rect">
            <a:avLst/>
          </a:prstGeom>
        </p:spPr>
      </p:pic>
      <p:sp>
        <p:nvSpPr>
          <p:cNvPr id="2" name="Title 1"/>
          <p:cNvSpPr>
            <a:spLocks noGrp="1"/>
          </p:cNvSpPr>
          <p:nvPr/>
        </p:nvSpPr>
        <p:spPr>
          <a:xfrm>
            <a:off x="381000" y="342900"/>
            <a:ext cx="13987145" cy="15709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7200" b="1">
                <a:solidFill>
                  <a:schemeClr val="tx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IMPORTANCE OF THE STUDY</a:t>
            </a:r>
            <a:endParaRPr lang="en-US" sz="7200" b="1">
              <a:solidFill>
                <a:schemeClr val="tx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endParaRPr>
          </a:p>
        </p:txBody>
      </p:sp>
      <p:sp>
        <p:nvSpPr>
          <p:cNvPr id="3" name="Content Placeholder 2"/>
          <p:cNvSpPr>
            <a:spLocks noGrp="1"/>
          </p:cNvSpPr>
          <p:nvPr/>
        </p:nvSpPr>
        <p:spPr>
          <a:xfrm>
            <a:off x="228600" y="1638300"/>
            <a:ext cx="12219940" cy="8315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3600">
                <a:latin typeface="Century Gothic" panose="020B0502020202020204" charset="0"/>
                <a:cs typeface="Century Gothic" panose="020B0502020202020204" charset="0"/>
              </a:rPr>
              <a:t>It will benefit students by allowing them to gain a greater amount of knowledge and information, leading to a more efficient way of learning.</a:t>
            </a:r>
            <a:endParaRPr lang="en-US" sz="3600">
              <a:latin typeface="Century Gothic" panose="020B0502020202020204" charset="0"/>
              <a:cs typeface="Century Gothic" panose="020B0502020202020204" charset="0"/>
            </a:endParaRPr>
          </a:p>
          <a:p>
            <a:pPr algn="just">
              <a:lnSpc>
                <a:spcPct val="150000"/>
              </a:lnSpc>
            </a:pPr>
            <a:r>
              <a:rPr lang="en-US" sz="3600">
                <a:latin typeface="Century Gothic" panose="020B0502020202020204" charset="0"/>
                <a:cs typeface="Century Gothic" panose="020B0502020202020204" charset="0"/>
              </a:rPr>
              <a:t>The system is primarily designed for educational purposes, and incoming students of the SCS department may use.</a:t>
            </a:r>
            <a:endParaRPr lang="en-US" sz="3600">
              <a:latin typeface="Century Gothic" panose="020B0502020202020204" charset="0"/>
              <a:cs typeface="Century Gothic" panose="020B0502020202020204" charset="0"/>
            </a:endParaRPr>
          </a:p>
          <a:p>
            <a:pPr algn="just">
              <a:lnSpc>
                <a:spcPct val="150000"/>
              </a:lnSpc>
            </a:pPr>
            <a:r>
              <a:rPr lang="en-US" sz="3600">
                <a:latin typeface="Century Gothic" panose="020B0502020202020204" charset="0"/>
                <a:cs typeface="Century Gothic" panose="020B0502020202020204" charset="0"/>
              </a:rPr>
              <a:t>Future researchers can use it as a reference to establish a better system or to improve the functionality that the researchers developing.</a:t>
            </a:r>
            <a:endParaRPr lang="en-US" sz="3600">
              <a:latin typeface="Century Gothic" panose="020B0502020202020204" charset="0"/>
              <a:cs typeface="Century Gothic" panose="020B050202020202020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pic>
        <p:nvPicPr>
          <p:cNvPr id="15" name="Picture 7"/>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7620"/>
            <a:ext cx="4317873" cy="5892879"/>
          </a:xfrm>
          <a:prstGeom prst="rect">
            <a:avLst/>
          </a:prstGeom>
        </p:spPr>
      </p:pic>
      <p:pic>
        <p:nvPicPr>
          <p:cNvPr id="1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733800" y="-134823"/>
            <a:ext cx="3748344" cy="3073642"/>
          </a:xfrm>
          <a:prstGeom prst="rect">
            <a:avLst/>
          </a:prstGeom>
        </p:spPr>
      </p:pic>
      <p:sp>
        <p:nvSpPr>
          <p:cNvPr id="2" name="Title 1"/>
          <p:cNvSpPr>
            <a:spLocks noGrp="1"/>
          </p:cNvSpPr>
          <p:nvPr/>
        </p:nvSpPr>
        <p:spPr>
          <a:xfrm>
            <a:off x="7620000" y="266700"/>
            <a:ext cx="9371330" cy="19526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7200" b="1">
                <a:solidFill>
                  <a:schemeClr val="bg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RESEARCH DESIGN</a:t>
            </a:r>
            <a:br>
              <a:rPr lang="en-US">
                <a:solidFill>
                  <a:schemeClr val="bg1"/>
                </a:solidFill>
                <a:latin typeface="Century Gothic" panose="020B0502020202020204" charset="0"/>
                <a:cs typeface="Century Gothic" panose="020B0502020202020204" charset="0"/>
              </a:rPr>
            </a:br>
            <a:r>
              <a:rPr lang="en-US" sz="4800" i="1">
                <a:solidFill>
                  <a:schemeClr val="bg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Methodology</a:t>
            </a:r>
            <a:endParaRPr lang="en-US" sz="4800" i="1">
              <a:solidFill>
                <a:schemeClr val="bg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endParaRPr>
          </a:p>
        </p:txBody>
      </p:sp>
      <p:sp>
        <p:nvSpPr>
          <p:cNvPr id="3" name="Content Placeholder 2"/>
          <p:cNvSpPr>
            <a:spLocks noGrp="1"/>
          </p:cNvSpPr>
          <p:nvPr/>
        </p:nvSpPr>
        <p:spPr>
          <a:xfrm>
            <a:off x="3893185" y="2171700"/>
            <a:ext cx="13937615" cy="76085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4800" b="1">
                <a:solidFill>
                  <a:schemeClr val="bg1"/>
                </a:solidFill>
                <a:latin typeface="Century Gothic" panose="020B0502020202020204" charset="0"/>
                <a:cs typeface="Century Gothic" panose="020B0502020202020204" charset="0"/>
              </a:rPr>
              <a:t>Scrum Methodology</a:t>
            </a:r>
            <a:endParaRPr lang="en-US" sz="4800" b="1">
              <a:solidFill>
                <a:schemeClr val="bg1"/>
              </a:solidFill>
              <a:latin typeface="Century Gothic" panose="020B0502020202020204" charset="0"/>
              <a:cs typeface="Century Gothic" panose="020B0502020202020204" charset="0"/>
            </a:endParaRPr>
          </a:p>
          <a:p>
            <a:pPr lvl="1" algn="just">
              <a:lnSpc>
                <a:spcPct val="130000"/>
              </a:lnSpc>
              <a:buFont typeface="Arial" panose="020B0604020202020204" pitchFamily="34" charset="0"/>
              <a:buChar char="–"/>
            </a:pPr>
            <a:r>
              <a:rPr lang="en-US" sz="4400">
                <a:solidFill>
                  <a:schemeClr val="bg1"/>
                </a:solidFill>
                <a:latin typeface="Century Gothic" panose="020B0502020202020204" charset="0"/>
                <a:cs typeface="Century Gothic" panose="020B0502020202020204" charset="0"/>
              </a:rPr>
              <a:t>Scrum is the best methodology to use for a small group because as the process moves, it encourages members to have a better idea through experiences, problems are solved through discovering solutions and reflects the effectiveness of the system while continuing to work.</a:t>
            </a:r>
            <a:endParaRPr lang="en-US" sz="4400">
              <a:solidFill>
                <a:schemeClr val="bg1"/>
              </a:solidFill>
              <a:latin typeface="Century Gothic" panose="020B0502020202020204" charset="0"/>
              <a:cs typeface="Century Gothic" panose="020B0502020202020204" charset="0"/>
            </a:endParaRP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4311</Words>
  <Application>WPS Presentation</Application>
  <PresentationFormat>Custom</PresentationFormat>
  <Paragraphs>192</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Century Gothic</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Isometric Elements &amp; Mockups Technology in Education Technology Presentation</dc:title>
  <dc:creator>APRIL MAE</dc:creator>
  <cp:lastModifiedBy>GARRIDO</cp:lastModifiedBy>
  <cp:revision>25</cp:revision>
  <dcterms:created xsi:type="dcterms:W3CDTF">2006-08-16T00:00:00Z</dcterms:created>
  <dcterms:modified xsi:type="dcterms:W3CDTF">2021-06-24T11:33:05Z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