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E59FC02E-A8C0-4EDB-9504-4606947A4360}" type="datetimeFigureOut">
              <a:rPr lang="es-ES" smtClean="0"/>
              <a:t>17/05/2017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5F050F2-9F81-4A21-82B6-682803364F76}" type="slidenum">
              <a:rPr lang="es-ES" smtClean="0"/>
              <a:t>‹Nº›</a:t>
            </a:fld>
            <a:endParaRPr lang="es-ES"/>
          </a:p>
        </p:txBody>
      </p:sp>
    </p:spTree>
    <p:extLst>
      <p:ext uri="{BB962C8B-B14F-4D97-AF65-F5344CB8AC3E}">
        <p14:creationId xmlns:p14="http://schemas.microsoft.com/office/powerpoint/2010/main" val="4269145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59FC02E-A8C0-4EDB-9504-4606947A4360}" type="datetimeFigureOut">
              <a:rPr lang="es-ES" smtClean="0"/>
              <a:t>17/05/2017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5F050F2-9F81-4A21-82B6-682803364F76}" type="slidenum">
              <a:rPr lang="es-ES" smtClean="0"/>
              <a:t>‹Nº›</a:t>
            </a:fld>
            <a:endParaRPr lang="es-ES"/>
          </a:p>
        </p:txBody>
      </p:sp>
    </p:spTree>
    <p:extLst>
      <p:ext uri="{BB962C8B-B14F-4D97-AF65-F5344CB8AC3E}">
        <p14:creationId xmlns:p14="http://schemas.microsoft.com/office/powerpoint/2010/main" val="1979726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59FC02E-A8C0-4EDB-9504-4606947A4360}" type="datetimeFigureOut">
              <a:rPr lang="es-ES" smtClean="0"/>
              <a:t>17/05/2017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5F050F2-9F81-4A21-82B6-682803364F76}" type="slidenum">
              <a:rPr lang="es-ES" smtClean="0"/>
              <a:t>‹Nº›</a:t>
            </a:fld>
            <a:endParaRPr lang="es-ES"/>
          </a:p>
        </p:txBody>
      </p:sp>
    </p:spTree>
    <p:extLst>
      <p:ext uri="{BB962C8B-B14F-4D97-AF65-F5344CB8AC3E}">
        <p14:creationId xmlns:p14="http://schemas.microsoft.com/office/powerpoint/2010/main" val="3459438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59FC02E-A8C0-4EDB-9504-4606947A4360}" type="datetimeFigureOut">
              <a:rPr lang="es-ES" smtClean="0"/>
              <a:t>17/05/2017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5F050F2-9F81-4A21-82B6-682803364F76}" type="slidenum">
              <a:rPr lang="es-ES" smtClean="0"/>
              <a:t>‹Nº›</a:t>
            </a:fld>
            <a:endParaRPr lang="es-ES"/>
          </a:p>
        </p:txBody>
      </p:sp>
    </p:spTree>
    <p:extLst>
      <p:ext uri="{BB962C8B-B14F-4D97-AF65-F5344CB8AC3E}">
        <p14:creationId xmlns:p14="http://schemas.microsoft.com/office/powerpoint/2010/main" val="2369551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E59FC02E-A8C0-4EDB-9504-4606947A4360}" type="datetimeFigureOut">
              <a:rPr lang="es-ES" smtClean="0"/>
              <a:t>17/05/2017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5F050F2-9F81-4A21-82B6-682803364F76}" type="slidenum">
              <a:rPr lang="es-ES" smtClean="0"/>
              <a:t>‹Nº›</a:t>
            </a:fld>
            <a:endParaRPr lang="es-ES"/>
          </a:p>
        </p:txBody>
      </p:sp>
    </p:spTree>
    <p:extLst>
      <p:ext uri="{BB962C8B-B14F-4D97-AF65-F5344CB8AC3E}">
        <p14:creationId xmlns:p14="http://schemas.microsoft.com/office/powerpoint/2010/main" val="566085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E59FC02E-A8C0-4EDB-9504-4606947A4360}" type="datetimeFigureOut">
              <a:rPr lang="es-ES" smtClean="0"/>
              <a:t>17/05/2017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5F050F2-9F81-4A21-82B6-682803364F76}" type="slidenum">
              <a:rPr lang="es-ES" smtClean="0"/>
              <a:t>‹Nº›</a:t>
            </a:fld>
            <a:endParaRPr lang="es-ES"/>
          </a:p>
        </p:txBody>
      </p:sp>
    </p:spTree>
    <p:extLst>
      <p:ext uri="{BB962C8B-B14F-4D97-AF65-F5344CB8AC3E}">
        <p14:creationId xmlns:p14="http://schemas.microsoft.com/office/powerpoint/2010/main" val="1426661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E59FC02E-A8C0-4EDB-9504-4606947A4360}" type="datetimeFigureOut">
              <a:rPr lang="es-ES" smtClean="0"/>
              <a:t>17/05/2017</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F5F050F2-9F81-4A21-82B6-682803364F76}" type="slidenum">
              <a:rPr lang="es-ES" smtClean="0"/>
              <a:t>‹Nº›</a:t>
            </a:fld>
            <a:endParaRPr lang="es-ES"/>
          </a:p>
        </p:txBody>
      </p:sp>
    </p:spTree>
    <p:extLst>
      <p:ext uri="{BB962C8B-B14F-4D97-AF65-F5344CB8AC3E}">
        <p14:creationId xmlns:p14="http://schemas.microsoft.com/office/powerpoint/2010/main" val="1349300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E59FC02E-A8C0-4EDB-9504-4606947A4360}" type="datetimeFigureOut">
              <a:rPr lang="es-ES" smtClean="0"/>
              <a:t>17/05/2017</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F5F050F2-9F81-4A21-82B6-682803364F76}" type="slidenum">
              <a:rPr lang="es-ES" smtClean="0"/>
              <a:t>‹Nº›</a:t>
            </a:fld>
            <a:endParaRPr lang="es-ES"/>
          </a:p>
        </p:txBody>
      </p:sp>
    </p:spTree>
    <p:extLst>
      <p:ext uri="{BB962C8B-B14F-4D97-AF65-F5344CB8AC3E}">
        <p14:creationId xmlns:p14="http://schemas.microsoft.com/office/powerpoint/2010/main" val="229609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59FC02E-A8C0-4EDB-9504-4606947A4360}" type="datetimeFigureOut">
              <a:rPr lang="es-ES" smtClean="0"/>
              <a:t>17/05/2017</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F5F050F2-9F81-4A21-82B6-682803364F76}" type="slidenum">
              <a:rPr lang="es-ES" smtClean="0"/>
              <a:t>‹Nº›</a:t>
            </a:fld>
            <a:endParaRPr lang="es-ES"/>
          </a:p>
        </p:txBody>
      </p:sp>
    </p:spTree>
    <p:extLst>
      <p:ext uri="{BB962C8B-B14F-4D97-AF65-F5344CB8AC3E}">
        <p14:creationId xmlns:p14="http://schemas.microsoft.com/office/powerpoint/2010/main" val="78691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59FC02E-A8C0-4EDB-9504-4606947A4360}" type="datetimeFigureOut">
              <a:rPr lang="es-ES" smtClean="0"/>
              <a:t>17/05/2017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5F050F2-9F81-4A21-82B6-682803364F76}" type="slidenum">
              <a:rPr lang="es-ES" smtClean="0"/>
              <a:t>‹Nº›</a:t>
            </a:fld>
            <a:endParaRPr lang="es-ES"/>
          </a:p>
        </p:txBody>
      </p:sp>
    </p:spTree>
    <p:extLst>
      <p:ext uri="{BB962C8B-B14F-4D97-AF65-F5344CB8AC3E}">
        <p14:creationId xmlns:p14="http://schemas.microsoft.com/office/powerpoint/2010/main" val="2340463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59FC02E-A8C0-4EDB-9504-4606947A4360}" type="datetimeFigureOut">
              <a:rPr lang="es-ES" smtClean="0"/>
              <a:t>17/05/2017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5F050F2-9F81-4A21-82B6-682803364F76}" type="slidenum">
              <a:rPr lang="es-ES" smtClean="0"/>
              <a:t>‹Nº›</a:t>
            </a:fld>
            <a:endParaRPr lang="es-ES"/>
          </a:p>
        </p:txBody>
      </p:sp>
    </p:spTree>
    <p:extLst>
      <p:ext uri="{BB962C8B-B14F-4D97-AF65-F5344CB8AC3E}">
        <p14:creationId xmlns:p14="http://schemas.microsoft.com/office/powerpoint/2010/main" val="513618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9FC02E-A8C0-4EDB-9504-4606947A4360}" type="datetimeFigureOut">
              <a:rPr lang="es-ES" smtClean="0"/>
              <a:t>17/05/2017</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F050F2-9F81-4A21-82B6-682803364F76}" type="slidenum">
              <a:rPr lang="es-ES" smtClean="0"/>
              <a:t>‹Nº›</a:t>
            </a:fld>
            <a:endParaRPr lang="es-ES"/>
          </a:p>
        </p:txBody>
      </p:sp>
    </p:spTree>
    <p:extLst>
      <p:ext uri="{BB962C8B-B14F-4D97-AF65-F5344CB8AC3E}">
        <p14:creationId xmlns:p14="http://schemas.microsoft.com/office/powerpoint/2010/main" val="2098080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https://scontent-sjc2-1.xx.fbcdn.net/hphotos-xpf1/v/t1.0-9/12417847_1141297109221723_198468143805981971_n.jpg?oh=376355f2cf782a6bcfbd60583c57e911&amp;oe=5741D64E"/>
          <p:cNvPicPr/>
          <p:nvPr/>
        </p:nvPicPr>
        <p:blipFill rotWithShape="1">
          <a:blip r:embed="rId2">
            <a:extLst>
              <a:ext uri="{28A0092B-C50C-407E-A947-70E740481C1C}">
                <a14:useLocalDpi xmlns:a14="http://schemas.microsoft.com/office/drawing/2010/main" val="0"/>
              </a:ext>
            </a:extLst>
          </a:blip>
          <a:srcRect r="2689" b="23524"/>
          <a:stretch/>
        </p:blipFill>
        <p:spPr bwMode="auto">
          <a:xfrm>
            <a:off x="609598" y="2184976"/>
            <a:ext cx="2217446" cy="20357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ectángulo 4"/>
          <p:cNvSpPr/>
          <p:nvPr/>
        </p:nvSpPr>
        <p:spPr>
          <a:xfrm>
            <a:off x="609598" y="537947"/>
            <a:ext cx="11316238" cy="1005788"/>
          </a:xfrm>
          <a:prstGeom prst="rect">
            <a:avLst/>
          </a:prstGeom>
        </p:spPr>
        <p:txBody>
          <a:bodyPr wrap="square">
            <a:spAutoFit/>
          </a:bodyPr>
          <a:lstStyle/>
          <a:p>
            <a:pPr algn="ctr">
              <a:lnSpc>
                <a:spcPct val="106000"/>
              </a:lnSpc>
              <a:spcBef>
                <a:spcPts val="600"/>
              </a:spcBef>
              <a:spcAft>
                <a:spcPts val="0"/>
              </a:spcAft>
            </a:pPr>
            <a:r>
              <a:rPr lang="es-ES" sz="2800" b="1" dirty="0" smtClean="0">
                <a:ln w="13462">
                  <a:solidFill>
                    <a:schemeClr val="bg1"/>
                  </a:solidFill>
                  <a:prstDash val="solid"/>
                </a:ln>
                <a:solidFill>
                  <a:srgbClr val="92D050"/>
                </a:solidFill>
                <a:effectLst>
                  <a:outerShdw dist="38100" dir="2700000" algn="bl" rotWithShape="0">
                    <a:schemeClr val="accent5"/>
                  </a:outerShdw>
                </a:effectLst>
                <a:latin typeface="Berlin Sans FB" panose="020E0602020502020306" pitchFamily="34" charset="0"/>
                <a:ea typeface="Calibri" panose="020F0502020204030204" pitchFamily="34" charset="0"/>
                <a:cs typeface="Times New Roman" panose="02020603050405020304" pitchFamily="18" charset="0"/>
              </a:rPr>
              <a:t>ESCUELA SUPERIOR POLITÉCNICA AGROPECUARIA DE MANABÍ MANUEL FÉLIX LÓPEZ</a:t>
            </a:r>
            <a:endParaRPr lang="es-ES" sz="2400" b="1" dirty="0">
              <a:ln w="13462">
                <a:solidFill>
                  <a:schemeClr val="bg1"/>
                </a:solidFill>
                <a:prstDash val="solid"/>
              </a:ln>
              <a:solidFill>
                <a:srgbClr val="92D050"/>
              </a:solidFill>
              <a:effectLst>
                <a:outerShdw dist="38100" dir="2700000" algn="bl" rotWithShape="0">
                  <a:schemeClr val="accent5"/>
                </a:outerShdw>
              </a:effectLst>
              <a:latin typeface="Berlin Sans FB" panose="020E0602020502020306" pitchFamily="34" charset="0"/>
              <a:ea typeface="Calibri" panose="020F0502020204030204" pitchFamily="34" charset="0"/>
              <a:cs typeface="Times New Roman" panose="02020603050405020304" pitchFamily="18" charset="0"/>
            </a:endParaRPr>
          </a:p>
        </p:txBody>
      </p:sp>
      <p:sp>
        <p:nvSpPr>
          <p:cNvPr id="6" name="Rectángulo 5"/>
          <p:cNvSpPr/>
          <p:nvPr/>
        </p:nvSpPr>
        <p:spPr>
          <a:xfrm>
            <a:off x="3801426" y="1904066"/>
            <a:ext cx="5224508" cy="517386"/>
          </a:xfrm>
          <a:prstGeom prst="rect">
            <a:avLst/>
          </a:prstGeom>
        </p:spPr>
        <p:txBody>
          <a:bodyPr wrap="none">
            <a:spAutoFit/>
          </a:bodyPr>
          <a:lstStyle/>
          <a:p>
            <a:pPr algn="ctr">
              <a:lnSpc>
                <a:spcPct val="106000"/>
              </a:lnSpc>
              <a:spcBef>
                <a:spcPts val="600"/>
              </a:spcBef>
              <a:spcAft>
                <a:spcPts val="0"/>
              </a:spcAft>
            </a:pPr>
            <a:r>
              <a:rPr lang="es-ES" sz="2800" b="1" dirty="0" smtClean="0">
                <a:ln w="22225">
                  <a:solidFill>
                    <a:schemeClr val="accent2"/>
                  </a:solidFill>
                  <a:prstDash val="solid"/>
                </a:ln>
                <a:solidFill>
                  <a:schemeClr val="accent2">
                    <a:lumMod val="40000"/>
                    <a:lumOff val="60000"/>
                  </a:schemeClr>
                </a:solidFill>
                <a:latin typeface="Berlin Sans FB" panose="020E0602020502020306" pitchFamily="34" charset="0"/>
                <a:ea typeface="Calibri" panose="020F0502020204030204" pitchFamily="34" charset="0"/>
                <a:cs typeface="Times New Roman" panose="02020603050405020304" pitchFamily="18" charset="0"/>
              </a:rPr>
              <a:t>CARRERA DE COMPUTACIÓN</a:t>
            </a:r>
            <a:endParaRPr lang="es-ES" sz="2400" b="1" dirty="0">
              <a:ln w="22225">
                <a:solidFill>
                  <a:schemeClr val="accent2"/>
                </a:solidFill>
                <a:prstDash val="solid"/>
              </a:ln>
              <a:solidFill>
                <a:schemeClr val="accent2">
                  <a:lumMod val="40000"/>
                  <a:lumOff val="60000"/>
                </a:schemeClr>
              </a:solidFill>
              <a:latin typeface="Berlin Sans FB" panose="020E0602020502020306" pitchFamily="34" charset="0"/>
              <a:ea typeface="Calibri" panose="020F0502020204030204" pitchFamily="34" charset="0"/>
              <a:cs typeface="Times New Roman" panose="02020603050405020304" pitchFamily="18" charset="0"/>
            </a:endParaRPr>
          </a:p>
        </p:txBody>
      </p:sp>
      <p:sp>
        <p:nvSpPr>
          <p:cNvPr id="7" name="Rectángulo 6"/>
          <p:cNvSpPr/>
          <p:nvPr/>
        </p:nvSpPr>
        <p:spPr>
          <a:xfrm>
            <a:off x="4216514" y="2663744"/>
            <a:ext cx="4102405" cy="457113"/>
          </a:xfrm>
          <a:prstGeom prst="rect">
            <a:avLst/>
          </a:prstGeom>
        </p:spPr>
        <p:txBody>
          <a:bodyPr wrap="none">
            <a:spAutoFit/>
          </a:bodyPr>
          <a:lstStyle/>
          <a:p>
            <a:pPr algn="ctr">
              <a:lnSpc>
                <a:spcPct val="106000"/>
              </a:lnSpc>
              <a:spcBef>
                <a:spcPts val="600"/>
              </a:spcBef>
              <a:spcAft>
                <a:spcPts val="800"/>
              </a:spcAft>
            </a:pPr>
            <a:r>
              <a:rPr lang="es-ES" sz="2400" b="1" dirty="0">
                <a:ln w="9525">
                  <a:solidFill>
                    <a:schemeClr val="bg1"/>
                  </a:solidFill>
                  <a:prstDash val="solid"/>
                </a:ln>
                <a:solidFill>
                  <a:srgbClr val="92D050"/>
                </a:solidFill>
                <a:effectLst>
                  <a:outerShdw blurRad="12700" dist="38100" dir="2700000" algn="tl" rotWithShape="0">
                    <a:schemeClr val="bg1">
                      <a:lumMod val="50000"/>
                    </a:schemeClr>
                  </a:outerShdw>
                </a:effectLst>
                <a:latin typeface="Berlin Sans FB" panose="020E0602020502020306" pitchFamily="34" charset="0"/>
                <a:ea typeface="Calibri" panose="020F0502020204030204" pitchFamily="34" charset="0"/>
                <a:cs typeface="Times New Roman" panose="02020603050405020304" pitchFamily="18" charset="0"/>
              </a:rPr>
              <a:t>TRABAJO DE EXPOSICIÒN </a:t>
            </a:r>
            <a:endParaRPr lang="es-ES" sz="1600" b="1" dirty="0">
              <a:ln w="9525">
                <a:solidFill>
                  <a:schemeClr val="bg1"/>
                </a:solidFill>
                <a:prstDash val="solid"/>
              </a:ln>
              <a:solidFill>
                <a:srgbClr val="92D050"/>
              </a:solidFill>
              <a:effectLst>
                <a:outerShdw blurRad="12700" dist="38100" dir="2700000" algn="tl" rotWithShape="0">
                  <a:schemeClr val="bg1">
                    <a:lumMod val="50000"/>
                  </a:schemeClr>
                </a:outerShdw>
              </a:effectLst>
              <a:latin typeface="Berlin Sans FB" panose="020E0602020502020306" pitchFamily="34" charset="0"/>
              <a:ea typeface="Calibri" panose="020F0502020204030204" pitchFamily="34" charset="0"/>
              <a:cs typeface="Times New Roman" panose="02020603050405020304" pitchFamily="18" charset="0"/>
            </a:endParaRPr>
          </a:p>
        </p:txBody>
      </p:sp>
      <p:sp>
        <p:nvSpPr>
          <p:cNvPr id="8" name="Rectángulo 7"/>
          <p:cNvSpPr/>
          <p:nvPr/>
        </p:nvSpPr>
        <p:spPr>
          <a:xfrm>
            <a:off x="3073757" y="3376765"/>
            <a:ext cx="6096000" cy="1625958"/>
          </a:xfrm>
          <a:prstGeom prst="rect">
            <a:avLst/>
          </a:prstGeom>
        </p:spPr>
        <p:txBody>
          <a:bodyPr>
            <a:spAutoFit/>
          </a:bodyPr>
          <a:lstStyle/>
          <a:p>
            <a:pPr algn="ctr">
              <a:lnSpc>
                <a:spcPct val="106000"/>
              </a:lnSpc>
              <a:spcBef>
                <a:spcPts val="600"/>
              </a:spcBef>
              <a:spcAft>
                <a:spcPts val="800"/>
              </a:spcAft>
            </a:pPr>
            <a:r>
              <a:rPr lang="es-ES" sz="2400" b="1" dirty="0" smtClean="0">
                <a:ln w="9525">
                  <a:solidFill>
                    <a:schemeClr val="bg1"/>
                  </a:solidFill>
                  <a:prstDash val="solid"/>
                </a:ln>
                <a:solidFill>
                  <a:srgbClr val="92D050"/>
                </a:solidFill>
                <a:effectLst>
                  <a:outerShdw blurRad="12700" dist="38100" dir="2700000" algn="tl" rotWithShape="0">
                    <a:schemeClr val="bg1">
                      <a:lumMod val="50000"/>
                    </a:schemeClr>
                  </a:outerShdw>
                </a:effectLst>
                <a:latin typeface="Berlin Sans FB" panose="020E0602020502020306" pitchFamily="34" charset="0"/>
                <a:ea typeface="Calibri" panose="020F0502020204030204" pitchFamily="34" charset="0"/>
                <a:cs typeface="Times New Roman" panose="02020603050405020304" pitchFamily="18" charset="0"/>
              </a:rPr>
              <a:t>TEMA:</a:t>
            </a:r>
            <a:endParaRPr lang="es-ES" sz="2000" b="1" dirty="0">
              <a:ln w="9525">
                <a:solidFill>
                  <a:schemeClr val="bg1"/>
                </a:solidFill>
                <a:prstDash val="solid"/>
              </a:ln>
              <a:solidFill>
                <a:srgbClr val="92D050"/>
              </a:solidFill>
              <a:effectLst>
                <a:outerShdw blurRad="12700" dist="38100" dir="2700000" algn="tl" rotWithShape="0">
                  <a:schemeClr val="bg1">
                    <a:lumMod val="50000"/>
                  </a:schemeClr>
                </a:outerShdw>
              </a:effectLst>
              <a:latin typeface="Berlin Sans FB" panose="020E0602020502020306" pitchFamily="34" charset="0"/>
              <a:ea typeface="Calibri" panose="020F0502020204030204" pitchFamily="34" charset="0"/>
              <a:cs typeface="Times New Roman" panose="02020603050405020304" pitchFamily="18" charset="0"/>
            </a:endParaRPr>
          </a:p>
          <a:p>
            <a:pPr algn="ctr">
              <a:lnSpc>
                <a:spcPct val="106000"/>
              </a:lnSpc>
              <a:spcBef>
                <a:spcPts val="600"/>
              </a:spcBef>
              <a:spcAft>
                <a:spcPts val="800"/>
              </a:spcAft>
            </a:pPr>
            <a:r>
              <a:rPr lang="es-ES" sz="2400" b="1" dirty="0" smtClean="0">
                <a:ln w="22225">
                  <a:solidFill>
                    <a:schemeClr val="accent2"/>
                  </a:solidFill>
                  <a:prstDash val="solid"/>
                </a:ln>
                <a:solidFill>
                  <a:schemeClr val="accent2">
                    <a:lumMod val="40000"/>
                    <a:lumOff val="60000"/>
                  </a:schemeClr>
                </a:solidFill>
                <a:latin typeface="Berlin Sans FB" panose="020E0602020502020306" pitchFamily="34" charset="0"/>
                <a:ea typeface="Calibri" panose="020F0502020204030204" pitchFamily="34" charset="0"/>
                <a:cs typeface="Times New Roman" panose="02020603050405020304" pitchFamily="18" charset="0"/>
              </a:rPr>
              <a:t>MODELOS DE PROCESOS DESCRIPTIVOS </a:t>
            </a:r>
            <a:endParaRPr lang="es-ES" sz="2000" b="1" dirty="0" smtClean="0">
              <a:ln w="22225">
                <a:solidFill>
                  <a:schemeClr val="accent2"/>
                </a:solidFill>
                <a:prstDash val="solid"/>
              </a:ln>
              <a:solidFill>
                <a:schemeClr val="accent2">
                  <a:lumMod val="40000"/>
                  <a:lumOff val="60000"/>
                </a:schemeClr>
              </a:solidFill>
              <a:latin typeface="Berlin Sans FB" panose="020E0602020502020306" pitchFamily="34" charset="0"/>
              <a:ea typeface="Calibri" panose="020F0502020204030204" pitchFamily="34" charset="0"/>
              <a:cs typeface="Times New Roman" panose="02020603050405020304" pitchFamily="18" charset="0"/>
            </a:endParaRPr>
          </a:p>
          <a:p>
            <a:pPr algn="just">
              <a:lnSpc>
                <a:spcPct val="106000"/>
              </a:lnSpc>
              <a:spcBef>
                <a:spcPts val="600"/>
              </a:spcBef>
              <a:spcAft>
                <a:spcPts val="800"/>
              </a:spcAft>
            </a:pPr>
            <a:r>
              <a:rPr lang="es-ES" sz="2400" b="1" dirty="0" smtClean="0">
                <a:effectLst/>
                <a:latin typeface="Berlin Sans FB" panose="020E0602020502020306" pitchFamily="34" charset="0"/>
                <a:ea typeface="Calibri" panose="020F0502020204030204" pitchFamily="34" charset="0"/>
                <a:cs typeface="Times New Roman" panose="02020603050405020304" pitchFamily="18" charset="0"/>
              </a:rPr>
              <a:t> </a:t>
            </a:r>
            <a:endParaRPr lang="es-ES" sz="2000" dirty="0">
              <a:effectLst/>
              <a:latin typeface="Berlin Sans FB" panose="020E0602020502020306" pitchFamily="34" charset="0"/>
              <a:ea typeface="Calibri" panose="020F0502020204030204" pitchFamily="34" charset="0"/>
              <a:cs typeface="Times New Roman" panose="02020603050405020304" pitchFamily="18" charset="0"/>
            </a:endParaRPr>
          </a:p>
        </p:txBody>
      </p:sp>
      <p:sp>
        <p:nvSpPr>
          <p:cNvPr id="9" name="Rectángulo 8"/>
          <p:cNvSpPr/>
          <p:nvPr/>
        </p:nvSpPr>
        <p:spPr>
          <a:xfrm>
            <a:off x="3073757" y="4655910"/>
            <a:ext cx="6096000" cy="1889235"/>
          </a:xfrm>
          <a:prstGeom prst="rect">
            <a:avLst/>
          </a:prstGeom>
        </p:spPr>
        <p:txBody>
          <a:bodyPr>
            <a:spAutoFit/>
          </a:bodyPr>
          <a:lstStyle/>
          <a:p>
            <a:pPr algn="ctr">
              <a:lnSpc>
                <a:spcPct val="106000"/>
              </a:lnSpc>
              <a:spcBef>
                <a:spcPts val="600"/>
              </a:spcBef>
              <a:spcAft>
                <a:spcPts val="0"/>
              </a:spcAft>
            </a:pPr>
            <a:r>
              <a:rPr lang="es-ES" sz="2400" b="1" dirty="0" smtClean="0">
                <a:ln w="9525">
                  <a:solidFill>
                    <a:schemeClr val="bg1"/>
                  </a:solidFill>
                  <a:prstDash val="solid"/>
                </a:ln>
                <a:solidFill>
                  <a:srgbClr val="92D050"/>
                </a:solidFill>
                <a:effectLst>
                  <a:outerShdw blurRad="12700" dist="38100" dir="2700000" algn="tl" rotWithShape="0">
                    <a:schemeClr val="bg1">
                      <a:lumMod val="50000"/>
                    </a:schemeClr>
                  </a:outerShdw>
                </a:effectLst>
                <a:latin typeface="Berlin Sans FB" panose="020E0602020502020306" pitchFamily="34" charset="0"/>
                <a:ea typeface="Calibri" panose="020F0502020204030204" pitchFamily="34" charset="0"/>
                <a:cs typeface="Times New Roman" panose="02020603050405020304" pitchFamily="18" charset="0"/>
              </a:rPr>
              <a:t>AUTORAS:</a:t>
            </a:r>
            <a:endParaRPr lang="es-ES" sz="2000" b="1" dirty="0" smtClean="0">
              <a:ln w="9525">
                <a:solidFill>
                  <a:schemeClr val="bg1"/>
                </a:solidFill>
                <a:prstDash val="solid"/>
              </a:ln>
              <a:solidFill>
                <a:srgbClr val="92D050"/>
              </a:solidFill>
              <a:effectLst>
                <a:outerShdw blurRad="12700" dist="38100" dir="2700000" algn="tl" rotWithShape="0">
                  <a:schemeClr val="bg1">
                    <a:lumMod val="50000"/>
                  </a:schemeClr>
                </a:outerShdw>
              </a:effectLst>
              <a:latin typeface="Berlin Sans FB" panose="020E0602020502020306" pitchFamily="34" charset="0"/>
              <a:ea typeface="Calibri" panose="020F0502020204030204" pitchFamily="34" charset="0"/>
              <a:cs typeface="Times New Roman" panose="02020603050405020304" pitchFamily="18" charset="0"/>
            </a:endParaRPr>
          </a:p>
          <a:p>
            <a:pPr algn="ctr">
              <a:spcBef>
                <a:spcPts val="600"/>
              </a:spcBef>
              <a:spcAft>
                <a:spcPts val="0"/>
              </a:spcAft>
            </a:pPr>
            <a:r>
              <a:rPr lang="es-ES" sz="2400" b="1" dirty="0" smtClean="0">
                <a:ln w="22225">
                  <a:solidFill>
                    <a:schemeClr val="accent2"/>
                  </a:solidFill>
                  <a:prstDash val="solid"/>
                </a:ln>
                <a:solidFill>
                  <a:schemeClr val="accent2">
                    <a:lumMod val="40000"/>
                    <a:lumOff val="60000"/>
                  </a:schemeClr>
                </a:solidFill>
                <a:latin typeface="Berlin Sans FB" panose="020E0602020502020306" pitchFamily="34" charset="0"/>
                <a:ea typeface="Calibri" panose="020F0502020204030204" pitchFamily="34" charset="0"/>
                <a:cs typeface="Times New Roman" panose="02020603050405020304" pitchFamily="18" charset="0"/>
              </a:rPr>
              <a:t>CINTYA P. ALVAREZ MOREIRA</a:t>
            </a:r>
            <a:endParaRPr lang="es-ES" sz="2000" b="1" dirty="0" smtClean="0">
              <a:ln w="22225">
                <a:solidFill>
                  <a:schemeClr val="accent2"/>
                </a:solidFill>
                <a:prstDash val="solid"/>
              </a:ln>
              <a:solidFill>
                <a:schemeClr val="accent2">
                  <a:lumMod val="40000"/>
                  <a:lumOff val="60000"/>
                </a:schemeClr>
              </a:solidFill>
              <a:latin typeface="Berlin Sans FB" panose="020E0602020502020306" pitchFamily="34" charset="0"/>
              <a:ea typeface="Calibri" panose="020F0502020204030204" pitchFamily="34" charset="0"/>
              <a:cs typeface="Times New Roman" panose="02020603050405020304" pitchFamily="18" charset="0"/>
            </a:endParaRPr>
          </a:p>
          <a:p>
            <a:pPr algn="ctr">
              <a:spcBef>
                <a:spcPts val="600"/>
              </a:spcBef>
              <a:spcAft>
                <a:spcPts val="0"/>
              </a:spcAft>
            </a:pPr>
            <a:r>
              <a:rPr lang="es-ES" sz="2400" b="1" dirty="0" smtClean="0">
                <a:ln w="22225">
                  <a:solidFill>
                    <a:schemeClr val="accent2"/>
                  </a:solidFill>
                  <a:prstDash val="solid"/>
                </a:ln>
                <a:solidFill>
                  <a:schemeClr val="accent2">
                    <a:lumMod val="40000"/>
                    <a:lumOff val="60000"/>
                  </a:schemeClr>
                </a:solidFill>
                <a:latin typeface="Berlin Sans FB" panose="020E0602020502020306" pitchFamily="34" charset="0"/>
                <a:ea typeface="Calibri" panose="020F0502020204030204" pitchFamily="34" charset="0"/>
                <a:cs typeface="Times New Roman" panose="02020603050405020304" pitchFamily="18" charset="0"/>
              </a:rPr>
              <a:t>DENNY M. COBEÑA BRAVO</a:t>
            </a:r>
            <a:endParaRPr lang="es-ES" sz="2000" b="1" dirty="0" smtClean="0">
              <a:ln w="22225">
                <a:solidFill>
                  <a:schemeClr val="accent2"/>
                </a:solidFill>
                <a:prstDash val="solid"/>
              </a:ln>
              <a:solidFill>
                <a:schemeClr val="accent2">
                  <a:lumMod val="40000"/>
                  <a:lumOff val="60000"/>
                </a:schemeClr>
              </a:solidFill>
              <a:latin typeface="Berlin Sans FB" panose="020E0602020502020306" pitchFamily="34" charset="0"/>
              <a:ea typeface="Calibri" panose="020F0502020204030204" pitchFamily="34" charset="0"/>
              <a:cs typeface="Times New Roman" panose="02020603050405020304" pitchFamily="18" charset="0"/>
            </a:endParaRPr>
          </a:p>
          <a:p>
            <a:pPr algn="ctr">
              <a:spcBef>
                <a:spcPts val="600"/>
              </a:spcBef>
              <a:spcAft>
                <a:spcPts val="0"/>
              </a:spcAft>
            </a:pPr>
            <a:r>
              <a:rPr lang="es-ES" sz="2400" b="1" dirty="0" smtClean="0">
                <a:ln w="22225">
                  <a:solidFill>
                    <a:schemeClr val="accent2"/>
                  </a:solidFill>
                  <a:prstDash val="solid"/>
                </a:ln>
                <a:solidFill>
                  <a:schemeClr val="accent2">
                    <a:lumMod val="40000"/>
                    <a:lumOff val="60000"/>
                  </a:schemeClr>
                </a:solidFill>
                <a:latin typeface="Berlin Sans FB" panose="020E0602020502020306" pitchFamily="34" charset="0"/>
                <a:ea typeface="Calibri" panose="020F0502020204030204" pitchFamily="34" charset="0"/>
                <a:cs typeface="Times New Roman" panose="02020603050405020304" pitchFamily="18" charset="0"/>
              </a:rPr>
              <a:t>MARJORIE S. KUFFO ZAMBRANO…</a:t>
            </a:r>
            <a:endParaRPr lang="es-ES" sz="2000" b="1" dirty="0">
              <a:ln w="22225">
                <a:solidFill>
                  <a:schemeClr val="accent2"/>
                </a:solidFill>
                <a:prstDash val="solid"/>
              </a:ln>
              <a:solidFill>
                <a:schemeClr val="accent2">
                  <a:lumMod val="40000"/>
                  <a:lumOff val="60000"/>
                </a:schemeClr>
              </a:solidFill>
              <a:latin typeface="Berlin Sans FB" panose="020E0602020502020306"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63405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echa a la derecha con muesca 3"/>
          <p:cNvSpPr/>
          <p:nvPr/>
        </p:nvSpPr>
        <p:spPr>
          <a:xfrm>
            <a:off x="476519" y="373487"/>
            <a:ext cx="5228822" cy="1313645"/>
          </a:xfrm>
          <a:prstGeom prst="notched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ES" sz="2800" dirty="0" smtClean="0">
                <a:latin typeface="Rockwell Extra Bold" panose="02060903040505020403" pitchFamily="18" charset="0"/>
              </a:rPr>
              <a:t>Modelo de Cascada</a:t>
            </a:r>
            <a:endParaRPr lang="es-ES" sz="2800" dirty="0">
              <a:latin typeface="Rockwell Extra Bold" panose="02060903040505020403" pitchFamily="18" charset="0"/>
            </a:endParaRPr>
          </a:p>
        </p:txBody>
      </p:sp>
      <p:sp>
        <p:nvSpPr>
          <p:cNvPr id="5" name="Rectángulo 4"/>
          <p:cNvSpPr/>
          <p:nvPr/>
        </p:nvSpPr>
        <p:spPr>
          <a:xfrm>
            <a:off x="5473521" y="1573235"/>
            <a:ext cx="6259133" cy="159496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just"/>
            <a:r>
              <a:rPr lang="es-ES" sz="2000" dirty="0">
                <a:latin typeface="Baskerville Old Face" panose="02020602080505020303" pitchFamily="18" charset="0"/>
              </a:rPr>
              <a:t>Es conocido también como modelo de desarrollo clásico. Este modelo coloca las actividades estructurales una a continuación de la otra siguiendo un flujo descendente en el </a:t>
            </a:r>
            <a:r>
              <a:rPr lang="es-ES" sz="2000" dirty="0" smtClean="0">
                <a:latin typeface="Baskerville Old Face" panose="02020602080505020303" pitchFamily="18" charset="0"/>
              </a:rPr>
              <a:t>proceso.</a:t>
            </a:r>
            <a:endParaRPr lang="es-ES" sz="2000" dirty="0">
              <a:latin typeface="Baskerville Old Face" panose="02020602080505020303" pitchFamily="18" charset="0"/>
            </a:endParaRPr>
          </a:p>
        </p:txBody>
      </p:sp>
      <p:pic>
        <p:nvPicPr>
          <p:cNvPr id="6" name="Imagen 5"/>
          <p:cNvPicPr>
            <a:picLocks noChangeAspect="1"/>
          </p:cNvPicPr>
          <p:nvPr/>
        </p:nvPicPr>
        <p:blipFill>
          <a:blip r:embed="rId2"/>
          <a:stretch>
            <a:fillRect/>
          </a:stretch>
        </p:blipFill>
        <p:spPr>
          <a:xfrm>
            <a:off x="846716" y="3335629"/>
            <a:ext cx="7022275" cy="3350310"/>
          </a:xfrm>
          <a:prstGeom prst="rect">
            <a:avLst/>
          </a:prstGeom>
        </p:spPr>
      </p:pic>
    </p:spTree>
    <p:extLst>
      <p:ext uri="{BB962C8B-B14F-4D97-AF65-F5344CB8AC3E}">
        <p14:creationId xmlns:p14="http://schemas.microsoft.com/office/powerpoint/2010/main" val="4291871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058990" y="276061"/>
            <a:ext cx="3580326" cy="830997"/>
          </a:xfrm>
          <a:prstGeom prst="rect">
            <a:avLst/>
          </a:prstGeom>
          <a:noFill/>
        </p:spPr>
        <p:txBody>
          <a:bodyPr wrap="square" rtlCol="0">
            <a:spAutoFit/>
          </a:bodyPr>
          <a:lstStyle/>
          <a:p>
            <a:pPr algn="ctr"/>
            <a:r>
              <a:rPr lang="es-ES" sz="4800" dirty="0" smtClean="0">
                <a:effectLst>
                  <a:reflection blurRad="6350" stA="60000" endA="900" endPos="58000" dir="5400000" sy="-100000" algn="bl" rotWithShape="0"/>
                </a:effectLst>
                <a:latin typeface="Cooper Black" panose="0208090404030B020404" pitchFamily="18" charset="0"/>
              </a:rPr>
              <a:t>FASES</a:t>
            </a:r>
            <a:endParaRPr lang="es-ES" sz="4800" dirty="0">
              <a:effectLst>
                <a:reflection blurRad="6350" stA="60000" endA="900" endPos="58000" dir="5400000" sy="-100000" algn="bl" rotWithShape="0"/>
              </a:effectLst>
              <a:latin typeface="Cooper Black" panose="0208090404030B020404" pitchFamily="18" charset="0"/>
            </a:endParaRPr>
          </a:p>
        </p:txBody>
      </p:sp>
      <p:sp>
        <p:nvSpPr>
          <p:cNvPr id="3" name="Flecha a la derecha con muesca 2"/>
          <p:cNvSpPr/>
          <p:nvPr/>
        </p:nvSpPr>
        <p:spPr>
          <a:xfrm>
            <a:off x="135229" y="717318"/>
            <a:ext cx="2485622" cy="1171978"/>
          </a:xfrm>
          <a:prstGeom prst="notchedRigh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s-ES" sz="2000" dirty="0" smtClean="0">
                <a:latin typeface="Berlin Sans FB" panose="020E0602020502020306" pitchFamily="34" charset="0"/>
              </a:rPr>
              <a:t>1.- Análisis de Requisitos </a:t>
            </a:r>
            <a:endParaRPr lang="es-ES" sz="2000" dirty="0">
              <a:latin typeface="Berlin Sans FB" panose="020E0602020502020306" pitchFamily="34" charset="0"/>
            </a:endParaRPr>
          </a:p>
        </p:txBody>
      </p:sp>
      <p:sp>
        <p:nvSpPr>
          <p:cNvPr id="4" name="Flecha a la derecha con muesca 3"/>
          <p:cNvSpPr/>
          <p:nvPr/>
        </p:nvSpPr>
        <p:spPr>
          <a:xfrm>
            <a:off x="2002666" y="1675434"/>
            <a:ext cx="2485622" cy="1171978"/>
          </a:xfrm>
          <a:prstGeom prst="notchedRigh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5"/>
          </a:lnRef>
          <a:fillRef idx="3">
            <a:schemeClr val="accent5"/>
          </a:fillRef>
          <a:effectRef idx="3">
            <a:schemeClr val="accent5"/>
          </a:effectRef>
          <a:fontRef idx="minor">
            <a:schemeClr val="lt1"/>
          </a:fontRef>
        </p:style>
        <p:txBody>
          <a:bodyPr rtlCol="0" anchor="ctr"/>
          <a:lstStyle/>
          <a:p>
            <a:pPr algn="ctr"/>
            <a:r>
              <a:rPr lang="es-ES" sz="2000" dirty="0" smtClean="0">
                <a:latin typeface="Berlin Sans FB" panose="020E0602020502020306" pitchFamily="34" charset="0"/>
              </a:rPr>
              <a:t>2.- Diseño del Sistema  </a:t>
            </a:r>
            <a:endParaRPr lang="es-ES" sz="2000" dirty="0">
              <a:latin typeface="Berlin Sans FB" panose="020E0602020502020306" pitchFamily="34" charset="0"/>
            </a:endParaRPr>
          </a:p>
        </p:txBody>
      </p:sp>
      <p:sp>
        <p:nvSpPr>
          <p:cNvPr id="5" name="Flecha a la derecha con muesca 4"/>
          <p:cNvSpPr/>
          <p:nvPr/>
        </p:nvSpPr>
        <p:spPr>
          <a:xfrm>
            <a:off x="3870102" y="2658629"/>
            <a:ext cx="2485622" cy="1171978"/>
          </a:xfrm>
          <a:prstGeom prst="notchedRigh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s-ES" sz="2000" dirty="0" smtClean="0">
                <a:latin typeface="Berlin Sans FB" panose="020E0602020502020306" pitchFamily="34" charset="0"/>
              </a:rPr>
              <a:t>3.- Codificación </a:t>
            </a:r>
            <a:endParaRPr lang="es-ES" sz="2000" dirty="0">
              <a:latin typeface="Berlin Sans FB" panose="020E0602020502020306" pitchFamily="34" charset="0"/>
            </a:endParaRPr>
          </a:p>
        </p:txBody>
      </p:sp>
      <p:sp>
        <p:nvSpPr>
          <p:cNvPr id="6" name="Flecha a la derecha con muesca 5"/>
          <p:cNvSpPr/>
          <p:nvPr/>
        </p:nvSpPr>
        <p:spPr>
          <a:xfrm>
            <a:off x="9247031" y="5608214"/>
            <a:ext cx="2672362" cy="1171978"/>
          </a:xfrm>
          <a:prstGeom prst="notchedRightArrow">
            <a:avLst/>
          </a:prstGeom>
          <a:solidFill>
            <a:srgbClr val="7030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dirty="0" smtClean="0">
                <a:latin typeface="Berlin Sans FB" panose="020E0602020502020306" pitchFamily="34" charset="0"/>
              </a:rPr>
              <a:t>6.-Mantenimiento</a:t>
            </a:r>
            <a:endParaRPr lang="es-ES" sz="2000" dirty="0">
              <a:latin typeface="Berlin Sans FB" panose="020E0602020502020306" pitchFamily="34" charset="0"/>
            </a:endParaRPr>
          </a:p>
        </p:txBody>
      </p:sp>
      <p:sp>
        <p:nvSpPr>
          <p:cNvPr id="7" name="Flecha a la derecha con muesca 6"/>
          <p:cNvSpPr/>
          <p:nvPr/>
        </p:nvSpPr>
        <p:spPr>
          <a:xfrm>
            <a:off x="5754709" y="3641824"/>
            <a:ext cx="2485622" cy="1171978"/>
          </a:xfrm>
          <a:prstGeom prst="notchedRightArrow">
            <a:avLst/>
          </a:prstGeom>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s-ES" sz="2000" dirty="0" smtClean="0">
                <a:latin typeface="Berlin Sans FB" panose="020E0602020502020306" pitchFamily="34" charset="0"/>
              </a:rPr>
              <a:t>4.- Pruebas</a:t>
            </a:r>
            <a:endParaRPr lang="es-ES" sz="2000" dirty="0">
              <a:latin typeface="Berlin Sans FB" panose="020E0602020502020306" pitchFamily="34" charset="0"/>
            </a:endParaRPr>
          </a:p>
        </p:txBody>
      </p:sp>
      <p:sp>
        <p:nvSpPr>
          <p:cNvPr id="8" name="Flecha a la derecha con muesca 7"/>
          <p:cNvSpPr/>
          <p:nvPr/>
        </p:nvSpPr>
        <p:spPr>
          <a:xfrm>
            <a:off x="7639316" y="4625019"/>
            <a:ext cx="2485622" cy="1171978"/>
          </a:xfrm>
          <a:prstGeom prst="notchedRigh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4"/>
          </a:lnRef>
          <a:fillRef idx="3">
            <a:schemeClr val="accent4"/>
          </a:fillRef>
          <a:effectRef idx="3">
            <a:schemeClr val="accent4"/>
          </a:effectRef>
          <a:fontRef idx="minor">
            <a:schemeClr val="lt1"/>
          </a:fontRef>
        </p:style>
        <p:txBody>
          <a:bodyPr rtlCol="0" anchor="ctr"/>
          <a:lstStyle/>
          <a:p>
            <a:pPr algn="ctr"/>
            <a:r>
              <a:rPr lang="es-ES" sz="2000" dirty="0" smtClean="0">
                <a:latin typeface="Berlin Sans FB" panose="020E0602020502020306" pitchFamily="34" charset="0"/>
              </a:rPr>
              <a:t>5.- Verificación</a:t>
            </a:r>
            <a:endParaRPr lang="es-ES" sz="2000" dirty="0">
              <a:latin typeface="Berlin Sans FB" panose="020E0602020502020306" pitchFamily="34" charset="0"/>
            </a:endParaRPr>
          </a:p>
        </p:txBody>
      </p:sp>
      <p:pic>
        <p:nvPicPr>
          <p:cNvPr id="1026" name="Picture 2" descr="Resultado de imagen para imagenes de fases de un proyec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1" y="3653976"/>
            <a:ext cx="5209508" cy="3191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105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p:nvPr/>
        </p:nvPicPr>
        <p:blipFill rotWithShape="1">
          <a:blip r:embed="rId2">
            <a:extLst>
              <a:ext uri="{28A0092B-C50C-407E-A947-70E740481C1C}">
                <a14:useLocalDpi xmlns:a14="http://schemas.microsoft.com/office/drawing/2010/main" val="0"/>
              </a:ext>
            </a:extLst>
          </a:blip>
          <a:srcRect l="39564" t="48630" r="27328" b="20623"/>
          <a:stretch/>
        </p:blipFill>
        <p:spPr bwMode="auto">
          <a:xfrm>
            <a:off x="244699" y="2640169"/>
            <a:ext cx="6890197" cy="4069992"/>
          </a:xfrm>
          <a:prstGeom prst="rect">
            <a:avLst/>
          </a:prstGeom>
          <a:ln>
            <a:noFill/>
          </a:ln>
          <a:extLst>
            <a:ext uri="{53640926-AAD7-44D8-BBD7-CCE9431645EC}">
              <a14:shadowObscured xmlns:a14="http://schemas.microsoft.com/office/drawing/2010/main"/>
            </a:ext>
          </a:extLst>
        </p:spPr>
      </p:pic>
      <p:sp>
        <p:nvSpPr>
          <p:cNvPr id="2" name="Flecha a la derecha con muesca 1"/>
          <p:cNvSpPr/>
          <p:nvPr/>
        </p:nvSpPr>
        <p:spPr>
          <a:xfrm>
            <a:off x="244699" y="167425"/>
            <a:ext cx="5203064" cy="1725769"/>
          </a:xfrm>
          <a:prstGeom prst="notched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sz="2800" dirty="0" smtClean="0">
                <a:latin typeface="Rockwell Extra Bold" panose="02060903040505020403" pitchFamily="18" charset="0"/>
              </a:rPr>
              <a:t>Modelo de Proceso Incremental</a:t>
            </a:r>
            <a:endParaRPr lang="es-ES" sz="2800" dirty="0">
              <a:latin typeface="Rockwell Extra Bold" panose="02060903040505020403" pitchFamily="18" charset="0"/>
            </a:endParaRPr>
          </a:p>
        </p:txBody>
      </p:sp>
      <p:sp>
        <p:nvSpPr>
          <p:cNvPr id="3" name="Rectángulo 2"/>
          <p:cNvSpPr/>
          <p:nvPr/>
        </p:nvSpPr>
        <p:spPr>
          <a:xfrm>
            <a:off x="4829577" y="1803042"/>
            <a:ext cx="7207876" cy="168713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r>
              <a:rPr lang="es-ES" sz="2000" dirty="0">
                <a:latin typeface="Baskerville Old Face" panose="02020602080505020303" pitchFamily="18" charset="0"/>
              </a:rPr>
              <a:t>Se trata de un modelo de proceso que aplica  secuencias lineales en forma escalonada a medida que el calendario de actividades  va avanzando. Cada secuencia lineal produce un incremento de software susceptible de entregarse de manera parecida a los incrementos  producidos en un flujo de proceso evolutivo. </a:t>
            </a:r>
          </a:p>
        </p:txBody>
      </p:sp>
    </p:spTree>
    <p:extLst>
      <p:ext uri="{BB962C8B-B14F-4D97-AF65-F5344CB8AC3E}">
        <p14:creationId xmlns:p14="http://schemas.microsoft.com/office/powerpoint/2010/main" val="815960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echa a la derecha con muesca 1"/>
          <p:cNvSpPr/>
          <p:nvPr/>
        </p:nvSpPr>
        <p:spPr>
          <a:xfrm>
            <a:off x="218941" y="334850"/>
            <a:ext cx="5203064" cy="1725769"/>
          </a:xfrm>
          <a:prstGeom prst="notched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ES" sz="2800" dirty="0" smtClean="0">
                <a:latin typeface="Rockwell Extra Bold" panose="02060903040505020403" pitchFamily="18" charset="0"/>
              </a:rPr>
              <a:t>Modelo de Proceso Evolutivo</a:t>
            </a:r>
            <a:endParaRPr lang="es-ES" sz="2800" dirty="0">
              <a:latin typeface="Rockwell Extra Bold" panose="02060903040505020403" pitchFamily="18" charset="0"/>
            </a:endParaRPr>
          </a:p>
        </p:txBody>
      </p:sp>
      <p:sp>
        <p:nvSpPr>
          <p:cNvPr id="3" name="Rectángulo 2"/>
          <p:cNvSpPr/>
          <p:nvPr/>
        </p:nvSpPr>
        <p:spPr>
          <a:xfrm>
            <a:off x="4417454" y="2305318"/>
            <a:ext cx="7362422" cy="175152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s-ES">
                <a:latin typeface="Baskerville Old Face" panose="02020602080505020303" pitchFamily="18" charset="0"/>
              </a:rPr>
              <a:t>Este modelo también se lo conoce con el nombre de modelo iterativo dado que el software cambia y mejora en cada una de las iteraciones que se realizan. Se diferencia del modelo incremental porque en este se deben de tener todos  los requisitos desde  el principio, mientras que  en el modelo iterativo prevé el descubrimiento de nuevos requisitos a lo largo del desarrollo</a:t>
            </a:r>
          </a:p>
        </p:txBody>
      </p:sp>
      <p:pic>
        <p:nvPicPr>
          <p:cNvPr id="2050" name="Picture 2" descr="Resultado de imagen para muñequitos blanc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570" y="2742328"/>
            <a:ext cx="3747551" cy="39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992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echa a la derecha con muesca 2"/>
          <p:cNvSpPr/>
          <p:nvPr/>
        </p:nvSpPr>
        <p:spPr>
          <a:xfrm>
            <a:off x="218941" y="334850"/>
            <a:ext cx="5203064" cy="1725769"/>
          </a:xfrm>
          <a:prstGeom prst="notchedRightArrow">
            <a:avLst/>
          </a:prstGeom>
          <a:solidFill>
            <a:srgbClr val="00B0F0"/>
          </a:solidFill>
          <a:ln>
            <a:noFill/>
          </a:ln>
          <a:effectLst/>
          <a:scene3d>
            <a:camera prst="orthographicFront">
              <a:rot lat="0" lon="0" rev="0"/>
            </a:camera>
            <a:lightRig rig="contrasting" dir="t">
              <a:rot lat="0" lon="0" rev="7800000"/>
            </a:lightRig>
          </a:scene3d>
          <a:sp3d>
            <a:bevelT w="139700" h="139700"/>
          </a:sp3d>
        </p:spPr>
        <p:style>
          <a:lnRef idx="0">
            <a:schemeClr val="accent4"/>
          </a:lnRef>
          <a:fillRef idx="3">
            <a:schemeClr val="accent4"/>
          </a:fillRef>
          <a:effectRef idx="3">
            <a:schemeClr val="accent4"/>
          </a:effectRef>
          <a:fontRef idx="minor">
            <a:schemeClr val="lt1"/>
          </a:fontRef>
        </p:style>
        <p:txBody>
          <a:bodyPr rtlCol="0" anchor="ctr"/>
          <a:lstStyle/>
          <a:p>
            <a:pPr algn="ctr"/>
            <a:r>
              <a:rPr lang="es-ES" sz="2800" dirty="0" smtClean="0">
                <a:latin typeface="Rockwell Extra Bold" panose="02060903040505020403" pitchFamily="18" charset="0"/>
              </a:rPr>
              <a:t>Modelo de Proceso Espiral</a:t>
            </a:r>
            <a:endParaRPr lang="es-ES" sz="2800" dirty="0">
              <a:latin typeface="Rockwell Extra Bold" panose="02060903040505020403" pitchFamily="18" charset="0"/>
            </a:endParaRPr>
          </a:p>
        </p:txBody>
      </p:sp>
      <p:sp>
        <p:nvSpPr>
          <p:cNvPr id="4" name="Rectángulo 3"/>
          <p:cNvSpPr/>
          <p:nvPr/>
        </p:nvSpPr>
        <p:spPr>
          <a:xfrm>
            <a:off x="5087155" y="1725768"/>
            <a:ext cx="6851561" cy="185455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just"/>
            <a:r>
              <a:rPr lang="es-ES" sz="2000">
                <a:latin typeface="Baskerville Old Face" panose="02020602080505020303" pitchFamily="18" charset="0"/>
              </a:rPr>
              <a:t>Este modelo mezcla los paradigmas  del modelo de cascada y el modelo evolutivo u iterativo. Cada iteración dentro del espiral realiza las fases del modelo de cascada pero en cada una de las iteraciones se pueden desarrollar prototipos para identificar  las necesidades del cliente e incorporar nueva funcionalidad en las iteraciones siguientes. </a:t>
            </a:r>
          </a:p>
        </p:txBody>
      </p:sp>
      <p:pic>
        <p:nvPicPr>
          <p:cNvPr id="5" name="Imagen 4"/>
          <p:cNvPicPr>
            <a:picLocks noChangeAspect="1"/>
          </p:cNvPicPr>
          <p:nvPr/>
        </p:nvPicPr>
        <p:blipFill>
          <a:blip r:embed="rId2"/>
          <a:stretch>
            <a:fillRect/>
          </a:stretch>
        </p:blipFill>
        <p:spPr>
          <a:xfrm>
            <a:off x="218941" y="3683356"/>
            <a:ext cx="6568226" cy="2945568"/>
          </a:xfrm>
          <a:prstGeom prst="rect">
            <a:avLst/>
          </a:prstGeom>
        </p:spPr>
      </p:pic>
    </p:spTree>
    <p:extLst>
      <p:ext uri="{BB962C8B-B14F-4D97-AF65-F5344CB8AC3E}">
        <p14:creationId xmlns:p14="http://schemas.microsoft.com/office/powerpoint/2010/main" val="2651174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010751" y="2420086"/>
            <a:ext cx="8531118" cy="1862048"/>
          </a:xfrm>
          <a:prstGeom prst="rect">
            <a:avLst/>
          </a:prstGeom>
        </p:spPr>
        <p:txBody>
          <a:bodyPr wrap="none">
            <a:spAutoFit/>
          </a:bodyPr>
          <a:lstStyle/>
          <a:p>
            <a:pPr algn="ctr"/>
            <a:r>
              <a:rPr lang="es-ES" sz="11500" dirty="0" smtClean="0">
                <a:effectLst>
                  <a:glow rad="228600">
                    <a:schemeClr val="accent3">
                      <a:satMod val="175000"/>
                      <a:alpha val="40000"/>
                    </a:schemeClr>
                  </a:glow>
                  <a:outerShdw blurRad="50800" dist="38100" dir="2700000" algn="tl" rotWithShape="0">
                    <a:prstClr val="black">
                      <a:alpha val="40000"/>
                    </a:prstClr>
                  </a:outerShdw>
                  <a:reflection blurRad="6350" stA="55000" endA="300" endPos="45500" dir="5400000" sy="-100000" algn="bl" rotWithShape="0"/>
                </a:effectLst>
                <a:latin typeface="Gill Sans Ultra Bold" panose="020B0A02020104020203" pitchFamily="34" charset="0"/>
              </a:rPr>
              <a:t>GRACIAS</a:t>
            </a:r>
            <a:endParaRPr lang="es-ES" sz="11500" dirty="0">
              <a:effectLst>
                <a:glow rad="228600">
                  <a:schemeClr val="accent3">
                    <a:satMod val="175000"/>
                    <a:alpha val="40000"/>
                  </a:schemeClr>
                </a:glow>
                <a:outerShdw blurRad="50800" dist="38100" dir="2700000" algn="tl" rotWithShape="0">
                  <a:prstClr val="black">
                    <a:alpha val="40000"/>
                  </a:prstClr>
                </a:outerShdw>
                <a:reflection blurRad="6350" stA="55000" endA="300" endPos="45500" dir="5400000" sy="-100000" algn="bl" rotWithShape="0"/>
              </a:effectLst>
              <a:latin typeface="Gill Sans Ultra Bold" panose="020B0A02020104020203" pitchFamily="34" charset="0"/>
            </a:endParaRPr>
          </a:p>
        </p:txBody>
      </p:sp>
    </p:spTree>
    <p:extLst>
      <p:ext uri="{BB962C8B-B14F-4D97-AF65-F5344CB8AC3E}">
        <p14:creationId xmlns:p14="http://schemas.microsoft.com/office/powerpoint/2010/main" val="269807080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275</Words>
  <Application>Microsoft Office PowerPoint</Application>
  <PresentationFormat>Panorámica</PresentationFormat>
  <Paragraphs>26</Paragraphs>
  <Slides>7</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7</vt:i4>
      </vt:variant>
    </vt:vector>
  </HeadingPairs>
  <TitlesOfParts>
    <vt:vector size="17" baseType="lpstr">
      <vt:lpstr>Arial</vt:lpstr>
      <vt:lpstr>Baskerville Old Face</vt:lpstr>
      <vt:lpstr>Berlin Sans FB</vt:lpstr>
      <vt:lpstr>Calibri</vt:lpstr>
      <vt:lpstr>Calibri Light</vt:lpstr>
      <vt:lpstr>Cooper Black</vt:lpstr>
      <vt:lpstr>Gill Sans Ultra Bold</vt:lpstr>
      <vt:lpstr>Rockwell Extra Bold</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Joselin</dc:creator>
  <cp:lastModifiedBy>Joselin</cp:lastModifiedBy>
  <cp:revision>13</cp:revision>
  <dcterms:created xsi:type="dcterms:W3CDTF">2017-05-11T16:50:44Z</dcterms:created>
  <dcterms:modified xsi:type="dcterms:W3CDTF">2017-05-17T16:13:58Z</dcterms:modified>
</cp:coreProperties>
</file>