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307" r:id="rId3"/>
    <p:sldId id="323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28" r:id="rId12"/>
    <p:sldId id="325" r:id="rId13"/>
    <p:sldId id="309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7" r:id="rId22"/>
    <p:sldId id="329" r:id="rId23"/>
    <p:sldId id="326" r:id="rId2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A52DA-5997-4DBE-8948-C1E3C0029DDC}">
  <a:tblStyle styleId="{FD6A52DA-5997-4DBE-8948-C1E3C0029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2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EDF17FC-B067-F1DD-E317-73FBD15C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04EC136-5DF0-9266-7F59-6B000EAED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160F231-82D4-7969-9CBA-3174CDEE8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42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5B01D60-8F45-F5C6-AB22-1FDE80FA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0A296C8-4CE4-1ACA-37CD-F0B99BFBE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384AF11-DE61-3AB6-3B99-734A2B236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65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>
          <a:extLst>
            <a:ext uri="{FF2B5EF4-FFF2-40B4-BE49-F238E27FC236}">
              <a16:creationId xmlns:a16="http://schemas.microsoft.com/office/drawing/2014/main" id="{D77FF99D-DF34-8D55-19E5-9432A486B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>
            <a:extLst>
              <a:ext uri="{FF2B5EF4-FFF2-40B4-BE49-F238E27FC236}">
                <a16:creationId xmlns:a16="http://schemas.microsoft.com/office/drawing/2014/main" id="{2889A387-753A-66CB-48D6-152EA3DA5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76BD5D5D-88B7-D353-4AAC-B52B69FEA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5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2DC9ACE-1F91-DADD-425D-7C271756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06B823E-AFB7-1B8F-2E84-84712C7B6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AF666A9-E6BF-7897-FBB9-F9CC2322B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7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C1E12F9-3EA0-2C0A-088C-36CB13C2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E747FC1-B9A7-C8E8-F3AC-9D48ACD62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3BE1924-293C-6C9D-F9E4-E378D3C1F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05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4D261335-BB35-02D9-6D8C-28647C41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F8A57FA1-DE32-E913-C696-02E8C1B6C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2B9215B9-F8B0-2795-8F5C-1D4ECB8BC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74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8C2BF569-07A7-D7A5-8026-AB748087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864E937E-961C-A06A-04DF-8A3F413B8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0903D692-22DF-D548-99DF-B3E7DD323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3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2F5E7335-749B-BEDE-B295-5D57C160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71DDB320-25D5-2055-6A5E-42837DC14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5CB538D2-1471-265D-142D-CDB6B24D2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67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35EE9347-1E8D-88E6-41CE-AE645BDF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E1E0DE0E-E307-9762-C0FB-63B81171F9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8020AC7C-ED67-17C2-C542-97F727B47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2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1CEF93B8-154A-0B56-83E2-33C8DE6A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744A780D-660E-7BF8-E6B3-8C7258745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1CC33832-DB69-4843-7E81-30B9D1A7F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0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DE612D9-B89A-A857-F3D6-56F4B1319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1A977FC0-69EB-35D6-0A86-BE6E90035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6563D40-C3BC-E29C-1284-99B048E87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99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D3F556BC-A3AC-5CFE-B78F-255926E8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87663D90-349A-6488-E5BC-E18A67AA8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8E3A4E69-FA3F-EE04-8D6B-E7CD14F88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43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240BDE9-86ED-7019-6841-C5FA2001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06926E6-C047-488F-F243-CEF18A7BE3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0CE8F23-2A12-E78F-4A1B-F31B87C93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88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D020C51-2C01-850F-AF9B-DC8FC97F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7438C8E-6181-E8BC-DB7B-B405D93074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5553197-7A52-2E0A-3BBD-DD22C4E60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24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>
          <a:extLst>
            <a:ext uri="{FF2B5EF4-FFF2-40B4-BE49-F238E27FC236}">
              <a16:creationId xmlns:a16="http://schemas.microsoft.com/office/drawing/2014/main" id="{CF894E07-DBB4-A612-DC96-AD48645DC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>
            <a:extLst>
              <a:ext uri="{FF2B5EF4-FFF2-40B4-BE49-F238E27FC236}">
                <a16:creationId xmlns:a16="http://schemas.microsoft.com/office/drawing/2014/main" id="{FF40B68A-7FF6-4CB0-ACEB-C35C3F51B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23FF77CD-C758-24F7-B564-3F84D1B0D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>
          <a:extLst>
            <a:ext uri="{FF2B5EF4-FFF2-40B4-BE49-F238E27FC236}">
              <a16:creationId xmlns:a16="http://schemas.microsoft.com/office/drawing/2014/main" id="{105282A1-0034-CE09-21F7-1C50508EC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>
            <a:extLst>
              <a:ext uri="{FF2B5EF4-FFF2-40B4-BE49-F238E27FC236}">
                <a16:creationId xmlns:a16="http://schemas.microsoft.com/office/drawing/2014/main" id="{2F3E7931-9143-B52D-B3D3-755C0921F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4AE35417-C2BD-2522-A7B0-FDE867DC7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18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C901532E-A47F-51C7-6A01-721D0F201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80B4E3BC-3332-E0F6-4E97-DFECF12DAF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A2E4339-3128-75A4-1A19-AC073C3CB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4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AC8978B-B09A-ABAB-8A5A-90D8E87A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5053C56-C399-0638-9EFC-798784A28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25FC13A-79A4-72A7-F7B7-5B4BAB128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5AA50BF3-8444-2F26-779A-FE21A272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63444459-F6F6-0DCF-CCC8-8C25E5732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0C0382FD-1C9B-914E-5405-0A0498441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07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8C73DEB8-83A3-D4BA-C265-8EF17BA8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E7A41D3F-36D0-4F83-6780-4C3BE18F5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E1E21103-135D-693F-B133-D07D349F31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49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2B2446E1-C7E7-DAAB-EB82-2B495830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6200CD8D-9C89-FA39-ADDB-4093E4408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14A7886E-CB80-69A7-1E15-59B83A119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9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>
          <a:extLst>
            <a:ext uri="{FF2B5EF4-FFF2-40B4-BE49-F238E27FC236}">
              <a16:creationId xmlns:a16="http://schemas.microsoft.com/office/drawing/2014/main" id="{830C4BED-9BC4-9063-8963-786178861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>
            <a:extLst>
              <a:ext uri="{FF2B5EF4-FFF2-40B4-BE49-F238E27FC236}">
                <a16:creationId xmlns:a16="http://schemas.microsoft.com/office/drawing/2014/main" id="{2D7EC442-734D-CD59-05D4-BAC512271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519F220E-C102-2174-7B25-49DEAB2BA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5" r:id="rId6"/>
    <p:sldLayoutId id="2147483666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1427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Alunos: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Joselio Francisco da Silva Júnior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Luís Felipe Dantas Costa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Yan Lemke de Castro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Padrões de Projeto </a:t>
            </a:r>
            <a:r>
              <a:rPr lang="pt-BR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adrões: Criacionais, Estruturais e Comportamentais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EF9526C6-B83F-D3F8-1A27-82072A87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1259164-0935-1C18-9DAF-5160E189B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A76F449-D2C2-46D0-500C-1C266539BA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385232"/>
            <a:ext cx="6254732" cy="221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Padrões estruturais </a:t>
            </a:r>
            <a:r>
              <a:rPr lang="pt-BR" dirty="0"/>
              <a:t>oferecem </a:t>
            </a:r>
            <a:r>
              <a:rPr lang="pt-BR" b="1" dirty="0"/>
              <a:t>soluções robustas</a:t>
            </a:r>
            <a:r>
              <a:rPr lang="pt-BR" dirty="0"/>
              <a:t> para estruturar o código.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Bridge</a:t>
            </a:r>
            <a:r>
              <a:rPr lang="pt-BR" dirty="0"/>
              <a:t> foca em </a:t>
            </a:r>
            <a:r>
              <a:rPr lang="pt-BR" b="1" dirty="0"/>
              <a:t>flexibilidade</a:t>
            </a:r>
            <a:r>
              <a:rPr lang="pt-BR" dirty="0"/>
              <a:t> e </a:t>
            </a:r>
            <a:r>
              <a:rPr lang="pt-BR" b="1" dirty="0"/>
              <a:t>expansão.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 err="1"/>
              <a:t>Flyweight</a:t>
            </a:r>
            <a:r>
              <a:rPr lang="pt-BR" b="1" dirty="0"/>
              <a:t> </a:t>
            </a:r>
            <a:r>
              <a:rPr lang="pt-BR" dirty="0"/>
              <a:t>visa </a:t>
            </a:r>
            <a:r>
              <a:rPr lang="pt-BR" b="1" dirty="0"/>
              <a:t>eficiência</a:t>
            </a:r>
            <a:r>
              <a:rPr lang="pt-BR" dirty="0"/>
              <a:t> e </a:t>
            </a:r>
            <a:r>
              <a:rPr lang="pt-BR" b="1" dirty="0"/>
              <a:t>economia.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Proxy</a:t>
            </a:r>
            <a:r>
              <a:rPr lang="pt-BR" dirty="0"/>
              <a:t> adiciona </a:t>
            </a:r>
            <a:r>
              <a:rPr lang="pt-BR" b="1" dirty="0"/>
              <a:t>camadas de controle </a:t>
            </a:r>
            <a:r>
              <a:rPr lang="pt-BR" dirty="0"/>
              <a:t>e </a:t>
            </a:r>
            <a:r>
              <a:rPr lang="pt-BR" b="1" dirty="0"/>
              <a:t>proteção.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Essenciais para sistemas escaláveis e bem projetados.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B91A87A-B92C-6BCB-0A7A-CE6B3A33C97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9522FE18-F6D3-5FDE-3BFC-2D07BFF90C3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BEFC93E-05D2-1169-42B5-B66AED1FE6C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86F76FF7-A026-BA5B-6E08-9A4006E5DE2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F745D07-05D7-5597-4284-9542B1C3F23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3F9D54-4ED5-B092-207C-D303DD57D9E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935141B-BCE1-68B0-6E41-E7CC3A2D9BE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59F1471-9A14-DEBB-35F8-14A854B22BD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87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22AC9E86-0996-9CF7-9DF4-6B1A5DC2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CAE1511-2A72-2D1E-4B3C-B44056149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8DE0483-3E32-A867-02DB-351D990F215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D8C212F-69A7-41E3-C80D-A99CDCB9215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6E0014D-053E-760E-E4B7-9007987707B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3870517-230C-F5E1-3D55-FF1BE93412FE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7413414-976A-0F39-434F-80D6F47EBB6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FA102472-124F-5E9E-AC5F-EE2E6BBA134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CDB4EC3-5C3B-CE9C-3088-6A173751C68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BB0968F-3F79-8E18-C1C0-4E957CE6F17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DE5D3D1-6224-2B09-7F74-90869175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41" y="1033861"/>
            <a:ext cx="4104002" cy="30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>
          <a:extLst>
            <a:ext uri="{FF2B5EF4-FFF2-40B4-BE49-F238E27FC236}">
              <a16:creationId xmlns:a16="http://schemas.microsoft.com/office/drawing/2014/main" id="{F52C4D21-B708-4574-B529-1A254DF6B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>
            <a:extLst>
              <a:ext uri="{FF2B5EF4-FFF2-40B4-BE49-F238E27FC236}">
                <a16:creationId xmlns:a16="http://schemas.microsoft.com/office/drawing/2014/main" id="{69EDD110-453C-DFE1-FED9-0D94CF2E1048}"/>
              </a:ext>
            </a:extLst>
          </p:cNvPr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>
              <a:extLst>
                <a:ext uri="{FF2B5EF4-FFF2-40B4-BE49-F238E27FC236}">
                  <a16:creationId xmlns:a16="http://schemas.microsoft.com/office/drawing/2014/main" id="{4941818E-A27B-840A-3F78-25981934C85C}"/>
                </a:ext>
              </a:extLst>
            </p:cNvPr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>
              <a:extLst>
                <a:ext uri="{FF2B5EF4-FFF2-40B4-BE49-F238E27FC236}">
                  <a16:creationId xmlns:a16="http://schemas.microsoft.com/office/drawing/2014/main" id="{8181E49A-A2ED-F3D7-A0EC-E82C38033D08}"/>
                </a:ext>
              </a:extLst>
            </p:cNvPr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>
              <a:extLst>
                <a:ext uri="{FF2B5EF4-FFF2-40B4-BE49-F238E27FC236}">
                  <a16:creationId xmlns:a16="http://schemas.microsoft.com/office/drawing/2014/main" id="{12742DE8-670E-A3F2-B1E4-ACFCCED6062E}"/>
                </a:ext>
              </a:extLst>
            </p:cNvPr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>
            <a:extLst>
              <a:ext uri="{FF2B5EF4-FFF2-40B4-BE49-F238E27FC236}">
                <a16:creationId xmlns:a16="http://schemas.microsoft.com/office/drawing/2014/main" id="{33F5B1C8-77C1-E4FE-3C73-2D35D7251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97" name="Google Shape;2397;p63">
            <a:extLst>
              <a:ext uri="{FF2B5EF4-FFF2-40B4-BE49-F238E27FC236}">
                <a16:creationId xmlns:a16="http://schemas.microsoft.com/office/drawing/2014/main" id="{8373719B-3C90-6023-0775-06D6200173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26749"/>
            <a:ext cx="2799000" cy="132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do Padrão Estrutural </a:t>
            </a:r>
            <a:r>
              <a:rPr lang="pt-BR" b="1" dirty="0"/>
              <a:t>Proxy</a:t>
            </a:r>
            <a:r>
              <a:rPr lang="pt-BR" dirty="0"/>
              <a:t> em </a:t>
            </a:r>
            <a:r>
              <a:rPr lang="pt-BR" b="1" dirty="0" err="1"/>
              <a:t>JavaScript</a:t>
            </a:r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ED4433A-B8BC-8CDC-B11A-11F2AE77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21" y="1247545"/>
            <a:ext cx="3660749" cy="2232000"/>
          </a:xfrm>
          <a:prstGeom prst="rect">
            <a:avLst/>
          </a:prstGeom>
        </p:spPr>
      </p:pic>
      <p:grpSp>
        <p:nvGrpSpPr>
          <p:cNvPr id="2399" name="Google Shape;2399;p63">
            <a:extLst>
              <a:ext uri="{FF2B5EF4-FFF2-40B4-BE49-F238E27FC236}">
                <a16:creationId xmlns:a16="http://schemas.microsoft.com/office/drawing/2014/main" id="{75C8DEB9-0D13-CECA-28CB-8362E86AA41A}"/>
              </a:ext>
            </a:extLst>
          </p:cNvPr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>
              <a:extLst>
                <a:ext uri="{FF2B5EF4-FFF2-40B4-BE49-F238E27FC236}">
                  <a16:creationId xmlns:a16="http://schemas.microsoft.com/office/drawing/2014/main" id="{1BBC7B82-7F43-9291-CC44-0547E401DCAC}"/>
                </a:ext>
              </a:extLst>
            </p:cNvPr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>
              <a:extLst>
                <a:ext uri="{FF2B5EF4-FFF2-40B4-BE49-F238E27FC236}">
                  <a16:creationId xmlns:a16="http://schemas.microsoft.com/office/drawing/2014/main" id="{3A84F8FE-F80C-A5D0-CE11-4EEE4D7F8887}"/>
                </a:ext>
              </a:extLst>
            </p:cNvPr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3">
            <a:extLst>
              <a:ext uri="{FF2B5EF4-FFF2-40B4-BE49-F238E27FC236}">
                <a16:creationId xmlns:a16="http://schemas.microsoft.com/office/drawing/2014/main" id="{BD477653-A846-3A8A-2365-5975184298CD}"/>
              </a:ext>
            </a:extLst>
          </p:cNvPr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>
              <a:extLst>
                <a:ext uri="{FF2B5EF4-FFF2-40B4-BE49-F238E27FC236}">
                  <a16:creationId xmlns:a16="http://schemas.microsoft.com/office/drawing/2014/main" id="{C98DE4DF-2C82-0069-F2B3-60629F695F5F}"/>
                </a:ext>
              </a:extLst>
            </p:cNvPr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>
              <a:extLst>
                <a:ext uri="{FF2B5EF4-FFF2-40B4-BE49-F238E27FC236}">
                  <a16:creationId xmlns:a16="http://schemas.microsoft.com/office/drawing/2014/main" id="{B496BDEE-7249-826B-96F2-BA5347D9745A}"/>
                </a:ext>
              </a:extLst>
            </p:cNvPr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>
              <a:extLst>
                <a:ext uri="{FF2B5EF4-FFF2-40B4-BE49-F238E27FC236}">
                  <a16:creationId xmlns:a16="http://schemas.microsoft.com/office/drawing/2014/main" id="{B4F9DE90-D1C8-FC36-1540-9EC77452E3EA}"/>
                </a:ext>
              </a:extLst>
            </p:cNvPr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673CF3B-DD7B-481F-9F71-2BE07265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01" y="1818834"/>
            <a:ext cx="1008298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7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C9A13540-A1FE-7DCA-9ABC-5A6F26D6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0F963B8-F7D5-BD71-F2C5-AFFC9B3359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F11EE09-C63E-5D5F-301B-E872B8C6EC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r>
              <a:rPr lang="pt-BR" dirty="0"/>
              <a:t>: Command, </a:t>
            </a:r>
            <a:r>
              <a:rPr lang="pt-BR" dirty="0" err="1"/>
              <a:t>Interpreter</a:t>
            </a:r>
            <a:r>
              <a:rPr lang="pt-BR" dirty="0"/>
              <a:t>, </a:t>
            </a:r>
            <a:r>
              <a:rPr lang="pt-BR" dirty="0" err="1"/>
              <a:t>Mediator</a:t>
            </a:r>
            <a:r>
              <a:rPr lang="pt-BR" dirty="0"/>
              <a:t>, Memento, </a:t>
            </a:r>
            <a:r>
              <a:rPr lang="pt-BR" dirty="0" err="1"/>
              <a:t>State</a:t>
            </a:r>
            <a:r>
              <a:rPr lang="pt-BR" dirty="0"/>
              <a:t>, </a:t>
            </a:r>
            <a:r>
              <a:rPr lang="pt-BR" dirty="0" err="1"/>
              <a:t>Strategy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0C6A6C0-82C0-7300-AEF2-B8E16BA8A4F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46572523-A8A6-0A6B-19AC-8FD8F599C17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3282378-1AC6-06D7-8F60-A45CFA090E8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366D1B0F-46A5-4EF9-799B-9501090BC55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02492AD-626E-7B10-4CBE-6A04BA15BF0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07497A6-5F5F-1ED6-F753-640FE3BDF9A0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A8FCFEE-CEAF-709A-3A87-468F89F90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Padrão Comportamental</a:t>
            </a:r>
            <a:endParaRPr sz="4000"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CED2653-3175-368D-BAC3-8E35D4B3D92F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F8AFF1-C9CB-D8BA-ADAD-4276C7AD880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4384E8A-7DA6-9727-9935-45653D35109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2AC4BB8-3769-90C8-8600-5510B4C347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FCD241C-C6F8-EB2F-B16B-B708015CE4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3130D90D-CFD0-C468-B8ED-562A84CB6A63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0541655-26C1-319A-B038-9C01F06CFC3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EB88F49-CEAC-653C-FDB7-82A04AEC382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28989A2-EB40-483C-BF18-AB908E782D0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A17C1752-8CB2-27DB-9935-CBE14C2F8AF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BB04C15-F050-7F1E-D3AF-28D3C84A7B0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FD30E5D-A279-3743-2BA4-251D42844AB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762BF3ED-2A62-4405-1D1D-39E8140AE9D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B83628F-BA44-18E3-75C7-1EB152576F4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7B39E94F-F65E-74A9-6B9B-36DE85AA9CD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693A8F6-0542-81FA-2B74-FF1D4407940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614D9E92-9F7C-3586-C706-7D152BC10D1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83FAD4C-571F-2B9B-F901-23E66619941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E5F01F7-4ECA-5F1C-D670-3413D762B62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5419DE33-8AAB-E399-7A38-B22E9AD20CA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963FDB6-6729-3BBE-31E4-3E736057C82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3FA6FAE9-7844-B92C-758B-D104B2FCB8F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CBBA005-6FE4-00D5-2E75-91DD5605F50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23D9844-05B5-F7BC-A17A-706AFA3289E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24EB08E-FF7B-4AB0-FBDC-91EA6712E25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E19CAC3-2A50-D180-36C4-61B18039640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1DB84FD-849F-C307-0AAD-C6E9C37A51C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028C51F-6CFA-BCFB-CFD9-84CC0CA62A3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BE8AB26-8D8B-D161-8006-7D1D0C4D467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EE219AD9-4FDB-C510-94F4-E6AC66F5930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3743006-C538-81C0-EF12-81127A55B7FE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12E135C8-6884-6955-4E9E-3AD24004F92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3359B87-B3DE-1AC5-32BF-5CA6CAE6634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B1B9618F-4362-7885-F752-3AC40DA533E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00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1288A2A-91BD-0D6C-F768-986B83FC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B1461491-0B73-96BD-14C4-BB81E65F8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 e Objetivo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09AB14DE-0A8E-2B70-4597-0BFB859A00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Ajudam a reduzir o </a:t>
            </a:r>
            <a:r>
              <a:rPr lang="pt-BR" b="1" dirty="0"/>
              <a:t>acoplamento entre os componentes</a:t>
            </a:r>
            <a:r>
              <a:rPr lang="pt-BR" dirty="0"/>
              <a:t>, permitindo que objetos colaborem de forma mais desacoplada e adaptável a mudanças.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41D158F-220C-828A-3DDD-DE5D213DD0D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Padrões Comportamentais </a:t>
            </a:r>
            <a:r>
              <a:rPr lang="pt-BR" dirty="0"/>
              <a:t>têm como objetivo principal definir como os objetos </a:t>
            </a:r>
            <a:r>
              <a:rPr lang="pt-BR" b="1" dirty="0"/>
              <a:t>interagem</a:t>
            </a:r>
            <a:r>
              <a:rPr lang="pt-BR" dirty="0"/>
              <a:t> e se </a:t>
            </a:r>
            <a:r>
              <a:rPr lang="pt-BR" b="1" dirty="0"/>
              <a:t>comunicam</a:t>
            </a:r>
            <a:r>
              <a:rPr lang="pt-BR" dirty="0"/>
              <a:t> uns com os outros, promovendo uma </a:t>
            </a:r>
            <a:r>
              <a:rPr lang="pt-BR" b="1" dirty="0"/>
              <a:t>distribuição eficaz</a:t>
            </a:r>
            <a:r>
              <a:rPr lang="pt-BR" dirty="0"/>
              <a:t> de </a:t>
            </a:r>
            <a:r>
              <a:rPr lang="pt-BR" b="1" dirty="0"/>
              <a:t>responsabilidades</a:t>
            </a:r>
            <a:r>
              <a:rPr lang="pt-BR" dirty="0"/>
              <a:t> entre eles.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6AE325F-D225-DC73-19F0-EBC222E475D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F2996D10-7BBE-E9C2-2E0F-473FC21048C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B6FB24C-A6D6-70EB-0351-2EE500D2A5B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41BCD4D5-5D88-F493-0567-52FBE4E3374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C467DD05-2403-4579-EB3B-EB602B473F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C8C2941-00C8-3B37-DB13-C3A87441E77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3E60F3E-AB63-EA19-F8D1-94063BAA49A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3853ABC-3508-8B1D-BEED-BA238826E33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27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15B85B76-E091-8C93-79F3-490C9A3C9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D66FAED1-694E-311A-1CCF-82B8ED9F4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D6E54F46-D9FF-2AFD-BD57-478280F3539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Encapsula</a:t>
            </a:r>
            <a:r>
              <a:rPr lang="pt-BR" dirty="0"/>
              <a:t> uma solicitação como um objeto, permitindo parametrizar clientes com diferentes </a:t>
            </a:r>
            <a:r>
              <a:rPr lang="pt-BR" b="1" dirty="0"/>
              <a:t>comandos</a:t>
            </a:r>
            <a:r>
              <a:rPr lang="pt-BR" dirty="0"/>
              <a:t>, enfileirar comandos ou desfazer operações.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06DEC50A-2F00-1184-C997-2838493EEDC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D62EF9C1-5587-F41C-4AF7-4F49FC90F691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BFB10F9D-91D9-CE3D-68FA-CD7CC8705AAF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quer registrar logs de ações executadas.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comandos precisam ser executados em momentos diferentes.</a:t>
            </a:r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624784C9-AB2A-C637-599F-102EFCC509DE}"/>
              </a:ext>
            </a:extLst>
          </p:cNvPr>
          <p:cNvSpPr txBox="1">
            <a:spLocks/>
          </p:cNvSpPr>
          <p:nvPr/>
        </p:nvSpPr>
        <p:spPr>
          <a:xfrm>
            <a:off x="719999" y="3232399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ADB00BF5-2542-0773-2731-17E1D12BEB51}"/>
              </a:ext>
            </a:extLst>
          </p:cNvPr>
          <p:cNvSpPr txBox="1">
            <a:spLocks/>
          </p:cNvSpPr>
          <p:nvPr/>
        </p:nvSpPr>
        <p:spPr>
          <a:xfrm>
            <a:off x="719996" y="3579964"/>
            <a:ext cx="5734305" cy="111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Suporte a operações </a:t>
            </a:r>
            <a:r>
              <a:rPr lang="pt-BR" b="1" dirty="0" err="1"/>
              <a:t>undo</a:t>
            </a:r>
            <a:r>
              <a:rPr lang="pt-BR" b="1" dirty="0"/>
              <a:t>/</a:t>
            </a:r>
            <a:r>
              <a:rPr lang="pt-BR" b="1" dirty="0" err="1"/>
              <a:t>redo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Comandos podem ser </a:t>
            </a:r>
            <a:r>
              <a:rPr lang="pt-BR" b="1" dirty="0"/>
              <a:t>logados</a:t>
            </a:r>
            <a:r>
              <a:rPr lang="pt-BR" dirty="0"/>
              <a:t> ou </a:t>
            </a:r>
            <a:r>
              <a:rPr lang="pt-BR" b="1" dirty="0"/>
              <a:t>agendados.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Facilita a extensão de </a:t>
            </a:r>
            <a:r>
              <a:rPr lang="pt-BR" b="1" dirty="0"/>
              <a:t>novos comandos sem modificar código existente.</a:t>
            </a:r>
          </a:p>
        </p:txBody>
      </p:sp>
    </p:spTree>
    <p:extLst>
      <p:ext uri="{BB962C8B-B14F-4D97-AF65-F5344CB8AC3E}">
        <p14:creationId xmlns:p14="http://schemas.microsoft.com/office/powerpoint/2010/main" val="177466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03EAA414-FDF8-A36A-0E31-BAC38874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E1BB6C76-EF09-F869-EAB5-95D60C3D0B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Interpreter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7EF5D5B4-0103-7103-EB05-E63928EA6DD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Define uma representação para a gramática de uma linguagem e um interpretador para interpretar sentenças da linguagem.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42B91C58-557C-5B45-6378-AA98F818124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FF881579-F78A-8238-72DC-447D6B209248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287E9F04-5E6D-A542-29D4-562BA1DFF3FE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88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você precisa interpretar expressões simples (</a:t>
            </a:r>
            <a:r>
              <a:rPr lang="pt-BR" dirty="0" err="1"/>
              <a:t>ex</a:t>
            </a:r>
            <a:r>
              <a:rPr lang="pt-BR" dirty="0"/>
              <a:t>: linguagens de configuração).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a gramática é pequena e bem definida.</a:t>
            </a:r>
            <a:endParaRPr lang="pt-BR" b="1" dirty="0"/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1F79D168-268D-8B6F-0CAB-451FF2711F4D}"/>
              </a:ext>
            </a:extLst>
          </p:cNvPr>
          <p:cNvSpPr txBox="1">
            <a:spLocks/>
          </p:cNvSpPr>
          <p:nvPr/>
        </p:nvSpPr>
        <p:spPr>
          <a:xfrm>
            <a:off x="719999" y="3519363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A55438D4-3DA4-C53D-F582-CC3F26C8DC28}"/>
              </a:ext>
            </a:extLst>
          </p:cNvPr>
          <p:cNvSpPr txBox="1">
            <a:spLocks/>
          </p:cNvSpPr>
          <p:nvPr/>
        </p:nvSpPr>
        <p:spPr>
          <a:xfrm>
            <a:off x="719996" y="3866929"/>
            <a:ext cx="5734305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 modularidade e reutilização de regras da gramática.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Fácil de expandir para novas regras.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287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2218C19E-462B-0F69-6B04-84A2475C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5D1BB18C-7D2C-FB03-D6D1-94913EAD5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Mediator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BB933A97-134F-7E27-8107-2D588987098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Define um objeto que centraliza a </a:t>
            </a:r>
            <a:r>
              <a:rPr lang="pt-BR" b="1" dirty="0"/>
              <a:t>comunicação</a:t>
            </a:r>
            <a:r>
              <a:rPr lang="pt-BR" dirty="0"/>
              <a:t> entre objetos, promovendo o </a:t>
            </a:r>
            <a:r>
              <a:rPr lang="pt-BR" b="1" dirty="0"/>
              <a:t>baixo acoplamento.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A3D40CE7-4979-8547-34CB-287B16F60E1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79FBCAE5-DCD4-CDC7-9875-5465477E819C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E9D3525D-3CAD-4C56-8FB2-E1F69D2D5324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há muitos </a:t>
            </a:r>
            <a:r>
              <a:rPr lang="pt-BR" b="1" dirty="0"/>
              <a:t>objetos</a:t>
            </a:r>
            <a:r>
              <a:rPr lang="pt-BR" dirty="0"/>
              <a:t> interagindo entre si de forma complexa.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você quer evitar </a:t>
            </a:r>
            <a:r>
              <a:rPr lang="pt-BR" b="1" dirty="0"/>
              <a:t>dependências diretas </a:t>
            </a:r>
            <a:r>
              <a:rPr lang="pt-BR" dirty="0"/>
              <a:t>entre classes.</a:t>
            </a:r>
            <a:endParaRPr lang="pt-BR" b="1" dirty="0"/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30AF721D-E1B0-1D53-EA43-B50DAE803F76}"/>
              </a:ext>
            </a:extLst>
          </p:cNvPr>
          <p:cNvSpPr txBox="1">
            <a:spLocks/>
          </p:cNvSpPr>
          <p:nvPr/>
        </p:nvSpPr>
        <p:spPr>
          <a:xfrm>
            <a:off x="719999" y="333453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82CBABFE-9413-94D3-0D11-9A4D05E10CFB}"/>
              </a:ext>
            </a:extLst>
          </p:cNvPr>
          <p:cNvSpPr txBox="1">
            <a:spLocks/>
          </p:cNvSpPr>
          <p:nvPr/>
        </p:nvSpPr>
        <p:spPr>
          <a:xfrm>
            <a:off x="719996" y="3682104"/>
            <a:ext cx="5734305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 o acoplamento entre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Centraliza a lógica de comunicação.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6311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66BB9E04-7C7C-E806-8566-A560ADB1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4CF0073A-06B8-226C-6AED-7E02BD4FD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Memento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34F37E21-76BF-B0BD-778D-1F260ED8178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 </a:t>
            </a:r>
            <a:r>
              <a:rPr lang="pt-BR" b="1" dirty="0"/>
              <a:t>capturar</a:t>
            </a:r>
            <a:r>
              <a:rPr lang="pt-BR" dirty="0"/>
              <a:t> e </a:t>
            </a:r>
            <a:r>
              <a:rPr lang="pt-BR" b="1" dirty="0"/>
              <a:t>restaurar</a:t>
            </a:r>
            <a:r>
              <a:rPr lang="pt-BR" dirty="0"/>
              <a:t> o estado interno de um objeto sem violar seu </a:t>
            </a:r>
            <a:r>
              <a:rPr lang="pt-BR" b="1" dirty="0"/>
              <a:t>encapsulamento.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4C8DC376-B079-0A56-A543-566766C68D7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D4D93EEC-E779-51CD-C1D2-D749AB031B2F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CCEABDE6-EB11-132E-CB32-1FAB3EC817B1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você precisa de funcionalidade </a:t>
            </a:r>
            <a:r>
              <a:rPr lang="pt-BR" b="1" dirty="0" err="1"/>
              <a:t>undo</a:t>
            </a:r>
            <a:r>
              <a:rPr lang="pt-BR" dirty="0"/>
              <a:t> ou </a:t>
            </a:r>
            <a:r>
              <a:rPr lang="pt-BR" b="1" dirty="0" err="1"/>
              <a:t>rollback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editores de </a:t>
            </a:r>
            <a:r>
              <a:rPr lang="pt-BR" b="1" dirty="0"/>
              <a:t>texto</a:t>
            </a:r>
            <a:r>
              <a:rPr lang="pt-BR" dirty="0"/>
              <a:t>, </a:t>
            </a:r>
            <a:r>
              <a:rPr lang="pt-BR" b="1" dirty="0"/>
              <a:t>jogos</a:t>
            </a:r>
            <a:r>
              <a:rPr lang="pt-BR" dirty="0"/>
              <a:t> ou </a:t>
            </a:r>
            <a:r>
              <a:rPr lang="pt-BR" b="1" dirty="0"/>
              <a:t>sistemas transacionais.</a:t>
            </a:r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CD90D2A7-4577-107D-F298-F77507F873CB}"/>
              </a:ext>
            </a:extLst>
          </p:cNvPr>
          <p:cNvSpPr txBox="1">
            <a:spLocks/>
          </p:cNvSpPr>
          <p:nvPr/>
        </p:nvSpPr>
        <p:spPr>
          <a:xfrm>
            <a:off x="719999" y="333453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861131EA-3FDD-DBA5-95C6-8C3BDA3CBABB}"/>
              </a:ext>
            </a:extLst>
          </p:cNvPr>
          <p:cNvSpPr txBox="1">
            <a:spLocks/>
          </p:cNvSpPr>
          <p:nvPr/>
        </p:nvSpPr>
        <p:spPr>
          <a:xfrm>
            <a:off x="719996" y="3682104"/>
            <a:ext cx="5734305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Preserva o </a:t>
            </a:r>
            <a:r>
              <a:rPr lang="pt-BR" b="1" dirty="0"/>
              <a:t>encapsulamento</a:t>
            </a:r>
            <a:r>
              <a:rPr lang="pt-BR" dirty="0"/>
              <a:t> do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criar </a:t>
            </a:r>
            <a:r>
              <a:rPr lang="pt-BR" b="1" dirty="0"/>
              <a:t>histórico de estados.</a:t>
            </a:r>
          </a:p>
        </p:txBody>
      </p:sp>
    </p:spTree>
    <p:extLst>
      <p:ext uri="{BB962C8B-B14F-4D97-AF65-F5344CB8AC3E}">
        <p14:creationId xmlns:p14="http://schemas.microsoft.com/office/powerpoint/2010/main" val="88807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187ECAF3-0766-39C8-8BB4-89CA871F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80458B42-3C14-C41D-1568-B3CAFB34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A69983F0-004C-AD48-0D7A-387392EEE2C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 alterar o comportamento de um objeto quando seu estado </a:t>
            </a:r>
            <a:r>
              <a:rPr lang="pt-BR" b="1" dirty="0"/>
              <a:t>muda</a:t>
            </a:r>
            <a:r>
              <a:rPr lang="pt-BR" dirty="0"/>
              <a:t>, </a:t>
            </a:r>
            <a:r>
              <a:rPr lang="pt-BR" b="1" dirty="0"/>
              <a:t>encapsulando</a:t>
            </a:r>
            <a:r>
              <a:rPr lang="pt-BR" dirty="0"/>
              <a:t> os estados em </a:t>
            </a:r>
            <a:r>
              <a:rPr lang="pt-BR" b="1" dirty="0"/>
              <a:t>classes distintas.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DA787068-971D-CF00-23FC-90517BAC04F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3D552BDE-8EAA-4968-44B5-ABEE7D44091F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5D0194F4-2AB6-0684-156C-CC32459BCF6C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88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o comportamento de um objeto depende do seu </a:t>
            </a:r>
            <a:r>
              <a:rPr lang="pt-BR" b="1" dirty="0"/>
              <a:t>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estados precisam mudar dinamicamente em tempo de execução.</a:t>
            </a:r>
            <a:endParaRPr lang="pt-BR" b="1" dirty="0"/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7F8694BE-1779-AB20-88BF-2AE3A18F98C3}"/>
              </a:ext>
            </a:extLst>
          </p:cNvPr>
          <p:cNvSpPr txBox="1">
            <a:spLocks/>
          </p:cNvSpPr>
          <p:nvPr/>
        </p:nvSpPr>
        <p:spPr>
          <a:xfrm>
            <a:off x="719999" y="3543680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03C9BFA6-EED4-7F09-6DA4-8CECA451C508}"/>
              </a:ext>
            </a:extLst>
          </p:cNvPr>
          <p:cNvSpPr txBox="1">
            <a:spLocks/>
          </p:cNvSpPr>
          <p:nvPr/>
        </p:nvSpPr>
        <p:spPr>
          <a:xfrm>
            <a:off x="719996" y="3891246"/>
            <a:ext cx="5734305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 estruturas de decisão </a:t>
            </a:r>
            <a:r>
              <a:rPr lang="pt-BR" b="1" dirty="0"/>
              <a:t>(</a:t>
            </a:r>
            <a:r>
              <a:rPr lang="pt-BR" b="1" dirty="0" err="1"/>
              <a:t>if</a:t>
            </a:r>
            <a:r>
              <a:rPr lang="pt-BR" b="1" dirty="0"/>
              <a:t>/switch).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Facilita a </a:t>
            </a:r>
            <a:r>
              <a:rPr lang="pt-BR" b="1" dirty="0"/>
              <a:t>manutenção</a:t>
            </a:r>
            <a:r>
              <a:rPr lang="pt-BR" dirty="0"/>
              <a:t> e </a:t>
            </a:r>
            <a:r>
              <a:rPr lang="pt-BR" b="1" dirty="0"/>
              <a:t>extensão.</a:t>
            </a:r>
          </a:p>
        </p:txBody>
      </p:sp>
    </p:spTree>
    <p:extLst>
      <p:ext uri="{BB962C8B-B14F-4D97-AF65-F5344CB8AC3E}">
        <p14:creationId xmlns:p14="http://schemas.microsoft.com/office/powerpoint/2010/main" val="17561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3E201EA4-F0B5-E02B-79CC-AB443A18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CD664111-B594-EC99-B8D3-13DEE94C1C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9E7DB102-E5DB-98A2-21E6-7FC46341A9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Exemplo: Builder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6DA628E7-C0A0-5572-9EAC-6B1BF6021AA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28A1FF9C-0423-BE9C-80D5-B0ECE34FDD6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E29C64D4-C93D-50CD-0EA1-20630B576819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831D34DD-F858-39C7-5AB2-9762AEF5911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AA53937-98A2-6881-E938-F9A2D15DAD6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39F2B20-D15E-CB0E-F8BF-248645DF543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01C6BBB2-34AD-CAD7-6FDC-273192A96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Padrões Criacionais</a:t>
            </a:r>
            <a:endParaRPr sz="4400"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E853643-CE64-2898-F1BE-6608934D57CF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8578C2E0-3376-3C26-9BA2-7857994AD90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EA7A39B5-5A9F-A3C8-8F3F-05B86B4175B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7BF454A-748B-285C-27CF-7934E8DCD1BC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674E55F-E407-F303-A6F3-D6C0844C17B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A22AAF1B-A071-230D-23EC-E1B2ED021B4E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03CF320C-CE2E-87A6-23C7-48F4F1EBAA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8A6D5EB-8757-52B8-4460-874F75E333A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C60A9086-358D-1B3D-F01A-441E8E40965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A6913560-2DC2-5F9F-1DCA-4A22A385812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71A144E6-4A45-141C-248E-4152B8014C0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0B30769-7D7D-C95B-0498-731FF9A1289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05C5A32D-50A6-0955-9BC3-EEBD182C8F7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AD52BC6-205B-C475-C51D-823802D1A59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733A507-AE5A-DF5F-7E0B-A9AE3197ED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D7615EA-7734-B5B3-6707-F57537E1B47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54A97DA3-D48C-0F11-B671-AD0E9F31CB1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667DA48-07E1-26E7-C233-E0BC66D367F2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8F09E41-1C44-97BF-D069-903CCDE29F0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0FBD29FC-E193-3984-A37B-DE20EA7E599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17CDAE20-D7BE-9FD6-A93A-50E990DE085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4EA3922-32EA-6E91-47BA-45436247D48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A7DE8D4-95D1-D0A9-B523-989741DF2E7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931DC612-DE5C-FE6C-CF0B-13FD6C62EED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280BB76-E970-61FD-82B1-11BD8F201FB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2FB1BB5D-75B2-6BE6-F9BF-E509379A7D7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BA7DD00-0612-9A53-0BF8-56872A102B2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3074D9D6-1E3A-0D69-1298-A0E6BB9307C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1D780FC-FFAD-DA28-2DD1-DF41E9BAB11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F92EE4C-A224-1B39-91D2-0C1D73D0F370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166A47B-B157-0D93-9786-B7F85DF32752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B8816C7B-0C94-9338-E54F-FE974F204EA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A1178039-718D-F666-B6A2-072BA862D39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949D9B3-1FCC-13BE-D89F-7EEFBFC8A03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9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7F58630C-8579-D230-2D70-296CC177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95644190-66A2-8DC1-ABD0-000674EA5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27DCCAC1-CD96-B10C-5A87-0A90F836E9A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7490146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Define uma família de </a:t>
            </a:r>
            <a:r>
              <a:rPr lang="pt-BR" b="1" dirty="0"/>
              <a:t>algoritmos</a:t>
            </a:r>
            <a:r>
              <a:rPr lang="pt-BR" dirty="0"/>
              <a:t>, encapsula cada um e permite que sejam </a:t>
            </a:r>
            <a:r>
              <a:rPr lang="pt-BR" b="1" dirty="0"/>
              <a:t>intercambiáveis</a:t>
            </a:r>
            <a:r>
              <a:rPr lang="pt-BR" dirty="0"/>
              <a:t> em </a:t>
            </a:r>
            <a:r>
              <a:rPr lang="pt-BR" b="1" dirty="0"/>
              <a:t>tempo de execução.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95F96C48-A582-DEED-3C6B-17263535424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DA4D0BE5-F0E8-5B06-9CA4-45A2169AFCAE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304723C7-BEC9-F5F6-5C9D-03F4C8CAB0BE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6935672" cy="88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você tem várias </a:t>
            </a:r>
            <a:r>
              <a:rPr lang="pt-BR" b="1" dirty="0"/>
              <a:t>variações</a:t>
            </a:r>
            <a:r>
              <a:rPr lang="pt-BR" dirty="0"/>
              <a:t> de um 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quer selecionar </a:t>
            </a:r>
            <a:r>
              <a:rPr lang="pt-BR" b="1" dirty="0"/>
              <a:t>algoritmos</a:t>
            </a:r>
            <a:r>
              <a:rPr lang="pt-BR" dirty="0"/>
              <a:t> em tempo de execução.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quer </a:t>
            </a:r>
            <a:r>
              <a:rPr lang="pt-BR" b="1" dirty="0"/>
              <a:t>isolar</a:t>
            </a:r>
            <a:r>
              <a:rPr lang="pt-BR" dirty="0"/>
              <a:t> a lógica de um </a:t>
            </a:r>
            <a:r>
              <a:rPr lang="pt-BR" b="1" dirty="0"/>
              <a:t>algoritmo</a:t>
            </a:r>
            <a:r>
              <a:rPr lang="pt-BR" dirty="0"/>
              <a:t> do resto do sistema.</a:t>
            </a:r>
            <a:endParaRPr lang="pt-BR" b="1" dirty="0"/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74904308-51D0-805D-27E9-030721E1BF36}"/>
              </a:ext>
            </a:extLst>
          </p:cNvPr>
          <p:cNvSpPr txBox="1">
            <a:spLocks/>
          </p:cNvSpPr>
          <p:nvPr/>
        </p:nvSpPr>
        <p:spPr>
          <a:xfrm>
            <a:off x="719999" y="3543680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FEC4D09E-984B-9F87-2971-ACA52E265B61}"/>
              </a:ext>
            </a:extLst>
          </p:cNvPr>
          <p:cNvSpPr txBox="1">
            <a:spLocks/>
          </p:cNvSpPr>
          <p:nvPr/>
        </p:nvSpPr>
        <p:spPr>
          <a:xfrm>
            <a:off x="719996" y="3891246"/>
            <a:ext cx="5734305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Elimina </a:t>
            </a:r>
            <a:r>
              <a:rPr lang="pt-BR" b="1" dirty="0"/>
              <a:t>condicionais</a:t>
            </a:r>
            <a:r>
              <a:rPr lang="pt-BR" dirty="0"/>
              <a:t> no código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Facilita </a:t>
            </a:r>
            <a:r>
              <a:rPr lang="pt-BR" b="1" dirty="0"/>
              <a:t>testes</a:t>
            </a:r>
            <a:r>
              <a:rPr lang="pt-BR" dirty="0"/>
              <a:t> e </a:t>
            </a:r>
            <a:r>
              <a:rPr lang="pt-BR" b="1" dirty="0"/>
              <a:t>manutenção.</a:t>
            </a:r>
          </a:p>
        </p:txBody>
      </p:sp>
    </p:spTree>
    <p:extLst>
      <p:ext uri="{BB962C8B-B14F-4D97-AF65-F5344CB8AC3E}">
        <p14:creationId xmlns:p14="http://schemas.microsoft.com/office/powerpoint/2010/main" val="212558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550B0225-2CD6-676C-D4ED-DADBDD2E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81FD1B93-4E85-6CF0-D8C6-8653EEF16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939B6110-6C40-834C-773D-806CA89EFF1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385232"/>
            <a:ext cx="6254732" cy="221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Permitem que responsabilidades sejam bem </a:t>
            </a:r>
            <a:r>
              <a:rPr lang="pt-BR" b="1" dirty="0"/>
              <a:t>distribuídas.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Reduzem o </a:t>
            </a:r>
            <a:r>
              <a:rPr lang="pt-BR" b="1" dirty="0"/>
              <a:t>acoplamento</a:t>
            </a:r>
            <a:r>
              <a:rPr lang="pt-BR" dirty="0"/>
              <a:t> entre componentes.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Aumentam a capacidade de </a:t>
            </a:r>
            <a:r>
              <a:rPr lang="pt-BR" b="1" dirty="0"/>
              <a:t>manutenção</a:t>
            </a:r>
            <a:r>
              <a:rPr lang="pt-BR" dirty="0"/>
              <a:t> e </a:t>
            </a:r>
            <a:r>
              <a:rPr lang="pt-BR" b="1" dirty="0"/>
              <a:t>extensão</a:t>
            </a:r>
            <a:r>
              <a:rPr lang="pt-BR" dirty="0"/>
              <a:t> do software.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Desenvolvedores podem criar soluções mais </a:t>
            </a:r>
            <a:r>
              <a:rPr lang="pt-BR" b="1" dirty="0"/>
              <a:t>robustas</a:t>
            </a:r>
            <a:r>
              <a:rPr lang="pt-BR" dirty="0"/>
              <a:t>, </a:t>
            </a:r>
            <a:r>
              <a:rPr lang="pt-BR" b="1" dirty="0"/>
              <a:t>reutilizáveis</a:t>
            </a:r>
            <a:r>
              <a:rPr lang="pt-BR" dirty="0"/>
              <a:t> e </a:t>
            </a:r>
            <a:r>
              <a:rPr lang="pt-BR" b="1" dirty="0"/>
              <a:t>preparadas</a:t>
            </a:r>
            <a:r>
              <a:rPr lang="pt-BR" dirty="0"/>
              <a:t> para </a:t>
            </a:r>
            <a:r>
              <a:rPr lang="pt-BR" b="1" dirty="0"/>
              <a:t>mudanças.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C3F8CA8E-3E33-18D6-2880-5FB530C0548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F843729B-9FA4-7C9B-9162-31BC6104ADB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F995F0ED-C09E-55D2-1EDB-9B4935FAD03A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5C44F37-3493-2874-3A94-3E23C377B59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75C0320C-B1C6-A0B6-67E7-F9CE61A62F5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0A4CC3E-6A33-21BF-7254-365E0EFC1D6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2637599-B8C5-04D1-7D5A-3A5C23842897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579CFCD3-C57E-E8F4-EBD1-DCF80F69E85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18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9350707-FA31-2A49-3AFB-CED488214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E79D3D9-59A0-5FDE-6702-D92C6B6E8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406A1D2-C59C-C30E-484C-FAF1365C34F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AD193B1A-7840-E978-28C4-1C89E2FCC68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A653A66-7C28-2A11-2197-8D1B32D7B6A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91E626B-E125-DE88-E9F5-1E2701A6A03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460D085-6BA1-30B7-DBAD-3B54F939B82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FC9B3CB-A0AA-9957-1DAE-6E80CA993448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49E639B1-27B5-3C1A-424A-2E63519A70C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341B8F0-6EB4-246E-D80D-61E61B50604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901F3B57-4D99-BF2E-D5F6-BF42C05F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89" y="927716"/>
            <a:ext cx="2939621" cy="32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>
          <a:extLst>
            <a:ext uri="{FF2B5EF4-FFF2-40B4-BE49-F238E27FC236}">
              <a16:creationId xmlns:a16="http://schemas.microsoft.com/office/drawing/2014/main" id="{68D3DF53-A69D-0324-D063-990293E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>
            <a:extLst>
              <a:ext uri="{FF2B5EF4-FFF2-40B4-BE49-F238E27FC236}">
                <a16:creationId xmlns:a16="http://schemas.microsoft.com/office/drawing/2014/main" id="{4D01EC49-7469-B305-7B48-B6C9BB60AC6C}"/>
              </a:ext>
            </a:extLst>
          </p:cNvPr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>
              <a:extLst>
                <a:ext uri="{FF2B5EF4-FFF2-40B4-BE49-F238E27FC236}">
                  <a16:creationId xmlns:a16="http://schemas.microsoft.com/office/drawing/2014/main" id="{B499571F-1CAB-7801-4AA1-85F9713D2DC0}"/>
                </a:ext>
              </a:extLst>
            </p:cNvPr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>
              <a:extLst>
                <a:ext uri="{FF2B5EF4-FFF2-40B4-BE49-F238E27FC236}">
                  <a16:creationId xmlns:a16="http://schemas.microsoft.com/office/drawing/2014/main" id="{89261120-1FF9-8269-4889-545DCB20D480}"/>
                </a:ext>
              </a:extLst>
            </p:cNvPr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>
              <a:extLst>
                <a:ext uri="{FF2B5EF4-FFF2-40B4-BE49-F238E27FC236}">
                  <a16:creationId xmlns:a16="http://schemas.microsoft.com/office/drawing/2014/main" id="{BE32817C-3F6D-78A9-2505-16031A459B03}"/>
                </a:ext>
              </a:extLst>
            </p:cNvPr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>
            <a:extLst>
              <a:ext uri="{FF2B5EF4-FFF2-40B4-BE49-F238E27FC236}">
                <a16:creationId xmlns:a16="http://schemas.microsoft.com/office/drawing/2014/main" id="{FD13806F-D9F2-03D1-4228-E6123FCE5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97" name="Google Shape;2397;p63">
            <a:extLst>
              <a:ext uri="{FF2B5EF4-FFF2-40B4-BE49-F238E27FC236}">
                <a16:creationId xmlns:a16="http://schemas.microsoft.com/office/drawing/2014/main" id="{F8E076A7-C81F-6A58-3367-A4F633F736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26749"/>
            <a:ext cx="2799000" cy="132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do Padrão Comportamental </a:t>
            </a:r>
            <a:r>
              <a:rPr lang="pt-BR" b="1" dirty="0" err="1"/>
              <a:t>Strategy</a:t>
            </a:r>
            <a:r>
              <a:rPr lang="pt-BR" dirty="0"/>
              <a:t> em </a:t>
            </a:r>
            <a:r>
              <a:rPr lang="pt-BR" b="1" dirty="0"/>
              <a:t>Java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1AE048-B8EB-13F6-8854-D535C9AE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89" y="1247545"/>
            <a:ext cx="3660749" cy="2232000"/>
          </a:xfrm>
          <a:prstGeom prst="rect">
            <a:avLst/>
          </a:prstGeom>
        </p:spPr>
      </p:pic>
      <p:grpSp>
        <p:nvGrpSpPr>
          <p:cNvPr id="2399" name="Google Shape;2399;p63">
            <a:extLst>
              <a:ext uri="{FF2B5EF4-FFF2-40B4-BE49-F238E27FC236}">
                <a16:creationId xmlns:a16="http://schemas.microsoft.com/office/drawing/2014/main" id="{72F25012-D76A-C7CC-7EBB-D4931E9D04DC}"/>
              </a:ext>
            </a:extLst>
          </p:cNvPr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>
              <a:extLst>
                <a:ext uri="{FF2B5EF4-FFF2-40B4-BE49-F238E27FC236}">
                  <a16:creationId xmlns:a16="http://schemas.microsoft.com/office/drawing/2014/main" id="{27341CAA-D879-8074-2126-A4DBAA0D235F}"/>
                </a:ext>
              </a:extLst>
            </p:cNvPr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>
              <a:extLst>
                <a:ext uri="{FF2B5EF4-FFF2-40B4-BE49-F238E27FC236}">
                  <a16:creationId xmlns:a16="http://schemas.microsoft.com/office/drawing/2014/main" id="{44C0C269-262A-1048-6C51-C4A62DC7B508}"/>
                </a:ext>
              </a:extLst>
            </p:cNvPr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3">
            <a:extLst>
              <a:ext uri="{FF2B5EF4-FFF2-40B4-BE49-F238E27FC236}">
                <a16:creationId xmlns:a16="http://schemas.microsoft.com/office/drawing/2014/main" id="{66F685DF-88AD-EEB6-7248-0DC5A87509F0}"/>
              </a:ext>
            </a:extLst>
          </p:cNvPr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>
              <a:extLst>
                <a:ext uri="{FF2B5EF4-FFF2-40B4-BE49-F238E27FC236}">
                  <a16:creationId xmlns:a16="http://schemas.microsoft.com/office/drawing/2014/main" id="{EBF182F3-08BA-E227-FB1C-FF8BBC85D683}"/>
                </a:ext>
              </a:extLst>
            </p:cNvPr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>
              <a:extLst>
                <a:ext uri="{FF2B5EF4-FFF2-40B4-BE49-F238E27FC236}">
                  <a16:creationId xmlns:a16="http://schemas.microsoft.com/office/drawing/2014/main" id="{028F076F-3DEE-20B0-19E5-88E958E593F3}"/>
                </a:ext>
              </a:extLst>
            </p:cNvPr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>
              <a:extLst>
                <a:ext uri="{FF2B5EF4-FFF2-40B4-BE49-F238E27FC236}">
                  <a16:creationId xmlns:a16="http://schemas.microsoft.com/office/drawing/2014/main" id="{D77FE0F9-5872-9CC6-4FF6-0C9E3B8205F1}"/>
                </a:ext>
              </a:extLst>
            </p:cNvPr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E2654C8-44ED-1457-418A-0DF6D83AF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01" y="1818834"/>
            <a:ext cx="1008298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>
          <a:extLst>
            <a:ext uri="{FF2B5EF4-FFF2-40B4-BE49-F238E27FC236}">
              <a16:creationId xmlns:a16="http://schemas.microsoft.com/office/drawing/2014/main" id="{FD48CD99-F03E-3C65-1387-F2D9BE317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>
            <a:extLst>
              <a:ext uri="{FF2B5EF4-FFF2-40B4-BE49-F238E27FC236}">
                <a16:creationId xmlns:a16="http://schemas.microsoft.com/office/drawing/2014/main" id="{965D0EBF-076D-9EAF-A1DF-F97566A660C2}"/>
              </a:ext>
            </a:extLst>
          </p:cNvPr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>
              <a:extLst>
                <a:ext uri="{FF2B5EF4-FFF2-40B4-BE49-F238E27FC236}">
                  <a16:creationId xmlns:a16="http://schemas.microsoft.com/office/drawing/2014/main" id="{03AD5ADF-FC67-1FD5-6065-63CFC3C95FCA}"/>
                </a:ext>
              </a:extLst>
            </p:cNvPr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>
              <a:extLst>
                <a:ext uri="{FF2B5EF4-FFF2-40B4-BE49-F238E27FC236}">
                  <a16:creationId xmlns:a16="http://schemas.microsoft.com/office/drawing/2014/main" id="{9C09F422-607B-6125-0BB6-6A8D1148497C}"/>
                </a:ext>
              </a:extLst>
            </p:cNvPr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>
              <a:extLst>
                <a:ext uri="{FF2B5EF4-FFF2-40B4-BE49-F238E27FC236}">
                  <a16:creationId xmlns:a16="http://schemas.microsoft.com/office/drawing/2014/main" id="{6E3A08A7-F959-96A8-8006-7990282A9067}"/>
                </a:ext>
              </a:extLst>
            </p:cNvPr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>
            <a:extLst>
              <a:ext uri="{FF2B5EF4-FFF2-40B4-BE49-F238E27FC236}">
                <a16:creationId xmlns:a16="http://schemas.microsoft.com/office/drawing/2014/main" id="{9C2B2DC3-B5AD-9EF3-EF5C-E9D70BB65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2397" name="Google Shape;2397;p63">
            <a:extLst>
              <a:ext uri="{FF2B5EF4-FFF2-40B4-BE49-F238E27FC236}">
                <a16:creationId xmlns:a16="http://schemas.microsoft.com/office/drawing/2014/main" id="{CA95A527-E9E3-D1F8-58E9-6275E3DF5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26749"/>
            <a:ext cx="2799000" cy="132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do Padrão Criacional em </a:t>
            </a:r>
            <a:r>
              <a:rPr lang="en" b="1" dirty="0"/>
              <a:t>Java</a:t>
            </a:r>
            <a:endParaRPr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495ABA-CFD6-EDA1-4398-B8F961C5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89" y="1247545"/>
            <a:ext cx="3660749" cy="2232000"/>
          </a:xfrm>
          <a:prstGeom prst="rect">
            <a:avLst/>
          </a:prstGeom>
        </p:spPr>
      </p:pic>
      <p:grpSp>
        <p:nvGrpSpPr>
          <p:cNvPr id="2399" name="Google Shape;2399;p63">
            <a:extLst>
              <a:ext uri="{FF2B5EF4-FFF2-40B4-BE49-F238E27FC236}">
                <a16:creationId xmlns:a16="http://schemas.microsoft.com/office/drawing/2014/main" id="{E2E1FBE5-22CA-BC71-3B9B-A683CB959311}"/>
              </a:ext>
            </a:extLst>
          </p:cNvPr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>
              <a:extLst>
                <a:ext uri="{FF2B5EF4-FFF2-40B4-BE49-F238E27FC236}">
                  <a16:creationId xmlns:a16="http://schemas.microsoft.com/office/drawing/2014/main" id="{D7B25FCE-2C2E-A98D-5AD3-B019A27423D0}"/>
                </a:ext>
              </a:extLst>
            </p:cNvPr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>
              <a:extLst>
                <a:ext uri="{FF2B5EF4-FFF2-40B4-BE49-F238E27FC236}">
                  <a16:creationId xmlns:a16="http://schemas.microsoft.com/office/drawing/2014/main" id="{9FC41F84-E291-8F94-1439-BDA8CA0EFFB5}"/>
                </a:ext>
              </a:extLst>
            </p:cNvPr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63">
            <a:extLst>
              <a:ext uri="{FF2B5EF4-FFF2-40B4-BE49-F238E27FC236}">
                <a16:creationId xmlns:a16="http://schemas.microsoft.com/office/drawing/2014/main" id="{F5AB2A22-CDCE-43EA-F072-DD48EB7E7336}"/>
              </a:ext>
            </a:extLst>
          </p:cNvPr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>
              <a:extLst>
                <a:ext uri="{FF2B5EF4-FFF2-40B4-BE49-F238E27FC236}">
                  <a16:creationId xmlns:a16="http://schemas.microsoft.com/office/drawing/2014/main" id="{70966FEE-A10C-64A8-489E-7D06834CDC89}"/>
                </a:ext>
              </a:extLst>
            </p:cNvPr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>
              <a:extLst>
                <a:ext uri="{FF2B5EF4-FFF2-40B4-BE49-F238E27FC236}">
                  <a16:creationId xmlns:a16="http://schemas.microsoft.com/office/drawing/2014/main" id="{0E499E9F-7C5E-A19E-4DBD-E8F8A4452F92}"/>
                </a:ext>
              </a:extLst>
            </p:cNvPr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>
              <a:extLst>
                <a:ext uri="{FF2B5EF4-FFF2-40B4-BE49-F238E27FC236}">
                  <a16:creationId xmlns:a16="http://schemas.microsoft.com/office/drawing/2014/main" id="{29DAEB9F-EF4E-CF7F-7A80-25CEB1A63325}"/>
                </a:ext>
              </a:extLst>
            </p:cNvPr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16578A8-E2A5-7F29-0625-2F46A03B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01" y="1818834"/>
            <a:ext cx="1008298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36EAB4C9-57B7-ECBB-C5DE-F5F4C6AA2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3836DEF-FD67-CECF-C291-29BDA97F9E6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5D829F5A-D764-0DCA-8754-1D8641435B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Exemplos: </a:t>
            </a:r>
            <a:r>
              <a:rPr lang="pt-BR" dirty="0"/>
              <a:t>Bridge, </a:t>
            </a:r>
            <a:r>
              <a:rPr lang="pt-BR" dirty="0" err="1"/>
              <a:t>Flyweight</a:t>
            </a:r>
            <a:r>
              <a:rPr lang="pt-BR" dirty="0"/>
              <a:t> e Proxy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6EA02B0-4FBF-4EB4-59FC-2027B0C99B0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986A75FC-FD87-A07E-6E86-77A1808862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BB07562-8ADD-2AE4-2419-2F945C40489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E9A0D5FD-B384-DFCF-D5A6-88506D18F3A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5BC730B-192C-7D2F-6805-60593D96160E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974D385-85FC-BBFC-D461-7A8BC43685C1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0126ED5C-5829-1A70-1C8B-8D3A3B15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Padrões Estruturais</a:t>
            </a:r>
            <a:endParaRPr sz="4400"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8812F45-685C-7ED4-C569-60E5734CC7DC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4071AC0-D924-E93A-16CE-B45B6982AFB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75658B5-E8E5-455A-2A24-99738554D80B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364BA4-5CFB-C2DE-EE1B-87EA5157C63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D5DA6B0-42AC-A6B9-8E84-57A2F837228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FC4E433-7F96-3BDB-11FD-E3A76CB4626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9ED00B66-81D3-1461-3A82-6E549999620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9734BC6-D079-8F00-A2E5-76F5CD3B4DC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40C6ED6-2D43-BD36-99CB-B8A8FCCB38D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99592FA-5C3C-6E02-D56F-5456D1F4A92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E315B520-6F5F-3A86-BFC9-958CA468062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360BCB5A-574D-08C2-8A9D-02343FC647C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8D8B6EF0-7F40-104D-53E6-FD4B2CE39F9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EB945C7-E2B2-7D32-593D-0FF38A9C41B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9FCE4B12-807A-B0B5-CC06-2C495EDCFF8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1D31073-2222-2A37-C3E1-80D74F29510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0E28CBCA-35D6-4B94-B3CF-52288CA4EF8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22EB015-812C-8042-51C8-812BC935460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BEFDACF8-3AB8-E247-E1DE-4DFBFAB7661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5FF59C5-2D49-09FC-8E8A-3E0B80B10FD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C9C65B6B-E531-ABA9-FD72-B736647800A0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0738EFE-22C9-C64A-0269-CECEB293DEB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60EB8F41-D64C-CE49-A3F0-A3F41E42F97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25DC3BA-B751-0E6F-978A-081933E54BA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EF3A278-6A19-DE96-8110-3677ED48DDB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6FBCDA8-0A60-E6AF-3243-56EA968E793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FB440DB-E172-4559-CD0D-909234F9EC0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28B1280C-95BC-E5A4-C168-F5C568E74D0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48EC709-C0BD-04F3-6B16-7302DAB85F0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A9999BD9-A7E5-A92B-B12C-9B9B12EAD00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B619C82D-C3D0-86C3-E3FF-0BD318AF22A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517852FF-5188-E34C-70E4-CF11D1DB63F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2A168A7-A518-9F0A-850F-EE1A095C5AA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3F5A0202-6345-D40E-2667-F2BB0627C05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067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F9EA459-1136-D8CA-B89F-F3497905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8530CB7-7155-4B31-6583-22B665400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 e Objetivo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2E29BB8D-88EC-FA9E-524A-583C8D816B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Facilitar a </a:t>
            </a:r>
            <a:r>
              <a:rPr lang="pt-BR" b="1" dirty="0"/>
              <a:t>manutenção</a:t>
            </a:r>
            <a:r>
              <a:rPr lang="pt-BR" dirty="0"/>
              <a:t>, </a:t>
            </a:r>
            <a:r>
              <a:rPr lang="pt-BR" b="1" dirty="0"/>
              <a:t>expansão</a:t>
            </a:r>
            <a:r>
              <a:rPr lang="pt-BR" dirty="0"/>
              <a:t> e o </a:t>
            </a:r>
            <a:r>
              <a:rPr lang="pt-BR" b="1" dirty="0"/>
              <a:t>reuso de código </a:t>
            </a:r>
            <a:r>
              <a:rPr lang="pt-BR" dirty="0"/>
              <a:t>através de composições bem definidas.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7A200236-F9CC-5D38-DF0D-0B8E0DBA12B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Padrões estruturais lidam com a </a:t>
            </a:r>
            <a:r>
              <a:rPr lang="pt-BR" b="1" dirty="0"/>
              <a:t>organização de classes e objetos </a:t>
            </a:r>
            <a:r>
              <a:rPr lang="pt-BR" dirty="0"/>
              <a:t>para formar estruturas maiores de forma </a:t>
            </a:r>
            <a:r>
              <a:rPr lang="pt-BR" b="1" dirty="0"/>
              <a:t>flexível</a:t>
            </a:r>
            <a:r>
              <a:rPr lang="pt-BR" dirty="0"/>
              <a:t> e </a:t>
            </a:r>
            <a:r>
              <a:rPr lang="pt-BR" b="1" dirty="0"/>
              <a:t>eficiente</a:t>
            </a:r>
            <a:r>
              <a:rPr lang="pt-BR" dirty="0"/>
              <a:t>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9F61883-989F-6ED7-7767-454199E182D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3871BAB-6B88-CEBC-2C3E-25E17C48AAF3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E52E357-AD6D-6460-7E43-F270B162F5B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D83AE86-CAFC-1BB4-FB8B-545E8481F7C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F87BDB3-84BC-E5E5-E492-1F885CBE9A9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38377F8-B49A-C5C2-C5D7-26391E62E0A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2CFA239-AB45-C019-BA1A-3171934BBC9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29C1CB0-BAA0-FBCE-A115-44BB590F20A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1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7411A3C4-2E66-11D5-B4A9-1A0EF3B6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A7AE284C-348D-CC75-4F4C-7E331FF28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Bridge Pattern (Ponte)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FE3A83B4-295D-7E91-5060-4CFBF383C87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5734303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Desacoplar</a:t>
            </a:r>
            <a:r>
              <a:rPr lang="pt-BR" dirty="0"/>
              <a:t> uma abstração da sua implementação, permitindo que as duas </a:t>
            </a:r>
            <a:r>
              <a:rPr lang="pt-BR" b="1" dirty="0"/>
              <a:t>evoluam</a:t>
            </a:r>
            <a:r>
              <a:rPr lang="pt-BR" dirty="0"/>
              <a:t> independentemente.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11C7C2AE-3046-62BD-E56D-0CF9720EFD7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BDA72AD9-CFCC-418B-88F1-FCD19ADACF94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5EB05547-1887-0050-62A7-BDEC62A6E2A8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5734304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há múltiplas variações em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evitar a explosão de subclasses.</a:t>
            </a:r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B53F9F24-2982-CD42-4031-74D91EC4FC93}"/>
              </a:ext>
            </a:extLst>
          </p:cNvPr>
          <p:cNvSpPr txBox="1">
            <a:spLocks/>
          </p:cNvSpPr>
          <p:nvPr/>
        </p:nvSpPr>
        <p:spPr>
          <a:xfrm>
            <a:off x="719999" y="3232399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69831530-A6BC-11BB-7FC8-28150B5FB368}"/>
              </a:ext>
            </a:extLst>
          </p:cNvPr>
          <p:cNvSpPr txBox="1">
            <a:spLocks/>
          </p:cNvSpPr>
          <p:nvPr/>
        </p:nvSpPr>
        <p:spPr>
          <a:xfrm>
            <a:off x="719996" y="3579964"/>
            <a:ext cx="5734305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 o acoplamento entre código de alto e baixo nível.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Facilita a expansão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33395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01F9D709-9757-97B3-00F5-84E137C64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ED3340DF-D568-1A89-A507-2425F1DA1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20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Flyweight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(Peso Leve)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693A9518-1093-F7BF-3782-10120A1DD6D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341365"/>
            <a:ext cx="5734303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Minimizar</a:t>
            </a:r>
            <a:r>
              <a:rPr lang="pt-BR" dirty="0"/>
              <a:t> o uso de </a:t>
            </a:r>
            <a:r>
              <a:rPr lang="pt-BR" b="1" dirty="0"/>
              <a:t>memória</a:t>
            </a:r>
            <a:r>
              <a:rPr lang="pt-BR" dirty="0"/>
              <a:t> compartilhando instâncias de objetos comuns.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45A8A7E4-E84F-3C8B-7B52-0387BAE9A05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993800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7EBF9FC5-A4EF-8181-0D39-8A017FC98B1D}"/>
              </a:ext>
            </a:extLst>
          </p:cNvPr>
          <p:cNvSpPr txBox="1">
            <a:spLocks/>
          </p:cNvSpPr>
          <p:nvPr/>
        </p:nvSpPr>
        <p:spPr>
          <a:xfrm>
            <a:off x="719998" y="2006710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Quando usar: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3112201E-E0D2-DE77-B5E0-78072EAD358C}"/>
              </a:ext>
            </a:extLst>
          </p:cNvPr>
          <p:cNvSpPr txBox="1">
            <a:spLocks/>
          </p:cNvSpPr>
          <p:nvPr/>
        </p:nvSpPr>
        <p:spPr>
          <a:xfrm>
            <a:off x="719996" y="2354275"/>
            <a:ext cx="5734304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há </a:t>
            </a:r>
            <a:r>
              <a:rPr lang="pt-BR" b="1" dirty="0"/>
              <a:t>grande número</a:t>
            </a:r>
            <a:r>
              <a:rPr lang="pt-BR" dirty="0"/>
              <a:t> de objetos semelhantes.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sistemas com </a:t>
            </a:r>
            <a:r>
              <a:rPr lang="pt-BR" b="1" dirty="0"/>
              <a:t>restrições de memória</a:t>
            </a:r>
            <a:r>
              <a:rPr lang="pt-BR" dirty="0"/>
              <a:t>.</a:t>
            </a:r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0E400A46-C24C-100B-1E6F-91DD910E1AA0}"/>
              </a:ext>
            </a:extLst>
          </p:cNvPr>
          <p:cNvSpPr txBox="1">
            <a:spLocks/>
          </p:cNvSpPr>
          <p:nvPr/>
        </p:nvSpPr>
        <p:spPr>
          <a:xfrm>
            <a:off x="719999" y="2964885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4BD2530E-2AFF-D96E-5A41-EFCC50A4C046}"/>
              </a:ext>
            </a:extLst>
          </p:cNvPr>
          <p:cNvSpPr txBox="1">
            <a:spLocks/>
          </p:cNvSpPr>
          <p:nvPr/>
        </p:nvSpPr>
        <p:spPr>
          <a:xfrm>
            <a:off x="719996" y="3312450"/>
            <a:ext cx="5734305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Redução</a:t>
            </a:r>
            <a:r>
              <a:rPr lang="pt-BR" dirty="0"/>
              <a:t> significativa no uso de memória.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Melhora o </a:t>
            </a:r>
            <a:r>
              <a:rPr lang="pt-BR" b="1" dirty="0"/>
              <a:t>desempenho</a:t>
            </a:r>
            <a:r>
              <a:rPr lang="pt-BR" dirty="0"/>
              <a:t> em larga escala.</a:t>
            </a:r>
          </a:p>
        </p:txBody>
      </p: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BBABD9B4-31C5-B210-62A8-6E14FA720DD0}"/>
              </a:ext>
            </a:extLst>
          </p:cNvPr>
          <p:cNvSpPr txBox="1">
            <a:spLocks/>
          </p:cNvSpPr>
          <p:nvPr/>
        </p:nvSpPr>
        <p:spPr>
          <a:xfrm>
            <a:off x="719998" y="3923060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Conceito-chave:</a:t>
            </a:r>
          </a:p>
        </p:txBody>
      </p:sp>
      <p:sp>
        <p:nvSpPr>
          <p:cNvPr id="4" name="Google Shape;1636;p41">
            <a:extLst>
              <a:ext uri="{FF2B5EF4-FFF2-40B4-BE49-F238E27FC236}">
                <a16:creationId xmlns:a16="http://schemas.microsoft.com/office/drawing/2014/main" id="{68A35F38-4D3C-D99B-18BE-541638BD2FDC}"/>
              </a:ext>
            </a:extLst>
          </p:cNvPr>
          <p:cNvSpPr txBox="1">
            <a:spLocks/>
          </p:cNvSpPr>
          <p:nvPr/>
        </p:nvSpPr>
        <p:spPr>
          <a:xfrm>
            <a:off x="719995" y="4270625"/>
            <a:ext cx="5734305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Divisão entre estado intrínseco </a:t>
            </a:r>
            <a:r>
              <a:rPr lang="pt-BR" b="1" dirty="0"/>
              <a:t>(compartilhado) </a:t>
            </a:r>
            <a:r>
              <a:rPr lang="pt-BR" dirty="0"/>
              <a:t>e extrínseco </a:t>
            </a:r>
            <a:r>
              <a:rPr lang="pt-BR" b="1" dirty="0"/>
              <a:t>(fornecido pelo contexto).</a:t>
            </a:r>
          </a:p>
        </p:txBody>
      </p:sp>
    </p:spTree>
    <p:extLst>
      <p:ext uri="{BB962C8B-B14F-4D97-AF65-F5344CB8AC3E}">
        <p14:creationId xmlns:p14="http://schemas.microsoft.com/office/powerpoint/2010/main" val="67863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97D33CC4-C6F9-F47D-5191-04BF63541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E6209518-835D-06F2-E7DE-FEDC2636D2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Proxy </a:t>
            </a:r>
            <a:r>
              <a:rPr lang="pt-BR" dirty="0" err="1"/>
              <a:t>Pattern</a:t>
            </a:r>
            <a:r>
              <a:rPr lang="pt-BR" dirty="0"/>
              <a:t> (Representante)</a:t>
            </a:r>
            <a:endParaRPr dirty="0"/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FC103DB0-2FDF-51CE-C892-D0A680244DD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9" y="1608879"/>
            <a:ext cx="5734303" cy="64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Fornecer um </a:t>
            </a:r>
            <a:r>
              <a:rPr lang="pt-BR" b="1" dirty="0"/>
              <a:t>substituto</a:t>
            </a:r>
            <a:r>
              <a:rPr lang="pt-BR" dirty="0"/>
              <a:t> ou </a:t>
            </a:r>
            <a:r>
              <a:rPr lang="pt-BR" b="1" dirty="0"/>
              <a:t>representante</a:t>
            </a:r>
            <a:r>
              <a:rPr lang="pt-BR" dirty="0"/>
              <a:t> para controlar o acesso a outro objeto.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11EBC2EA-D00D-F372-6FBC-35305CA1515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613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Intenção:</a:t>
            </a:r>
            <a:endParaRPr sz="1800" dirty="0"/>
          </a:p>
        </p:txBody>
      </p:sp>
      <p:sp>
        <p:nvSpPr>
          <p:cNvPr id="2" name="Google Shape;1638;p41">
            <a:extLst>
              <a:ext uri="{FF2B5EF4-FFF2-40B4-BE49-F238E27FC236}">
                <a16:creationId xmlns:a16="http://schemas.microsoft.com/office/drawing/2014/main" id="{D59108F2-3BC2-3D37-59CF-F0E46D16816E}"/>
              </a:ext>
            </a:extLst>
          </p:cNvPr>
          <p:cNvSpPr txBox="1">
            <a:spLocks/>
          </p:cNvSpPr>
          <p:nvPr/>
        </p:nvSpPr>
        <p:spPr>
          <a:xfrm>
            <a:off x="719998" y="2274224"/>
            <a:ext cx="361367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Tipos comuns de Proxy:</a:t>
            </a:r>
          </a:p>
        </p:txBody>
      </p:sp>
      <p:sp>
        <p:nvSpPr>
          <p:cNvPr id="7" name="Google Shape;1636;p41">
            <a:extLst>
              <a:ext uri="{FF2B5EF4-FFF2-40B4-BE49-F238E27FC236}">
                <a16:creationId xmlns:a16="http://schemas.microsoft.com/office/drawing/2014/main" id="{1CEEC01E-BB0A-65A6-A2BD-06F82ECF9B48}"/>
              </a:ext>
            </a:extLst>
          </p:cNvPr>
          <p:cNvSpPr txBox="1">
            <a:spLocks/>
          </p:cNvSpPr>
          <p:nvPr/>
        </p:nvSpPr>
        <p:spPr>
          <a:xfrm>
            <a:off x="719996" y="2621789"/>
            <a:ext cx="5734304" cy="64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Virtual Proxy: </a:t>
            </a:r>
            <a:r>
              <a:rPr lang="pt-BR" dirty="0"/>
              <a:t>adia a criação de objetos pesados.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Protection</a:t>
            </a:r>
            <a:r>
              <a:rPr lang="pt-BR" b="1" dirty="0"/>
              <a:t> Proxy: </a:t>
            </a:r>
            <a:r>
              <a:rPr lang="pt-BR" dirty="0"/>
              <a:t>controla permissões de acesso.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Remote Proxy: </a:t>
            </a:r>
            <a:r>
              <a:rPr lang="pt-BR" dirty="0"/>
              <a:t>representa um objeto em outra máquina.</a:t>
            </a:r>
          </a:p>
        </p:txBody>
      </p:sp>
      <p:sp>
        <p:nvSpPr>
          <p:cNvPr id="9" name="Google Shape;1638;p41">
            <a:extLst>
              <a:ext uri="{FF2B5EF4-FFF2-40B4-BE49-F238E27FC236}">
                <a16:creationId xmlns:a16="http://schemas.microsoft.com/office/drawing/2014/main" id="{B7E4412C-E8A6-5629-ED4E-F437DD3B2045}"/>
              </a:ext>
            </a:extLst>
          </p:cNvPr>
          <p:cNvSpPr txBox="1">
            <a:spLocks/>
          </p:cNvSpPr>
          <p:nvPr/>
        </p:nvSpPr>
        <p:spPr>
          <a:xfrm>
            <a:off x="719999" y="3509637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pt-BR" sz="1800" dirty="0"/>
              <a:t>Vantagens:</a:t>
            </a:r>
          </a:p>
        </p:txBody>
      </p:sp>
      <p:sp>
        <p:nvSpPr>
          <p:cNvPr id="10" name="Google Shape;1636;p41">
            <a:extLst>
              <a:ext uri="{FF2B5EF4-FFF2-40B4-BE49-F238E27FC236}">
                <a16:creationId xmlns:a16="http://schemas.microsoft.com/office/drawing/2014/main" id="{59861AB8-AE86-940B-F8E0-3B72CD460E20}"/>
              </a:ext>
            </a:extLst>
          </p:cNvPr>
          <p:cNvSpPr txBox="1">
            <a:spLocks/>
          </p:cNvSpPr>
          <p:nvPr/>
        </p:nvSpPr>
        <p:spPr>
          <a:xfrm>
            <a:off x="719996" y="3857202"/>
            <a:ext cx="5734305" cy="84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 </a:t>
            </a:r>
            <a:r>
              <a:rPr lang="pt-BR" b="1" dirty="0"/>
              <a:t>funcionalidades</a:t>
            </a:r>
            <a:r>
              <a:rPr lang="pt-BR" dirty="0"/>
              <a:t> sem alterar o </a:t>
            </a:r>
            <a:r>
              <a:rPr lang="pt-BR" b="1" dirty="0"/>
              <a:t>objeto real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Garante </a:t>
            </a:r>
            <a:r>
              <a:rPr lang="pt-BR" b="1" dirty="0"/>
              <a:t>controle de acesso, economia de recursos ou integração</a:t>
            </a:r>
            <a:r>
              <a:rPr lang="pt-BR" dirty="0"/>
              <a:t> com sistemas externos.</a:t>
            </a:r>
          </a:p>
        </p:txBody>
      </p:sp>
    </p:spTree>
    <p:extLst>
      <p:ext uri="{BB962C8B-B14F-4D97-AF65-F5344CB8AC3E}">
        <p14:creationId xmlns:p14="http://schemas.microsoft.com/office/powerpoint/2010/main" val="422829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>
          <a:extLst>
            <a:ext uri="{FF2B5EF4-FFF2-40B4-BE49-F238E27FC236}">
              <a16:creationId xmlns:a16="http://schemas.microsoft.com/office/drawing/2014/main" id="{095C8057-0AAD-6232-3BB6-9C584853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>
            <a:extLst>
              <a:ext uri="{FF2B5EF4-FFF2-40B4-BE49-F238E27FC236}">
                <a16:creationId xmlns:a16="http://schemas.microsoft.com/office/drawing/2014/main" id="{E1A39247-8D92-75BE-E2E4-2AFD800E2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Comparativo dos Padrões</a:t>
            </a:r>
            <a:endParaRPr dirty="0"/>
          </a:p>
        </p:txBody>
      </p:sp>
      <p:graphicFrame>
        <p:nvGraphicFramePr>
          <p:cNvPr id="1459" name="Google Shape;1459;p36">
            <a:extLst>
              <a:ext uri="{FF2B5EF4-FFF2-40B4-BE49-F238E27FC236}">
                <a16:creationId xmlns:a16="http://schemas.microsoft.com/office/drawing/2014/main" id="{331358A4-FD89-3668-9CAD-ACC6141D8E66}"/>
              </a:ext>
            </a:extLst>
          </p:cNvPr>
          <p:cNvGraphicFramePr/>
          <p:nvPr/>
        </p:nvGraphicFramePr>
        <p:xfrm>
          <a:off x="720000" y="1764250"/>
          <a:ext cx="7704000" cy="1615000"/>
        </p:xfrm>
        <a:graphic>
          <a:graphicData uri="http://schemas.openxmlformats.org/drawingml/2006/table">
            <a:tbl>
              <a:tblPr>
                <a:noFill/>
                <a:tableStyleId>{FD6A52DA-5997-4DBE-8948-C1E3C0029DDC}</a:tableStyleId>
              </a:tblPr>
              <a:tblGrid>
                <a:gridCol w="159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262">
                  <a:extLst>
                    <a:ext uri="{9D8B030D-6E8A-4147-A177-3AD203B41FA5}">
                      <a16:colId xmlns:a16="http://schemas.microsoft.com/office/drawing/2014/main" val="331696496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Padrão</a:t>
                      </a:r>
                      <a:endParaRPr sz="10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1" i="0" u="sng" strike="noStrike" cap="none" dirty="0">
                          <a:solidFill>
                            <a:schemeClr val="dk1"/>
                          </a:solidFill>
                          <a:latin typeface="IBM Plex Mono"/>
                          <a:ea typeface="Poppins"/>
                          <a:cs typeface="Poppins"/>
                          <a:sym typeface="Poppins"/>
                        </a:rPr>
                        <a:t>Intenção Principal</a:t>
                      </a:r>
                      <a:endParaRPr sz="1000" b="1" i="0" u="sng" strike="noStrike" cap="none" dirty="0">
                        <a:solidFill>
                          <a:schemeClr val="dk1"/>
                        </a:solidFill>
                        <a:latin typeface="IBM Plex Mono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000" b="1" i="0" u="sng" strike="noStrike" cap="none" dirty="0">
                          <a:solidFill>
                            <a:schemeClr val="dk1"/>
                          </a:solidFill>
                          <a:latin typeface="IBM Plex Mono"/>
                          <a:ea typeface="Poppins"/>
                          <a:cs typeface="Poppins"/>
                          <a:sym typeface="Poppins"/>
                        </a:rPr>
                        <a:t>Benefício Principal</a:t>
                      </a:r>
                      <a:endParaRPr sz="1000" b="1" i="0" u="sng" strike="noStrike" cap="none" dirty="0">
                        <a:solidFill>
                          <a:schemeClr val="dk1"/>
                        </a:solidFill>
                        <a:latin typeface="IBM Plex Mono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IBM Plex Mono"/>
                          <a:cs typeface="Poppins"/>
                          <a:sym typeface="IBM Plex Mono"/>
                        </a:rPr>
                        <a:t>Bridge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IBM Plex Mono"/>
                        <a:cs typeface="Poppin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Separar abstração da implementação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Permite expansão independente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IBM Plex Mono"/>
                          <a:cs typeface="Poppins"/>
                          <a:sym typeface="IBM Plex Mono"/>
                        </a:rPr>
                        <a:t>Flyweitght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IBM Plex Mono"/>
                        <a:cs typeface="Poppin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Compartilhar objetos para economizar memória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Eficiência no uso de recursos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IBM Plex Mono"/>
                          <a:cs typeface="Poppins"/>
                          <a:sym typeface="IBM Plex Mono"/>
                        </a:rPr>
                        <a:t>Proxy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IBM Plex Mono"/>
                        <a:cs typeface="Poppin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Controlar</a:t>
                      </a:r>
                      <a:r>
                        <a:rPr lang="en" sz="900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 acesso a um objeto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Adição de lógica</a:t>
                      </a:r>
                      <a:r>
                        <a:rPr lang="pt-BR" sz="900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de controle e otimização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8321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871</Words>
  <Application>Microsoft Office PowerPoint</Application>
  <PresentationFormat>Apresentação na tela (16:9)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Poppins</vt:lpstr>
      <vt:lpstr>IBM Plex Mono</vt:lpstr>
      <vt:lpstr>Roboto Condensed Light</vt:lpstr>
      <vt:lpstr>Introduction to Coding Workshop by Slidesgo</vt:lpstr>
      <vt:lpstr>Padrões de Projeto Padrões: Criacionais, Estruturais e Comportamentais</vt:lpstr>
      <vt:lpstr>01</vt:lpstr>
      <vt:lpstr>Exemplo</vt:lpstr>
      <vt:lpstr>02</vt:lpstr>
      <vt:lpstr>Definição e Objetivo</vt:lpstr>
      <vt:lpstr>Bridge Pattern (Ponte)</vt:lpstr>
      <vt:lpstr>Flyweight Pattern (Peso Leve)</vt:lpstr>
      <vt:lpstr>Proxy Pattern (Representante)</vt:lpstr>
      <vt:lpstr>Comparativo dos Padrões</vt:lpstr>
      <vt:lpstr>Conclusão</vt:lpstr>
      <vt:lpstr>UML</vt:lpstr>
      <vt:lpstr>Exemplo</vt:lpstr>
      <vt:lpstr>03</vt:lpstr>
      <vt:lpstr>Definição e Objetivo</vt:lpstr>
      <vt:lpstr>Command</vt:lpstr>
      <vt:lpstr>Interpreter</vt:lpstr>
      <vt:lpstr>Mediator</vt:lpstr>
      <vt:lpstr>Memento</vt:lpstr>
      <vt:lpstr>State</vt:lpstr>
      <vt:lpstr>Strategy</vt:lpstr>
      <vt:lpstr>Conclusão</vt:lpstr>
      <vt:lpstr>UML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Joselio Júnior</dc:creator>
  <cp:lastModifiedBy>Joselio Júnior</cp:lastModifiedBy>
  <cp:revision>8</cp:revision>
  <dcterms:modified xsi:type="dcterms:W3CDTF">2025-05-24T17:17:00Z</dcterms:modified>
</cp:coreProperties>
</file>