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6"/>
  </p:notesMasterIdLst>
  <p:sldIdLst>
    <p:sldId id="256" r:id="rId2"/>
    <p:sldId id="258" r:id="rId3"/>
    <p:sldId id="257" r:id="rId4"/>
    <p:sldId id="262" r:id="rId5"/>
    <p:sldId id="263" r:id="rId6"/>
    <p:sldId id="264" r:id="rId7"/>
    <p:sldId id="265" r:id="rId8"/>
    <p:sldId id="358" r:id="rId9"/>
    <p:sldId id="428" r:id="rId10"/>
    <p:sldId id="360" r:id="rId11"/>
    <p:sldId id="361" r:id="rId12"/>
    <p:sldId id="609" r:id="rId13"/>
    <p:sldId id="441" r:id="rId14"/>
    <p:sldId id="446" r:id="rId15"/>
    <p:sldId id="447" r:id="rId16"/>
    <p:sldId id="442" r:id="rId17"/>
    <p:sldId id="448" r:id="rId18"/>
    <p:sldId id="449" r:id="rId19"/>
    <p:sldId id="443" r:id="rId20"/>
    <p:sldId id="450" r:id="rId21"/>
    <p:sldId id="451" r:id="rId22"/>
    <p:sldId id="444" r:id="rId23"/>
    <p:sldId id="452" r:id="rId24"/>
    <p:sldId id="453" r:id="rId25"/>
    <p:sldId id="445" r:id="rId26"/>
    <p:sldId id="454" r:id="rId27"/>
    <p:sldId id="455" r:id="rId28"/>
    <p:sldId id="456" r:id="rId29"/>
    <p:sldId id="470" r:id="rId30"/>
    <p:sldId id="471" r:id="rId31"/>
    <p:sldId id="487" r:id="rId32"/>
    <p:sldId id="488" r:id="rId33"/>
    <p:sldId id="472" r:id="rId34"/>
    <p:sldId id="489" r:id="rId35"/>
    <p:sldId id="490" r:id="rId36"/>
    <p:sldId id="429" r:id="rId37"/>
    <p:sldId id="493" r:id="rId38"/>
    <p:sldId id="494" r:id="rId39"/>
    <p:sldId id="495" r:id="rId40"/>
    <p:sldId id="497" r:id="rId41"/>
    <p:sldId id="498" r:id="rId42"/>
    <p:sldId id="499" r:id="rId43"/>
    <p:sldId id="500" r:id="rId44"/>
    <p:sldId id="501" r:id="rId45"/>
    <p:sldId id="502" r:id="rId46"/>
    <p:sldId id="503" r:id="rId47"/>
    <p:sldId id="430" r:id="rId48"/>
    <p:sldId id="504" r:id="rId49"/>
    <p:sldId id="505" r:id="rId50"/>
    <p:sldId id="506" r:id="rId51"/>
    <p:sldId id="507" r:id="rId52"/>
    <p:sldId id="508" r:id="rId53"/>
    <p:sldId id="509" r:id="rId54"/>
    <p:sldId id="510" r:id="rId55"/>
    <p:sldId id="511" r:id="rId56"/>
    <p:sldId id="476" r:id="rId57"/>
    <p:sldId id="512" r:id="rId58"/>
    <p:sldId id="477" r:id="rId59"/>
    <p:sldId id="513" r:id="rId60"/>
    <p:sldId id="514" r:id="rId61"/>
    <p:sldId id="515" r:id="rId62"/>
    <p:sldId id="516" r:id="rId63"/>
    <p:sldId id="517" r:id="rId64"/>
    <p:sldId id="518" r:id="rId65"/>
    <p:sldId id="519" r:id="rId66"/>
    <p:sldId id="520" r:id="rId67"/>
    <p:sldId id="522" r:id="rId68"/>
    <p:sldId id="521" r:id="rId69"/>
    <p:sldId id="431" r:id="rId70"/>
    <p:sldId id="432" r:id="rId71"/>
    <p:sldId id="523" r:id="rId72"/>
    <p:sldId id="524" r:id="rId73"/>
    <p:sldId id="525" r:id="rId74"/>
    <p:sldId id="526" r:id="rId75"/>
    <p:sldId id="527" r:id="rId76"/>
    <p:sldId id="528" r:id="rId77"/>
    <p:sldId id="529" r:id="rId78"/>
    <p:sldId id="530" r:id="rId79"/>
    <p:sldId id="433" r:id="rId80"/>
    <p:sldId id="531" r:id="rId81"/>
    <p:sldId id="532" r:id="rId82"/>
    <p:sldId id="533" r:id="rId83"/>
    <p:sldId id="534" r:id="rId84"/>
    <p:sldId id="535" r:id="rId85"/>
    <p:sldId id="536" r:id="rId86"/>
    <p:sldId id="537" r:id="rId87"/>
    <p:sldId id="538" r:id="rId88"/>
    <p:sldId id="492" r:id="rId89"/>
    <p:sldId id="434" r:id="rId90"/>
    <p:sldId id="435" r:id="rId91"/>
    <p:sldId id="540" r:id="rId92"/>
    <p:sldId id="541" r:id="rId93"/>
    <p:sldId id="542" r:id="rId94"/>
    <p:sldId id="543" r:id="rId95"/>
    <p:sldId id="544" r:id="rId96"/>
    <p:sldId id="545" r:id="rId97"/>
    <p:sldId id="546" r:id="rId98"/>
    <p:sldId id="547" r:id="rId99"/>
    <p:sldId id="548" r:id="rId100"/>
    <p:sldId id="550" r:id="rId101"/>
    <p:sldId id="551" r:id="rId102"/>
    <p:sldId id="552" r:id="rId103"/>
    <p:sldId id="554" r:id="rId104"/>
    <p:sldId id="553" r:id="rId105"/>
    <p:sldId id="555" r:id="rId106"/>
    <p:sldId id="556" r:id="rId107"/>
    <p:sldId id="557" r:id="rId108"/>
    <p:sldId id="478" r:id="rId109"/>
    <p:sldId id="558" r:id="rId110"/>
    <p:sldId id="559" r:id="rId111"/>
    <p:sldId id="560" r:id="rId112"/>
    <p:sldId id="562" r:id="rId113"/>
    <p:sldId id="561" r:id="rId114"/>
    <p:sldId id="563" r:id="rId115"/>
    <p:sldId id="564" r:id="rId116"/>
    <p:sldId id="565" r:id="rId117"/>
    <p:sldId id="567" r:id="rId118"/>
    <p:sldId id="568" r:id="rId119"/>
    <p:sldId id="569" r:id="rId120"/>
    <p:sldId id="570" r:id="rId121"/>
    <p:sldId id="571" r:id="rId122"/>
    <p:sldId id="572" r:id="rId123"/>
    <p:sldId id="573" r:id="rId124"/>
    <p:sldId id="574" r:id="rId125"/>
    <p:sldId id="575" r:id="rId126"/>
    <p:sldId id="576" r:id="rId127"/>
    <p:sldId id="577" r:id="rId128"/>
    <p:sldId id="578" r:id="rId129"/>
    <p:sldId id="579" r:id="rId130"/>
    <p:sldId id="580" r:id="rId131"/>
    <p:sldId id="581" r:id="rId132"/>
    <p:sldId id="582" r:id="rId133"/>
    <p:sldId id="583" r:id="rId134"/>
    <p:sldId id="584" r:id="rId135"/>
    <p:sldId id="585" r:id="rId136"/>
    <p:sldId id="586" r:id="rId137"/>
    <p:sldId id="587" r:id="rId138"/>
    <p:sldId id="588" r:id="rId139"/>
    <p:sldId id="589" r:id="rId140"/>
    <p:sldId id="590" r:id="rId141"/>
    <p:sldId id="591" r:id="rId142"/>
    <p:sldId id="592" r:id="rId143"/>
    <p:sldId id="479" r:id="rId144"/>
    <p:sldId id="593" r:id="rId145"/>
    <p:sldId id="595" r:id="rId146"/>
    <p:sldId id="596" r:id="rId147"/>
    <p:sldId id="597" r:id="rId148"/>
    <p:sldId id="598" r:id="rId149"/>
    <p:sldId id="599" r:id="rId150"/>
    <p:sldId id="594" r:id="rId151"/>
    <p:sldId id="600" r:id="rId152"/>
    <p:sldId id="602" r:id="rId153"/>
    <p:sldId id="603" r:id="rId154"/>
    <p:sldId id="604" r:id="rId155"/>
    <p:sldId id="605" r:id="rId156"/>
    <p:sldId id="606" r:id="rId157"/>
    <p:sldId id="607" r:id="rId158"/>
    <p:sldId id="608" r:id="rId159"/>
    <p:sldId id="601" r:id="rId160"/>
    <p:sldId id="440" r:id="rId161"/>
    <p:sldId id="610" r:id="rId162"/>
    <p:sldId id="611" r:id="rId163"/>
    <p:sldId id="539" r:id="rId164"/>
    <p:sldId id="612" r:id="rId165"/>
    <p:sldId id="614" r:id="rId166"/>
    <p:sldId id="615" r:id="rId167"/>
    <p:sldId id="616" r:id="rId168"/>
    <p:sldId id="617" r:id="rId169"/>
    <p:sldId id="622" r:id="rId170"/>
    <p:sldId id="624" r:id="rId171"/>
    <p:sldId id="623" r:id="rId172"/>
    <p:sldId id="620" r:id="rId173"/>
    <p:sldId id="621" r:id="rId174"/>
    <p:sldId id="619" r:id="rId175"/>
    <p:sldId id="618" r:id="rId176"/>
    <p:sldId id="480" r:id="rId177"/>
    <p:sldId id="625" r:id="rId178"/>
    <p:sldId id="629" r:id="rId179"/>
    <p:sldId id="632" r:id="rId180"/>
    <p:sldId id="628" r:id="rId181"/>
    <p:sldId id="630" r:id="rId182"/>
    <p:sldId id="631" r:id="rId183"/>
    <p:sldId id="633" r:id="rId184"/>
    <p:sldId id="627" r:id="rId185"/>
    <p:sldId id="626" r:id="rId186"/>
    <p:sldId id="634" r:id="rId187"/>
    <p:sldId id="637" r:id="rId188"/>
    <p:sldId id="641" r:id="rId189"/>
    <p:sldId id="640" r:id="rId190"/>
    <p:sldId id="639" r:id="rId191"/>
    <p:sldId id="638" r:id="rId192"/>
    <p:sldId id="636" r:id="rId193"/>
    <p:sldId id="635" r:id="rId194"/>
    <p:sldId id="642" r:id="rId195"/>
    <p:sldId id="647" r:id="rId196"/>
    <p:sldId id="652" r:id="rId197"/>
    <p:sldId id="648" r:id="rId198"/>
    <p:sldId id="650" r:id="rId199"/>
    <p:sldId id="651" r:id="rId200"/>
    <p:sldId id="644" r:id="rId201"/>
    <p:sldId id="646" r:id="rId202"/>
    <p:sldId id="645" r:id="rId203"/>
    <p:sldId id="643" r:id="rId204"/>
    <p:sldId id="439" r:id="rId20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36D18-82F7-86F4-A32E-2FBF0220F81A}" v="1563" dt="2025-09-08T02:25:31.665"/>
    <p1510:client id="{B95CE86D-CDB8-4C09-8EC8-EFA976AC44A5}" v="1348" dt="2025-09-06T17:00:17.2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microsoft.com/office/2015/10/relationships/revisionInfo" Target="revisionInfo.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4B7F0-F3E2-4F29-9ECE-F5701E03CE6D}" type="datetimeFigureOut">
              <a:t>07/09/2025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44C54-7664-457D-9365-BF81CF783867}" type="slidenum">
              <a:t>‹Nº›</a:t>
            </a:fld>
            <a:endParaRPr lang="es-ES"/>
          </a:p>
        </p:txBody>
      </p:sp>
    </p:spTree>
    <p:extLst>
      <p:ext uri="{BB962C8B-B14F-4D97-AF65-F5344CB8AC3E}">
        <p14:creationId xmlns:p14="http://schemas.microsoft.com/office/powerpoint/2010/main" val="76930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p:cNvSpPr>
            <a:spLocks noGrp="1"/>
          </p:cNvSpPr>
          <p:nvPr>
            <p:ph type="sldNum" sz="quarter" idx="5"/>
          </p:nvPr>
        </p:nvSpPr>
        <p:spPr/>
        <p:txBody>
          <a:bodyPr/>
          <a:lstStyle/>
          <a:p>
            <a:fld id="{84144C54-7664-457D-9365-BF81CF783867}" type="slidenum">
              <a:t>16</a:t>
            </a:fld>
            <a:endParaRPr lang="es-ES"/>
          </a:p>
        </p:txBody>
      </p:sp>
    </p:spTree>
    <p:extLst>
      <p:ext uri="{BB962C8B-B14F-4D97-AF65-F5344CB8AC3E}">
        <p14:creationId xmlns:p14="http://schemas.microsoft.com/office/powerpoint/2010/main" val="4214126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D7C34-C00D-897F-E454-CB3CF374C05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AE9FDD4-E2C3-9F9B-C3F4-72EDF8B860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E91848-9C88-41D7-1C0D-B01725A5BA92}"/>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D08FABD9-2851-2540-3901-1F569E13C6E3}"/>
              </a:ext>
            </a:extLst>
          </p:cNvPr>
          <p:cNvSpPr>
            <a:spLocks noGrp="1"/>
          </p:cNvSpPr>
          <p:nvPr>
            <p:ph type="sldNum" sz="quarter" idx="5"/>
          </p:nvPr>
        </p:nvSpPr>
        <p:spPr/>
        <p:txBody>
          <a:bodyPr/>
          <a:lstStyle/>
          <a:p>
            <a:fld id="{84144C54-7664-457D-9365-BF81CF783867}" type="slidenum">
              <a:t>46</a:t>
            </a:fld>
            <a:endParaRPr lang="es-ES"/>
          </a:p>
        </p:txBody>
      </p:sp>
    </p:spTree>
    <p:extLst>
      <p:ext uri="{BB962C8B-B14F-4D97-AF65-F5344CB8AC3E}">
        <p14:creationId xmlns:p14="http://schemas.microsoft.com/office/powerpoint/2010/main" val="387582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58121-44B9-2E5A-9BF6-0D236575F15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BCF1D6-7134-E3E5-D73D-AE382752E1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1BFC0F-ACB9-FDB0-97C8-9D40A67D54F0}"/>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EE52E301-1097-EB40-CB76-CCEF1A774AB4}"/>
              </a:ext>
            </a:extLst>
          </p:cNvPr>
          <p:cNvSpPr>
            <a:spLocks noGrp="1"/>
          </p:cNvSpPr>
          <p:nvPr>
            <p:ph type="sldNum" sz="quarter" idx="5"/>
          </p:nvPr>
        </p:nvSpPr>
        <p:spPr/>
        <p:txBody>
          <a:bodyPr/>
          <a:lstStyle/>
          <a:p>
            <a:fld id="{84144C54-7664-457D-9365-BF81CF783867}" type="slidenum">
              <a:t>47</a:t>
            </a:fld>
            <a:endParaRPr lang="es-ES"/>
          </a:p>
        </p:txBody>
      </p:sp>
    </p:spTree>
    <p:extLst>
      <p:ext uri="{BB962C8B-B14F-4D97-AF65-F5344CB8AC3E}">
        <p14:creationId xmlns:p14="http://schemas.microsoft.com/office/powerpoint/2010/main" val="313540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0C513-3D6E-43DF-DF8D-047E512540E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D4557E7-EAC1-E4E1-FF7B-5C2AC8FD768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7CD7484-7F9D-4A1B-2CC9-32651FC8E51A}"/>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D142A556-6820-BB46-9A82-71593FA89878}"/>
              </a:ext>
            </a:extLst>
          </p:cNvPr>
          <p:cNvSpPr>
            <a:spLocks noGrp="1"/>
          </p:cNvSpPr>
          <p:nvPr>
            <p:ph type="sldNum" sz="quarter" idx="5"/>
          </p:nvPr>
        </p:nvSpPr>
        <p:spPr/>
        <p:txBody>
          <a:bodyPr/>
          <a:lstStyle/>
          <a:p>
            <a:fld id="{84144C54-7664-457D-9365-BF81CF783867}" type="slidenum">
              <a:t>48</a:t>
            </a:fld>
            <a:endParaRPr lang="es-ES"/>
          </a:p>
        </p:txBody>
      </p:sp>
    </p:spTree>
    <p:extLst>
      <p:ext uri="{BB962C8B-B14F-4D97-AF65-F5344CB8AC3E}">
        <p14:creationId xmlns:p14="http://schemas.microsoft.com/office/powerpoint/2010/main" val="366492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DE13C-F3CF-7F95-53AA-4BF09CBC389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E180FED-A459-6EF7-71F7-5832C700174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172FD0C-68C4-5126-DBBC-D288C65E9D8E}"/>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2CC3B838-A97A-4CB2-C804-15A01A1F0A10}"/>
              </a:ext>
            </a:extLst>
          </p:cNvPr>
          <p:cNvSpPr>
            <a:spLocks noGrp="1"/>
          </p:cNvSpPr>
          <p:nvPr>
            <p:ph type="sldNum" sz="quarter" idx="5"/>
          </p:nvPr>
        </p:nvSpPr>
        <p:spPr/>
        <p:txBody>
          <a:bodyPr/>
          <a:lstStyle/>
          <a:p>
            <a:fld id="{84144C54-7664-457D-9365-BF81CF783867}" type="slidenum">
              <a:t>49</a:t>
            </a:fld>
            <a:endParaRPr lang="es-ES"/>
          </a:p>
        </p:txBody>
      </p:sp>
    </p:spTree>
    <p:extLst>
      <p:ext uri="{BB962C8B-B14F-4D97-AF65-F5344CB8AC3E}">
        <p14:creationId xmlns:p14="http://schemas.microsoft.com/office/powerpoint/2010/main" val="2491474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3AD5D-9670-F6AF-3534-950EE8BCBAC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861A997-19F2-D078-2271-C538D2CF1D8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04FB19A-A500-8A7B-A3D0-F4A67082AEA2}"/>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CA2AF4C3-5619-7DF9-E91C-4CD53588F83C}"/>
              </a:ext>
            </a:extLst>
          </p:cNvPr>
          <p:cNvSpPr>
            <a:spLocks noGrp="1"/>
          </p:cNvSpPr>
          <p:nvPr>
            <p:ph type="sldNum" sz="quarter" idx="5"/>
          </p:nvPr>
        </p:nvSpPr>
        <p:spPr/>
        <p:txBody>
          <a:bodyPr/>
          <a:lstStyle/>
          <a:p>
            <a:fld id="{84144C54-7664-457D-9365-BF81CF783867}" type="slidenum">
              <a:t>50</a:t>
            </a:fld>
            <a:endParaRPr lang="es-ES"/>
          </a:p>
        </p:txBody>
      </p:sp>
    </p:spTree>
    <p:extLst>
      <p:ext uri="{BB962C8B-B14F-4D97-AF65-F5344CB8AC3E}">
        <p14:creationId xmlns:p14="http://schemas.microsoft.com/office/powerpoint/2010/main" val="410818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4650E-BBC8-2504-326A-6F5C569C0FE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350A76F-67A3-F4DC-D1A8-91126E63CDD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9985905-B800-0AB5-DF60-B4A334C2A968}"/>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E8163B99-F824-CB14-3197-16423A1162DF}"/>
              </a:ext>
            </a:extLst>
          </p:cNvPr>
          <p:cNvSpPr>
            <a:spLocks noGrp="1"/>
          </p:cNvSpPr>
          <p:nvPr>
            <p:ph type="sldNum" sz="quarter" idx="5"/>
          </p:nvPr>
        </p:nvSpPr>
        <p:spPr/>
        <p:txBody>
          <a:bodyPr/>
          <a:lstStyle/>
          <a:p>
            <a:fld id="{84144C54-7664-457D-9365-BF81CF783867}" type="slidenum">
              <a:t>51</a:t>
            </a:fld>
            <a:endParaRPr lang="es-ES"/>
          </a:p>
        </p:txBody>
      </p:sp>
    </p:spTree>
    <p:extLst>
      <p:ext uri="{BB962C8B-B14F-4D97-AF65-F5344CB8AC3E}">
        <p14:creationId xmlns:p14="http://schemas.microsoft.com/office/powerpoint/2010/main" val="329242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a:lnSpc>
                <a:spcPct val="110000"/>
              </a:lnSpc>
              <a:spcBef>
                <a:spcPts val="1000"/>
              </a:spcBef>
            </a:pPr>
            <a:r>
              <a:rPr lang="es-ES"/>
              <a:t>🧠 Valor:</a:t>
            </a:r>
            <a:endParaRPr lang="en-US"/>
          </a:p>
          <a:p>
            <a:pPr marL="228600" indent="-228600">
              <a:lnSpc>
                <a:spcPct val="110000"/>
              </a:lnSpc>
              <a:spcBef>
                <a:spcPts val="1000"/>
              </a:spcBef>
            </a:pPr>
            <a:r>
              <a:rPr lang="es-ES" dirty="0"/>
              <a:t>Aprenden a formular mejores </a:t>
            </a:r>
            <a:r>
              <a:rPr lang="es-ES" dirty="0" err="1"/>
              <a:t>prompts</a:t>
            </a:r>
            <a:r>
              <a:rPr lang="es-ES" dirty="0"/>
              <a:t>, ajustan el tono, y ven que no es copiar-pegar, sino colaborar con la IA.</a:t>
            </a:r>
          </a:p>
        </p:txBody>
      </p:sp>
      <p:sp>
        <p:nvSpPr>
          <p:cNvPr id="4" name="Marcador de número de diapositiva 3"/>
          <p:cNvSpPr>
            <a:spLocks noGrp="1"/>
          </p:cNvSpPr>
          <p:nvPr>
            <p:ph type="sldNum" sz="quarter" idx="5"/>
          </p:nvPr>
        </p:nvSpPr>
        <p:spPr/>
        <p:txBody>
          <a:bodyPr/>
          <a:lstStyle/>
          <a:p>
            <a:fld id="{84144C54-7664-457D-9365-BF81CF783867}" type="slidenum">
              <a:rPr lang="es-ES"/>
              <a:t>123</a:t>
            </a:fld>
            <a:endParaRPr lang="es-ES"/>
          </a:p>
        </p:txBody>
      </p:sp>
    </p:spTree>
    <p:extLst>
      <p:ext uri="{BB962C8B-B14F-4D97-AF65-F5344CB8AC3E}">
        <p14:creationId xmlns:p14="http://schemas.microsoft.com/office/powerpoint/2010/main" val="15591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201FD-538A-D3D4-3DE8-0C7F8D2468F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02749F-87C4-5293-8B1A-66735BBECE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42D9A21-F4F9-9F41-4593-E76260ADBAE9}"/>
              </a:ext>
            </a:extLst>
          </p:cNvPr>
          <p:cNvSpPr>
            <a:spLocks noGrp="1"/>
          </p:cNvSpPr>
          <p:nvPr>
            <p:ph type="body" idx="1"/>
          </p:nvPr>
        </p:nvSpPr>
        <p:spPr/>
        <p:txBody>
          <a:bodyPr/>
          <a:lstStyle/>
          <a:p>
            <a:pPr marL="228600">
              <a:lnSpc>
                <a:spcPct val="110000"/>
              </a:lnSpc>
              <a:spcBef>
                <a:spcPts val="1000"/>
              </a:spcBef>
            </a:pPr>
            <a:r>
              <a:rPr lang="es-ES" dirty="0"/>
              <a:t>🧠 Valor:</a:t>
            </a:r>
            <a:endParaRPr lang="en-US"/>
          </a:p>
          <a:p>
            <a:pPr marL="228600" indent="-228600">
              <a:lnSpc>
                <a:spcPct val="110000"/>
              </a:lnSpc>
              <a:spcBef>
                <a:spcPts val="1000"/>
              </a:spcBef>
            </a:pPr>
            <a:r>
              <a:rPr lang="es-ES" dirty="0"/>
              <a:t>Descubren que la IA no siempre resume bien, y que </a:t>
            </a:r>
            <a:r>
              <a:rPr lang="es-ES" b="1" dirty="0"/>
              <a:t>la supervisión humana sigue siendo clave</a:t>
            </a:r>
            <a:r>
              <a:rPr lang="es-ES" dirty="0"/>
              <a:t>.</a:t>
            </a:r>
          </a:p>
        </p:txBody>
      </p:sp>
      <p:sp>
        <p:nvSpPr>
          <p:cNvPr id="4" name="Marcador de número de diapositiva 3">
            <a:extLst>
              <a:ext uri="{FF2B5EF4-FFF2-40B4-BE49-F238E27FC236}">
                <a16:creationId xmlns:a16="http://schemas.microsoft.com/office/drawing/2014/main" id="{8ECCADE3-79DC-1424-3A62-CB926471EBFE}"/>
              </a:ext>
            </a:extLst>
          </p:cNvPr>
          <p:cNvSpPr>
            <a:spLocks noGrp="1"/>
          </p:cNvSpPr>
          <p:nvPr>
            <p:ph type="sldNum" sz="quarter" idx="5"/>
          </p:nvPr>
        </p:nvSpPr>
        <p:spPr/>
        <p:txBody>
          <a:bodyPr/>
          <a:lstStyle/>
          <a:p>
            <a:fld id="{84144C54-7664-457D-9365-BF81CF783867}" type="slidenum">
              <a:rPr lang="es-ES"/>
              <a:t>124</a:t>
            </a:fld>
            <a:endParaRPr lang="es-ES"/>
          </a:p>
        </p:txBody>
      </p:sp>
    </p:spTree>
    <p:extLst>
      <p:ext uri="{BB962C8B-B14F-4D97-AF65-F5344CB8AC3E}">
        <p14:creationId xmlns:p14="http://schemas.microsoft.com/office/powerpoint/2010/main" val="20645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1C5DD-C70A-F16E-B80C-ECDFABB87B9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146A340-DC53-16DE-287B-C3CF6655722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9EDA4D8-7432-4D01-E8B2-16AFCD849825}"/>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FD56B92A-1A6F-45A8-35DA-6AC414E28AC5}"/>
              </a:ext>
            </a:extLst>
          </p:cNvPr>
          <p:cNvSpPr>
            <a:spLocks noGrp="1"/>
          </p:cNvSpPr>
          <p:nvPr>
            <p:ph type="sldNum" sz="quarter" idx="5"/>
          </p:nvPr>
        </p:nvSpPr>
        <p:spPr/>
        <p:txBody>
          <a:bodyPr/>
          <a:lstStyle/>
          <a:p>
            <a:fld id="{84144C54-7664-457D-9365-BF81CF783867}" type="slidenum">
              <a:rPr lang="es-ES"/>
              <a:t>125</a:t>
            </a:fld>
            <a:endParaRPr lang="es-ES"/>
          </a:p>
        </p:txBody>
      </p:sp>
    </p:spTree>
    <p:extLst>
      <p:ext uri="{BB962C8B-B14F-4D97-AF65-F5344CB8AC3E}">
        <p14:creationId xmlns:p14="http://schemas.microsoft.com/office/powerpoint/2010/main" val="78134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64F1C-EC55-441C-FEF0-D3B1EEB3F38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35CFDD-6A68-A51E-986B-7BA9CB774D8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FD470A1-44A8-85EA-A50D-2B0BBBB7A767}"/>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B0E2A9ED-37DC-A734-0915-EBFC6921BBFB}"/>
              </a:ext>
            </a:extLst>
          </p:cNvPr>
          <p:cNvSpPr>
            <a:spLocks noGrp="1"/>
          </p:cNvSpPr>
          <p:nvPr>
            <p:ph type="sldNum" sz="quarter" idx="5"/>
          </p:nvPr>
        </p:nvSpPr>
        <p:spPr/>
        <p:txBody>
          <a:bodyPr/>
          <a:lstStyle/>
          <a:p>
            <a:fld id="{84144C54-7664-457D-9365-BF81CF783867}" type="slidenum">
              <a:rPr lang="es-ES"/>
              <a:t>126</a:t>
            </a:fld>
            <a:endParaRPr lang="es-ES"/>
          </a:p>
        </p:txBody>
      </p:sp>
    </p:spTree>
    <p:extLst>
      <p:ext uri="{BB962C8B-B14F-4D97-AF65-F5344CB8AC3E}">
        <p14:creationId xmlns:p14="http://schemas.microsoft.com/office/powerpoint/2010/main" val="243782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1D89-EC70-21D2-E0C1-E8932DD71B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6E8299-DDCD-D33E-D495-407077C6C9B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EC0AD1B-9392-0272-C994-8985806163E0}"/>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B7F021D3-54A9-D820-1C2F-221322420ECB}"/>
              </a:ext>
            </a:extLst>
          </p:cNvPr>
          <p:cNvSpPr>
            <a:spLocks noGrp="1"/>
          </p:cNvSpPr>
          <p:nvPr>
            <p:ph type="sldNum" sz="quarter" idx="5"/>
          </p:nvPr>
        </p:nvSpPr>
        <p:spPr/>
        <p:txBody>
          <a:bodyPr/>
          <a:lstStyle/>
          <a:p>
            <a:fld id="{84144C54-7664-457D-9365-BF81CF783867}" type="slidenum">
              <a:t>17</a:t>
            </a:fld>
            <a:endParaRPr lang="es-ES"/>
          </a:p>
        </p:txBody>
      </p:sp>
    </p:spTree>
    <p:extLst>
      <p:ext uri="{BB962C8B-B14F-4D97-AF65-F5344CB8AC3E}">
        <p14:creationId xmlns:p14="http://schemas.microsoft.com/office/powerpoint/2010/main" val="320204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A4BC6-7374-AC20-A7B7-D8B0B6BF4B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DC1877E-7181-8210-B1E9-4729D9B3ABD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34B115-2B60-FA1D-B4A4-C7B06BF7E529}"/>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1E12BB5C-D8FA-E371-9136-09176BCA3453}"/>
              </a:ext>
            </a:extLst>
          </p:cNvPr>
          <p:cNvSpPr>
            <a:spLocks noGrp="1"/>
          </p:cNvSpPr>
          <p:nvPr>
            <p:ph type="sldNum" sz="quarter" idx="5"/>
          </p:nvPr>
        </p:nvSpPr>
        <p:spPr/>
        <p:txBody>
          <a:bodyPr/>
          <a:lstStyle/>
          <a:p>
            <a:fld id="{84144C54-7664-457D-9365-BF81CF783867}" type="slidenum">
              <a:rPr lang="es-ES"/>
              <a:t>126</a:t>
            </a:fld>
            <a:endParaRPr lang="es-ES"/>
          </a:p>
        </p:txBody>
      </p:sp>
    </p:spTree>
    <p:extLst>
      <p:ext uri="{BB962C8B-B14F-4D97-AF65-F5344CB8AC3E}">
        <p14:creationId xmlns:p14="http://schemas.microsoft.com/office/powerpoint/2010/main" val="2528445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0CDD2-14C6-9A5B-A67B-E3743C6E679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D53EF63-9988-D651-D785-DFA5B5946F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BFC8F8-11FD-E3D0-EEEE-358D18226BD3}"/>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4D9C5E23-28F3-CB5E-C0E8-F2C85AD90DD0}"/>
              </a:ext>
            </a:extLst>
          </p:cNvPr>
          <p:cNvSpPr>
            <a:spLocks noGrp="1"/>
          </p:cNvSpPr>
          <p:nvPr>
            <p:ph type="sldNum" sz="quarter" idx="5"/>
          </p:nvPr>
        </p:nvSpPr>
        <p:spPr/>
        <p:txBody>
          <a:bodyPr/>
          <a:lstStyle/>
          <a:p>
            <a:fld id="{84144C54-7664-457D-9365-BF81CF783867}" type="slidenum">
              <a:rPr lang="es-ES"/>
              <a:t>128</a:t>
            </a:fld>
            <a:endParaRPr lang="es-ES"/>
          </a:p>
        </p:txBody>
      </p:sp>
    </p:spTree>
    <p:extLst>
      <p:ext uri="{BB962C8B-B14F-4D97-AF65-F5344CB8AC3E}">
        <p14:creationId xmlns:p14="http://schemas.microsoft.com/office/powerpoint/2010/main" val="3961691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1F789-D1F4-0E44-F52D-B36E300855E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7F9A784-C788-D628-CC04-CA19CC5D8C6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F8D8C99-DF5F-37E0-B363-92AEA69F9008}"/>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85A1DA94-B800-ACBE-F754-F9073E361431}"/>
              </a:ext>
            </a:extLst>
          </p:cNvPr>
          <p:cNvSpPr>
            <a:spLocks noGrp="1"/>
          </p:cNvSpPr>
          <p:nvPr>
            <p:ph type="sldNum" sz="quarter" idx="5"/>
          </p:nvPr>
        </p:nvSpPr>
        <p:spPr/>
        <p:txBody>
          <a:bodyPr/>
          <a:lstStyle/>
          <a:p>
            <a:fld id="{84144C54-7664-457D-9365-BF81CF783867}" type="slidenum">
              <a:rPr lang="es-ES"/>
              <a:t>130</a:t>
            </a:fld>
            <a:endParaRPr lang="es-ES"/>
          </a:p>
        </p:txBody>
      </p:sp>
    </p:spTree>
    <p:extLst>
      <p:ext uri="{BB962C8B-B14F-4D97-AF65-F5344CB8AC3E}">
        <p14:creationId xmlns:p14="http://schemas.microsoft.com/office/powerpoint/2010/main" val="2044474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16528-E730-1DAE-C3F9-622C5F37DE9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731CAE-7067-6BC6-949C-8E3668DBA19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26F3F4-D669-8F68-CCD6-465AA1548CF1}"/>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A019D406-E907-63D2-703B-932F90FD20D7}"/>
              </a:ext>
            </a:extLst>
          </p:cNvPr>
          <p:cNvSpPr>
            <a:spLocks noGrp="1"/>
          </p:cNvSpPr>
          <p:nvPr>
            <p:ph type="sldNum" sz="quarter" idx="5"/>
          </p:nvPr>
        </p:nvSpPr>
        <p:spPr/>
        <p:txBody>
          <a:bodyPr/>
          <a:lstStyle/>
          <a:p>
            <a:fld id="{84144C54-7664-457D-9365-BF81CF783867}" type="slidenum">
              <a:rPr lang="es-ES"/>
              <a:t>131</a:t>
            </a:fld>
            <a:endParaRPr lang="es-ES"/>
          </a:p>
        </p:txBody>
      </p:sp>
    </p:spTree>
    <p:extLst>
      <p:ext uri="{BB962C8B-B14F-4D97-AF65-F5344CB8AC3E}">
        <p14:creationId xmlns:p14="http://schemas.microsoft.com/office/powerpoint/2010/main" val="39219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073A-1605-275B-8B16-139DEAC9FF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F93B20A-1003-AF72-15F6-87494085804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AC7887-90BA-6D80-7D4E-E9855E7DF502}"/>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12361E22-95F6-96AC-3D4E-B9E933C01175}"/>
              </a:ext>
            </a:extLst>
          </p:cNvPr>
          <p:cNvSpPr>
            <a:spLocks noGrp="1"/>
          </p:cNvSpPr>
          <p:nvPr>
            <p:ph type="sldNum" sz="quarter" idx="5"/>
          </p:nvPr>
        </p:nvSpPr>
        <p:spPr/>
        <p:txBody>
          <a:bodyPr/>
          <a:lstStyle/>
          <a:p>
            <a:fld id="{84144C54-7664-457D-9365-BF81CF783867}" type="slidenum">
              <a:rPr lang="es-ES"/>
              <a:t>132</a:t>
            </a:fld>
            <a:endParaRPr lang="es-ES"/>
          </a:p>
        </p:txBody>
      </p:sp>
    </p:spTree>
    <p:extLst>
      <p:ext uri="{BB962C8B-B14F-4D97-AF65-F5344CB8AC3E}">
        <p14:creationId xmlns:p14="http://schemas.microsoft.com/office/powerpoint/2010/main" val="2001565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9D1EC-F803-9DE8-2297-75F63DC698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D5E8FCD-C409-6A90-9272-51B86CA0B7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4EEA6B2-EBA7-8D9C-C65C-82B01C74884C}"/>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2397B1B4-EBBE-AAC4-76DC-9131BE4B7970}"/>
              </a:ext>
            </a:extLst>
          </p:cNvPr>
          <p:cNvSpPr>
            <a:spLocks noGrp="1"/>
          </p:cNvSpPr>
          <p:nvPr>
            <p:ph type="sldNum" sz="quarter" idx="5"/>
          </p:nvPr>
        </p:nvSpPr>
        <p:spPr/>
        <p:txBody>
          <a:bodyPr/>
          <a:lstStyle/>
          <a:p>
            <a:fld id="{84144C54-7664-457D-9365-BF81CF783867}" type="slidenum">
              <a:rPr lang="es-ES"/>
              <a:t>133</a:t>
            </a:fld>
            <a:endParaRPr lang="es-ES"/>
          </a:p>
        </p:txBody>
      </p:sp>
    </p:spTree>
    <p:extLst>
      <p:ext uri="{BB962C8B-B14F-4D97-AF65-F5344CB8AC3E}">
        <p14:creationId xmlns:p14="http://schemas.microsoft.com/office/powerpoint/2010/main" val="63940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09B2-280B-87BA-05E8-FF7B332BFCA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9763483-26AE-B13D-F228-416BE11416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C5C579E-132D-8EE7-9204-E23462D6CCA4}"/>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B4805794-4703-66AD-F66B-9463813A1DE4}"/>
              </a:ext>
            </a:extLst>
          </p:cNvPr>
          <p:cNvSpPr>
            <a:spLocks noGrp="1"/>
          </p:cNvSpPr>
          <p:nvPr>
            <p:ph type="sldNum" sz="quarter" idx="5"/>
          </p:nvPr>
        </p:nvSpPr>
        <p:spPr/>
        <p:txBody>
          <a:bodyPr/>
          <a:lstStyle/>
          <a:p>
            <a:fld id="{84144C54-7664-457D-9365-BF81CF783867}" type="slidenum">
              <a:rPr lang="es-ES"/>
              <a:t>133</a:t>
            </a:fld>
            <a:endParaRPr lang="es-ES"/>
          </a:p>
        </p:txBody>
      </p:sp>
    </p:spTree>
    <p:extLst>
      <p:ext uri="{BB962C8B-B14F-4D97-AF65-F5344CB8AC3E}">
        <p14:creationId xmlns:p14="http://schemas.microsoft.com/office/powerpoint/2010/main" val="4270853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AE76C-998B-8102-C92D-3AD8BE7D9AF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1E2B97D-357C-6509-53EB-9B06B5F1A0A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1750F09-B6CB-F9B9-6CF1-CD4C16790E49}"/>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008DF94D-51D4-7D09-AE09-65DE74E8CC87}"/>
              </a:ext>
            </a:extLst>
          </p:cNvPr>
          <p:cNvSpPr>
            <a:spLocks noGrp="1"/>
          </p:cNvSpPr>
          <p:nvPr>
            <p:ph type="sldNum" sz="quarter" idx="5"/>
          </p:nvPr>
        </p:nvSpPr>
        <p:spPr/>
        <p:txBody>
          <a:bodyPr/>
          <a:lstStyle/>
          <a:p>
            <a:fld id="{84144C54-7664-457D-9365-BF81CF783867}" type="slidenum">
              <a:rPr lang="es-ES"/>
              <a:t>130</a:t>
            </a:fld>
            <a:endParaRPr lang="es-ES"/>
          </a:p>
        </p:txBody>
      </p:sp>
    </p:spTree>
    <p:extLst>
      <p:ext uri="{BB962C8B-B14F-4D97-AF65-F5344CB8AC3E}">
        <p14:creationId xmlns:p14="http://schemas.microsoft.com/office/powerpoint/2010/main" val="1008321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C8871-70C5-9D3F-CD7C-EE92D37D543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AFDA00B-0CBF-1E34-268A-9711B559E0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50BA043-00A3-7702-EA92-2F5A76B43DAF}"/>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E33A63C3-3387-6A58-728D-3AF96FB9190F}"/>
              </a:ext>
            </a:extLst>
          </p:cNvPr>
          <p:cNvSpPr>
            <a:spLocks noGrp="1"/>
          </p:cNvSpPr>
          <p:nvPr>
            <p:ph type="sldNum" sz="quarter" idx="5"/>
          </p:nvPr>
        </p:nvSpPr>
        <p:spPr/>
        <p:txBody>
          <a:bodyPr/>
          <a:lstStyle/>
          <a:p>
            <a:fld id="{84144C54-7664-457D-9365-BF81CF783867}" type="slidenum">
              <a:rPr lang="es-ES"/>
              <a:t>136</a:t>
            </a:fld>
            <a:endParaRPr lang="es-ES"/>
          </a:p>
        </p:txBody>
      </p:sp>
    </p:spTree>
    <p:extLst>
      <p:ext uri="{BB962C8B-B14F-4D97-AF65-F5344CB8AC3E}">
        <p14:creationId xmlns:p14="http://schemas.microsoft.com/office/powerpoint/2010/main" val="1935665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B6EFE-927A-EF7D-606F-68D80B9EEEC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51AAF5-E75A-68A1-F6A2-168E0D8E5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3605F8-1CC6-5C9B-A739-6B8695BA1288}"/>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D621A9B7-CE13-F12B-48D4-38F98043DC10}"/>
              </a:ext>
            </a:extLst>
          </p:cNvPr>
          <p:cNvSpPr>
            <a:spLocks noGrp="1"/>
          </p:cNvSpPr>
          <p:nvPr>
            <p:ph type="sldNum" sz="quarter" idx="5"/>
          </p:nvPr>
        </p:nvSpPr>
        <p:spPr/>
        <p:txBody>
          <a:bodyPr/>
          <a:lstStyle/>
          <a:p>
            <a:fld id="{84144C54-7664-457D-9365-BF81CF783867}" type="slidenum">
              <a:rPr lang="es-ES"/>
              <a:t>137</a:t>
            </a:fld>
            <a:endParaRPr lang="es-ES"/>
          </a:p>
        </p:txBody>
      </p:sp>
    </p:spTree>
    <p:extLst>
      <p:ext uri="{BB962C8B-B14F-4D97-AF65-F5344CB8AC3E}">
        <p14:creationId xmlns:p14="http://schemas.microsoft.com/office/powerpoint/2010/main" val="394010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501CB-E883-DDE9-CF35-205AA0FFC1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D35333-9F85-F3DD-8998-627F518C20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648441-BB3B-5E91-E0ED-256C9E76A467}"/>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5653CB89-9EE2-220E-2B83-4441D2F2D5EC}"/>
              </a:ext>
            </a:extLst>
          </p:cNvPr>
          <p:cNvSpPr>
            <a:spLocks noGrp="1"/>
          </p:cNvSpPr>
          <p:nvPr>
            <p:ph type="sldNum" sz="quarter" idx="5"/>
          </p:nvPr>
        </p:nvSpPr>
        <p:spPr/>
        <p:txBody>
          <a:bodyPr/>
          <a:lstStyle/>
          <a:p>
            <a:fld id="{84144C54-7664-457D-9365-BF81CF783867}" type="slidenum">
              <a:t>18</a:t>
            </a:fld>
            <a:endParaRPr lang="es-ES"/>
          </a:p>
        </p:txBody>
      </p:sp>
    </p:spTree>
    <p:extLst>
      <p:ext uri="{BB962C8B-B14F-4D97-AF65-F5344CB8AC3E}">
        <p14:creationId xmlns:p14="http://schemas.microsoft.com/office/powerpoint/2010/main" val="2604325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C5957-9600-461B-C98A-55B770C5FF3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F7C549-39C5-2D79-5494-1DE75B4EB06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5C5B823-1403-4BA6-FF23-377F6B69F50A}"/>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44750FA4-9E94-125F-C73D-9BC90A46DAF0}"/>
              </a:ext>
            </a:extLst>
          </p:cNvPr>
          <p:cNvSpPr>
            <a:spLocks noGrp="1"/>
          </p:cNvSpPr>
          <p:nvPr>
            <p:ph type="sldNum" sz="quarter" idx="5"/>
          </p:nvPr>
        </p:nvSpPr>
        <p:spPr/>
        <p:txBody>
          <a:bodyPr/>
          <a:lstStyle/>
          <a:p>
            <a:fld id="{84144C54-7664-457D-9365-BF81CF783867}" type="slidenum">
              <a:rPr lang="es-ES"/>
              <a:t>138</a:t>
            </a:fld>
            <a:endParaRPr lang="es-ES"/>
          </a:p>
        </p:txBody>
      </p:sp>
    </p:spTree>
    <p:extLst>
      <p:ext uri="{BB962C8B-B14F-4D97-AF65-F5344CB8AC3E}">
        <p14:creationId xmlns:p14="http://schemas.microsoft.com/office/powerpoint/2010/main" val="1750764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5CC65-E7E4-7FC7-228C-879F99954C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138E8D-3B3F-4FCE-7BB6-DB4EED8F88D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3092E5F-7916-5AC4-7A92-F696274AF1F7}"/>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4FFBFB36-A0A3-0474-0062-CBA0DEEEB8F7}"/>
              </a:ext>
            </a:extLst>
          </p:cNvPr>
          <p:cNvSpPr>
            <a:spLocks noGrp="1"/>
          </p:cNvSpPr>
          <p:nvPr>
            <p:ph type="sldNum" sz="quarter" idx="5"/>
          </p:nvPr>
        </p:nvSpPr>
        <p:spPr/>
        <p:txBody>
          <a:bodyPr/>
          <a:lstStyle/>
          <a:p>
            <a:fld id="{84144C54-7664-457D-9365-BF81CF783867}" type="slidenum">
              <a:rPr lang="es-ES"/>
              <a:t>139</a:t>
            </a:fld>
            <a:endParaRPr lang="es-ES"/>
          </a:p>
        </p:txBody>
      </p:sp>
    </p:spTree>
    <p:extLst>
      <p:ext uri="{BB962C8B-B14F-4D97-AF65-F5344CB8AC3E}">
        <p14:creationId xmlns:p14="http://schemas.microsoft.com/office/powerpoint/2010/main" val="3894334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C58B7-8573-6349-DFCF-18DF9BBA0A6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8DC5B53-8F35-40A2-C8DC-AEDC23624F3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3986803-C5CC-B378-4895-1FCC4392554D}"/>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E4F2373A-E092-8E83-AA30-B762C27FD13C}"/>
              </a:ext>
            </a:extLst>
          </p:cNvPr>
          <p:cNvSpPr>
            <a:spLocks noGrp="1"/>
          </p:cNvSpPr>
          <p:nvPr>
            <p:ph type="sldNum" sz="quarter" idx="5"/>
          </p:nvPr>
        </p:nvSpPr>
        <p:spPr/>
        <p:txBody>
          <a:bodyPr/>
          <a:lstStyle/>
          <a:p>
            <a:fld id="{84144C54-7664-457D-9365-BF81CF783867}" type="slidenum">
              <a:rPr lang="es-ES"/>
              <a:t>139</a:t>
            </a:fld>
            <a:endParaRPr lang="es-ES"/>
          </a:p>
        </p:txBody>
      </p:sp>
    </p:spTree>
    <p:extLst>
      <p:ext uri="{BB962C8B-B14F-4D97-AF65-F5344CB8AC3E}">
        <p14:creationId xmlns:p14="http://schemas.microsoft.com/office/powerpoint/2010/main" val="3016005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CCD7-73F9-A8FA-6101-05AD2ABF86D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F709C0-5AEB-B6E0-0EB9-2D3D31FE11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571057B-9B5E-A097-694B-E7D4C2D80CB4}"/>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3506463E-068D-FB2F-3484-065BB29D5A3C}"/>
              </a:ext>
            </a:extLst>
          </p:cNvPr>
          <p:cNvSpPr>
            <a:spLocks noGrp="1"/>
          </p:cNvSpPr>
          <p:nvPr>
            <p:ph type="sldNum" sz="quarter" idx="5"/>
          </p:nvPr>
        </p:nvSpPr>
        <p:spPr/>
        <p:txBody>
          <a:bodyPr/>
          <a:lstStyle/>
          <a:p>
            <a:fld id="{84144C54-7664-457D-9365-BF81CF783867}" type="slidenum">
              <a:rPr lang="es-ES"/>
              <a:t>141</a:t>
            </a:fld>
            <a:endParaRPr lang="es-ES"/>
          </a:p>
        </p:txBody>
      </p:sp>
    </p:spTree>
    <p:extLst>
      <p:ext uri="{BB962C8B-B14F-4D97-AF65-F5344CB8AC3E}">
        <p14:creationId xmlns:p14="http://schemas.microsoft.com/office/powerpoint/2010/main" val="3202354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A0639-2C48-4784-1338-04A03D9CE6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CB9F2-9464-32C4-EAB7-83236124552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6C7443-4285-FAD0-4CC0-7F8E43A43A41}"/>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CD438F58-8AC2-67B2-BA3F-0E9246F2D952}"/>
              </a:ext>
            </a:extLst>
          </p:cNvPr>
          <p:cNvSpPr>
            <a:spLocks noGrp="1"/>
          </p:cNvSpPr>
          <p:nvPr>
            <p:ph type="sldNum" sz="quarter" idx="5"/>
          </p:nvPr>
        </p:nvSpPr>
        <p:spPr/>
        <p:txBody>
          <a:bodyPr/>
          <a:lstStyle/>
          <a:p>
            <a:fld id="{84144C54-7664-457D-9365-BF81CF783867}" type="slidenum">
              <a:rPr lang="es-ES"/>
              <a:t>142</a:t>
            </a:fld>
            <a:endParaRPr lang="es-ES"/>
          </a:p>
        </p:txBody>
      </p:sp>
    </p:spTree>
    <p:extLst>
      <p:ext uri="{BB962C8B-B14F-4D97-AF65-F5344CB8AC3E}">
        <p14:creationId xmlns:p14="http://schemas.microsoft.com/office/powerpoint/2010/main" val="2394129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B0C94-9A09-79C6-0750-D575AD3BA7D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0D9AAD9-1AC6-1637-9246-C539D69A051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16B42AB-3E7E-5026-7947-75BFA2D6BA50}"/>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75EC9CB8-0850-1B53-8017-6FBBFB2FD4A7}"/>
              </a:ext>
            </a:extLst>
          </p:cNvPr>
          <p:cNvSpPr>
            <a:spLocks noGrp="1"/>
          </p:cNvSpPr>
          <p:nvPr>
            <p:ph type="sldNum" sz="quarter" idx="5"/>
          </p:nvPr>
        </p:nvSpPr>
        <p:spPr/>
        <p:txBody>
          <a:bodyPr/>
          <a:lstStyle/>
          <a:p>
            <a:fld id="{84144C54-7664-457D-9365-BF81CF783867}" type="slidenum">
              <a:rPr lang="es-ES"/>
              <a:t>143</a:t>
            </a:fld>
            <a:endParaRPr lang="es-ES"/>
          </a:p>
        </p:txBody>
      </p:sp>
    </p:spTree>
    <p:extLst>
      <p:ext uri="{BB962C8B-B14F-4D97-AF65-F5344CB8AC3E}">
        <p14:creationId xmlns:p14="http://schemas.microsoft.com/office/powerpoint/2010/main" val="2332424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391D7-FC4F-98FD-B772-F872567D61D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499CB65-F4FB-AB67-BC1D-A6F32E4376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18DFF0-085A-5DDB-21B2-CF3BE471EECD}"/>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AD22C131-7BC6-1A47-B872-429157907CB9}"/>
              </a:ext>
            </a:extLst>
          </p:cNvPr>
          <p:cNvSpPr>
            <a:spLocks noGrp="1"/>
          </p:cNvSpPr>
          <p:nvPr>
            <p:ph type="sldNum" sz="quarter" idx="5"/>
          </p:nvPr>
        </p:nvSpPr>
        <p:spPr/>
        <p:txBody>
          <a:bodyPr/>
          <a:lstStyle/>
          <a:p>
            <a:fld id="{84144C54-7664-457D-9365-BF81CF783867}" type="slidenum">
              <a:rPr lang="es-ES"/>
              <a:t>137</a:t>
            </a:fld>
            <a:endParaRPr lang="es-ES"/>
          </a:p>
        </p:txBody>
      </p:sp>
    </p:spTree>
    <p:extLst>
      <p:ext uri="{BB962C8B-B14F-4D97-AF65-F5344CB8AC3E}">
        <p14:creationId xmlns:p14="http://schemas.microsoft.com/office/powerpoint/2010/main" val="479471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FF35B-6552-5590-3876-EED8A36B031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D897766-1621-AF9F-B148-97D7D72E0D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373BA65-2B77-0280-F451-959CFCDE4000}"/>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5B044422-04B6-15DF-4C85-187D78F155C6}"/>
              </a:ext>
            </a:extLst>
          </p:cNvPr>
          <p:cNvSpPr>
            <a:spLocks noGrp="1"/>
          </p:cNvSpPr>
          <p:nvPr>
            <p:ph type="sldNum" sz="quarter" idx="5"/>
          </p:nvPr>
        </p:nvSpPr>
        <p:spPr/>
        <p:txBody>
          <a:bodyPr/>
          <a:lstStyle/>
          <a:p>
            <a:fld id="{84144C54-7664-457D-9365-BF81CF783867}" type="slidenum">
              <a:rPr lang="es-ES"/>
              <a:t>152</a:t>
            </a:fld>
            <a:endParaRPr lang="es-ES"/>
          </a:p>
        </p:txBody>
      </p:sp>
    </p:spTree>
    <p:extLst>
      <p:ext uri="{BB962C8B-B14F-4D97-AF65-F5344CB8AC3E}">
        <p14:creationId xmlns:p14="http://schemas.microsoft.com/office/powerpoint/2010/main" val="2593198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E285-4F91-29D3-B4C8-E8C26DB29A3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6719655-BA49-95D8-5C09-07EDED48BAA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018E0F-465F-009D-8A5B-8A4BEF2A148D}"/>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D4624C4D-94BB-6C06-3642-2401979192A8}"/>
              </a:ext>
            </a:extLst>
          </p:cNvPr>
          <p:cNvSpPr>
            <a:spLocks noGrp="1"/>
          </p:cNvSpPr>
          <p:nvPr>
            <p:ph type="sldNum" sz="quarter" idx="5"/>
          </p:nvPr>
        </p:nvSpPr>
        <p:spPr/>
        <p:txBody>
          <a:bodyPr/>
          <a:lstStyle/>
          <a:p>
            <a:fld id="{84144C54-7664-457D-9365-BF81CF783867}" type="slidenum">
              <a:rPr lang="es-ES"/>
              <a:t>153</a:t>
            </a:fld>
            <a:endParaRPr lang="es-ES"/>
          </a:p>
        </p:txBody>
      </p:sp>
    </p:spTree>
    <p:extLst>
      <p:ext uri="{BB962C8B-B14F-4D97-AF65-F5344CB8AC3E}">
        <p14:creationId xmlns:p14="http://schemas.microsoft.com/office/powerpoint/2010/main" val="308081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9EAA3-3CA1-2810-AD8B-F425D26F573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152DC09-8DD5-305C-C354-5E51CA9B3FC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7208F8D-E48D-A160-4438-ACDDBCE50FDA}"/>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43441155-9307-231D-5295-CC4022262685}"/>
              </a:ext>
            </a:extLst>
          </p:cNvPr>
          <p:cNvSpPr>
            <a:spLocks noGrp="1"/>
          </p:cNvSpPr>
          <p:nvPr>
            <p:ph type="sldNum" sz="quarter" idx="5"/>
          </p:nvPr>
        </p:nvSpPr>
        <p:spPr/>
        <p:txBody>
          <a:bodyPr/>
          <a:lstStyle/>
          <a:p>
            <a:fld id="{84144C54-7664-457D-9365-BF81CF783867}" type="slidenum">
              <a:rPr lang="es-ES"/>
              <a:t>155</a:t>
            </a:fld>
            <a:endParaRPr lang="es-ES"/>
          </a:p>
        </p:txBody>
      </p:sp>
    </p:spTree>
    <p:extLst>
      <p:ext uri="{BB962C8B-B14F-4D97-AF65-F5344CB8AC3E}">
        <p14:creationId xmlns:p14="http://schemas.microsoft.com/office/powerpoint/2010/main" val="261012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06E56-2389-BD7F-9792-50772001D09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8D46DC2-2FE0-13B4-FB07-71ECC9EC85D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FBE5AB-4E64-3D28-1F3A-BC0E13998A94}"/>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FD4F3B7E-EF61-B4F0-7648-8FD218D6389B}"/>
              </a:ext>
            </a:extLst>
          </p:cNvPr>
          <p:cNvSpPr>
            <a:spLocks noGrp="1"/>
          </p:cNvSpPr>
          <p:nvPr>
            <p:ph type="sldNum" sz="quarter" idx="5"/>
          </p:nvPr>
        </p:nvSpPr>
        <p:spPr/>
        <p:txBody>
          <a:bodyPr/>
          <a:lstStyle/>
          <a:p>
            <a:fld id="{84144C54-7664-457D-9365-BF81CF783867}" type="slidenum">
              <a:t>40</a:t>
            </a:fld>
            <a:endParaRPr lang="es-ES"/>
          </a:p>
        </p:txBody>
      </p:sp>
    </p:spTree>
    <p:extLst>
      <p:ext uri="{BB962C8B-B14F-4D97-AF65-F5344CB8AC3E}">
        <p14:creationId xmlns:p14="http://schemas.microsoft.com/office/powerpoint/2010/main" val="139472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63904-38DE-8D46-665F-C351F477DB6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7354F3-5D9F-8F61-7827-0EC96DCEA07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0E055CB-0A6B-8506-CB9E-3F12B8EE4854}"/>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B570FC4E-8121-6D4D-BF5D-23EB714E26EF}"/>
              </a:ext>
            </a:extLst>
          </p:cNvPr>
          <p:cNvSpPr>
            <a:spLocks noGrp="1"/>
          </p:cNvSpPr>
          <p:nvPr>
            <p:ph type="sldNum" sz="quarter" idx="5"/>
          </p:nvPr>
        </p:nvSpPr>
        <p:spPr/>
        <p:txBody>
          <a:bodyPr/>
          <a:lstStyle/>
          <a:p>
            <a:fld id="{84144C54-7664-457D-9365-BF81CF783867}" type="slidenum">
              <a:rPr lang="es-ES"/>
              <a:t>155</a:t>
            </a:fld>
            <a:endParaRPr lang="es-ES"/>
          </a:p>
        </p:txBody>
      </p:sp>
    </p:spTree>
    <p:extLst>
      <p:ext uri="{BB962C8B-B14F-4D97-AF65-F5344CB8AC3E}">
        <p14:creationId xmlns:p14="http://schemas.microsoft.com/office/powerpoint/2010/main" val="2502505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73B6-F893-9B2E-758F-49326265413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24F207B-876A-AF77-542A-DCD1A99B91D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CD4B3B8-F64D-7B46-29BD-07F6A9D76FA2}"/>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1354D156-06B6-712E-797C-F9DC5F0FC839}"/>
              </a:ext>
            </a:extLst>
          </p:cNvPr>
          <p:cNvSpPr>
            <a:spLocks noGrp="1"/>
          </p:cNvSpPr>
          <p:nvPr>
            <p:ph type="sldNum" sz="quarter" idx="5"/>
          </p:nvPr>
        </p:nvSpPr>
        <p:spPr/>
        <p:txBody>
          <a:bodyPr/>
          <a:lstStyle/>
          <a:p>
            <a:fld id="{84144C54-7664-457D-9365-BF81CF783867}" type="slidenum">
              <a:rPr lang="es-ES"/>
              <a:t>155</a:t>
            </a:fld>
            <a:endParaRPr lang="es-ES"/>
          </a:p>
        </p:txBody>
      </p:sp>
    </p:spTree>
    <p:extLst>
      <p:ext uri="{BB962C8B-B14F-4D97-AF65-F5344CB8AC3E}">
        <p14:creationId xmlns:p14="http://schemas.microsoft.com/office/powerpoint/2010/main" val="1285830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05FCD-F758-8CF0-2946-72D6841F27B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62661F-E8D3-9DEE-7C7F-5F187B688DA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565C3E8-02AA-1F94-9D66-FD53B25BDE0D}"/>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FE088FC1-FBB3-E8C4-6E9C-185FDAFC7BB3}"/>
              </a:ext>
            </a:extLst>
          </p:cNvPr>
          <p:cNvSpPr>
            <a:spLocks noGrp="1"/>
          </p:cNvSpPr>
          <p:nvPr>
            <p:ph type="sldNum" sz="quarter" idx="5"/>
          </p:nvPr>
        </p:nvSpPr>
        <p:spPr/>
        <p:txBody>
          <a:bodyPr/>
          <a:lstStyle/>
          <a:p>
            <a:fld id="{84144C54-7664-457D-9365-BF81CF783867}" type="slidenum">
              <a:rPr lang="es-ES"/>
              <a:t>154</a:t>
            </a:fld>
            <a:endParaRPr lang="es-ES"/>
          </a:p>
        </p:txBody>
      </p:sp>
    </p:spTree>
    <p:extLst>
      <p:ext uri="{BB962C8B-B14F-4D97-AF65-F5344CB8AC3E}">
        <p14:creationId xmlns:p14="http://schemas.microsoft.com/office/powerpoint/2010/main" val="1089300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C35B6-0F06-4838-9C5D-18741969AA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A0A8846-6CEE-BFEB-6176-66BDDD6205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45D2162-4940-5017-B231-9D9CA0E5BC29}"/>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5E677122-54FC-E242-36D6-B45FE7BB1D10}"/>
              </a:ext>
            </a:extLst>
          </p:cNvPr>
          <p:cNvSpPr>
            <a:spLocks noGrp="1"/>
          </p:cNvSpPr>
          <p:nvPr>
            <p:ph type="sldNum" sz="quarter" idx="5"/>
          </p:nvPr>
        </p:nvSpPr>
        <p:spPr/>
        <p:txBody>
          <a:bodyPr/>
          <a:lstStyle/>
          <a:p>
            <a:fld id="{84144C54-7664-457D-9365-BF81CF783867}" type="slidenum">
              <a:rPr lang="es-ES"/>
              <a:t>155</a:t>
            </a:fld>
            <a:endParaRPr lang="es-ES"/>
          </a:p>
        </p:txBody>
      </p:sp>
    </p:spTree>
    <p:extLst>
      <p:ext uri="{BB962C8B-B14F-4D97-AF65-F5344CB8AC3E}">
        <p14:creationId xmlns:p14="http://schemas.microsoft.com/office/powerpoint/2010/main" val="1779912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12818-5C33-A85C-5F9F-032C5BF65A9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2B87-5FFE-71D3-ECA9-BB752DB24C0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7F72355-4025-1FD9-0954-6442AFFB8BF3}"/>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77E286AB-85FF-D677-2F35-40C0D5AD74C2}"/>
              </a:ext>
            </a:extLst>
          </p:cNvPr>
          <p:cNvSpPr>
            <a:spLocks noGrp="1"/>
          </p:cNvSpPr>
          <p:nvPr>
            <p:ph type="sldNum" sz="quarter" idx="5"/>
          </p:nvPr>
        </p:nvSpPr>
        <p:spPr/>
        <p:txBody>
          <a:bodyPr/>
          <a:lstStyle/>
          <a:p>
            <a:fld id="{84144C54-7664-457D-9365-BF81CF783867}" type="slidenum">
              <a:rPr lang="es-ES"/>
              <a:t>154</a:t>
            </a:fld>
            <a:endParaRPr lang="es-ES"/>
          </a:p>
        </p:txBody>
      </p:sp>
    </p:spTree>
    <p:extLst>
      <p:ext uri="{BB962C8B-B14F-4D97-AF65-F5344CB8AC3E}">
        <p14:creationId xmlns:p14="http://schemas.microsoft.com/office/powerpoint/2010/main" val="1361973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3DE0E-80CB-90DF-7D0D-F4CBEABF7A1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7AE014-73C2-9E7B-66A0-F5192118D53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6F2A57-169A-67AC-77EB-233E70A37B60}"/>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2035F8F9-80BE-1C95-02C0-02D4AF392D9B}"/>
              </a:ext>
            </a:extLst>
          </p:cNvPr>
          <p:cNvSpPr>
            <a:spLocks noGrp="1"/>
          </p:cNvSpPr>
          <p:nvPr>
            <p:ph type="sldNum" sz="quarter" idx="5"/>
          </p:nvPr>
        </p:nvSpPr>
        <p:spPr/>
        <p:txBody>
          <a:bodyPr/>
          <a:lstStyle/>
          <a:p>
            <a:fld id="{84144C54-7664-457D-9365-BF81CF783867}" type="slidenum">
              <a:rPr lang="es-ES"/>
              <a:t>154</a:t>
            </a:fld>
            <a:endParaRPr lang="es-ES"/>
          </a:p>
        </p:txBody>
      </p:sp>
    </p:spTree>
    <p:extLst>
      <p:ext uri="{BB962C8B-B14F-4D97-AF65-F5344CB8AC3E}">
        <p14:creationId xmlns:p14="http://schemas.microsoft.com/office/powerpoint/2010/main" val="1283218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30565-7107-C036-BE96-4F6906E755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9B33118-9AB7-54EA-B371-052552E34AD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0CA240C-32BC-1FD7-C5CB-52A6367C376D}"/>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B80E841D-9537-E32E-2A79-5DF09EC0CE39}"/>
              </a:ext>
            </a:extLst>
          </p:cNvPr>
          <p:cNvSpPr>
            <a:spLocks noGrp="1"/>
          </p:cNvSpPr>
          <p:nvPr>
            <p:ph type="sldNum" sz="quarter" idx="5"/>
          </p:nvPr>
        </p:nvSpPr>
        <p:spPr/>
        <p:txBody>
          <a:bodyPr/>
          <a:lstStyle/>
          <a:p>
            <a:fld id="{84144C54-7664-457D-9365-BF81CF783867}" type="slidenum">
              <a:rPr lang="es-ES"/>
              <a:t>161</a:t>
            </a:fld>
            <a:endParaRPr lang="es-ES"/>
          </a:p>
        </p:txBody>
      </p:sp>
    </p:spTree>
    <p:extLst>
      <p:ext uri="{BB962C8B-B14F-4D97-AF65-F5344CB8AC3E}">
        <p14:creationId xmlns:p14="http://schemas.microsoft.com/office/powerpoint/2010/main" val="19868325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80E70-CA7F-9871-AC3B-3F395D0B16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1588CBB-2BAD-AA3E-0D0A-19E7F19472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0C632F6-3271-1423-901C-42F4DBD27D41}"/>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185A23EE-8B5A-444E-2610-8D7E4AFADD87}"/>
              </a:ext>
            </a:extLst>
          </p:cNvPr>
          <p:cNvSpPr>
            <a:spLocks noGrp="1"/>
          </p:cNvSpPr>
          <p:nvPr>
            <p:ph type="sldNum" sz="quarter" idx="5"/>
          </p:nvPr>
        </p:nvSpPr>
        <p:spPr/>
        <p:txBody>
          <a:bodyPr/>
          <a:lstStyle/>
          <a:p>
            <a:fld id="{84144C54-7664-457D-9365-BF81CF783867}" type="slidenum">
              <a:rPr lang="es-ES"/>
              <a:t>164</a:t>
            </a:fld>
            <a:endParaRPr lang="es-ES"/>
          </a:p>
        </p:txBody>
      </p:sp>
    </p:spTree>
    <p:extLst>
      <p:ext uri="{BB962C8B-B14F-4D97-AF65-F5344CB8AC3E}">
        <p14:creationId xmlns:p14="http://schemas.microsoft.com/office/powerpoint/2010/main" val="1528325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6F80-8765-0926-951D-F802D763095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F9376DA-5875-F583-66B6-363E1C15541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921CFD5-C892-8BD3-B64B-1A4FCD147127}"/>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2E689B5D-8EBE-5290-EBC1-5F6CFC63D54C}"/>
              </a:ext>
            </a:extLst>
          </p:cNvPr>
          <p:cNvSpPr>
            <a:spLocks noGrp="1"/>
          </p:cNvSpPr>
          <p:nvPr>
            <p:ph type="sldNum" sz="quarter" idx="5"/>
          </p:nvPr>
        </p:nvSpPr>
        <p:spPr/>
        <p:txBody>
          <a:bodyPr/>
          <a:lstStyle/>
          <a:p>
            <a:fld id="{84144C54-7664-457D-9365-BF81CF783867}" type="slidenum">
              <a:rPr lang="es-ES"/>
              <a:t>164</a:t>
            </a:fld>
            <a:endParaRPr lang="es-ES"/>
          </a:p>
        </p:txBody>
      </p:sp>
    </p:spTree>
    <p:extLst>
      <p:ext uri="{BB962C8B-B14F-4D97-AF65-F5344CB8AC3E}">
        <p14:creationId xmlns:p14="http://schemas.microsoft.com/office/powerpoint/2010/main" val="5189057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7C3EB-6457-8793-0A50-8D05550F9D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E851C5B-192C-AF78-9048-11BE27A041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E75F547-B518-2172-DD2E-B119FF0489CE}"/>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5EBEECD4-40C9-610E-C892-C50EA6C24C0F}"/>
              </a:ext>
            </a:extLst>
          </p:cNvPr>
          <p:cNvSpPr>
            <a:spLocks noGrp="1"/>
          </p:cNvSpPr>
          <p:nvPr>
            <p:ph type="sldNum" sz="quarter" idx="5"/>
          </p:nvPr>
        </p:nvSpPr>
        <p:spPr/>
        <p:txBody>
          <a:bodyPr/>
          <a:lstStyle/>
          <a:p>
            <a:fld id="{84144C54-7664-457D-9365-BF81CF783867}" type="slidenum">
              <a:rPr lang="es-ES"/>
              <a:t>163</a:t>
            </a:fld>
            <a:endParaRPr lang="es-ES"/>
          </a:p>
        </p:txBody>
      </p:sp>
    </p:spTree>
    <p:extLst>
      <p:ext uri="{BB962C8B-B14F-4D97-AF65-F5344CB8AC3E}">
        <p14:creationId xmlns:p14="http://schemas.microsoft.com/office/powerpoint/2010/main" val="67883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876F-512F-3FD7-B722-DE4749C09D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1284857-B466-C747-C2CE-7D70D4174FE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1D442F-E14F-58E6-42EB-7191A0249061}"/>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159EDC18-05DA-E4A7-F493-E60A10CEEED0}"/>
              </a:ext>
            </a:extLst>
          </p:cNvPr>
          <p:cNvSpPr>
            <a:spLocks noGrp="1"/>
          </p:cNvSpPr>
          <p:nvPr>
            <p:ph type="sldNum" sz="quarter" idx="5"/>
          </p:nvPr>
        </p:nvSpPr>
        <p:spPr/>
        <p:txBody>
          <a:bodyPr/>
          <a:lstStyle/>
          <a:p>
            <a:fld id="{84144C54-7664-457D-9365-BF81CF783867}" type="slidenum">
              <a:t>41</a:t>
            </a:fld>
            <a:endParaRPr lang="es-ES"/>
          </a:p>
        </p:txBody>
      </p:sp>
    </p:spTree>
    <p:extLst>
      <p:ext uri="{BB962C8B-B14F-4D97-AF65-F5344CB8AC3E}">
        <p14:creationId xmlns:p14="http://schemas.microsoft.com/office/powerpoint/2010/main" val="15123459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5D9B4-F465-F21C-E625-5B6D52A8A4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219B970-8521-0EEA-ED7E-3739CD5B928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528ADB0-029C-7886-22F1-C151FA95BB29}"/>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0D31836F-59B3-73B2-9669-9142E9C50AFD}"/>
              </a:ext>
            </a:extLst>
          </p:cNvPr>
          <p:cNvSpPr>
            <a:spLocks noGrp="1"/>
          </p:cNvSpPr>
          <p:nvPr>
            <p:ph type="sldNum" sz="quarter" idx="5"/>
          </p:nvPr>
        </p:nvSpPr>
        <p:spPr/>
        <p:txBody>
          <a:bodyPr/>
          <a:lstStyle/>
          <a:p>
            <a:fld id="{84144C54-7664-457D-9365-BF81CF783867}" type="slidenum">
              <a:rPr lang="es-ES"/>
              <a:t>164</a:t>
            </a:fld>
            <a:endParaRPr lang="es-ES"/>
          </a:p>
        </p:txBody>
      </p:sp>
    </p:spTree>
    <p:extLst>
      <p:ext uri="{BB962C8B-B14F-4D97-AF65-F5344CB8AC3E}">
        <p14:creationId xmlns:p14="http://schemas.microsoft.com/office/powerpoint/2010/main" val="18598873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D5CA0-C01A-2CC3-573C-7F0BB767A1D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8EE09EB-C656-9B56-3499-A7152E28A2C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461F5C-761E-7234-AA5C-3CCCF7C28EB0}"/>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9F553E0D-9FE5-9A8B-A99E-D37191A27844}"/>
              </a:ext>
            </a:extLst>
          </p:cNvPr>
          <p:cNvSpPr>
            <a:spLocks noGrp="1"/>
          </p:cNvSpPr>
          <p:nvPr>
            <p:ph type="sldNum" sz="quarter" idx="5"/>
          </p:nvPr>
        </p:nvSpPr>
        <p:spPr/>
        <p:txBody>
          <a:bodyPr/>
          <a:lstStyle/>
          <a:p>
            <a:fld id="{84144C54-7664-457D-9365-BF81CF783867}" type="slidenum">
              <a:rPr lang="es-ES"/>
              <a:t>166</a:t>
            </a:fld>
            <a:endParaRPr lang="es-ES"/>
          </a:p>
        </p:txBody>
      </p:sp>
    </p:spTree>
    <p:extLst>
      <p:ext uri="{BB962C8B-B14F-4D97-AF65-F5344CB8AC3E}">
        <p14:creationId xmlns:p14="http://schemas.microsoft.com/office/powerpoint/2010/main" val="5570697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378AD-F029-7FD6-00CE-1D5A192C570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EEBF95A-78FD-9882-DF3E-F49DD0B4DD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7BF7A92-7014-54DB-E067-B1CA35EC177A}"/>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CCD63F99-003A-951A-4026-37404267A834}"/>
              </a:ext>
            </a:extLst>
          </p:cNvPr>
          <p:cNvSpPr>
            <a:spLocks noGrp="1"/>
          </p:cNvSpPr>
          <p:nvPr>
            <p:ph type="sldNum" sz="quarter" idx="5"/>
          </p:nvPr>
        </p:nvSpPr>
        <p:spPr/>
        <p:txBody>
          <a:bodyPr/>
          <a:lstStyle/>
          <a:p>
            <a:fld id="{84144C54-7664-457D-9365-BF81CF783867}" type="slidenum">
              <a:rPr lang="es-ES"/>
              <a:t>168</a:t>
            </a:fld>
            <a:endParaRPr lang="es-ES"/>
          </a:p>
        </p:txBody>
      </p:sp>
    </p:spTree>
    <p:extLst>
      <p:ext uri="{BB962C8B-B14F-4D97-AF65-F5344CB8AC3E}">
        <p14:creationId xmlns:p14="http://schemas.microsoft.com/office/powerpoint/2010/main" val="15123471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68321-0DFB-493D-0CD0-8FA6321B73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9D99AE2-20E1-989F-B059-DF1B275BB40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9C9FF08-41CB-B3BA-188B-7769F23D0DB3}"/>
              </a:ext>
            </a:extLst>
          </p:cNvPr>
          <p:cNvSpPr>
            <a:spLocks noGrp="1"/>
          </p:cNvSpPr>
          <p:nvPr>
            <p:ph type="body" idx="1"/>
          </p:nvPr>
        </p:nvSpPr>
        <p:spPr/>
        <p:txBody>
          <a:bodyPr/>
          <a:lstStyle/>
          <a:p>
            <a:pPr marL="228600">
              <a:lnSpc>
                <a:spcPct val="110000"/>
              </a:lnSpc>
              <a:spcBef>
                <a:spcPts val="1000"/>
              </a:spcBef>
            </a:pPr>
            <a:r>
              <a:rPr lang="es-ES" dirty="0"/>
              <a:t>🧠 Valor:</a:t>
            </a:r>
            <a:endParaRPr lang="en-US" dirty="0"/>
          </a:p>
          <a:p>
            <a:pPr marL="228600" indent="-228600">
              <a:lnSpc>
                <a:spcPct val="110000"/>
              </a:lnSpc>
              <a:spcBef>
                <a:spcPts val="1000"/>
              </a:spcBef>
            </a:pPr>
            <a:r>
              <a:rPr lang="es-ES" dirty="0"/>
              <a:t>Entienden que pueden crear contenido visual útil, sin depender de diseñadores o bancos de imágenes.</a:t>
            </a:r>
          </a:p>
        </p:txBody>
      </p:sp>
      <p:sp>
        <p:nvSpPr>
          <p:cNvPr id="4" name="Marcador de número de diapositiva 3">
            <a:extLst>
              <a:ext uri="{FF2B5EF4-FFF2-40B4-BE49-F238E27FC236}">
                <a16:creationId xmlns:a16="http://schemas.microsoft.com/office/drawing/2014/main" id="{A953A0B9-504C-C426-9A12-94553AAADA76}"/>
              </a:ext>
            </a:extLst>
          </p:cNvPr>
          <p:cNvSpPr>
            <a:spLocks noGrp="1"/>
          </p:cNvSpPr>
          <p:nvPr>
            <p:ph type="sldNum" sz="quarter" idx="5"/>
          </p:nvPr>
        </p:nvSpPr>
        <p:spPr/>
        <p:txBody>
          <a:bodyPr/>
          <a:lstStyle/>
          <a:p>
            <a:fld id="{84144C54-7664-457D-9365-BF81CF783867}" type="slidenum">
              <a:rPr lang="es-ES"/>
              <a:t>163</a:t>
            </a:fld>
            <a:endParaRPr lang="es-ES"/>
          </a:p>
        </p:txBody>
      </p:sp>
    </p:spTree>
    <p:extLst>
      <p:ext uri="{BB962C8B-B14F-4D97-AF65-F5344CB8AC3E}">
        <p14:creationId xmlns:p14="http://schemas.microsoft.com/office/powerpoint/2010/main" val="21172664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3179E-6DFC-1BBD-CC49-B36AE96966F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E9B5336-214A-1AE0-6B06-F98E00BAB8A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B11CE-F211-1801-6BAE-FE3FEBF5DC94}"/>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151E183B-68EA-E406-4CEF-038ECA4517F2}"/>
              </a:ext>
            </a:extLst>
          </p:cNvPr>
          <p:cNvSpPr>
            <a:spLocks noGrp="1"/>
          </p:cNvSpPr>
          <p:nvPr>
            <p:ph type="sldNum" sz="quarter" idx="5"/>
          </p:nvPr>
        </p:nvSpPr>
        <p:spPr/>
        <p:txBody>
          <a:bodyPr/>
          <a:lstStyle/>
          <a:p>
            <a:fld id="{84144C54-7664-457D-9365-BF81CF783867}" type="slidenum">
              <a:rPr lang="es-ES"/>
              <a:t>163</a:t>
            </a:fld>
            <a:endParaRPr lang="es-ES"/>
          </a:p>
        </p:txBody>
      </p:sp>
    </p:spTree>
    <p:extLst>
      <p:ext uri="{BB962C8B-B14F-4D97-AF65-F5344CB8AC3E}">
        <p14:creationId xmlns:p14="http://schemas.microsoft.com/office/powerpoint/2010/main" val="40572728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DF307-8BE4-6109-C5EF-EB3D0A7DA6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041E2C-56D6-3EF9-9A8B-0E5FB44EEDD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FD88002-637D-896A-CD1C-A4F5E7556473}"/>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42F331E1-E4D7-0C62-A55D-5FFB6EC08AF0}"/>
              </a:ext>
            </a:extLst>
          </p:cNvPr>
          <p:cNvSpPr>
            <a:spLocks noGrp="1"/>
          </p:cNvSpPr>
          <p:nvPr>
            <p:ph type="sldNum" sz="quarter" idx="5"/>
          </p:nvPr>
        </p:nvSpPr>
        <p:spPr/>
        <p:txBody>
          <a:bodyPr/>
          <a:lstStyle/>
          <a:p>
            <a:fld id="{84144C54-7664-457D-9365-BF81CF783867}" type="slidenum">
              <a:rPr lang="es-ES"/>
              <a:t>171</a:t>
            </a:fld>
            <a:endParaRPr lang="es-ES"/>
          </a:p>
        </p:txBody>
      </p:sp>
    </p:spTree>
    <p:extLst>
      <p:ext uri="{BB962C8B-B14F-4D97-AF65-F5344CB8AC3E}">
        <p14:creationId xmlns:p14="http://schemas.microsoft.com/office/powerpoint/2010/main" val="4078711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86FF8-FE25-1956-2906-302C7C6D6B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E444A4-6FEB-F09D-894A-9EC1959BBCF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9B441D5-BF46-68D7-81F4-579DA35967DC}"/>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E96D2CC2-F0EC-75A5-B02E-79360CF4FE36}"/>
              </a:ext>
            </a:extLst>
          </p:cNvPr>
          <p:cNvSpPr>
            <a:spLocks noGrp="1"/>
          </p:cNvSpPr>
          <p:nvPr>
            <p:ph type="sldNum" sz="quarter" idx="5"/>
          </p:nvPr>
        </p:nvSpPr>
        <p:spPr/>
        <p:txBody>
          <a:bodyPr/>
          <a:lstStyle/>
          <a:p>
            <a:fld id="{84144C54-7664-457D-9365-BF81CF783867}" type="slidenum">
              <a:rPr lang="es-ES"/>
              <a:t>172</a:t>
            </a:fld>
            <a:endParaRPr lang="es-ES"/>
          </a:p>
        </p:txBody>
      </p:sp>
    </p:spTree>
    <p:extLst>
      <p:ext uri="{BB962C8B-B14F-4D97-AF65-F5344CB8AC3E}">
        <p14:creationId xmlns:p14="http://schemas.microsoft.com/office/powerpoint/2010/main" val="28983956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DA256-3EFF-D70D-5173-B30F346F7E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CC0DFA0-C1A0-2159-C7E6-2548B0E554F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6CBF36-ACE0-C49E-0416-CD42B77C2912}"/>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9B840370-E26C-A358-08C3-8163A5AE286F}"/>
              </a:ext>
            </a:extLst>
          </p:cNvPr>
          <p:cNvSpPr>
            <a:spLocks noGrp="1"/>
          </p:cNvSpPr>
          <p:nvPr>
            <p:ph type="sldNum" sz="quarter" idx="5"/>
          </p:nvPr>
        </p:nvSpPr>
        <p:spPr/>
        <p:txBody>
          <a:bodyPr/>
          <a:lstStyle/>
          <a:p>
            <a:fld id="{84144C54-7664-457D-9365-BF81CF783867}" type="slidenum">
              <a:rPr lang="es-ES"/>
              <a:t>173</a:t>
            </a:fld>
            <a:endParaRPr lang="es-ES"/>
          </a:p>
        </p:txBody>
      </p:sp>
    </p:spTree>
    <p:extLst>
      <p:ext uri="{BB962C8B-B14F-4D97-AF65-F5344CB8AC3E}">
        <p14:creationId xmlns:p14="http://schemas.microsoft.com/office/powerpoint/2010/main" val="4258209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EB087-6D72-126A-644B-E8D52398B18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C362C8E-C9BF-CED6-AF2B-52B8222BDE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F12AE7B-E1B0-7ED2-0609-60FADDAEB7C0}"/>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BAF72036-A37F-E95F-61FF-9E15849DB7BE}"/>
              </a:ext>
            </a:extLst>
          </p:cNvPr>
          <p:cNvSpPr>
            <a:spLocks noGrp="1"/>
          </p:cNvSpPr>
          <p:nvPr>
            <p:ph type="sldNum" sz="quarter" idx="5"/>
          </p:nvPr>
        </p:nvSpPr>
        <p:spPr/>
        <p:txBody>
          <a:bodyPr/>
          <a:lstStyle/>
          <a:p>
            <a:fld id="{84144C54-7664-457D-9365-BF81CF783867}" type="slidenum">
              <a:rPr lang="es-ES"/>
              <a:t>173</a:t>
            </a:fld>
            <a:endParaRPr lang="es-ES"/>
          </a:p>
        </p:txBody>
      </p:sp>
    </p:spTree>
    <p:extLst>
      <p:ext uri="{BB962C8B-B14F-4D97-AF65-F5344CB8AC3E}">
        <p14:creationId xmlns:p14="http://schemas.microsoft.com/office/powerpoint/2010/main" val="417597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3B11-5629-5245-E44A-DCF948B838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7A686A7-A952-228A-D070-FA20F317084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01DB5DB-AEB7-7CBF-D979-D2C4442A51B8}"/>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6B370963-3978-00CF-5CF8-FFA949F11A74}"/>
              </a:ext>
            </a:extLst>
          </p:cNvPr>
          <p:cNvSpPr>
            <a:spLocks noGrp="1"/>
          </p:cNvSpPr>
          <p:nvPr>
            <p:ph type="sldNum" sz="quarter" idx="5"/>
          </p:nvPr>
        </p:nvSpPr>
        <p:spPr/>
        <p:txBody>
          <a:bodyPr/>
          <a:lstStyle/>
          <a:p>
            <a:fld id="{84144C54-7664-457D-9365-BF81CF783867}" type="slidenum">
              <a:rPr lang="es-ES"/>
              <a:t>173</a:t>
            </a:fld>
            <a:endParaRPr lang="es-ES"/>
          </a:p>
        </p:txBody>
      </p:sp>
    </p:spTree>
    <p:extLst>
      <p:ext uri="{BB962C8B-B14F-4D97-AF65-F5344CB8AC3E}">
        <p14:creationId xmlns:p14="http://schemas.microsoft.com/office/powerpoint/2010/main" val="374574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480E-DBBD-2961-FD03-0B2FD27CCF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951C278-4E8F-1E50-1F72-77FD7FA9EF0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AE96A3D-1775-7538-9ADC-285EF285BA49}"/>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CD0D1468-76B8-769D-E1F8-597EB790F001}"/>
              </a:ext>
            </a:extLst>
          </p:cNvPr>
          <p:cNvSpPr>
            <a:spLocks noGrp="1"/>
          </p:cNvSpPr>
          <p:nvPr>
            <p:ph type="sldNum" sz="quarter" idx="5"/>
          </p:nvPr>
        </p:nvSpPr>
        <p:spPr/>
        <p:txBody>
          <a:bodyPr/>
          <a:lstStyle/>
          <a:p>
            <a:fld id="{84144C54-7664-457D-9365-BF81CF783867}" type="slidenum">
              <a:t>42</a:t>
            </a:fld>
            <a:endParaRPr lang="es-ES"/>
          </a:p>
        </p:txBody>
      </p:sp>
    </p:spTree>
    <p:extLst>
      <p:ext uri="{BB962C8B-B14F-4D97-AF65-F5344CB8AC3E}">
        <p14:creationId xmlns:p14="http://schemas.microsoft.com/office/powerpoint/2010/main" val="2288832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71074-D0FD-AF58-A91C-792A18DF231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A5E9045-8C02-9438-A3BB-1828FC05A8D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8D8192E-35B7-04C2-57BB-B1478A19FE97}"/>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795DD619-D60D-00F1-AB7E-D497D50546E1}"/>
              </a:ext>
            </a:extLst>
          </p:cNvPr>
          <p:cNvSpPr>
            <a:spLocks noGrp="1"/>
          </p:cNvSpPr>
          <p:nvPr>
            <p:ph type="sldNum" sz="quarter" idx="5"/>
          </p:nvPr>
        </p:nvSpPr>
        <p:spPr/>
        <p:txBody>
          <a:bodyPr/>
          <a:lstStyle/>
          <a:p>
            <a:fld id="{84144C54-7664-457D-9365-BF81CF783867}" type="slidenum">
              <a:rPr lang="es-ES"/>
              <a:t>173</a:t>
            </a:fld>
            <a:endParaRPr lang="es-ES"/>
          </a:p>
        </p:txBody>
      </p:sp>
    </p:spTree>
    <p:extLst>
      <p:ext uri="{BB962C8B-B14F-4D97-AF65-F5344CB8AC3E}">
        <p14:creationId xmlns:p14="http://schemas.microsoft.com/office/powerpoint/2010/main" val="15061267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27081-99B4-E7E8-0356-B56EED6F18D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AE862AD-9CCE-F5F6-F43A-8857E2463F9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EE2804-B450-53BC-4CEC-9FAD0411D21B}"/>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A08800CF-F8F8-D95B-06D5-DA40CBBFABBC}"/>
              </a:ext>
            </a:extLst>
          </p:cNvPr>
          <p:cNvSpPr>
            <a:spLocks noGrp="1"/>
          </p:cNvSpPr>
          <p:nvPr>
            <p:ph type="sldNum" sz="quarter" idx="5"/>
          </p:nvPr>
        </p:nvSpPr>
        <p:spPr/>
        <p:txBody>
          <a:bodyPr/>
          <a:lstStyle/>
          <a:p>
            <a:fld id="{84144C54-7664-457D-9365-BF81CF783867}" type="slidenum">
              <a:rPr lang="es-ES"/>
              <a:t>172</a:t>
            </a:fld>
            <a:endParaRPr lang="es-ES"/>
          </a:p>
        </p:txBody>
      </p:sp>
    </p:spTree>
    <p:extLst>
      <p:ext uri="{BB962C8B-B14F-4D97-AF65-F5344CB8AC3E}">
        <p14:creationId xmlns:p14="http://schemas.microsoft.com/office/powerpoint/2010/main" val="216991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22758-3B98-350F-02DB-4FE8DDFFEA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75AFC58-647D-C38C-8206-AB6431907BB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DCAC0-6901-B9C5-3196-33F127C4D7AB}"/>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1E3475F3-1618-7918-7035-612D6D904EB6}"/>
              </a:ext>
            </a:extLst>
          </p:cNvPr>
          <p:cNvSpPr>
            <a:spLocks noGrp="1"/>
          </p:cNvSpPr>
          <p:nvPr>
            <p:ph type="sldNum" sz="quarter" idx="5"/>
          </p:nvPr>
        </p:nvSpPr>
        <p:spPr/>
        <p:txBody>
          <a:bodyPr/>
          <a:lstStyle/>
          <a:p>
            <a:fld id="{84144C54-7664-457D-9365-BF81CF783867}" type="slidenum">
              <a:rPr lang="es-ES"/>
              <a:t>172</a:t>
            </a:fld>
            <a:endParaRPr lang="es-ES"/>
          </a:p>
        </p:txBody>
      </p:sp>
    </p:spTree>
    <p:extLst>
      <p:ext uri="{BB962C8B-B14F-4D97-AF65-F5344CB8AC3E}">
        <p14:creationId xmlns:p14="http://schemas.microsoft.com/office/powerpoint/2010/main" val="23033519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78B66-837C-7D6D-8291-B0CAFEFC78A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04DEFA6-61A6-9C50-5C69-0F745E16823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F7A2CA4-3190-CDD1-DC47-0711C73B25A1}"/>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36828193-6473-7770-A5E4-1E679D20F877}"/>
              </a:ext>
            </a:extLst>
          </p:cNvPr>
          <p:cNvSpPr>
            <a:spLocks noGrp="1"/>
          </p:cNvSpPr>
          <p:nvPr>
            <p:ph type="sldNum" sz="quarter" idx="5"/>
          </p:nvPr>
        </p:nvSpPr>
        <p:spPr/>
        <p:txBody>
          <a:bodyPr/>
          <a:lstStyle/>
          <a:p>
            <a:fld id="{84144C54-7664-457D-9365-BF81CF783867}" type="slidenum">
              <a:rPr lang="es-ES"/>
              <a:t>179</a:t>
            </a:fld>
            <a:endParaRPr lang="es-ES"/>
          </a:p>
        </p:txBody>
      </p:sp>
    </p:spTree>
    <p:extLst>
      <p:ext uri="{BB962C8B-B14F-4D97-AF65-F5344CB8AC3E}">
        <p14:creationId xmlns:p14="http://schemas.microsoft.com/office/powerpoint/2010/main" val="1820628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FE5B8-3B08-126C-04F2-10C668048A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0991EAE-39DA-9334-310D-85623A26BF8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FDF0D5-8796-060B-6C50-E097831AD0B0}"/>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E9959A6D-7199-5CD5-724C-15FFE5A7B226}"/>
              </a:ext>
            </a:extLst>
          </p:cNvPr>
          <p:cNvSpPr>
            <a:spLocks noGrp="1"/>
          </p:cNvSpPr>
          <p:nvPr>
            <p:ph type="sldNum" sz="quarter" idx="5"/>
          </p:nvPr>
        </p:nvSpPr>
        <p:spPr/>
        <p:txBody>
          <a:bodyPr/>
          <a:lstStyle/>
          <a:p>
            <a:fld id="{84144C54-7664-457D-9365-BF81CF783867}" type="slidenum">
              <a:rPr lang="es-ES"/>
              <a:t>180</a:t>
            </a:fld>
            <a:endParaRPr lang="es-ES"/>
          </a:p>
        </p:txBody>
      </p:sp>
    </p:spTree>
    <p:extLst>
      <p:ext uri="{BB962C8B-B14F-4D97-AF65-F5344CB8AC3E}">
        <p14:creationId xmlns:p14="http://schemas.microsoft.com/office/powerpoint/2010/main" val="34855647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71D4B-48CB-85E3-32CA-FC8E56A4BA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7DC42DB-FC54-D575-D0B1-BBA8406F87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652353-ACD0-4D37-AB14-F8953E70038E}"/>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886F0479-A7DD-E626-EF9D-56D748AA464E}"/>
              </a:ext>
            </a:extLst>
          </p:cNvPr>
          <p:cNvSpPr>
            <a:spLocks noGrp="1"/>
          </p:cNvSpPr>
          <p:nvPr>
            <p:ph type="sldNum" sz="quarter" idx="5"/>
          </p:nvPr>
        </p:nvSpPr>
        <p:spPr/>
        <p:txBody>
          <a:bodyPr/>
          <a:lstStyle/>
          <a:p>
            <a:fld id="{84144C54-7664-457D-9365-BF81CF783867}" type="slidenum">
              <a:rPr lang="es-ES"/>
              <a:t>181</a:t>
            </a:fld>
            <a:endParaRPr lang="es-ES"/>
          </a:p>
        </p:txBody>
      </p:sp>
    </p:spTree>
    <p:extLst>
      <p:ext uri="{BB962C8B-B14F-4D97-AF65-F5344CB8AC3E}">
        <p14:creationId xmlns:p14="http://schemas.microsoft.com/office/powerpoint/2010/main" val="27230561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57D37-7499-36C1-B13D-42561D097E4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6E9A277-2042-05D5-504F-53391B0F907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A816303-9F9C-F1C5-343A-C2653522FBDE}"/>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94525F89-13D6-4D33-119F-A7E07DF93380}"/>
              </a:ext>
            </a:extLst>
          </p:cNvPr>
          <p:cNvSpPr>
            <a:spLocks noGrp="1"/>
          </p:cNvSpPr>
          <p:nvPr>
            <p:ph type="sldNum" sz="quarter" idx="5"/>
          </p:nvPr>
        </p:nvSpPr>
        <p:spPr/>
        <p:txBody>
          <a:bodyPr/>
          <a:lstStyle/>
          <a:p>
            <a:fld id="{84144C54-7664-457D-9365-BF81CF783867}" type="slidenum">
              <a:rPr lang="es-ES"/>
              <a:t>181</a:t>
            </a:fld>
            <a:endParaRPr lang="es-ES"/>
          </a:p>
        </p:txBody>
      </p:sp>
    </p:spTree>
    <p:extLst>
      <p:ext uri="{BB962C8B-B14F-4D97-AF65-F5344CB8AC3E}">
        <p14:creationId xmlns:p14="http://schemas.microsoft.com/office/powerpoint/2010/main" val="10412951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1BAD1-347A-385D-7E8B-AE493C2145B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FDA837C-3841-EA93-D819-AF52CBF2F5F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5E3700-C1AB-6BD4-D0D2-A3B838BABDBF}"/>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84BF0895-252B-CAFA-613A-1CBD5FD142F7}"/>
              </a:ext>
            </a:extLst>
          </p:cNvPr>
          <p:cNvSpPr>
            <a:spLocks noGrp="1"/>
          </p:cNvSpPr>
          <p:nvPr>
            <p:ph type="sldNum" sz="quarter" idx="5"/>
          </p:nvPr>
        </p:nvSpPr>
        <p:spPr/>
        <p:txBody>
          <a:bodyPr/>
          <a:lstStyle/>
          <a:p>
            <a:fld id="{84144C54-7664-457D-9365-BF81CF783867}" type="slidenum">
              <a:rPr lang="es-ES"/>
              <a:t>182</a:t>
            </a:fld>
            <a:endParaRPr lang="es-ES"/>
          </a:p>
        </p:txBody>
      </p:sp>
    </p:spTree>
    <p:extLst>
      <p:ext uri="{BB962C8B-B14F-4D97-AF65-F5344CB8AC3E}">
        <p14:creationId xmlns:p14="http://schemas.microsoft.com/office/powerpoint/2010/main" val="34318506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DAC4B-D263-495C-EE02-25498385D5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BEC77AA-CFED-F9F4-5730-FF8BE2E3FE5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81C1B3D-7413-E1AF-3F92-75A97E899A6C}"/>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8C7429AB-12C8-67C3-A408-C688D52D88EE}"/>
              </a:ext>
            </a:extLst>
          </p:cNvPr>
          <p:cNvSpPr>
            <a:spLocks noGrp="1"/>
          </p:cNvSpPr>
          <p:nvPr>
            <p:ph type="sldNum" sz="quarter" idx="5"/>
          </p:nvPr>
        </p:nvSpPr>
        <p:spPr/>
        <p:txBody>
          <a:bodyPr/>
          <a:lstStyle/>
          <a:p>
            <a:fld id="{84144C54-7664-457D-9365-BF81CF783867}" type="slidenum">
              <a:rPr lang="es-ES"/>
              <a:t>183</a:t>
            </a:fld>
            <a:endParaRPr lang="es-ES"/>
          </a:p>
        </p:txBody>
      </p:sp>
    </p:spTree>
    <p:extLst>
      <p:ext uri="{BB962C8B-B14F-4D97-AF65-F5344CB8AC3E}">
        <p14:creationId xmlns:p14="http://schemas.microsoft.com/office/powerpoint/2010/main" val="39211782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ACDE9-976C-97DA-95CC-82DB1C9FFCB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7FE7E20-DA01-EFFA-BA96-A8AEEA02312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8D3E5C7-15A0-FAC0-894A-037717886F07}"/>
              </a:ext>
            </a:extLst>
          </p:cNvPr>
          <p:cNvSpPr>
            <a:spLocks noGrp="1"/>
          </p:cNvSpPr>
          <p:nvPr>
            <p:ph type="body" idx="1"/>
          </p:nvPr>
        </p:nvSpPr>
        <p:spPr/>
        <p:txBody>
          <a:bodyPr/>
          <a:lstStyle/>
          <a:p>
            <a:pPr marL="228600">
              <a:lnSpc>
                <a:spcPct val="110000"/>
              </a:lnSpc>
              <a:spcBef>
                <a:spcPts val="1000"/>
              </a:spcBef>
            </a:pPr>
            <a:r>
              <a:rPr lang="es-ES" dirty="0"/>
              <a:t>“La ética en IA no es solo un tema filosófico: es una forma de garantizar que la tecnología </a:t>
            </a:r>
            <a:r>
              <a:rPr lang="es-ES" b="1" dirty="0"/>
              <a:t>no le pase por encima a las personas</a:t>
            </a:r>
            <a:r>
              <a:rPr lang="es-ES" dirty="0"/>
              <a:t>.”</a:t>
            </a:r>
          </a:p>
        </p:txBody>
      </p:sp>
      <p:sp>
        <p:nvSpPr>
          <p:cNvPr id="4" name="Marcador de número de diapositiva 3">
            <a:extLst>
              <a:ext uri="{FF2B5EF4-FFF2-40B4-BE49-F238E27FC236}">
                <a16:creationId xmlns:a16="http://schemas.microsoft.com/office/drawing/2014/main" id="{0BA66DCA-6E28-B5E9-839A-4CBB220BB048}"/>
              </a:ext>
            </a:extLst>
          </p:cNvPr>
          <p:cNvSpPr>
            <a:spLocks noGrp="1"/>
          </p:cNvSpPr>
          <p:nvPr>
            <p:ph type="sldNum" sz="quarter" idx="5"/>
          </p:nvPr>
        </p:nvSpPr>
        <p:spPr/>
        <p:txBody>
          <a:bodyPr/>
          <a:lstStyle/>
          <a:p>
            <a:fld id="{84144C54-7664-457D-9365-BF81CF783867}" type="slidenum">
              <a:rPr lang="es-ES"/>
              <a:t>180</a:t>
            </a:fld>
            <a:endParaRPr lang="es-ES"/>
          </a:p>
        </p:txBody>
      </p:sp>
    </p:spTree>
    <p:extLst>
      <p:ext uri="{BB962C8B-B14F-4D97-AF65-F5344CB8AC3E}">
        <p14:creationId xmlns:p14="http://schemas.microsoft.com/office/powerpoint/2010/main" val="286885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205E4-0FDF-6DF0-E656-53D5F332341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5B5F4B6-6938-E537-7B7B-C404B8F13A1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68A0129-5A89-3E02-54D0-1C97B5BE7B68}"/>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C3C58FCC-B7EB-D2C0-CD85-15D86E9C0DA3}"/>
              </a:ext>
            </a:extLst>
          </p:cNvPr>
          <p:cNvSpPr>
            <a:spLocks noGrp="1"/>
          </p:cNvSpPr>
          <p:nvPr>
            <p:ph type="sldNum" sz="quarter" idx="5"/>
          </p:nvPr>
        </p:nvSpPr>
        <p:spPr/>
        <p:txBody>
          <a:bodyPr/>
          <a:lstStyle/>
          <a:p>
            <a:fld id="{84144C54-7664-457D-9365-BF81CF783867}" type="slidenum">
              <a:t>43</a:t>
            </a:fld>
            <a:endParaRPr lang="es-ES"/>
          </a:p>
        </p:txBody>
      </p:sp>
    </p:spTree>
    <p:extLst>
      <p:ext uri="{BB962C8B-B14F-4D97-AF65-F5344CB8AC3E}">
        <p14:creationId xmlns:p14="http://schemas.microsoft.com/office/powerpoint/2010/main" val="24305782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AC905-BA24-FA4B-098F-4C99530856C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148EFB2-F490-0950-055D-31D8EE23FE1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0A47355-5445-67EA-B87A-517871E2F373}"/>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CCDB652C-C9BE-F7F6-61F7-D28CED77CAF0}"/>
              </a:ext>
            </a:extLst>
          </p:cNvPr>
          <p:cNvSpPr>
            <a:spLocks noGrp="1"/>
          </p:cNvSpPr>
          <p:nvPr>
            <p:ph type="sldNum" sz="quarter" idx="5"/>
          </p:nvPr>
        </p:nvSpPr>
        <p:spPr/>
        <p:txBody>
          <a:bodyPr/>
          <a:lstStyle/>
          <a:p>
            <a:fld id="{84144C54-7664-457D-9365-BF81CF783867}" type="slidenum">
              <a:rPr lang="es-ES"/>
              <a:t>181</a:t>
            </a:fld>
            <a:endParaRPr lang="es-ES"/>
          </a:p>
        </p:txBody>
      </p:sp>
    </p:spTree>
    <p:extLst>
      <p:ext uri="{BB962C8B-B14F-4D97-AF65-F5344CB8AC3E}">
        <p14:creationId xmlns:p14="http://schemas.microsoft.com/office/powerpoint/2010/main" val="19528306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24E03-528E-218E-F0B9-828A41ABFB7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41FC33E-640A-E2B3-23D7-1C3459039F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EB57231-6806-2A60-52B3-E9A5CEE6CB6E}"/>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4383D0E0-E050-D4E7-8C48-E0593EAD4E56}"/>
              </a:ext>
            </a:extLst>
          </p:cNvPr>
          <p:cNvSpPr>
            <a:spLocks noGrp="1"/>
          </p:cNvSpPr>
          <p:nvPr>
            <p:ph type="sldNum" sz="quarter" idx="5"/>
          </p:nvPr>
        </p:nvSpPr>
        <p:spPr/>
        <p:txBody>
          <a:bodyPr/>
          <a:lstStyle/>
          <a:p>
            <a:fld id="{84144C54-7664-457D-9365-BF81CF783867}" type="slidenum">
              <a:rPr lang="es-ES"/>
              <a:t>181</a:t>
            </a:fld>
            <a:endParaRPr lang="es-ES"/>
          </a:p>
        </p:txBody>
      </p:sp>
    </p:spTree>
    <p:extLst>
      <p:ext uri="{BB962C8B-B14F-4D97-AF65-F5344CB8AC3E}">
        <p14:creationId xmlns:p14="http://schemas.microsoft.com/office/powerpoint/2010/main" val="39231124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6373C-29AC-3FB8-0C1A-AB0592D9CD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3EDADA7-1CD4-7916-82CA-ACDDEC75080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CA25F9-3F4A-620B-A5F0-1F2C1B068CE7}"/>
              </a:ext>
            </a:extLst>
          </p:cNvPr>
          <p:cNvSpPr>
            <a:spLocks noGrp="1"/>
          </p:cNvSpPr>
          <p:nvPr>
            <p:ph type="body" idx="1"/>
          </p:nvPr>
        </p:nvSpPr>
        <p:spPr/>
        <p:txBody>
          <a:bodyPr/>
          <a:lstStyle/>
          <a:p>
            <a:pPr marL="228600">
              <a:lnSpc>
                <a:spcPct val="110000"/>
              </a:lnSpc>
              <a:spcBef>
                <a:spcPts val="1000"/>
              </a:spcBef>
            </a:pPr>
            <a:endParaRPr lang="es-ES" dirty="0">
              <a:ea typeface="Calibri"/>
              <a:cs typeface="Calibri"/>
            </a:endParaRPr>
          </a:p>
        </p:txBody>
      </p:sp>
      <p:sp>
        <p:nvSpPr>
          <p:cNvPr id="4" name="Marcador de número de diapositiva 3">
            <a:extLst>
              <a:ext uri="{FF2B5EF4-FFF2-40B4-BE49-F238E27FC236}">
                <a16:creationId xmlns:a16="http://schemas.microsoft.com/office/drawing/2014/main" id="{5AB6192D-DA72-7302-49D9-72F0F6FD0170}"/>
              </a:ext>
            </a:extLst>
          </p:cNvPr>
          <p:cNvSpPr>
            <a:spLocks noGrp="1"/>
          </p:cNvSpPr>
          <p:nvPr>
            <p:ph type="sldNum" sz="quarter" idx="5"/>
          </p:nvPr>
        </p:nvSpPr>
        <p:spPr/>
        <p:txBody>
          <a:bodyPr/>
          <a:lstStyle/>
          <a:p>
            <a:fld id="{84144C54-7664-457D-9365-BF81CF783867}" type="slidenum">
              <a:rPr lang="es-ES"/>
              <a:t>180</a:t>
            </a:fld>
            <a:endParaRPr lang="es-ES"/>
          </a:p>
        </p:txBody>
      </p:sp>
    </p:spTree>
    <p:extLst>
      <p:ext uri="{BB962C8B-B14F-4D97-AF65-F5344CB8AC3E}">
        <p14:creationId xmlns:p14="http://schemas.microsoft.com/office/powerpoint/2010/main" val="2718766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33B1D-09B8-DC3E-5D10-9E7C1ABED18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41BA41-BBBC-D8C9-C7D2-8259D11B9B2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A0557CE-6EED-E9A2-C290-F7FA18B08868}"/>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F6969E02-213A-21A7-8BD9-136A566F40C3}"/>
              </a:ext>
            </a:extLst>
          </p:cNvPr>
          <p:cNvSpPr>
            <a:spLocks noGrp="1"/>
          </p:cNvSpPr>
          <p:nvPr>
            <p:ph type="sldNum" sz="quarter" idx="5"/>
          </p:nvPr>
        </p:nvSpPr>
        <p:spPr/>
        <p:txBody>
          <a:bodyPr/>
          <a:lstStyle/>
          <a:p>
            <a:fld id="{84144C54-7664-457D-9365-BF81CF783867}" type="slidenum">
              <a:t>44</a:t>
            </a:fld>
            <a:endParaRPr lang="es-ES"/>
          </a:p>
        </p:txBody>
      </p:sp>
    </p:spTree>
    <p:extLst>
      <p:ext uri="{BB962C8B-B14F-4D97-AF65-F5344CB8AC3E}">
        <p14:creationId xmlns:p14="http://schemas.microsoft.com/office/powerpoint/2010/main" val="350596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B3C30-CA62-4AA5-2A56-9A98BAA986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B7003-3AFE-DCF4-0279-69F8F1F6E6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520B9A5-0D77-0E4F-779B-D2C30260A5A1}"/>
              </a:ext>
            </a:extLst>
          </p:cNvPr>
          <p:cNvSpPr>
            <a:spLocks noGrp="1"/>
          </p:cNvSpPr>
          <p:nvPr>
            <p:ph type="body" idx="1"/>
          </p:nvPr>
        </p:nvSpPr>
        <p:spPr/>
        <p:txBody>
          <a:bodyPr/>
          <a:lstStyle/>
          <a:p>
            <a:r>
              <a:rPr lang="en-US" dirty="0"/>
              <a:t>“El ML es </a:t>
            </a:r>
            <a:r>
              <a:rPr lang="en-US" dirty="0" err="1"/>
              <a:t>como</a:t>
            </a:r>
            <a:r>
              <a:rPr lang="en-US" dirty="0"/>
              <a:t> un </a:t>
            </a:r>
            <a:r>
              <a:rPr lang="en-US" dirty="0" err="1"/>
              <a:t>médico</a:t>
            </a:r>
            <a:r>
              <a:rPr lang="en-US" dirty="0"/>
              <a:t> general que </a:t>
            </a:r>
            <a:r>
              <a:rPr lang="en-US" dirty="0" err="1"/>
              <a:t>necesita</a:t>
            </a:r>
            <a:r>
              <a:rPr lang="en-US" dirty="0"/>
              <a:t> que le den </a:t>
            </a:r>
            <a:r>
              <a:rPr lang="en-US" dirty="0" err="1"/>
              <a:t>los</a:t>
            </a:r>
            <a:r>
              <a:rPr lang="en-US" dirty="0"/>
              <a:t> </a:t>
            </a:r>
            <a:r>
              <a:rPr lang="en-US" dirty="0" err="1"/>
              <a:t>síntomas</a:t>
            </a:r>
            <a:r>
              <a:rPr lang="en-US" dirty="0"/>
              <a:t> claros. El DL es </a:t>
            </a:r>
            <a:r>
              <a:rPr lang="en-US" dirty="0" err="1"/>
              <a:t>como</a:t>
            </a:r>
            <a:r>
              <a:rPr lang="en-US" dirty="0"/>
              <a:t> un </a:t>
            </a:r>
            <a:r>
              <a:rPr lang="en-US" dirty="0" err="1"/>
              <a:t>médico</a:t>
            </a:r>
            <a:r>
              <a:rPr lang="en-US" dirty="0"/>
              <a:t> </a:t>
            </a:r>
            <a:r>
              <a:rPr lang="en-US" dirty="0" err="1"/>
              <a:t>especialista</a:t>
            </a:r>
            <a:r>
              <a:rPr lang="en-US" dirty="0"/>
              <a:t> que </a:t>
            </a:r>
            <a:r>
              <a:rPr lang="en-US" dirty="0" err="1"/>
              <a:t>puede</a:t>
            </a:r>
            <a:r>
              <a:rPr lang="en-US" dirty="0"/>
              <a:t> </a:t>
            </a:r>
            <a:r>
              <a:rPr lang="en-US" dirty="0" err="1"/>
              <a:t>interpretar</a:t>
            </a:r>
            <a:r>
              <a:rPr lang="en-US" dirty="0"/>
              <a:t> </a:t>
            </a:r>
            <a:r>
              <a:rPr lang="en-US" dirty="0" err="1"/>
              <a:t>cosas</a:t>
            </a:r>
            <a:r>
              <a:rPr lang="en-US" dirty="0"/>
              <a:t> </a:t>
            </a:r>
            <a:r>
              <a:rPr lang="en-US" dirty="0" err="1"/>
              <a:t>más</a:t>
            </a:r>
            <a:r>
              <a:rPr lang="en-US" dirty="0"/>
              <a:t> </a:t>
            </a:r>
            <a:r>
              <a:rPr lang="en-US" dirty="0" err="1"/>
              <a:t>complejas</a:t>
            </a:r>
            <a:r>
              <a:rPr lang="en-US" dirty="0"/>
              <a:t> solo con ver.”</a:t>
            </a:r>
            <a:endParaRPr lang="es-ES" dirty="0"/>
          </a:p>
        </p:txBody>
      </p:sp>
      <p:sp>
        <p:nvSpPr>
          <p:cNvPr id="4" name="Marcador de número de diapositiva 3">
            <a:extLst>
              <a:ext uri="{FF2B5EF4-FFF2-40B4-BE49-F238E27FC236}">
                <a16:creationId xmlns:a16="http://schemas.microsoft.com/office/drawing/2014/main" id="{B4043BE8-23A2-08EC-0B8A-9C38B7331E20}"/>
              </a:ext>
            </a:extLst>
          </p:cNvPr>
          <p:cNvSpPr>
            <a:spLocks noGrp="1"/>
          </p:cNvSpPr>
          <p:nvPr>
            <p:ph type="sldNum" sz="quarter" idx="5"/>
          </p:nvPr>
        </p:nvSpPr>
        <p:spPr/>
        <p:txBody>
          <a:bodyPr/>
          <a:lstStyle/>
          <a:p>
            <a:fld id="{84144C54-7664-457D-9365-BF81CF783867}" type="slidenum">
              <a:t>45</a:t>
            </a:fld>
            <a:endParaRPr lang="es-ES"/>
          </a:p>
        </p:txBody>
      </p:sp>
    </p:spTree>
    <p:extLst>
      <p:ext uri="{BB962C8B-B14F-4D97-AF65-F5344CB8AC3E}">
        <p14:creationId xmlns:p14="http://schemas.microsoft.com/office/powerpoint/2010/main" val="200523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9/7/2025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13216507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9/7/2025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257210032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9/7/2025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21226157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9/7/2025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36967477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9/7/2025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29505546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9/7/2025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2246142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9/7/2025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365982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9/7/2025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182278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9/7/2025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312434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9/7/2025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35588150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9/7/2025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‹Nº›</a:t>
            </a:fld>
            <a:endParaRPr lang="en-US" dirty="0"/>
          </a:p>
        </p:txBody>
      </p:sp>
    </p:spTree>
    <p:extLst>
      <p:ext uri="{BB962C8B-B14F-4D97-AF65-F5344CB8AC3E}">
        <p14:creationId xmlns:p14="http://schemas.microsoft.com/office/powerpoint/2010/main" val="159886427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9/7/2025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887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184744" y="5198168"/>
            <a:ext cx="9859618" cy="642797"/>
          </a:xfrm>
        </p:spPr>
        <p:txBody>
          <a:bodyPr>
            <a:normAutofit fontScale="90000"/>
          </a:bodyPr>
          <a:lstStyle/>
          <a:p>
            <a:pPr algn="ctr"/>
            <a:r>
              <a:rPr lang="es-ES" sz="3600"/>
              <a:t>IA: INTRODUCCIÓN A HERRAMIENTAS TECNOLÓGICAS</a:t>
            </a:r>
          </a:p>
        </p:txBody>
      </p:sp>
      <p:sp>
        <p:nvSpPr>
          <p:cNvPr id="3" name="Subtítulo 2"/>
          <p:cNvSpPr>
            <a:spLocks noGrp="1"/>
          </p:cNvSpPr>
          <p:nvPr>
            <p:ph type="subTitle" idx="1"/>
          </p:nvPr>
        </p:nvSpPr>
        <p:spPr>
          <a:xfrm>
            <a:off x="2282348" y="5746759"/>
            <a:ext cx="7831559" cy="410689"/>
          </a:xfrm>
        </p:spPr>
        <p:txBody>
          <a:bodyPr vert="horz" lIns="91440" tIns="45720" rIns="91440" bIns="45720" rtlCol="0" anchor="t">
            <a:normAutofit/>
          </a:bodyPr>
          <a:lstStyle/>
          <a:p>
            <a:pPr algn="ctr"/>
            <a:r>
              <a:rPr lang="es-ES" sz="1600" dirty="0"/>
              <a:t>La Serena</a:t>
            </a:r>
          </a:p>
        </p:txBody>
      </p:sp>
      <p:pic>
        <p:nvPicPr>
          <p:cNvPr id="4" name="Imagen 3" descr="Inteligencia Artificial - MSMK">
            <a:extLst>
              <a:ext uri="{FF2B5EF4-FFF2-40B4-BE49-F238E27FC236}">
                <a16:creationId xmlns:a16="http://schemas.microsoft.com/office/drawing/2014/main" id="{6FBD5ADD-72C9-8EB4-25E3-1734A0F472AE}"/>
              </a:ext>
            </a:extLst>
          </p:cNvPr>
          <p:cNvPicPr>
            <a:picLocks noChangeAspect="1"/>
          </p:cNvPicPr>
          <p:nvPr/>
        </p:nvPicPr>
        <p:blipFill>
          <a:blip r:embed="rId2"/>
          <a:srcRect t="243" b="3296"/>
          <a:stretch>
            <a:fillRect/>
          </a:stretch>
        </p:blipFill>
        <p:spPr>
          <a:xfrm>
            <a:off x="2079812" y="982497"/>
            <a:ext cx="8032376" cy="407402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06F766-8FA7-634E-EDA5-BF1CCB54FC0A}"/>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A6D313F7-F9A3-8BF2-EC39-9D2C7A07CE5F}"/>
              </a:ext>
            </a:extLst>
          </p:cNvPr>
          <p:cNvSpPr txBox="1"/>
          <p:nvPr/>
        </p:nvSpPr>
        <p:spPr>
          <a:xfrm>
            <a:off x="953618" y="371368"/>
            <a:ext cx="10279639" cy="166756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cap="all" spc="30" dirty="0">
                <a:latin typeface="+mj-lt"/>
                <a:ea typeface="+mj-ea"/>
                <a:cs typeface="+mj-cs"/>
              </a:rPr>
              <a:t>2024 — La IA se </a:t>
            </a:r>
            <a:r>
              <a:rPr lang="en-US" sz="3600" cap="all" spc="30" dirty="0" err="1">
                <a:latin typeface="+mj-lt"/>
                <a:ea typeface="+mj-ea"/>
                <a:cs typeface="+mj-cs"/>
              </a:rPr>
              <a:t>vuelve</a:t>
            </a:r>
            <a:r>
              <a:rPr lang="en-US" sz="3600" cap="all" spc="30" dirty="0">
                <a:latin typeface="+mj-lt"/>
                <a:ea typeface="+mj-ea"/>
                <a:cs typeface="+mj-cs"/>
              </a:rPr>
              <a:t> </a:t>
            </a:r>
            <a:r>
              <a:rPr lang="en-US" sz="3600" cap="all" spc="30" dirty="0" err="1">
                <a:latin typeface="+mj-lt"/>
                <a:ea typeface="+mj-ea"/>
                <a:cs typeface="+mj-cs"/>
              </a:rPr>
              <a:t>cotidiana</a:t>
            </a:r>
            <a:endParaRPr lang="es-ES" sz="3600" cap="all" spc="30" dirty="0" err="1">
              <a:latin typeface="+mj-lt"/>
              <a:ea typeface="+mj-ea"/>
              <a:cs typeface="+mj-cs"/>
            </a:endParaRPr>
          </a:p>
          <a:p>
            <a:pPr>
              <a:lnSpc>
                <a:spcPct val="90000"/>
              </a:lnSpc>
              <a:spcBef>
                <a:spcPct val="0"/>
              </a:spcBef>
              <a:spcAft>
                <a:spcPts val="600"/>
              </a:spcAft>
            </a:pPr>
            <a:endParaRPr lang="en-US" sz="3400" kern="1200">
              <a:solidFill>
                <a:schemeClr val="tx1"/>
              </a:solidFill>
              <a:latin typeface="+mj-lt"/>
              <a:ea typeface="+mj-ea"/>
              <a:cs typeface="+mj-cs"/>
            </a:endParaRPr>
          </a:p>
        </p:txBody>
      </p:sp>
      <p:sp>
        <p:nvSpPr>
          <p:cNvPr id="2" name="CuadroTexto 1">
            <a:extLst>
              <a:ext uri="{FF2B5EF4-FFF2-40B4-BE49-F238E27FC236}">
                <a16:creationId xmlns:a16="http://schemas.microsoft.com/office/drawing/2014/main" id="{B8184C45-0DCD-6814-9375-C5810D7604F1}"/>
              </a:ext>
            </a:extLst>
          </p:cNvPr>
          <p:cNvSpPr txBox="1"/>
          <p:nvPr/>
        </p:nvSpPr>
        <p:spPr>
          <a:xfrm>
            <a:off x="811852" y="1956964"/>
            <a:ext cx="10563174" cy="31974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gn="just">
              <a:buFont typeface="Arial"/>
              <a:buChar char="•"/>
            </a:pPr>
            <a:r>
              <a:rPr lang="en-US" sz="1700" b="1" dirty="0" err="1">
                <a:ea typeface="+mn-lt"/>
                <a:cs typeface="+mn-lt"/>
              </a:rPr>
              <a:t>Lanzamiento</a:t>
            </a:r>
            <a:r>
              <a:rPr lang="en-US" sz="1700" b="1" dirty="0">
                <a:ea typeface="+mn-lt"/>
                <a:cs typeface="+mn-lt"/>
              </a:rPr>
              <a:t> de GPT-4 Turbo</a:t>
            </a:r>
            <a:r>
              <a:rPr lang="en-US" sz="1700" dirty="0">
                <a:ea typeface="+mn-lt"/>
                <a:cs typeface="+mn-lt"/>
              </a:rPr>
              <a:t> y </a:t>
            </a:r>
            <a:r>
              <a:rPr lang="en-US" sz="1700" dirty="0" err="1">
                <a:ea typeface="+mn-lt"/>
                <a:cs typeface="+mn-lt"/>
              </a:rPr>
              <a:t>versiones</a:t>
            </a:r>
            <a:r>
              <a:rPr lang="en-US" sz="1700" dirty="0">
                <a:ea typeface="+mn-lt"/>
                <a:cs typeface="+mn-lt"/>
              </a:rPr>
              <a:t> </a:t>
            </a:r>
            <a:r>
              <a:rPr lang="en-US" sz="1700" dirty="0" err="1">
                <a:ea typeface="+mn-lt"/>
                <a:cs typeface="+mn-lt"/>
              </a:rPr>
              <a:t>como</a:t>
            </a:r>
            <a:r>
              <a:rPr lang="en-US" sz="1700" dirty="0">
                <a:ea typeface="+mn-lt"/>
                <a:cs typeface="+mn-lt"/>
              </a:rPr>
              <a:t> </a:t>
            </a:r>
            <a:r>
              <a:rPr lang="en-US" sz="1700" b="1" dirty="0">
                <a:ea typeface="+mn-lt"/>
                <a:cs typeface="+mn-lt"/>
              </a:rPr>
              <a:t>ChatGPT Plus (GPT-4)</a:t>
            </a:r>
            <a:r>
              <a:rPr lang="en-US" sz="1700" dirty="0">
                <a:ea typeface="+mn-lt"/>
                <a:cs typeface="+mn-lt"/>
              </a:rPr>
              <a:t> </a:t>
            </a:r>
            <a:r>
              <a:rPr lang="en-US" sz="1700" dirty="0" err="1">
                <a:ea typeface="+mn-lt"/>
                <a:cs typeface="+mn-lt"/>
              </a:rPr>
              <a:t>accesibles</a:t>
            </a:r>
            <a:r>
              <a:rPr lang="en-US" sz="1700" dirty="0">
                <a:ea typeface="+mn-lt"/>
                <a:cs typeface="+mn-lt"/>
              </a:rPr>
              <a:t> </a:t>
            </a:r>
            <a:r>
              <a:rPr lang="en-US" sz="1700" dirty="0" err="1">
                <a:ea typeface="+mn-lt"/>
                <a:cs typeface="+mn-lt"/>
              </a:rPr>
              <a:t>por</a:t>
            </a:r>
            <a:r>
              <a:rPr lang="en-US" sz="1700" dirty="0">
                <a:ea typeface="+mn-lt"/>
                <a:cs typeface="+mn-lt"/>
              </a:rPr>
              <a:t> </a:t>
            </a:r>
            <a:r>
              <a:rPr lang="en-US" sz="1700" dirty="0" err="1">
                <a:ea typeface="+mn-lt"/>
                <a:cs typeface="+mn-lt"/>
              </a:rPr>
              <a:t>suscripción</a:t>
            </a:r>
            <a:r>
              <a:rPr lang="en-US" sz="1700" dirty="0">
                <a:ea typeface="+mn-lt"/>
                <a:cs typeface="+mn-lt"/>
              </a:rPr>
              <a:t>.</a:t>
            </a:r>
            <a:endParaRPr lang="es-ES" dirty="0"/>
          </a:p>
          <a:p>
            <a:pPr marL="285750" indent="-285750" algn="just">
              <a:buFont typeface="Arial"/>
              <a:buChar char="•"/>
            </a:pPr>
            <a:r>
              <a:rPr lang="en-US" sz="1700" dirty="0">
                <a:ea typeface="+mn-lt"/>
                <a:cs typeface="+mn-lt"/>
              </a:rPr>
              <a:t>ChatGPT </a:t>
            </a:r>
            <a:r>
              <a:rPr lang="en-US" sz="1700" dirty="0" err="1">
                <a:ea typeface="+mn-lt"/>
                <a:cs typeface="+mn-lt"/>
              </a:rPr>
              <a:t>agrega</a:t>
            </a:r>
            <a:r>
              <a:rPr lang="en-US" sz="1700" dirty="0">
                <a:ea typeface="+mn-lt"/>
                <a:cs typeface="+mn-lt"/>
              </a:rPr>
              <a:t> </a:t>
            </a:r>
            <a:r>
              <a:rPr lang="en-US" sz="1700" b="1" dirty="0" err="1">
                <a:ea typeface="+mn-lt"/>
                <a:cs typeface="+mn-lt"/>
              </a:rPr>
              <a:t>memoria</a:t>
            </a:r>
            <a:r>
              <a:rPr lang="en-US" sz="1700" b="1" dirty="0">
                <a:ea typeface="+mn-lt"/>
                <a:cs typeface="+mn-lt"/>
              </a:rPr>
              <a:t> </a:t>
            </a:r>
            <a:r>
              <a:rPr lang="en-US" sz="1700" b="1" dirty="0" err="1">
                <a:ea typeface="+mn-lt"/>
                <a:cs typeface="+mn-lt"/>
              </a:rPr>
              <a:t>personalizada</a:t>
            </a:r>
            <a:r>
              <a:rPr lang="en-US" sz="1700" dirty="0">
                <a:ea typeface="+mn-lt"/>
                <a:cs typeface="+mn-lt"/>
              </a:rPr>
              <a:t>, </a:t>
            </a:r>
            <a:r>
              <a:rPr lang="en-US" sz="1700" dirty="0" err="1">
                <a:ea typeface="+mn-lt"/>
                <a:cs typeface="+mn-lt"/>
              </a:rPr>
              <a:t>permite</a:t>
            </a:r>
            <a:r>
              <a:rPr lang="en-US" sz="1700" dirty="0">
                <a:ea typeface="+mn-lt"/>
                <a:cs typeface="+mn-lt"/>
              </a:rPr>
              <a:t> usar </a:t>
            </a:r>
            <a:r>
              <a:rPr lang="en-US" sz="1700" dirty="0" err="1">
                <a:ea typeface="+mn-lt"/>
                <a:cs typeface="+mn-lt"/>
              </a:rPr>
              <a:t>herramientas</a:t>
            </a:r>
            <a:r>
              <a:rPr lang="en-US" sz="1700" dirty="0">
                <a:ea typeface="+mn-lt"/>
                <a:cs typeface="+mn-lt"/>
              </a:rPr>
              <a:t> (</a:t>
            </a:r>
            <a:r>
              <a:rPr lang="en-US" sz="1700" dirty="0" err="1">
                <a:ea typeface="+mn-lt"/>
                <a:cs typeface="+mn-lt"/>
              </a:rPr>
              <a:t>como</a:t>
            </a:r>
            <a:r>
              <a:rPr lang="en-US" sz="1700" dirty="0">
                <a:ea typeface="+mn-lt"/>
                <a:cs typeface="+mn-lt"/>
              </a:rPr>
              <a:t> </a:t>
            </a:r>
            <a:r>
              <a:rPr lang="en-US" sz="1700" dirty="0" err="1">
                <a:ea typeface="+mn-lt"/>
                <a:cs typeface="+mn-lt"/>
              </a:rPr>
              <a:t>navegador</a:t>
            </a:r>
            <a:r>
              <a:rPr lang="en-US" sz="1700" dirty="0">
                <a:ea typeface="+mn-lt"/>
                <a:cs typeface="+mn-lt"/>
              </a:rPr>
              <a:t> web, </a:t>
            </a:r>
            <a:r>
              <a:rPr lang="en-US" sz="1700" dirty="0" err="1">
                <a:ea typeface="+mn-lt"/>
                <a:cs typeface="+mn-lt"/>
              </a:rPr>
              <a:t>código</a:t>
            </a:r>
            <a:r>
              <a:rPr lang="en-US" sz="1700" dirty="0">
                <a:ea typeface="+mn-lt"/>
                <a:cs typeface="+mn-lt"/>
              </a:rPr>
              <a:t> Python y </a:t>
            </a:r>
            <a:r>
              <a:rPr lang="en-US" sz="1700" dirty="0" err="1">
                <a:ea typeface="+mn-lt"/>
                <a:cs typeface="+mn-lt"/>
              </a:rPr>
              <a:t>analizador</a:t>
            </a:r>
            <a:r>
              <a:rPr lang="en-US" sz="1700" dirty="0">
                <a:ea typeface="+mn-lt"/>
                <a:cs typeface="+mn-lt"/>
              </a:rPr>
              <a:t> de </a:t>
            </a:r>
            <a:r>
              <a:rPr lang="en-US" sz="1700" dirty="0" err="1">
                <a:ea typeface="+mn-lt"/>
                <a:cs typeface="+mn-lt"/>
              </a:rPr>
              <a:t>archivos</a:t>
            </a:r>
            <a:r>
              <a:rPr lang="en-US" sz="1700" dirty="0">
                <a:ea typeface="+mn-lt"/>
                <a:cs typeface="+mn-lt"/>
              </a:rPr>
              <a:t>), y se </a:t>
            </a:r>
            <a:r>
              <a:rPr lang="en-US" sz="1700" dirty="0" err="1">
                <a:ea typeface="+mn-lt"/>
                <a:cs typeface="+mn-lt"/>
              </a:rPr>
              <a:t>transforma</a:t>
            </a:r>
            <a:r>
              <a:rPr lang="en-US" sz="1700" dirty="0">
                <a:ea typeface="+mn-lt"/>
                <a:cs typeface="+mn-lt"/>
              </a:rPr>
              <a:t> </a:t>
            </a:r>
            <a:r>
              <a:rPr lang="en-US" sz="1700" dirty="0" err="1">
                <a:ea typeface="+mn-lt"/>
                <a:cs typeface="+mn-lt"/>
              </a:rPr>
              <a:t>en</a:t>
            </a:r>
            <a:r>
              <a:rPr lang="en-US" sz="1700" dirty="0">
                <a:ea typeface="+mn-lt"/>
                <a:cs typeface="+mn-lt"/>
              </a:rPr>
              <a:t> un </a:t>
            </a:r>
            <a:r>
              <a:rPr lang="en-US" sz="1700" b="1" dirty="0" err="1">
                <a:ea typeface="+mn-lt"/>
                <a:cs typeface="+mn-lt"/>
              </a:rPr>
              <a:t>asistente</a:t>
            </a:r>
            <a:r>
              <a:rPr lang="en-US" sz="1700" b="1" dirty="0">
                <a:ea typeface="+mn-lt"/>
                <a:cs typeface="+mn-lt"/>
              </a:rPr>
              <a:t> personal real</a:t>
            </a:r>
            <a:r>
              <a:rPr lang="en-US" sz="1700" dirty="0">
                <a:ea typeface="+mn-lt"/>
                <a:cs typeface="+mn-lt"/>
              </a:rPr>
              <a:t>.</a:t>
            </a:r>
            <a:endParaRPr lang="en-US" dirty="0"/>
          </a:p>
          <a:p>
            <a:pPr marL="285750" indent="-285750" algn="just">
              <a:buFont typeface="Arial"/>
              <a:buChar char="•"/>
            </a:pPr>
            <a:r>
              <a:rPr lang="en-US" sz="1700" b="1" dirty="0">
                <a:ea typeface="+mn-lt"/>
                <a:cs typeface="+mn-lt"/>
              </a:rPr>
              <a:t>Apple, Meta, Google y Amazon</a:t>
            </a:r>
            <a:r>
              <a:rPr lang="en-US" sz="1700" dirty="0">
                <a:ea typeface="+mn-lt"/>
                <a:cs typeface="+mn-lt"/>
              </a:rPr>
              <a:t> </a:t>
            </a:r>
            <a:r>
              <a:rPr lang="en-US" sz="1700" dirty="0" err="1">
                <a:ea typeface="+mn-lt"/>
                <a:cs typeface="+mn-lt"/>
              </a:rPr>
              <a:t>compiten</a:t>
            </a:r>
            <a:r>
              <a:rPr lang="en-US" sz="1700" dirty="0">
                <a:ea typeface="+mn-lt"/>
                <a:cs typeface="+mn-lt"/>
              </a:rPr>
              <a:t> </a:t>
            </a:r>
            <a:r>
              <a:rPr lang="en-US" sz="1700" dirty="0" err="1">
                <a:ea typeface="+mn-lt"/>
                <a:cs typeface="+mn-lt"/>
              </a:rPr>
              <a:t>aceleradamente</a:t>
            </a:r>
            <a:r>
              <a:rPr lang="en-US" sz="1700" dirty="0">
                <a:ea typeface="+mn-lt"/>
                <a:cs typeface="+mn-lt"/>
              </a:rPr>
              <a:t> </a:t>
            </a:r>
            <a:r>
              <a:rPr lang="en-US" sz="1700" dirty="0" err="1">
                <a:ea typeface="+mn-lt"/>
                <a:cs typeface="+mn-lt"/>
              </a:rPr>
              <a:t>en</a:t>
            </a:r>
            <a:r>
              <a:rPr lang="en-US" sz="1700" dirty="0">
                <a:ea typeface="+mn-lt"/>
                <a:cs typeface="+mn-lt"/>
              </a:rPr>
              <a:t> </a:t>
            </a:r>
            <a:r>
              <a:rPr lang="en-US" sz="1700" dirty="0" err="1">
                <a:ea typeface="+mn-lt"/>
                <a:cs typeface="+mn-lt"/>
              </a:rPr>
              <a:t>integrar</a:t>
            </a:r>
            <a:r>
              <a:rPr lang="en-US" sz="1700" dirty="0">
                <a:ea typeface="+mn-lt"/>
                <a:cs typeface="+mn-lt"/>
              </a:rPr>
              <a:t> IA </a:t>
            </a:r>
            <a:r>
              <a:rPr lang="en-US" sz="1700" dirty="0" err="1">
                <a:ea typeface="+mn-lt"/>
                <a:cs typeface="+mn-lt"/>
              </a:rPr>
              <a:t>en</a:t>
            </a:r>
            <a:r>
              <a:rPr lang="en-US" sz="1700" dirty="0">
                <a:ea typeface="+mn-lt"/>
                <a:cs typeface="+mn-lt"/>
              </a:rPr>
              <a:t> sus </a:t>
            </a:r>
            <a:r>
              <a:rPr lang="en-US" sz="1700" dirty="0" err="1">
                <a:ea typeface="+mn-lt"/>
                <a:cs typeface="+mn-lt"/>
              </a:rPr>
              <a:t>dispositivos</a:t>
            </a:r>
            <a:r>
              <a:rPr lang="en-US" sz="1700" dirty="0">
                <a:ea typeface="+mn-lt"/>
                <a:cs typeface="+mn-lt"/>
              </a:rPr>
              <a:t> y </a:t>
            </a:r>
            <a:r>
              <a:rPr lang="en-US" sz="1700" dirty="0" err="1">
                <a:ea typeface="+mn-lt"/>
                <a:cs typeface="+mn-lt"/>
              </a:rPr>
              <a:t>plataformas</a:t>
            </a:r>
            <a:r>
              <a:rPr lang="en-US" sz="1700" dirty="0">
                <a:ea typeface="+mn-lt"/>
                <a:cs typeface="+mn-lt"/>
              </a:rPr>
              <a:t>.</a:t>
            </a:r>
            <a:endParaRPr lang="en-US" dirty="0"/>
          </a:p>
          <a:p>
            <a:pPr marL="285750" indent="-285750" algn="just">
              <a:buFont typeface="Arial"/>
              <a:buChar char="•"/>
            </a:pPr>
            <a:r>
              <a:rPr lang="en-US" sz="1700" b="1" dirty="0">
                <a:ea typeface="+mn-lt"/>
                <a:cs typeface="+mn-lt"/>
              </a:rPr>
              <a:t>IA </a:t>
            </a:r>
            <a:r>
              <a:rPr lang="en-US" sz="1700" b="1" dirty="0" err="1">
                <a:ea typeface="+mn-lt"/>
                <a:cs typeface="+mn-lt"/>
              </a:rPr>
              <a:t>en</a:t>
            </a:r>
            <a:r>
              <a:rPr lang="en-US" sz="1700" b="1" dirty="0">
                <a:ea typeface="+mn-lt"/>
                <a:cs typeface="+mn-lt"/>
              </a:rPr>
              <a:t> </a:t>
            </a:r>
            <a:r>
              <a:rPr lang="en-US" sz="1700" b="1" dirty="0" err="1">
                <a:ea typeface="+mn-lt"/>
                <a:cs typeface="+mn-lt"/>
              </a:rPr>
              <a:t>móviles</a:t>
            </a:r>
            <a:r>
              <a:rPr lang="en-US" sz="1700" dirty="0">
                <a:ea typeface="+mn-lt"/>
                <a:cs typeface="+mn-lt"/>
              </a:rPr>
              <a:t>: </a:t>
            </a:r>
            <a:r>
              <a:rPr lang="en-US" sz="1700" dirty="0" err="1">
                <a:ea typeface="+mn-lt"/>
                <a:cs typeface="+mn-lt"/>
              </a:rPr>
              <a:t>llegan</a:t>
            </a:r>
            <a:r>
              <a:rPr lang="en-US" sz="1700" dirty="0">
                <a:ea typeface="+mn-lt"/>
                <a:cs typeface="+mn-lt"/>
              </a:rPr>
              <a:t> </a:t>
            </a:r>
            <a:r>
              <a:rPr lang="en-US" sz="1700" dirty="0" err="1">
                <a:ea typeface="+mn-lt"/>
                <a:cs typeface="+mn-lt"/>
              </a:rPr>
              <a:t>funciones</a:t>
            </a:r>
            <a:r>
              <a:rPr lang="en-US" sz="1700" dirty="0">
                <a:ea typeface="+mn-lt"/>
                <a:cs typeface="+mn-lt"/>
              </a:rPr>
              <a:t> de IA </a:t>
            </a:r>
            <a:r>
              <a:rPr lang="en-US" sz="1700" dirty="0" err="1">
                <a:ea typeface="+mn-lt"/>
                <a:cs typeface="+mn-lt"/>
              </a:rPr>
              <a:t>generativa</a:t>
            </a:r>
            <a:r>
              <a:rPr lang="en-US" sz="1700" dirty="0">
                <a:ea typeface="+mn-lt"/>
                <a:cs typeface="+mn-lt"/>
              </a:rPr>
              <a:t> a iPhone, Android, laptops y </a:t>
            </a:r>
            <a:r>
              <a:rPr lang="en-US" sz="1700" dirty="0" err="1">
                <a:ea typeface="+mn-lt"/>
                <a:cs typeface="+mn-lt"/>
              </a:rPr>
              <a:t>asistentes</a:t>
            </a:r>
            <a:r>
              <a:rPr lang="en-US" sz="1700" dirty="0">
                <a:ea typeface="+mn-lt"/>
                <a:cs typeface="+mn-lt"/>
              </a:rPr>
              <a:t> </a:t>
            </a:r>
            <a:r>
              <a:rPr lang="en-US" sz="1700" dirty="0" err="1">
                <a:ea typeface="+mn-lt"/>
                <a:cs typeface="+mn-lt"/>
              </a:rPr>
              <a:t>virtuales</a:t>
            </a:r>
            <a:r>
              <a:rPr lang="en-US" sz="1700" dirty="0">
                <a:ea typeface="+mn-lt"/>
                <a:cs typeface="+mn-lt"/>
              </a:rPr>
              <a:t>.</a:t>
            </a:r>
            <a:endParaRPr lang="en-US" dirty="0">
              <a:ea typeface="+mn-lt"/>
              <a:cs typeface="+mn-lt"/>
            </a:endParaRPr>
          </a:p>
          <a:p>
            <a:pPr marL="285750" indent="-285750" algn="just">
              <a:buFont typeface="Arial"/>
              <a:buChar char="•"/>
            </a:pPr>
            <a:r>
              <a:rPr lang="en-US" sz="1700" b="1" dirty="0">
                <a:ea typeface="+mn-lt"/>
                <a:cs typeface="+mn-lt"/>
              </a:rPr>
              <a:t>Política y </a:t>
            </a:r>
            <a:r>
              <a:rPr lang="en-US" sz="1700" b="1" dirty="0" err="1">
                <a:ea typeface="+mn-lt"/>
                <a:cs typeface="+mn-lt"/>
              </a:rPr>
              <a:t>sociedad</a:t>
            </a:r>
            <a:r>
              <a:rPr lang="en-US" sz="1700" dirty="0">
                <a:ea typeface="+mn-lt"/>
                <a:cs typeface="+mn-lt"/>
              </a:rPr>
              <a:t>: </a:t>
            </a:r>
            <a:r>
              <a:rPr lang="en-US" sz="1700" dirty="0" err="1">
                <a:ea typeface="+mn-lt"/>
                <a:cs typeface="+mn-lt"/>
              </a:rPr>
              <a:t>gobiernos</a:t>
            </a:r>
            <a:r>
              <a:rPr lang="en-US" sz="1700" dirty="0">
                <a:ea typeface="+mn-lt"/>
                <a:cs typeface="+mn-lt"/>
              </a:rPr>
              <a:t> del </a:t>
            </a:r>
            <a:r>
              <a:rPr lang="en-US" sz="1700" dirty="0" err="1">
                <a:ea typeface="+mn-lt"/>
                <a:cs typeface="+mn-lt"/>
              </a:rPr>
              <a:t>mundo</a:t>
            </a:r>
            <a:r>
              <a:rPr lang="en-US" sz="1700" dirty="0">
                <a:ea typeface="+mn-lt"/>
                <a:cs typeface="+mn-lt"/>
              </a:rPr>
              <a:t> </a:t>
            </a:r>
            <a:r>
              <a:rPr lang="en-US" sz="1700" dirty="0" err="1">
                <a:ea typeface="+mn-lt"/>
                <a:cs typeface="+mn-lt"/>
              </a:rPr>
              <a:t>comienzan</a:t>
            </a:r>
            <a:r>
              <a:rPr lang="en-US" sz="1700" dirty="0">
                <a:ea typeface="+mn-lt"/>
                <a:cs typeface="+mn-lt"/>
              </a:rPr>
              <a:t> a </a:t>
            </a:r>
            <a:r>
              <a:rPr lang="en-US" sz="1700" dirty="0" err="1">
                <a:ea typeface="+mn-lt"/>
                <a:cs typeface="+mn-lt"/>
              </a:rPr>
              <a:t>legislar</a:t>
            </a:r>
            <a:r>
              <a:rPr lang="en-US" sz="1700" dirty="0">
                <a:ea typeface="+mn-lt"/>
                <a:cs typeface="+mn-lt"/>
              </a:rPr>
              <a:t> </a:t>
            </a:r>
            <a:r>
              <a:rPr lang="en-US" sz="1700" dirty="0" err="1">
                <a:ea typeface="+mn-lt"/>
                <a:cs typeface="+mn-lt"/>
              </a:rPr>
              <a:t>el</a:t>
            </a:r>
            <a:r>
              <a:rPr lang="en-US" sz="1700" dirty="0">
                <a:ea typeface="+mn-lt"/>
                <a:cs typeface="+mn-lt"/>
              </a:rPr>
              <a:t> </a:t>
            </a:r>
            <a:r>
              <a:rPr lang="en-US" sz="1700" dirty="0" err="1">
                <a:ea typeface="+mn-lt"/>
                <a:cs typeface="+mn-lt"/>
              </a:rPr>
              <a:t>uso</a:t>
            </a:r>
            <a:r>
              <a:rPr lang="en-US" sz="1700" dirty="0">
                <a:ea typeface="+mn-lt"/>
                <a:cs typeface="+mn-lt"/>
              </a:rPr>
              <a:t> </a:t>
            </a:r>
            <a:r>
              <a:rPr lang="en-US" sz="1700" dirty="0" err="1">
                <a:ea typeface="+mn-lt"/>
                <a:cs typeface="+mn-lt"/>
              </a:rPr>
              <a:t>ético</a:t>
            </a:r>
            <a:r>
              <a:rPr lang="en-US" sz="1700" dirty="0">
                <a:ea typeface="+mn-lt"/>
                <a:cs typeface="+mn-lt"/>
              </a:rPr>
              <a:t> de IA.</a:t>
            </a:r>
            <a:endParaRPr lang="en-US" dirty="0">
              <a:ea typeface="+mn-lt"/>
              <a:cs typeface="+mn-lt"/>
            </a:endParaRPr>
          </a:p>
          <a:p>
            <a:pPr marL="285750" indent="-285750" algn="just">
              <a:buFont typeface="Arial"/>
              <a:buChar char="•"/>
            </a:pPr>
            <a:r>
              <a:rPr lang="en-US" sz="1700" dirty="0">
                <a:ea typeface="+mn-lt"/>
                <a:cs typeface="+mn-lt"/>
              </a:rPr>
              <a:t>La Unión Europea </a:t>
            </a:r>
            <a:r>
              <a:rPr lang="en-US" sz="1700" dirty="0" err="1">
                <a:ea typeface="+mn-lt"/>
                <a:cs typeface="+mn-lt"/>
              </a:rPr>
              <a:t>aprueba</a:t>
            </a:r>
            <a:r>
              <a:rPr lang="en-US" sz="1700" dirty="0">
                <a:ea typeface="+mn-lt"/>
                <a:cs typeface="+mn-lt"/>
              </a:rPr>
              <a:t> la </a:t>
            </a:r>
            <a:r>
              <a:rPr lang="en-US" sz="1700" b="1" dirty="0">
                <a:ea typeface="+mn-lt"/>
                <a:cs typeface="+mn-lt"/>
              </a:rPr>
              <a:t>Ley de IA (AI Act)</a:t>
            </a:r>
            <a:r>
              <a:rPr lang="en-US" sz="1700" dirty="0">
                <a:ea typeface="+mn-lt"/>
                <a:cs typeface="+mn-lt"/>
              </a:rPr>
              <a:t>.</a:t>
            </a:r>
            <a:endParaRPr lang="en-US" dirty="0"/>
          </a:p>
          <a:p>
            <a:pPr marL="285750" indent="-285750" algn="just">
              <a:buFont typeface="Arial"/>
              <a:buChar char="•"/>
            </a:pPr>
            <a:r>
              <a:rPr lang="en-US" sz="1700" dirty="0">
                <a:ea typeface="+mn-lt"/>
                <a:cs typeface="+mn-lt"/>
              </a:rPr>
              <a:t>En América Latina </a:t>
            </a:r>
            <a:r>
              <a:rPr lang="en-US" sz="1700" dirty="0" err="1">
                <a:ea typeface="+mn-lt"/>
                <a:cs typeface="+mn-lt"/>
              </a:rPr>
              <a:t>surgen</a:t>
            </a:r>
            <a:r>
              <a:rPr lang="en-US" sz="1700" dirty="0">
                <a:ea typeface="+mn-lt"/>
                <a:cs typeface="+mn-lt"/>
              </a:rPr>
              <a:t> </a:t>
            </a:r>
            <a:r>
              <a:rPr lang="en-US" sz="1700" dirty="0" err="1">
                <a:ea typeface="+mn-lt"/>
                <a:cs typeface="+mn-lt"/>
              </a:rPr>
              <a:t>iniciativas</a:t>
            </a:r>
            <a:r>
              <a:rPr lang="en-US" sz="1700" dirty="0">
                <a:ea typeface="+mn-lt"/>
                <a:cs typeface="+mn-lt"/>
              </a:rPr>
              <a:t> para regular </a:t>
            </a:r>
            <a:r>
              <a:rPr lang="en-US" sz="1700" dirty="0" err="1">
                <a:ea typeface="+mn-lt"/>
                <a:cs typeface="+mn-lt"/>
              </a:rPr>
              <a:t>su</a:t>
            </a:r>
            <a:r>
              <a:rPr lang="en-US" sz="1700" dirty="0">
                <a:ea typeface="+mn-lt"/>
                <a:cs typeface="+mn-lt"/>
              </a:rPr>
              <a:t> </a:t>
            </a:r>
            <a:r>
              <a:rPr lang="en-US" sz="1700" dirty="0" err="1">
                <a:ea typeface="+mn-lt"/>
                <a:cs typeface="+mn-lt"/>
              </a:rPr>
              <a:t>uso</a:t>
            </a:r>
            <a:r>
              <a:rPr lang="en-US" sz="1700" dirty="0">
                <a:ea typeface="+mn-lt"/>
                <a:cs typeface="+mn-lt"/>
              </a:rPr>
              <a:t> </a:t>
            </a:r>
            <a:r>
              <a:rPr lang="en-US" sz="1700" dirty="0" err="1">
                <a:ea typeface="+mn-lt"/>
                <a:cs typeface="+mn-lt"/>
              </a:rPr>
              <a:t>responsable</a:t>
            </a:r>
            <a:r>
              <a:rPr lang="en-US" sz="1700" dirty="0">
                <a:ea typeface="+mn-lt"/>
                <a:cs typeface="+mn-lt"/>
              </a:rPr>
              <a:t>.</a:t>
            </a:r>
            <a:endParaRPr lang="en-US" dirty="0"/>
          </a:p>
          <a:p>
            <a:pPr marL="285750" indent="-285750" algn="just">
              <a:buFont typeface="Arial"/>
              <a:buChar char="•"/>
            </a:pPr>
            <a:endParaRPr lang="en-US" sz="1700" dirty="0"/>
          </a:p>
          <a:p>
            <a:pPr indent="-228600" algn="just">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4260452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6CB2-6009-6061-10D5-529AB0F0643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22C530C-B5D7-FAB0-DFA0-08BE79F010B0}"/>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2BBC5B5E-D730-8662-92B0-6D45FAFB079C}"/>
              </a:ext>
            </a:extLst>
          </p:cNvPr>
          <p:cNvSpPr>
            <a:spLocks noGrp="1"/>
          </p:cNvSpPr>
          <p:nvPr>
            <p:ph idx="1"/>
          </p:nvPr>
        </p:nvSpPr>
        <p:spPr/>
        <p:txBody>
          <a:bodyPr vert="horz" lIns="91440" tIns="45720" rIns="91440" bIns="45720" rtlCol="0" anchor="t">
            <a:normAutofit fontScale="92500" lnSpcReduction="10000"/>
          </a:bodyPr>
          <a:lstStyle/>
          <a:p>
            <a:pPr>
              <a:buNone/>
            </a:pPr>
            <a:r>
              <a:rPr lang="es-ES" b="1" dirty="0"/>
              <a:t>1. ✍️ Redactar un correo automático con IA (</a:t>
            </a:r>
            <a:r>
              <a:rPr lang="es-ES" b="1" dirty="0" err="1"/>
              <a:t>ChatGPT</a:t>
            </a:r>
            <a:r>
              <a:rPr lang="es-ES" b="1" dirty="0"/>
              <a:t> o Gemini)</a:t>
            </a:r>
          </a:p>
          <a:p>
            <a:pPr>
              <a:buNone/>
            </a:pPr>
            <a:r>
              <a:rPr lang="es-ES" b="1" dirty="0"/>
              <a:t>Objetivo:</a:t>
            </a:r>
          </a:p>
          <a:p>
            <a:pPr>
              <a:buNone/>
            </a:pPr>
            <a:r>
              <a:rPr lang="es-ES" dirty="0">
                <a:ea typeface="+mn-lt"/>
                <a:cs typeface="+mn-lt"/>
              </a:rPr>
              <a:t>Mostrar cómo una IA puede redactar correos administrativos, respuestas a clientes, o seguimientos.</a:t>
            </a:r>
            <a:endParaRPr lang="es-ES" dirty="0"/>
          </a:p>
          <a:p>
            <a:pPr>
              <a:buNone/>
            </a:pPr>
            <a:r>
              <a:rPr lang="es-ES" b="1" dirty="0"/>
              <a:t>Instrucciones:</a:t>
            </a:r>
          </a:p>
          <a:p>
            <a:pPr>
              <a:buFont typeface="Arial"/>
              <a:buChar char="•"/>
            </a:pPr>
            <a:r>
              <a:rPr lang="es-ES" dirty="0">
                <a:ea typeface="+mn-lt"/>
                <a:cs typeface="+mn-lt"/>
              </a:rPr>
              <a:t>Entregar el contexto: “Tienes que enviar un correo para reagendar una reunión por razones personales.”</a:t>
            </a:r>
            <a:endParaRPr lang="es-ES" dirty="0"/>
          </a:p>
          <a:p>
            <a:pPr>
              <a:buFont typeface="Arial"/>
              <a:buChar char="•"/>
            </a:pPr>
            <a:r>
              <a:rPr lang="es-ES" dirty="0">
                <a:ea typeface="+mn-lt"/>
                <a:cs typeface="+mn-lt"/>
              </a:rPr>
              <a:t>Pídele al grupo que formulen un </a:t>
            </a:r>
            <a:r>
              <a:rPr lang="es-ES" i="1" dirty="0" err="1">
                <a:ea typeface="+mn-lt"/>
                <a:cs typeface="+mn-lt"/>
              </a:rPr>
              <a:t>prompt</a:t>
            </a:r>
            <a:r>
              <a:rPr lang="es-ES" dirty="0">
                <a:ea typeface="+mn-lt"/>
                <a:cs typeface="+mn-lt"/>
              </a:rPr>
              <a:t> como:</a:t>
            </a:r>
            <a:endParaRPr lang="es-ES" dirty="0"/>
          </a:p>
          <a:p>
            <a:pPr indent="0">
              <a:buNone/>
            </a:pPr>
            <a:r>
              <a:rPr lang="es-ES" dirty="0">
                <a:ea typeface="+mn-lt"/>
                <a:cs typeface="+mn-lt"/>
              </a:rPr>
              <a:t>“Redacta un correo amable para reagendar una reunión del martes a la próxima semana, por razones personales. Debe sonar profesional pero cercano.”</a:t>
            </a:r>
            <a:endParaRPr lang="es-ES" dirty="0"/>
          </a:p>
        </p:txBody>
      </p:sp>
    </p:spTree>
    <p:extLst>
      <p:ext uri="{BB962C8B-B14F-4D97-AF65-F5344CB8AC3E}">
        <p14:creationId xmlns:p14="http://schemas.microsoft.com/office/powerpoint/2010/main" val="25708830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F15C8-1A3A-735F-8A08-5F71C84CB0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E7D0127-FCC6-B27B-C278-7C3C79F426F9}"/>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3DF6F77A-DE50-AE48-F226-CB07816C669D}"/>
              </a:ext>
            </a:extLst>
          </p:cNvPr>
          <p:cNvSpPr>
            <a:spLocks noGrp="1"/>
          </p:cNvSpPr>
          <p:nvPr>
            <p:ph idx="1"/>
          </p:nvPr>
        </p:nvSpPr>
        <p:spPr/>
        <p:txBody>
          <a:bodyPr vert="horz" lIns="91440" tIns="45720" rIns="91440" bIns="45720" rtlCol="0" anchor="t">
            <a:normAutofit lnSpcReduction="10000"/>
          </a:bodyPr>
          <a:lstStyle/>
          <a:p>
            <a:pPr>
              <a:buNone/>
            </a:pPr>
            <a:r>
              <a:rPr lang="es-ES" b="1" dirty="0"/>
              <a:t>1. ✍️ Redactar un correo automático con IA (</a:t>
            </a:r>
            <a:r>
              <a:rPr lang="es-ES" b="1" dirty="0" err="1"/>
              <a:t>ChatGPT</a:t>
            </a:r>
            <a:r>
              <a:rPr lang="es-ES" b="1" dirty="0"/>
              <a:t> o Gemini)</a:t>
            </a:r>
          </a:p>
          <a:p>
            <a:pPr>
              <a:buNone/>
            </a:pPr>
            <a:r>
              <a:rPr lang="es-ES" b="1" dirty="0"/>
              <a:t>Objetivo:</a:t>
            </a:r>
          </a:p>
          <a:p>
            <a:pPr>
              <a:buNone/>
            </a:pPr>
            <a:r>
              <a:rPr lang="es-ES" dirty="0">
                <a:ea typeface="+mn-lt"/>
                <a:cs typeface="+mn-lt"/>
              </a:rPr>
              <a:t>Mostrar cómo una IA puede redactar correos administrativos, respuestas a clientes, o seguimientos.</a:t>
            </a:r>
            <a:endParaRPr lang="es-ES" dirty="0"/>
          </a:p>
          <a:p>
            <a:pPr>
              <a:buNone/>
            </a:pPr>
            <a:r>
              <a:rPr lang="es-ES" dirty="0"/>
              <a:t>Variante:</a:t>
            </a:r>
            <a:endParaRPr lang="es-ES" dirty="0">
              <a:ea typeface="+mn-lt"/>
              <a:cs typeface="+mn-lt"/>
            </a:endParaRPr>
          </a:p>
          <a:p>
            <a:pPr>
              <a:buFont typeface="Arial"/>
              <a:buChar char="•"/>
            </a:pPr>
            <a:r>
              <a:rPr lang="es-ES" dirty="0">
                <a:ea typeface="+mn-lt"/>
                <a:cs typeface="+mn-lt"/>
              </a:rPr>
              <a:t>Luego, pedir que reformulen el mismo mensaje con distinto tono: más formal, más empático, más directo.</a:t>
            </a:r>
            <a:endParaRPr lang="es-ES" dirty="0"/>
          </a:p>
          <a:p>
            <a:pPr>
              <a:buFont typeface="Arial"/>
              <a:buChar char="•"/>
            </a:pPr>
            <a:endParaRPr lang="es-ES" dirty="0"/>
          </a:p>
          <a:p>
            <a:pPr marL="0" indent="0" algn="ctr">
              <a:buNone/>
            </a:pPr>
            <a:r>
              <a:rPr lang="es-ES" i="1" dirty="0">
                <a:ea typeface="+mn-lt"/>
                <a:cs typeface="+mn-lt"/>
              </a:rPr>
              <a:t>“Ves cómo la IA te ayuda a automatizar redacción sin quedarte en blanco.”</a:t>
            </a:r>
          </a:p>
          <a:p>
            <a:pPr>
              <a:buFont typeface="Arial"/>
              <a:buChar char="•"/>
            </a:pPr>
            <a:endParaRPr lang="es-ES" dirty="0"/>
          </a:p>
        </p:txBody>
      </p:sp>
    </p:spTree>
    <p:extLst>
      <p:ext uri="{BB962C8B-B14F-4D97-AF65-F5344CB8AC3E}">
        <p14:creationId xmlns:p14="http://schemas.microsoft.com/office/powerpoint/2010/main" val="34754107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65848-DC83-0964-A579-434B4F6D4A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DE1215-8943-FBC1-47A5-1F8518D0CF96}"/>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36AD6214-065F-8E70-B4FA-6F0D8353E76D}"/>
              </a:ext>
            </a:extLst>
          </p:cNvPr>
          <p:cNvSpPr>
            <a:spLocks noGrp="1"/>
          </p:cNvSpPr>
          <p:nvPr>
            <p:ph idx="1"/>
          </p:nvPr>
        </p:nvSpPr>
        <p:spPr/>
        <p:txBody>
          <a:bodyPr vert="horz" lIns="91440" tIns="45720" rIns="91440" bIns="45720" rtlCol="0" anchor="t">
            <a:normAutofit/>
          </a:bodyPr>
          <a:lstStyle/>
          <a:p>
            <a:pPr>
              <a:buNone/>
            </a:pPr>
            <a:r>
              <a:rPr lang="es-ES" b="1" dirty="0"/>
              <a:t>2. 📑 Generar automáticamente una minuta o resumen de reunión</a:t>
            </a:r>
            <a:endParaRPr lang="es-ES" dirty="0"/>
          </a:p>
          <a:p>
            <a:pPr>
              <a:buNone/>
            </a:pPr>
            <a:r>
              <a:rPr lang="es-ES" dirty="0"/>
              <a:t>Herramientas sugeridas:</a:t>
            </a:r>
          </a:p>
          <a:p>
            <a:pPr>
              <a:buFont typeface="Arial"/>
              <a:buChar char="•"/>
            </a:pPr>
            <a:r>
              <a:rPr lang="es-ES" dirty="0">
                <a:ea typeface="+mn-lt"/>
                <a:cs typeface="+mn-lt"/>
              </a:rPr>
              <a:t>Otter.ai (gratis con límite)</a:t>
            </a:r>
            <a:endParaRPr lang="es-ES" dirty="0"/>
          </a:p>
          <a:p>
            <a:pPr>
              <a:buFont typeface="Arial"/>
              <a:buChar char="•"/>
            </a:pPr>
            <a:r>
              <a:rPr lang="es-ES" dirty="0">
                <a:ea typeface="+mn-lt"/>
                <a:cs typeface="+mn-lt"/>
              </a:rPr>
              <a:t>Transcripción automática de Zoom / Google </a:t>
            </a:r>
            <a:r>
              <a:rPr lang="es-ES" dirty="0" err="1">
                <a:ea typeface="+mn-lt"/>
                <a:cs typeface="+mn-lt"/>
              </a:rPr>
              <a:t>Meet</a:t>
            </a:r>
            <a:endParaRPr lang="es-ES" dirty="0" err="1"/>
          </a:p>
          <a:p>
            <a:pPr>
              <a:buFont typeface="Arial"/>
              <a:buChar char="•"/>
            </a:pPr>
            <a:r>
              <a:rPr lang="es-ES" dirty="0">
                <a:ea typeface="+mn-lt"/>
                <a:cs typeface="+mn-lt"/>
              </a:rPr>
              <a:t>Microsoft </a:t>
            </a:r>
            <a:r>
              <a:rPr lang="es-ES" dirty="0" err="1">
                <a:ea typeface="+mn-lt"/>
                <a:cs typeface="+mn-lt"/>
              </a:rPr>
              <a:t>Copilot</a:t>
            </a:r>
            <a:r>
              <a:rPr lang="es-ES" dirty="0">
                <a:ea typeface="+mn-lt"/>
                <a:cs typeface="+mn-lt"/>
              </a:rPr>
              <a:t> en </a:t>
            </a:r>
            <a:r>
              <a:rPr lang="es-ES" dirty="0" err="1">
                <a:ea typeface="+mn-lt"/>
                <a:cs typeface="+mn-lt"/>
              </a:rPr>
              <a:t>Teams</a:t>
            </a:r>
            <a:endParaRPr lang="es-ES" dirty="0" err="1"/>
          </a:p>
          <a:p>
            <a:pPr>
              <a:buFont typeface="Arial"/>
              <a:buChar char="•"/>
            </a:pPr>
            <a:r>
              <a:rPr lang="es-ES" dirty="0">
                <a:ea typeface="+mn-lt"/>
                <a:cs typeface="+mn-lt"/>
              </a:rPr>
              <a:t>O simplemente: pegar una transcripción en </a:t>
            </a:r>
            <a:r>
              <a:rPr lang="es-ES" dirty="0" err="1">
                <a:ea typeface="+mn-lt"/>
                <a:cs typeface="+mn-lt"/>
              </a:rPr>
              <a:t>ChatGPT</a:t>
            </a:r>
            <a:r>
              <a:rPr lang="es-ES" dirty="0">
                <a:ea typeface="+mn-lt"/>
                <a:cs typeface="+mn-lt"/>
              </a:rPr>
              <a:t> y pedir resumen</a:t>
            </a:r>
            <a:endParaRPr lang="es-ES" dirty="0"/>
          </a:p>
          <a:p>
            <a:pPr indent="0">
              <a:buNone/>
            </a:pPr>
            <a:endParaRPr lang="es-ES" dirty="0">
              <a:ea typeface="+mn-lt"/>
              <a:cs typeface="+mn-lt"/>
            </a:endParaRPr>
          </a:p>
          <a:p>
            <a:pPr>
              <a:buNone/>
            </a:pPr>
            <a:endParaRPr lang="es-ES" b="1" dirty="0"/>
          </a:p>
        </p:txBody>
      </p:sp>
    </p:spTree>
    <p:extLst>
      <p:ext uri="{BB962C8B-B14F-4D97-AF65-F5344CB8AC3E}">
        <p14:creationId xmlns:p14="http://schemas.microsoft.com/office/powerpoint/2010/main" val="8198441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9A9AC-5676-A68E-49D7-CDC75257AE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DA7C94-C469-704D-0D7F-2FBB16425480}"/>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66A3D54D-EDE7-984B-4998-D47B20ABD03C}"/>
              </a:ext>
            </a:extLst>
          </p:cNvPr>
          <p:cNvSpPr>
            <a:spLocks noGrp="1"/>
          </p:cNvSpPr>
          <p:nvPr>
            <p:ph idx="1"/>
          </p:nvPr>
        </p:nvSpPr>
        <p:spPr/>
        <p:txBody>
          <a:bodyPr vert="horz" lIns="91440" tIns="45720" rIns="91440" bIns="45720" rtlCol="0" anchor="t">
            <a:normAutofit/>
          </a:bodyPr>
          <a:lstStyle/>
          <a:p>
            <a:pPr>
              <a:buNone/>
            </a:pPr>
            <a:r>
              <a:rPr lang="es-ES" b="1" dirty="0"/>
              <a:t>2. 📑 Generar automáticamente una minuta o resumen de reunión</a:t>
            </a:r>
            <a:endParaRPr lang="es-ES" dirty="0"/>
          </a:p>
          <a:p>
            <a:pPr>
              <a:buNone/>
            </a:pPr>
            <a:r>
              <a:rPr lang="es-ES" dirty="0"/>
              <a:t>Herramientas sugeridas:</a:t>
            </a:r>
          </a:p>
          <a:p>
            <a:pPr>
              <a:buFont typeface="Arial"/>
              <a:buChar char="•"/>
            </a:pPr>
            <a:r>
              <a:rPr lang="es-ES" dirty="0">
                <a:ea typeface="+mn-lt"/>
                <a:cs typeface="+mn-lt"/>
              </a:rPr>
              <a:t>Otter.ai (gratis con límite)</a:t>
            </a:r>
            <a:endParaRPr lang="es-ES" dirty="0"/>
          </a:p>
          <a:p>
            <a:pPr>
              <a:buFont typeface="Arial"/>
              <a:buChar char="•"/>
            </a:pPr>
            <a:r>
              <a:rPr lang="es-ES" dirty="0">
                <a:ea typeface="+mn-lt"/>
                <a:cs typeface="+mn-lt"/>
              </a:rPr>
              <a:t>Transcripción automática de Zoom / Google </a:t>
            </a:r>
            <a:r>
              <a:rPr lang="es-ES" dirty="0" err="1">
                <a:ea typeface="+mn-lt"/>
                <a:cs typeface="+mn-lt"/>
              </a:rPr>
              <a:t>Meet</a:t>
            </a:r>
            <a:endParaRPr lang="es-ES" dirty="0" err="1"/>
          </a:p>
          <a:p>
            <a:pPr>
              <a:buFont typeface="Arial"/>
              <a:buChar char="•"/>
            </a:pPr>
            <a:r>
              <a:rPr lang="es-ES" dirty="0">
                <a:ea typeface="+mn-lt"/>
                <a:cs typeface="+mn-lt"/>
              </a:rPr>
              <a:t>Microsoft </a:t>
            </a:r>
            <a:r>
              <a:rPr lang="es-ES" dirty="0" err="1">
                <a:ea typeface="+mn-lt"/>
                <a:cs typeface="+mn-lt"/>
              </a:rPr>
              <a:t>Copilot</a:t>
            </a:r>
            <a:r>
              <a:rPr lang="es-ES" dirty="0">
                <a:ea typeface="+mn-lt"/>
                <a:cs typeface="+mn-lt"/>
              </a:rPr>
              <a:t> en </a:t>
            </a:r>
            <a:r>
              <a:rPr lang="es-ES" dirty="0" err="1">
                <a:ea typeface="+mn-lt"/>
                <a:cs typeface="+mn-lt"/>
              </a:rPr>
              <a:t>Teams</a:t>
            </a:r>
            <a:endParaRPr lang="es-ES" dirty="0" err="1"/>
          </a:p>
          <a:p>
            <a:pPr>
              <a:buFont typeface="Arial"/>
              <a:buChar char="•"/>
            </a:pPr>
            <a:r>
              <a:rPr lang="es-ES" dirty="0">
                <a:ea typeface="+mn-lt"/>
                <a:cs typeface="+mn-lt"/>
              </a:rPr>
              <a:t>O simplemente: pegar una transcripción en </a:t>
            </a:r>
            <a:r>
              <a:rPr lang="es-ES" dirty="0" err="1">
                <a:ea typeface="+mn-lt"/>
                <a:cs typeface="+mn-lt"/>
              </a:rPr>
              <a:t>ChatGPT</a:t>
            </a:r>
            <a:r>
              <a:rPr lang="es-ES" dirty="0">
                <a:ea typeface="+mn-lt"/>
                <a:cs typeface="+mn-lt"/>
              </a:rPr>
              <a:t> y pedir resumen</a:t>
            </a:r>
            <a:endParaRPr lang="es-ES" dirty="0"/>
          </a:p>
          <a:p>
            <a:pPr indent="0">
              <a:buNone/>
            </a:pPr>
            <a:endParaRPr lang="es-ES" dirty="0">
              <a:ea typeface="+mn-lt"/>
              <a:cs typeface="+mn-lt"/>
            </a:endParaRPr>
          </a:p>
          <a:p>
            <a:pPr>
              <a:buNone/>
            </a:pPr>
            <a:endParaRPr lang="es-ES" b="1" dirty="0"/>
          </a:p>
        </p:txBody>
      </p:sp>
    </p:spTree>
    <p:extLst>
      <p:ext uri="{BB962C8B-B14F-4D97-AF65-F5344CB8AC3E}">
        <p14:creationId xmlns:p14="http://schemas.microsoft.com/office/powerpoint/2010/main" val="12447430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4DF6-5CF6-C4DC-186F-77E41C782B6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084C5B2-7E25-210C-A437-74BD0358D4CC}"/>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6797ACD4-1B38-591A-1D86-E48905EEB230}"/>
              </a:ext>
            </a:extLst>
          </p:cNvPr>
          <p:cNvSpPr>
            <a:spLocks noGrp="1"/>
          </p:cNvSpPr>
          <p:nvPr>
            <p:ph idx="1"/>
          </p:nvPr>
        </p:nvSpPr>
        <p:spPr/>
        <p:txBody>
          <a:bodyPr vert="horz" lIns="91440" tIns="45720" rIns="91440" bIns="45720" rtlCol="0" anchor="t">
            <a:normAutofit/>
          </a:bodyPr>
          <a:lstStyle/>
          <a:p>
            <a:pPr>
              <a:buNone/>
            </a:pPr>
            <a:r>
              <a:rPr lang="es-ES" b="1" dirty="0"/>
              <a:t>3. 📋 Automatizar flujos simples con </a:t>
            </a:r>
            <a:r>
              <a:rPr lang="es-ES" b="1" err="1"/>
              <a:t>Power</a:t>
            </a:r>
            <a:r>
              <a:rPr lang="es-ES" b="1" dirty="0"/>
              <a:t> </a:t>
            </a:r>
            <a:r>
              <a:rPr lang="es-ES" b="1" err="1"/>
              <a:t>Automate</a:t>
            </a:r>
            <a:r>
              <a:rPr lang="es-ES" b="1" dirty="0"/>
              <a:t> o </a:t>
            </a:r>
            <a:r>
              <a:rPr lang="es-ES" b="1" err="1"/>
              <a:t>Zapier</a:t>
            </a:r>
            <a:r>
              <a:rPr lang="es-ES" b="1" dirty="0"/>
              <a:t> (solo demo guiado)</a:t>
            </a:r>
            <a:endParaRPr lang="es-ES" dirty="0"/>
          </a:p>
          <a:p>
            <a:pPr>
              <a:buNone/>
            </a:pPr>
            <a:r>
              <a:rPr lang="es-ES" dirty="0"/>
              <a:t>Ejemplo a mostrar:</a:t>
            </a:r>
          </a:p>
          <a:p>
            <a:pPr>
              <a:buFont typeface="Arial"/>
              <a:buChar char="•"/>
            </a:pPr>
            <a:r>
              <a:rPr lang="es-ES" dirty="0">
                <a:ea typeface="+mn-lt"/>
                <a:cs typeface="+mn-lt"/>
              </a:rPr>
              <a:t>“Cuando llega un formulario de contacto, guárdalo en Excel y manda correo de agradecimiento.”</a:t>
            </a:r>
          </a:p>
          <a:p>
            <a:pPr>
              <a:buFont typeface="Arial"/>
              <a:buChar char="•"/>
            </a:pPr>
            <a:r>
              <a:rPr lang="es-ES" dirty="0">
                <a:ea typeface="+mn-lt"/>
                <a:cs typeface="+mn-lt"/>
              </a:rPr>
              <a:t>“Si se sube un archivo a OneDrive, notifícame por </a:t>
            </a:r>
            <a:r>
              <a:rPr lang="es-ES" dirty="0" err="1">
                <a:ea typeface="+mn-lt"/>
                <a:cs typeface="+mn-lt"/>
              </a:rPr>
              <a:t>Teams</a:t>
            </a:r>
            <a:r>
              <a:rPr lang="es-ES" dirty="0">
                <a:ea typeface="+mn-lt"/>
                <a:cs typeface="+mn-lt"/>
              </a:rPr>
              <a:t>.”</a:t>
            </a:r>
          </a:p>
          <a:p>
            <a:pPr>
              <a:buNone/>
            </a:pPr>
            <a:endParaRPr lang="es-ES" b="1" dirty="0"/>
          </a:p>
          <a:p>
            <a:pPr>
              <a:buNone/>
            </a:pPr>
            <a:endParaRPr lang="es-ES" dirty="0"/>
          </a:p>
          <a:p>
            <a:pPr indent="0">
              <a:buNone/>
            </a:pPr>
            <a:endParaRPr lang="es-ES" dirty="0">
              <a:ea typeface="+mn-lt"/>
              <a:cs typeface="+mn-lt"/>
            </a:endParaRPr>
          </a:p>
          <a:p>
            <a:pPr>
              <a:buNone/>
            </a:pPr>
            <a:endParaRPr lang="es-ES" b="1" dirty="0"/>
          </a:p>
        </p:txBody>
      </p:sp>
    </p:spTree>
    <p:extLst>
      <p:ext uri="{BB962C8B-B14F-4D97-AF65-F5344CB8AC3E}">
        <p14:creationId xmlns:p14="http://schemas.microsoft.com/office/powerpoint/2010/main" val="6109383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30A90-DF3B-5071-E743-942623D3A8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7142D89-D785-3155-1C42-65FAD2A2C779}"/>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28BC049C-4009-FEBC-2326-EA3867D4B11C}"/>
              </a:ext>
            </a:extLst>
          </p:cNvPr>
          <p:cNvSpPr>
            <a:spLocks noGrp="1"/>
          </p:cNvSpPr>
          <p:nvPr>
            <p:ph idx="1"/>
          </p:nvPr>
        </p:nvSpPr>
        <p:spPr/>
        <p:txBody>
          <a:bodyPr vert="horz" lIns="91440" tIns="45720" rIns="91440" bIns="45720" rtlCol="0" anchor="t">
            <a:normAutofit/>
          </a:bodyPr>
          <a:lstStyle/>
          <a:p>
            <a:pPr>
              <a:buNone/>
            </a:pPr>
            <a:r>
              <a:rPr lang="es-ES" b="1" dirty="0"/>
              <a:t>3. 📋 Automatizar flujos simples con </a:t>
            </a:r>
            <a:r>
              <a:rPr lang="es-ES" b="1" dirty="0" err="1"/>
              <a:t>Power</a:t>
            </a:r>
            <a:r>
              <a:rPr lang="es-ES" b="1" dirty="0"/>
              <a:t> </a:t>
            </a:r>
            <a:r>
              <a:rPr lang="es-ES" b="1" dirty="0" err="1"/>
              <a:t>Automate</a:t>
            </a:r>
            <a:r>
              <a:rPr lang="es-ES" b="1" dirty="0"/>
              <a:t> o </a:t>
            </a:r>
            <a:r>
              <a:rPr lang="es-ES" b="1" dirty="0" err="1"/>
              <a:t>Zapier</a:t>
            </a:r>
            <a:r>
              <a:rPr lang="es-ES" b="1" dirty="0"/>
              <a:t> (solo demo guiado)</a:t>
            </a:r>
            <a:endParaRPr lang="es-ES" dirty="0"/>
          </a:p>
          <a:p>
            <a:pPr>
              <a:buNone/>
            </a:pPr>
            <a:r>
              <a:rPr lang="es-ES" dirty="0"/>
              <a:t>Actividad:</a:t>
            </a:r>
          </a:p>
          <a:p>
            <a:pPr>
              <a:buFont typeface="Arial"/>
              <a:buChar char="•"/>
            </a:pPr>
            <a:r>
              <a:rPr lang="es-ES" dirty="0">
                <a:ea typeface="+mn-lt"/>
                <a:cs typeface="+mn-lt"/>
              </a:rPr>
              <a:t>No es necesario que lo hagan en vivo (puede ser complejo), pero puedes </a:t>
            </a:r>
            <a:r>
              <a:rPr lang="es-ES" b="1" dirty="0">
                <a:ea typeface="+mn-lt"/>
                <a:cs typeface="+mn-lt"/>
              </a:rPr>
              <a:t>mostrar un flujo hecho por ti</a:t>
            </a:r>
            <a:r>
              <a:rPr lang="es-ES" dirty="0">
                <a:ea typeface="+mn-lt"/>
                <a:cs typeface="+mn-lt"/>
              </a:rPr>
              <a:t> y explicar los pasos.</a:t>
            </a:r>
            <a:endParaRPr lang="es-ES" dirty="0"/>
          </a:p>
          <a:p>
            <a:pPr>
              <a:buFont typeface="Arial"/>
              <a:buChar char="•"/>
            </a:pPr>
            <a:r>
              <a:rPr lang="es-ES" dirty="0">
                <a:ea typeface="+mn-lt"/>
                <a:cs typeface="+mn-lt"/>
              </a:rPr>
              <a:t>O puedes usar el modo "plantillas" de </a:t>
            </a:r>
            <a:r>
              <a:rPr lang="es-ES" dirty="0" err="1">
                <a:ea typeface="+mn-lt"/>
                <a:cs typeface="+mn-lt"/>
              </a:rPr>
              <a:t>Power</a:t>
            </a:r>
            <a:r>
              <a:rPr lang="es-ES" dirty="0">
                <a:ea typeface="+mn-lt"/>
                <a:cs typeface="+mn-lt"/>
              </a:rPr>
              <a:t> </a:t>
            </a:r>
            <a:r>
              <a:rPr lang="es-ES" dirty="0" err="1">
                <a:ea typeface="+mn-lt"/>
                <a:cs typeface="+mn-lt"/>
              </a:rPr>
              <a:t>Automate</a:t>
            </a:r>
            <a:r>
              <a:rPr lang="es-ES" dirty="0">
                <a:ea typeface="+mn-lt"/>
                <a:cs typeface="+mn-lt"/>
              </a:rPr>
              <a:t> para mostrar ejemplos.</a:t>
            </a:r>
            <a:endParaRPr lang="es-ES" dirty="0"/>
          </a:p>
          <a:p>
            <a:pPr indent="0">
              <a:buNone/>
            </a:pPr>
            <a:r>
              <a:rPr lang="es-ES" dirty="0"/>
              <a:t>Valor:</a:t>
            </a:r>
          </a:p>
          <a:p>
            <a:pPr>
              <a:buNone/>
            </a:pPr>
            <a:r>
              <a:rPr lang="es-ES" dirty="0">
                <a:ea typeface="+mn-lt"/>
                <a:cs typeface="+mn-lt"/>
              </a:rPr>
              <a:t>“Con estas herramientas, puedes automatizar tareas sin saber programar. Solo arrastrar y conectar.”</a:t>
            </a:r>
          </a:p>
          <a:p>
            <a:pPr>
              <a:buNone/>
            </a:pPr>
            <a:endParaRPr lang="es-ES" dirty="0">
              <a:ea typeface="+mn-lt"/>
              <a:cs typeface="+mn-lt"/>
            </a:endParaRPr>
          </a:p>
          <a:p>
            <a:pPr>
              <a:buNone/>
            </a:pPr>
            <a:endParaRPr lang="es-ES" b="1" dirty="0"/>
          </a:p>
          <a:p>
            <a:pPr>
              <a:buNone/>
            </a:pPr>
            <a:endParaRPr lang="es-ES" dirty="0"/>
          </a:p>
          <a:p>
            <a:pPr indent="0">
              <a:buNone/>
            </a:pPr>
            <a:endParaRPr lang="es-ES" dirty="0">
              <a:ea typeface="+mn-lt"/>
              <a:cs typeface="+mn-lt"/>
            </a:endParaRPr>
          </a:p>
          <a:p>
            <a:pPr>
              <a:buNone/>
            </a:pPr>
            <a:endParaRPr lang="es-ES" b="1" dirty="0"/>
          </a:p>
        </p:txBody>
      </p:sp>
    </p:spTree>
    <p:extLst>
      <p:ext uri="{BB962C8B-B14F-4D97-AF65-F5344CB8AC3E}">
        <p14:creationId xmlns:p14="http://schemas.microsoft.com/office/powerpoint/2010/main" val="2370078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1DC6B-4769-7B1A-A292-5BC91C1C0BD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71361E2-F8D6-B17E-C8EC-5872ABCE396F}"/>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0B93A507-D45D-9D28-9909-11D43BE88046}"/>
              </a:ext>
            </a:extLst>
          </p:cNvPr>
          <p:cNvSpPr>
            <a:spLocks noGrp="1"/>
          </p:cNvSpPr>
          <p:nvPr>
            <p:ph idx="1"/>
          </p:nvPr>
        </p:nvSpPr>
        <p:spPr/>
        <p:txBody>
          <a:bodyPr vert="horz" lIns="91440" tIns="45720" rIns="91440" bIns="45720" rtlCol="0" anchor="t">
            <a:normAutofit/>
          </a:bodyPr>
          <a:lstStyle/>
          <a:p>
            <a:pPr>
              <a:buNone/>
            </a:pPr>
            <a:r>
              <a:rPr lang="es-ES" b="1" dirty="0"/>
              <a:t>Bonus: Actividad participativa para cierre</a:t>
            </a:r>
          </a:p>
          <a:p>
            <a:pPr>
              <a:buNone/>
            </a:pPr>
            <a:r>
              <a:rPr lang="es-ES" b="1" dirty="0">
                <a:ea typeface="+mn-lt"/>
                <a:cs typeface="+mn-lt"/>
              </a:rPr>
              <a:t>Nombre</a:t>
            </a:r>
            <a:r>
              <a:rPr lang="es-ES" dirty="0">
                <a:ea typeface="+mn-lt"/>
                <a:cs typeface="+mn-lt"/>
              </a:rPr>
              <a:t>: “¿Qué automatizarías en tu trabajo?”</a:t>
            </a:r>
            <a:endParaRPr lang="es-ES" dirty="0"/>
          </a:p>
          <a:p>
            <a:pPr>
              <a:buFont typeface="Arial"/>
              <a:buChar char="•"/>
            </a:pPr>
            <a:r>
              <a:rPr lang="es-ES" dirty="0">
                <a:ea typeface="+mn-lt"/>
                <a:cs typeface="+mn-lt"/>
              </a:rPr>
              <a:t>En grupos, los participantes deben identificar </a:t>
            </a:r>
            <a:r>
              <a:rPr lang="es-ES" b="1" dirty="0">
                <a:ea typeface="+mn-lt"/>
                <a:cs typeface="+mn-lt"/>
              </a:rPr>
              <a:t>una tarea repetitiva</a:t>
            </a:r>
            <a:r>
              <a:rPr lang="es-ES" dirty="0">
                <a:ea typeface="+mn-lt"/>
                <a:cs typeface="+mn-lt"/>
              </a:rPr>
              <a:t> que hacen frecuentemente.</a:t>
            </a:r>
          </a:p>
          <a:p>
            <a:pPr>
              <a:buFont typeface="Arial"/>
              <a:buChar char="•"/>
            </a:pPr>
            <a:r>
              <a:rPr lang="es-ES" dirty="0">
                <a:ea typeface="+mn-lt"/>
                <a:cs typeface="+mn-lt"/>
              </a:rPr>
              <a:t>Luego deben imaginar cómo podrían automatizarla con una herramienta IA.</a:t>
            </a:r>
          </a:p>
          <a:p>
            <a:pPr>
              <a:buFont typeface="Arial"/>
              <a:buChar char="•"/>
            </a:pPr>
            <a:r>
              <a:rPr lang="es-ES" dirty="0">
                <a:ea typeface="+mn-lt"/>
                <a:cs typeface="+mn-lt"/>
              </a:rPr>
              <a:t>Cada grupo presenta su propuesta en 2 minutos.</a:t>
            </a:r>
          </a:p>
          <a:p>
            <a:pPr>
              <a:buNone/>
            </a:pPr>
            <a:endParaRPr lang="es-ES" b="1" dirty="0">
              <a:ea typeface="+mn-lt"/>
              <a:cs typeface="+mn-lt"/>
            </a:endParaRPr>
          </a:p>
          <a:p>
            <a:pPr>
              <a:buNone/>
            </a:pPr>
            <a:endParaRPr lang="es-ES" dirty="0">
              <a:ea typeface="+mn-lt"/>
              <a:cs typeface="+mn-lt"/>
            </a:endParaRPr>
          </a:p>
          <a:p>
            <a:pPr>
              <a:buNone/>
            </a:pPr>
            <a:endParaRPr lang="es-ES" b="1" dirty="0"/>
          </a:p>
          <a:p>
            <a:pPr>
              <a:buNone/>
            </a:pPr>
            <a:endParaRPr lang="es-ES" dirty="0"/>
          </a:p>
          <a:p>
            <a:pPr indent="0">
              <a:buNone/>
            </a:pPr>
            <a:endParaRPr lang="es-ES" dirty="0">
              <a:ea typeface="+mn-lt"/>
              <a:cs typeface="+mn-lt"/>
            </a:endParaRPr>
          </a:p>
          <a:p>
            <a:pPr>
              <a:buNone/>
            </a:pPr>
            <a:endParaRPr lang="es-ES" b="1" dirty="0"/>
          </a:p>
        </p:txBody>
      </p:sp>
    </p:spTree>
    <p:extLst>
      <p:ext uri="{BB962C8B-B14F-4D97-AF65-F5344CB8AC3E}">
        <p14:creationId xmlns:p14="http://schemas.microsoft.com/office/powerpoint/2010/main" val="10337003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4E72B-70DD-2A9F-4380-6B7E65C22F3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55CCF3-AB32-4F89-2ED5-6925E074E494}"/>
              </a:ext>
            </a:extLst>
          </p:cNvPr>
          <p:cNvSpPr>
            <a:spLocks noGrp="1"/>
          </p:cNvSpPr>
          <p:nvPr>
            <p:ph type="title"/>
          </p:nvPr>
        </p:nvSpPr>
        <p:spPr/>
        <p:txBody>
          <a:bodyPr>
            <a:normAutofit/>
          </a:bodyPr>
          <a:lstStyle/>
          <a:p>
            <a:pPr algn="ctr">
              <a:spcBef>
                <a:spcPts val="0"/>
              </a:spcBef>
            </a:pPr>
            <a:r>
              <a:rPr lang="es-ES" sz="3600" dirty="0"/>
              <a:t>4. Ejercicios de aplicación de IA para automatizar procesos simples</a:t>
            </a:r>
            <a:endParaRPr lang="es-ES" dirty="0"/>
          </a:p>
        </p:txBody>
      </p:sp>
      <p:sp>
        <p:nvSpPr>
          <p:cNvPr id="3" name="Marcador de contenido 2">
            <a:extLst>
              <a:ext uri="{FF2B5EF4-FFF2-40B4-BE49-F238E27FC236}">
                <a16:creationId xmlns:a16="http://schemas.microsoft.com/office/drawing/2014/main" id="{B1D3CC6A-5C41-A409-C913-3BEEB29EB47A}"/>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Cierre</a:t>
            </a:r>
            <a:r>
              <a:rPr lang="es-ES" dirty="0">
                <a:ea typeface="+mn-lt"/>
                <a:cs typeface="+mn-lt"/>
              </a:rPr>
              <a:t>:</a:t>
            </a:r>
          </a:p>
          <a:p>
            <a:pPr algn="ctr">
              <a:buNone/>
            </a:pPr>
            <a:r>
              <a:rPr lang="es-ES" i="1" dirty="0">
                <a:ea typeface="+mn-lt"/>
                <a:cs typeface="+mn-lt"/>
              </a:rPr>
              <a:t>“Si hay algo que haces igual más de 3 veces a la semana... probablemente lo podrías automatizar con IA.”</a:t>
            </a:r>
            <a:endParaRPr lang="es-ES" i="1"/>
          </a:p>
          <a:p>
            <a:pPr>
              <a:buNone/>
            </a:pPr>
            <a:endParaRPr lang="es-ES" i="1" dirty="0">
              <a:ea typeface="+mn-lt"/>
              <a:cs typeface="+mn-lt"/>
            </a:endParaRPr>
          </a:p>
          <a:p>
            <a:pPr>
              <a:buNone/>
            </a:pPr>
            <a:endParaRPr lang="es-ES" b="1" dirty="0">
              <a:ea typeface="+mn-lt"/>
              <a:cs typeface="+mn-lt"/>
            </a:endParaRPr>
          </a:p>
          <a:p>
            <a:pPr>
              <a:buNone/>
            </a:pPr>
            <a:endParaRPr lang="es-ES" dirty="0">
              <a:ea typeface="+mn-lt"/>
              <a:cs typeface="+mn-lt"/>
            </a:endParaRPr>
          </a:p>
          <a:p>
            <a:pPr>
              <a:buNone/>
            </a:pPr>
            <a:endParaRPr lang="es-ES" b="1" dirty="0"/>
          </a:p>
          <a:p>
            <a:pPr>
              <a:buNone/>
            </a:pPr>
            <a:endParaRPr lang="es-ES" dirty="0"/>
          </a:p>
          <a:p>
            <a:pPr indent="0">
              <a:buNone/>
            </a:pPr>
            <a:endParaRPr lang="es-ES" dirty="0">
              <a:ea typeface="+mn-lt"/>
              <a:cs typeface="+mn-lt"/>
            </a:endParaRPr>
          </a:p>
          <a:p>
            <a:pPr>
              <a:buNone/>
            </a:pPr>
            <a:endParaRPr lang="es-ES" b="1" dirty="0"/>
          </a:p>
        </p:txBody>
      </p:sp>
    </p:spTree>
    <p:extLst>
      <p:ext uri="{BB962C8B-B14F-4D97-AF65-F5344CB8AC3E}">
        <p14:creationId xmlns:p14="http://schemas.microsoft.com/office/powerpoint/2010/main" val="3951035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02917F-3A8E-BDAB-C8BE-E6D21FB6F9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07DBA9D-FAB1-D407-AABF-712DFB7867EF}"/>
              </a:ext>
            </a:extLst>
          </p:cNvPr>
          <p:cNvSpPr>
            <a:spLocks noGrp="1"/>
          </p:cNvSpPr>
          <p:nvPr>
            <p:ph type="title"/>
          </p:nvPr>
        </p:nvSpPr>
        <p:spPr>
          <a:xfrm>
            <a:off x="874815" y="1718096"/>
            <a:ext cx="5428572" cy="3794738"/>
          </a:xfrm>
        </p:spPr>
        <p:txBody>
          <a:bodyPr vert="horz" lIns="91440" tIns="45720" rIns="91440" bIns="45720" rtlCol="0" anchor="b">
            <a:noAutofit/>
          </a:bodyPr>
          <a:lstStyle/>
          <a:p>
            <a:r>
              <a:rPr lang="en-US" sz="4400" kern="1200" dirty="0" err="1">
                <a:latin typeface="+mj-lt"/>
                <a:ea typeface="+mj-ea"/>
                <a:cs typeface="+mj-cs"/>
              </a:rPr>
              <a:t>Módulo</a:t>
            </a:r>
            <a:r>
              <a:rPr lang="en-US" sz="4400" dirty="0"/>
              <a:t> 3</a:t>
            </a:r>
            <a:r>
              <a:rPr lang="en-US" sz="4400" kern="1200" dirty="0">
                <a:latin typeface="+mj-lt"/>
                <a:ea typeface="+mj-ea"/>
                <a:cs typeface="+mj-cs"/>
              </a:rPr>
              <a:t>.- </a:t>
            </a:r>
            <a:r>
              <a:rPr lang="en-US" sz="4400" dirty="0" err="1"/>
              <a:t>Inteligencia</a:t>
            </a:r>
            <a:r>
              <a:rPr lang="en-US" sz="4400" dirty="0"/>
              <a:t> Artificial </a:t>
            </a:r>
            <a:r>
              <a:rPr lang="en-US" sz="4400" dirty="0" err="1"/>
              <a:t>Generativa</a:t>
            </a:r>
            <a:r>
              <a:rPr lang="en-US" sz="4400" dirty="0"/>
              <a:t> (GAI): </a:t>
            </a:r>
            <a:r>
              <a:rPr lang="en-US" sz="4400" dirty="0" err="1"/>
              <a:t>Aplicaciones</a:t>
            </a:r>
            <a:r>
              <a:rPr lang="en-US" sz="4400" dirty="0"/>
              <a:t>  y </a:t>
            </a:r>
            <a:r>
              <a:rPr lang="en-US" sz="4400" dirty="0" err="1"/>
              <a:t>Ejemplos</a:t>
            </a:r>
            <a:endParaRPr lang="en-US" sz="4400" kern="1200" dirty="0" err="1"/>
          </a:p>
        </p:txBody>
      </p:sp>
      <p:pic>
        <p:nvPicPr>
          <p:cNvPr id="7" name="Imagen 6" descr="El futuro de la IA en las empresas: Un desglose de las tendencias y  posibilidades emergentes - The Data Privacy Group">
            <a:extLst>
              <a:ext uri="{FF2B5EF4-FFF2-40B4-BE49-F238E27FC236}">
                <a16:creationId xmlns:a16="http://schemas.microsoft.com/office/drawing/2014/main" id="{E4EC5959-6A49-AD94-0DFE-3F358CCBDABD}"/>
              </a:ext>
            </a:extLst>
          </p:cNvPr>
          <p:cNvPicPr>
            <a:picLocks noChangeAspect="1"/>
          </p:cNvPicPr>
          <p:nvPr/>
        </p:nvPicPr>
        <p:blipFill>
          <a:blip r:embed="rId2"/>
          <a:stretch>
            <a:fillRect/>
          </a:stretch>
        </p:blipFill>
        <p:spPr>
          <a:xfrm>
            <a:off x="6275965" y="1446102"/>
            <a:ext cx="5169282" cy="343992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23062668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F28A5-8F96-D244-B5B6-633194D1C5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17C6FD-F22A-0E21-8834-06ACEDFF6970}"/>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0414551E-E2FC-16FD-963E-0161C1AC7FF8}"/>
              </a:ext>
            </a:extLst>
          </p:cNvPr>
          <p:cNvSpPr>
            <a:spLocks noGrp="1"/>
          </p:cNvSpPr>
          <p:nvPr>
            <p:ph idx="1"/>
          </p:nvPr>
        </p:nvSpPr>
        <p:spPr>
          <a:xfrm>
            <a:off x="877845" y="1802848"/>
            <a:ext cx="10514054" cy="4114553"/>
          </a:xfrm>
        </p:spPr>
        <p:txBody>
          <a:bodyPr vert="horz" lIns="91440" tIns="45720" rIns="91440" bIns="45720" rtlCol="0" anchor="t">
            <a:normAutofit/>
          </a:bodyPr>
          <a:lstStyle/>
          <a:p>
            <a:pPr marL="0" indent="0">
              <a:buNone/>
            </a:pPr>
            <a:endParaRPr lang="es-ES" dirty="0">
              <a:ea typeface="+mn-lt"/>
              <a:cs typeface="+mn-lt"/>
            </a:endParaRPr>
          </a:p>
          <a:p>
            <a:pPr marL="0" indent="0">
              <a:buNone/>
            </a:pPr>
            <a:endParaRPr lang="es-ES" dirty="0">
              <a:ea typeface="+mn-lt"/>
              <a:cs typeface="+mn-lt"/>
            </a:endParaRPr>
          </a:p>
          <a:p>
            <a:pPr marL="0" indent="0" algn="ctr">
              <a:buNone/>
            </a:pPr>
            <a:r>
              <a:rPr lang="es-ES" dirty="0">
                <a:ea typeface="+mn-lt"/>
                <a:cs typeface="+mn-lt"/>
              </a:rPr>
              <a:t>“Hasta hace poco, la mayoría de los modelos de IA analizaban datos para clasificar cosas, predecir comportamientos o agrupar información. Pero la IA generativa hace algo distinto: </a:t>
            </a:r>
            <a:r>
              <a:rPr lang="es-ES" b="1" dirty="0">
                <a:ea typeface="+mn-lt"/>
                <a:cs typeface="+mn-lt"/>
              </a:rPr>
              <a:t>crea</a:t>
            </a:r>
            <a:r>
              <a:rPr lang="es-ES" dirty="0">
                <a:ea typeface="+mn-lt"/>
                <a:cs typeface="+mn-lt"/>
              </a:rPr>
              <a:t> cosas. Es como una IA que no solo responde, sino que también escribe, dibuja, habla y hasta inventa. Suena loco, pero ya está entre nosotros.”</a:t>
            </a:r>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169668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838303-EBAF-B744-5008-4F1E24DDDF24}"/>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8205CA14-B2B1-8DA7-E970-D05DFD1DB43E}"/>
              </a:ext>
            </a:extLst>
          </p:cNvPr>
          <p:cNvSpPr txBox="1"/>
          <p:nvPr/>
        </p:nvSpPr>
        <p:spPr>
          <a:xfrm>
            <a:off x="953618" y="371368"/>
            <a:ext cx="10279639" cy="166756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cap="all" spc="30" dirty="0">
                <a:latin typeface="+mj-lt"/>
                <a:ea typeface="+mj-ea"/>
                <a:cs typeface="+mj-cs"/>
              </a:rPr>
              <a:t>2025 — El </a:t>
            </a:r>
            <a:r>
              <a:rPr lang="en-US" sz="3600" cap="all" spc="30" err="1">
                <a:latin typeface="+mj-lt"/>
                <a:ea typeface="+mj-ea"/>
                <a:cs typeface="+mj-cs"/>
              </a:rPr>
              <a:t>presente</a:t>
            </a:r>
            <a:r>
              <a:rPr lang="en-US" sz="3600" cap="all" spc="30" dirty="0">
                <a:latin typeface="+mj-lt"/>
                <a:ea typeface="+mj-ea"/>
                <a:cs typeface="+mj-cs"/>
              </a:rPr>
              <a:t> que </a:t>
            </a:r>
            <a:r>
              <a:rPr lang="en-US" sz="3600" cap="all" spc="30" err="1">
                <a:latin typeface="+mj-lt"/>
                <a:ea typeface="+mj-ea"/>
                <a:cs typeface="+mj-cs"/>
              </a:rPr>
              <a:t>estamos</a:t>
            </a:r>
            <a:r>
              <a:rPr lang="en-US" sz="3600" cap="all" spc="30" dirty="0">
                <a:latin typeface="+mj-lt"/>
                <a:ea typeface="+mj-ea"/>
                <a:cs typeface="+mj-cs"/>
              </a:rPr>
              <a:t> </a:t>
            </a:r>
            <a:r>
              <a:rPr lang="en-US" sz="3600" cap="all" spc="30" err="1">
                <a:latin typeface="+mj-lt"/>
                <a:ea typeface="+mj-ea"/>
                <a:cs typeface="+mj-cs"/>
              </a:rPr>
              <a:t>viviendo</a:t>
            </a:r>
            <a:endParaRPr lang="es-ES" sz="3600" cap="all" spc="30" err="1">
              <a:latin typeface="+mj-lt"/>
              <a:ea typeface="+mj-ea"/>
              <a:cs typeface="+mj-cs"/>
            </a:endParaRPr>
          </a:p>
          <a:p>
            <a:pPr>
              <a:lnSpc>
                <a:spcPct val="90000"/>
              </a:lnSpc>
              <a:spcBef>
                <a:spcPct val="0"/>
              </a:spcBef>
              <a:spcAft>
                <a:spcPts val="600"/>
              </a:spcAft>
            </a:pPr>
            <a:endParaRPr lang="en-US" sz="3400" kern="1200">
              <a:solidFill>
                <a:schemeClr val="tx1"/>
              </a:solidFill>
              <a:latin typeface="+mj-lt"/>
              <a:ea typeface="+mj-ea"/>
              <a:cs typeface="+mj-cs"/>
            </a:endParaRPr>
          </a:p>
        </p:txBody>
      </p:sp>
      <p:sp>
        <p:nvSpPr>
          <p:cNvPr id="2" name="CuadroTexto 1">
            <a:extLst>
              <a:ext uri="{FF2B5EF4-FFF2-40B4-BE49-F238E27FC236}">
                <a16:creationId xmlns:a16="http://schemas.microsoft.com/office/drawing/2014/main" id="{F96AFA9A-B56F-029A-A562-E645D275C662}"/>
              </a:ext>
            </a:extLst>
          </p:cNvPr>
          <p:cNvSpPr txBox="1"/>
          <p:nvPr/>
        </p:nvSpPr>
        <p:spPr>
          <a:xfrm>
            <a:off x="811852" y="1956964"/>
            <a:ext cx="10563174" cy="31974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gn="just">
              <a:buFont typeface="Arial"/>
              <a:buChar char="•"/>
            </a:pPr>
            <a:r>
              <a:rPr lang="en-US" sz="1700" dirty="0">
                <a:ea typeface="+mn-lt"/>
                <a:cs typeface="+mn-lt"/>
              </a:rPr>
              <a:t>ChatGPT se </a:t>
            </a:r>
            <a:r>
              <a:rPr lang="en-US" sz="1700" dirty="0" err="1">
                <a:ea typeface="+mn-lt"/>
                <a:cs typeface="+mn-lt"/>
              </a:rPr>
              <a:t>vuelve</a:t>
            </a:r>
            <a:r>
              <a:rPr lang="en-US" sz="1700" dirty="0">
                <a:ea typeface="+mn-lt"/>
                <a:cs typeface="+mn-lt"/>
              </a:rPr>
              <a:t> </a:t>
            </a:r>
            <a:r>
              <a:rPr lang="en-US" sz="1700" dirty="0" err="1">
                <a:ea typeface="+mn-lt"/>
                <a:cs typeface="+mn-lt"/>
              </a:rPr>
              <a:t>una</a:t>
            </a:r>
            <a:r>
              <a:rPr lang="en-US" sz="1700" dirty="0">
                <a:ea typeface="+mn-lt"/>
                <a:cs typeface="+mn-lt"/>
              </a:rPr>
              <a:t> </a:t>
            </a:r>
            <a:r>
              <a:rPr lang="en-US" sz="1700" dirty="0" err="1">
                <a:ea typeface="+mn-lt"/>
                <a:cs typeface="+mn-lt"/>
              </a:rPr>
              <a:t>plataforma</a:t>
            </a:r>
            <a:r>
              <a:rPr lang="en-US" sz="1700" dirty="0">
                <a:ea typeface="+mn-lt"/>
                <a:cs typeface="+mn-lt"/>
              </a:rPr>
              <a:t> multimodal </a:t>
            </a:r>
            <a:r>
              <a:rPr lang="en-US" sz="1700" dirty="0" err="1">
                <a:ea typeface="+mn-lt"/>
                <a:cs typeface="+mn-lt"/>
              </a:rPr>
              <a:t>completa</a:t>
            </a:r>
            <a:r>
              <a:rPr lang="en-US" sz="1700" dirty="0">
                <a:ea typeface="+mn-lt"/>
                <a:cs typeface="+mn-lt"/>
              </a:rPr>
              <a:t>: </a:t>
            </a:r>
            <a:r>
              <a:rPr lang="en-US" sz="1700" dirty="0" err="1">
                <a:ea typeface="+mn-lt"/>
                <a:cs typeface="+mn-lt"/>
              </a:rPr>
              <a:t>puede</a:t>
            </a:r>
            <a:r>
              <a:rPr lang="en-US" sz="1700" dirty="0">
                <a:ea typeface="+mn-lt"/>
                <a:cs typeface="+mn-lt"/>
              </a:rPr>
              <a:t> </a:t>
            </a:r>
            <a:r>
              <a:rPr lang="en-US" sz="1700" dirty="0" err="1">
                <a:ea typeface="+mn-lt"/>
                <a:cs typeface="+mn-lt"/>
              </a:rPr>
              <a:t>ver</a:t>
            </a:r>
            <a:r>
              <a:rPr lang="en-US" sz="1700" dirty="0">
                <a:ea typeface="+mn-lt"/>
                <a:cs typeface="+mn-lt"/>
              </a:rPr>
              <a:t> </a:t>
            </a:r>
            <a:r>
              <a:rPr lang="en-US" sz="1700" dirty="0" err="1">
                <a:ea typeface="+mn-lt"/>
                <a:cs typeface="+mn-lt"/>
              </a:rPr>
              <a:t>imágenes</a:t>
            </a:r>
            <a:r>
              <a:rPr lang="en-US" sz="1700" dirty="0">
                <a:ea typeface="+mn-lt"/>
                <a:cs typeface="+mn-lt"/>
              </a:rPr>
              <a:t>, </a:t>
            </a:r>
            <a:r>
              <a:rPr lang="en-US" sz="1700" dirty="0" err="1">
                <a:ea typeface="+mn-lt"/>
                <a:cs typeface="+mn-lt"/>
              </a:rPr>
              <a:t>generar</a:t>
            </a:r>
            <a:r>
              <a:rPr lang="en-US" sz="1700" dirty="0">
                <a:ea typeface="+mn-lt"/>
                <a:cs typeface="+mn-lt"/>
              </a:rPr>
              <a:t> videos, </a:t>
            </a:r>
            <a:r>
              <a:rPr lang="en-US" sz="1700" dirty="0" err="1">
                <a:ea typeface="+mn-lt"/>
                <a:cs typeface="+mn-lt"/>
              </a:rPr>
              <a:t>programar</a:t>
            </a:r>
            <a:r>
              <a:rPr lang="en-US" sz="1700" dirty="0">
                <a:ea typeface="+mn-lt"/>
                <a:cs typeface="+mn-lt"/>
              </a:rPr>
              <a:t> apps y </a:t>
            </a:r>
            <a:r>
              <a:rPr lang="en-US" sz="1700" dirty="0" err="1">
                <a:ea typeface="+mn-lt"/>
                <a:cs typeface="+mn-lt"/>
              </a:rPr>
              <a:t>dar</a:t>
            </a:r>
            <a:r>
              <a:rPr lang="en-US" sz="1700" dirty="0">
                <a:ea typeface="+mn-lt"/>
                <a:cs typeface="+mn-lt"/>
              </a:rPr>
              <a:t> </a:t>
            </a:r>
            <a:r>
              <a:rPr lang="en-US" sz="1700" dirty="0" err="1">
                <a:ea typeface="+mn-lt"/>
                <a:cs typeface="+mn-lt"/>
              </a:rPr>
              <a:t>recomendaciones</a:t>
            </a:r>
            <a:r>
              <a:rPr lang="en-US" sz="1700" dirty="0">
                <a:ea typeface="+mn-lt"/>
                <a:cs typeface="+mn-lt"/>
              </a:rPr>
              <a:t> </a:t>
            </a:r>
            <a:r>
              <a:rPr lang="en-US" sz="1700" dirty="0" err="1">
                <a:ea typeface="+mn-lt"/>
                <a:cs typeface="+mn-lt"/>
              </a:rPr>
              <a:t>basadas</a:t>
            </a:r>
            <a:r>
              <a:rPr lang="en-US" sz="1700" dirty="0">
                <a:ea typeface="+mn-lt"/>
                <a:cs typeface="+mn-lt"/>
              </a:rPr>
              <a:t> </a:t>
            </a:r>
            <a:r>
              <a:rPr lang="en-US" sz="1700" dirty="0" err="1">
                <a:ea typeface="+mn-lt"/>
                <a:cs typeface="+mn-lt"/>
              </a:rPr>
              <a:t>en</a:t>
            </a:r>
            <a:r>
              <a:rPr lang="en-US" sz="1700" dirty="0">
                <a:ea typeface="+mn-lt"/>
                <a:cs typeface="+mn-lt"/>
              </a:rPr>
              <a:t> </a:t>
            </a:r>
            <a:r>
              <a:rPr lang="en-US" sz="1700" dirty="0" err="1">
                <a:ea typeface="+mn-lt"/>
                <a:cs typeface="+mn-lt"/>
              </a:rPr>
              <a:t>contexto</a:t>
            </a:r>
            <a:r>
              <a:rPr lang="en-US" sz="1700" dirty="0">
                <a:ea typeface="+mn-lt"/>
                <a:cs typeface="+mn-lt"/>
              </a:rPr>
              <a:t>.</a:t>
            </a:r>
            <a:endParaRPr lang="es-ES" dirty="0"/>
          </a:p>
          <a:p>
            <a:pPr marL="285750" indent="-285750" algn="just">
              <a:buFont typeface="Arial"/>
              <a:buChar char="•"/>
            </a:pPr>
            <a:r>
              <a:rPr lang="en-US" sz="1700" dirty="0">
                <a:ea typeface="+mn-lt"/>
                <a:cs typeface="+mn-lt"/>
              </a:rPr>
              <a:t>Se </a:t>
            </a:r>
            <a:r>
              <a:rPr lang="en-US" sz="1700" dirty="0" err="1">
                <a:ea typeface="+mn-lt"/>
                <a:cs typeface="+mn-lt"/>
              </a:rPr>
              <a:t>integran</a:t>
            </a:r>
            <a:r>
              <a:rPr lang="en-US" sz="1700" dirty="0">
                <a:ea typeface="+mn-lt"/>
                <a:cs typeface="+mn-lt"/>
              </a:rPr>
              <a:t> </a:t>
            </a:r>
            <a:r>
              <a:rPr lang="en-US" sz="1700" dirty="0" err="1">
                <a:ea typeface="+mn-lt"/>
                <a:cs typeface="+mn-lt"/>
              </a:rPr>
              <a:t>modelos</a:t>
            </a:r>
            <a:r>
              <a:rPr lang="en-US" sz="1700" dirty="0">
                <a:ea typeface="+mn-lt"/>
                <a:cs typeface="+mn-lt"/>
              </a:rPr>
              <a:t> </a:t>
            </a:r>
            <a:r>
              <a:rPr lang="en-US" sz="1700" dirty="0" err="1">
                <a:ea typeface="+mn-lt"/>
                <a:cs typeface="+mn-lt"/>
              </a:rPr>
              <a:t>como</a:t>
            </a:r>
            <a:r>
              <a:rPr lang="en-US" sz="1700" dirty="0">
                <a:ea typeface="+mn-lt"/>
                <a:cs typeface="+mn-lt"/>
              </a:rPr>
              <a:t> GPT-4o ("omni"), que </a:t>
            </a:r>
            <a:r>
              <a:rPr lang="en-US" sz="1700" dirty="0" err="1">
                <a:ea typeface="+mn-lt"/>
                <a:cs typeface="+mn-lt"/>
              </a:rPr>
              <a:t>entienden</a:t>
            </a:r>
            <a:r>
              <a:rPr lang="en-US" sz="1700" dirty="0">
                <a:ea typeface="+mn-lt"/>
                <a:cs typeface="+mn-lt"/>
              </a:rPr>
              <a:t> </a:t>
            </a:r>
            <a:r>
              <a:rPr lang="en-US" sz="1700" dirty="0" err="1">
                <a:ea typeface="+mn-lt"/>
                <a:cs typeface="+mn-lt"/>
              </a:rPr>
              <a:t>texto</a:t>
            </a:r>
            <a:r>
              <a:rPr lang="en-US" sz="1700" dirty="0">
                <a:ea typeface="+mn-lt"/>
                <a:cs typeface="+mn-lt"/>
              </a:rPr>
              <a:t>, imagen y </a:t>
            </a:r>
            <a:r>
              <a:rPr lang="en-US" sz="1700" dirty="0" err="1">
                <a:ea typeface="+mn-lt"/>
                <a:cs typeface="+mn-lt"/>
              </a:rPr>
              <a:t>voz</a:t>
            </a:r>
            <a:r>
              <a:rPr lang="en-US" sz="1700" dirty="0">
                <a:ea typeface="+mn-lt"/>
                <a:cs typeface="+mn-lt"/>
              </a:rPr>
              <a:t> </a:t>
            </a:r>
            <a:r>
              <a:rPr lang="en-US" sz="1700" dirty="0" err="1">
                <a:ea typeface="+mn-lt"/>
                <a:cs typeface="+mn-lt"/>
              </a:rPr>
              <a:t>en</a:t>
            </a:r>
            <a:r>
              <a:rPr lang="en-US" sz="1700" dirty="0">
                <a:ea typeface="+mn-lt"/>
                <a:cs typeface="+mn-lt"/>
              </a:rPr>
              <a:t> </a:t>
            </a:r>
            <a:r>
              <a:rPr lang="en-US" sz="1700" dirty="0" err="1">
                <a:ea typeface="+mn-lt"/>
                <a:cs typeface="+mn-lt"/>
              </a:rPr>
              <a:t>tiempo</a:t>
            </a:r>
            <a:r>
              <a:rPr lang="en-US" sz="1700" dirty="0">
                <a:ea typeface="+mn-lt"/>
                <a:cs typeface="+mn-lt"/>
              </a:rPr>
              <a:t> real.</a:t>
            </a:r>
            <a:endParaRPr lang="en-US" dirty="0"/>
          </a:p>
          <a:p>
            <a:pPr marL="285750" indent="-285750" algn="just">
              <a:buFont typeface="Arial"/>
              <a:buChar char="•"/>
            </a:pPr>
            <a:r>
              <a:rPr lang="en-US" sz="1700" dirty="0">
                <a:ea typeface="+mn-lt"/>
                <a:cs typeface="+mn-lt"/>
              </a:rPr>
              <a:t>IA </a:t>
            </a:r>
            <a:r>
              <a:rPr lang="en-US" sz="1700" dirty="0" err="1">
                <a:ea typeface="+mn-lt"/>
                <a:cs typeface="+mn-lt"/>
              </a:rPr>
              <a:t>ya</a:t>
            </a:r>
            <a:r>
              <a:rPr lang="en-US" sz="1700" dirty="0">
                <a:ea typeface="+mn-lt"/>
                <a:cs typeface="+mn-lt"/>
              </a:rPr>
              <a:t> </a:t>
            </a:r>
            <a:r>
              <a:rPr lang="en-US" sz="1700" dirty="0" err="1">
                <a:ea typeface="+mn-lt"/>
                <a:cs typeface="+mn-lt"/>
              </a:rPr>
              <a:t>está</a:t>
            </a:r>
            <a:r>
              <a:rPr lang="en-US" sz="1700" dirty="0">
                <a:ea typeface="+mn-lt"/>
                <a:cs typeface="+mn-lt"/>
              </a:rPr>
              <a:t> </a:t>
            </a:r>
            <a:r>
              <a:rPr lang="en-US" sz="1700" dirty="0" err="1">
                <a:ea typeface="+mn-lt"/>
                <a:cs typeface="+mn-lt"/>
              </a:rPr>
              <a:t>en</a:t>
            </a:r>
            <a:r>
              <a:rPr lang="en-US" sz="1700" dirty="0">
                <a:ea typeface="+mn-lt"/>
                <a:cs typeface="+mn-lt"/>
              </a:rPr>
              <a:t>:</a:t>
            </a:r>
            <a:endParaRPr lang="en-US" dirty="0"/>
          </a:p>
          <a:p>
            <a:pPr marL="742950" lvl="1" indent="-285750" algn="just">
              <a:buFont typeface="Courier New"/>
              <a:buChar char="o"/>
            </a:pPr>
            <a:r>
              <a:rPr lang="en-US" sz="1700" err="1">
                <a:ea typeface="+mn-lt"/>
                <a:cs typeface="+mn-lt"/>
              </a:rPr>
              <a:t>Educación</a:t>
            </a:r>
            <a:r>
              <a:rPr lang="en-US" sz="1700" dirty="0">
                <a:ea typeface="+mn-lt"/>
                <a:cs typeface="+mn-lt"/>
              </a:rPr>
              <a:t> </a:t>
            </a:r>
            <a:r>
              <a:rPr lang="en-US" sz="1700" err="1">
                <a:ea typeface="+mn-lt"/>
                <a:cs typeface="+mn-lt"/>
              </a:rPr>
              <a:t>personalizada</a:t>
            </a:r>
            <a:endParaRPr lang="en-US" err="1"/>
          </a:p>
          <a:p>
            <a:pPr marL="742950" lvl="1" indent="-285750" algn="just">
              <a:buFont typeface="Courier New"/>
              <a:buChar char="o"/>
            </a:pPr>
            <a:r>
              <a:rPr lang="en-US" sz="1700" dirty="0">
                <a:ea typeface="+mn-lt"/>
                <a:cs typeface="+mn-lt"/>
              </a:rPr>
              <a:t>Salud </a:t>
            </a:r>
            <a:r>
              <a:rPr lang="en-US" sz="1700" err="1">
                <a:ea typeface="+mn-lt"/>
                <a:cs typeface="+mn-lt"/>
              </a:rPr>
              <a:t>preventiva</a:t>
            </a:r>
            <a:endParaRPr lang="en-US" err="1"/>
          </a:p>
          <a:p>
            <a:pPr marL="742950" lvl="1" indent="-285750" algn="just">
              <a:buFont typeface="Courier New"/>
              <a:buChar char="o"/>
            </a:pPr>
            <a:r>
              <a:rPr lang="en-US" sz="1700" err="1">
                <a:ea typeface="+mn-lt"/>
                <a:cs typeface="+mn-lt"/>
              </a:rPr>
              <a:t>Atención</a:t>
            </a:r>
            <a:r>
              <a:rPr lang="en-US" sz="1700" dirty="0">
                <a:ea typeface="+mn-lt"/>
                <a:cs typeface="+mn-lt"/>
              </a:rPr>
              <a:t> al </a:t>
            </a:r>
            <a:r>
              <a:rPr lang="en-US" sz="1700" err="1">
                <a:ea typeface="+mn-lt"/>
                <a:cs typeface="+mn-lt"/>
              </a:rPr>
              <a:t>cliente</a:t>
            </a:r>
            <a:endParaRPr lang="en-US" err="1"/>
          </a:p>
          <a:p>
            <a:pPr marL="742950" lvl="1" indent="-285750" algn="just">
              <a:buFont typeface="Courier New"/>
              <a:buChar char="o"/>
            </a:pPr>
            <a:r>
              <a:rPr lang="en-US" sz="1700" err="1">
                <a:ea typeface="+mn-lt"/>
                <a:cs typeface="+mn-lt"/>
              </a:rPr>
              <a:t>Consultoría</a:t>
            </a:r>
            <a:r>
              <a:rPr lang="en-US" sz="1700" dirty="0">
                <a:ea typeface="+mn-lt"/>
                <a:cs typeface="+mn-lt"/>
              </a:rPr>
              <a:t> </a:t>
            </a:r>
            <a:r>
              <a:rPr lang="en-US" sz="1700" err="1">
                <a:ea typeface="+mn-lt"/>
                <a:cs typeface="+mn-lt"/>
              </a:rPr>
              <a:t>empresarial</a:t>
            </a:r>
            <a:endParaRPr lang="en-US" err="1"/>
          </a:p>
          <a:p>
            <a:pPr marL="285750" indent="-285750" algn="just">
              <a:buFont typeface="Arial"/>
              <a:buChar char="•"/>
            </a:pPr>
            <a:r>
              <a:rPr lang="en-US" sz="1700" dirty="0" err="1">
                <a:ea typeface="+mn-lt"/>
                <a:cs typeface="+mn-lt"/>
              </a:rPr>
              <a:t>Aumenta</a:t>
            </a:r>
            <a:r>
              <a:rPr lang="en-US" sz="1700" dirty="0">
                <a:ea typeface="+mn-lt"/>
                <a:cs typeface="+mn-lt"/>
              </a:rPr>
              <a:t> </a:t>
            </a:r>
            <a:r>
              <a:rPr lang="en-US" sz="1700" dirty="0" err="1">
                <a:ea typeface="+mn-lt"/>
                <a:cs typeface="+mn-lt"/>
              </a:rPr>
              <a:t>el</a:t>
            </a:r>
            <a:r>
              <a:rPr lang="en-US" sz="1700" dirty="0">
                <a:ea typeface="+mn-lt"/>
                <a:cs typeface="+mn-lt"/>
              </a:rPr>
              <a:t> debate </a:t>
            </a:r>
            <a:r>
              <a:rPr lang="en-US" sz="1700" dirty="0" err="1">
                <a:ea typeface="+mn-lt"/>
                <a:cs typeface="+mn-lt"/>
              </a:rPr>
              <a:t>sobre</a:t>
            </a:r>
            <a:r>
              <a:rPr lang="en-US" sz="1700" dirty="0">
                <a:ea typeface="+mn-lt"/>
                <a:cs typeface="+mn-lt"/>
              </a:rPr>
              <a:t> </a:t>
            </a:r>
            <a:r>
              <a:rPr lang="en-US" sz="1700" dirty="0" err="1">
                <a:ea typeface="+mn-lt"/>
                <a:cs typeface="+mn-lt"/>
              </a:rPr>
              <a:t>los</a:t>
            </a:r>
            <a:r>
              <a:rPr lang="en-US" sz="1700" dirty="0">
                <a:ea typeface="+mn-lt"/>
                <a:cs typeface="+mn-lt"/>
              </a:rPr>
              <a:t> </a:t>
            </a:r>
            <a:r>
              <a:rPr lang="en-US" sz="1700" dirty="0" err="1">
                <a:ea typeface="+mn-lt"/>
                <a:cs typeface="+mn-lt"/>
              </a:rPr>
              <a:t>riesgos</a:t>
            </a:r>
            <a:r>
              <a:rPr lang="en-US" sz="1700" dirty="0">
                <a:ea typeface="+mn-lt"/>
                <a:cs typeface="+mn-lt"/>
              </a:rPr>
              <a:t>: </a:t>
            </a:r>
            <a:r>
              <a:rPr lang="en-US" sz="1700" dirty="0" err="1">
                <a:ea typeface="+mn-lt"/>
                <a:cs typeface="+mn-lt"/>
              </a:rPr>
              <a:t>sesgos</a:t>
            </a:r>
            <a:r>
              <a:rPr lang="en-US" sz="1700" dirty="0">
                <a:ea typeface="+mn-lt"/>
                <a:cs typeface="+mn-lt"/>
              </a:rPr>
              <a:t>, </a:t>
            </a:r>
            <a:r>
              <a:rPr lang="en-US" sz="1700" dirty="0" err="1">
                <a:ea typeface="+mn-lt"/>
                <a:cs typeface="+mn-lt"/>
              </a:rPr>
              <a:t>desempleo</a:t>
            </a:r>
            <a:r>
              <a:rPr lang="en-US" sz="1700" dirty="0">
                <a:ea typeface="+mn-lt"/>
                <a:cs typeface="+mn-lt"/>
              </a:rPr>
              <a:t> </a:t>
            </a:r>
            <a:r>
              <a:rPr lang="en-US" sz="1700" dirty="0" err="1">
                <a:ea typeface="+mn-lt"/>
                <a:cs typeface="+mn-lt"/>
              </a:rPr>
              <a:t>tecnológico</a:t>
            </a:r>
            <a:r>
              <a:rPr lang="en-US" sz="1700" dirty="0">
                <a:ea typeface="+mn-lt"/>
                <a:cs typeface="+mn-lt"/>
              </a:rPr>
              <a:t>, y la </a:t>
            </a:r>
            <a:r>
              <a:rPr lang="en-US" sz="1700" dirty="0" err="1">
                <a:ea typeface="+mn-lt"/>
                <a:cs typeface="+mn-lt"/>
              </a:rPr>
              <a:t>necesidad</a:t>
            </a:r>
            <a:r>
              <a:rPr lang="en-US" sz="1700" dirty="0">
                <a:ea typeface="+mn-lt"/>
                <a:cs typeface="+mn-lt"/>
              </a:rPr>
              <a:t> de </a:t>
            </a:r>
            <a:r>
              <a:rPr lang="en-US" sz="1700" dirty="0" err="1">
                <a:ea typeface="+mn-lt"/>
                <a:cs typeface="+mn-lt"/>
              </a:rPr>
              <a:t>alfabetización</a:t>
            </a:r>
            <a:r>
              <a:rPr lang="en-US" sz="1700" dirty="0">
                <a:ea typeface="+mn-lt"/>
                <a:cs typeface="+mn-lt"/>
              </a:rPr>
              <a:t> </a:t>
            </a:r>
            <a:r>
              <a:rPr lang="en-US" sz="1700" dirty="0" err="1">
                <a:ea typeface="+mn-lt"/>
                <a:cs typeface="+mn-lt"/>
              </a:rPr>
              <a:t>en</a:t>
            </a:r>
            <a:r>
              <a:rPr lang="en-US" sz="1700" dirty="0">
                <a:ea typeface="+mn-lt"/>
                <a:cs typeface="+mn-lt"/>
              </a:rPr>
              <a:t> IA.</a:t>
            </a:r>
            <a:endParaRPr lang="en-US" dirty="0"/>
          </a:p>
          <a:p>
            <a:pPr marL="285750" indent="-285750" algn="just">
              <a:buFont typeface="Arial"/>
              <a:buChar char="•"/>
            </a:pPr>
            <a:endParaRPr lang="en-US" sz="1700" dirty="0"/>
          </a:p>
          <a:p>
            <a:pPr marL="285750" indent="-285750" algn="just">
              <a:buFont typeface="Arial"/>
              <a:buChar char="•"/>
            </a:pPr>
            <a:endParaRPr lang="en-US" sz="1700" dirty="0"/>
          </a:p>
          <a:p>
            <a:pPr indent="-228600" algn="just">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3706249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12F5C-43F8-47F5-9D77-4572677E63D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DDBFCA8-C7A5-F1C3-9F2D-9CD88EFE84FE}"/>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DB82BD51-06B8-00F2-7EA7-D4FD05E9C418}"/>
              </a:ext>
            </a:extLst>
          </p:cNvPr>
          <p:cNvSpPr>
            <a:spLocks noGrp="1"/>
          </p:cNvSpPr>
          <p:nvPr>
            <p:ph idx="1"/>
          </p:nvPr>
        </p:nvSpPr>
        <p:spPr>
          <a:xfrm>
            <a:off x="877845" y="1802848"/>
            <a:ext cx="10514054" cy="4114553"/>
          </a:xfrm>
        </p:spPr>
        <p:txBody>
          <a:bodyPr vert="horz" lIns="91440" tIns="45720" rIns="91440" bIns="45720" rtlCol="0" anchor="t">
            <a:normAutofit fontScale="92500" lnSpcReduction="20000"/>
          </a:bodyPr>
          <a:lstStyle/>
          <a:p>
            <a:pPr marL="0" indent="0">
              <a:buNone/>
            </a:pPr>
            <a:r>
              <a:rPr lang="es-ES" b="1" dirty="0">
                <a:ea typeface="+mn-lt"/>
                <a:cs typeface="+mn-lt"/>
              </a:rPr>
              <a:t>Definición:</a:t>
            </a:r>
            <a:endParaRPr lang="es-ES" b="1" dirty="0"/>
          </a:p>
          <a:p>
            <a:pPr marL="0" indent="0">
              <a:buNone/>
            </a:pPr>
            <a:r>
              <a:rPr lang="es-ES" b="1" dirty="0">
                <a:ea typeface="+mn-lt"/>
                <a:cs typeface="+mn-lt"/>
              </a:rPr>
              <a:t>La IA generativa (GAI)</a:t>
            </a:r>
            <a:r>
              <a:rPr lang="es-ES" dirty="0">
                <a:ea typeface="+mn-lt"/>
                <a:cs typeface="+mn-lt"/>
              </a:rPr>
              <a:t> es un tipo de inteligencia artificial que puede </a:t>
            </a:r>
            <a:r>
              <a:rPr lang="es-ES" b="1" dirty="0">
                <a:ea typeface="+mn-lt"/>
                <a:cs typeface="+mn-lt"/>
              </a:rPr>
              <a:t>crear contenido nuevo</a:t>
            </a:r>
            <a:r>
              <a:rPr lang="es-ES" dirty="0">
                <a:ea typeface="+mn-lt"/>
                <a:cs typeface="+mn-lt"/>
              </a:rPr>
              <a:t>, como texto, imágenes, música, código o video, a partir de una instrucción o ejemplo.</a:t>
            </a:r>
            <a:endParaRPr lang="es-ES" dirty="0"/>
          </a:p>
          <a:p>
            <a:pPr marL="0" indent="0">
              <a:buNone/>
            </a:pPr>
            <a:endParaRPr lang="es-ES" dirty="0">
              <a:ea typeface="+mn-lt"/>
              <a:cs typeface="+mn-lt"/>
            </a:endParaRPr>
          </a:p>
          <a:p>
            <a:pPr>
              <a:buNone/>
            </a:pPr>
            <a:r>
              <a:rPr lang="es-ES" b="1" dirty="0"/>
              <a:t>¿Cómo funciona?</a:t>
            </a:r>
          </a:p>
          <a:p>
            <a:pPr>
              <a:buFont typeface="Arial"/>
              <a:buChar char="•"/>
            </a:pPr>
            <a:r>
              <a:rPr lang="es-ES" dirty="0">
                <a:ea typeface="+mn-lt"/>
                <a:cs typeface="+mn-lt"/>
              </a:rPr>
              <a:t>Se entrena con grandes cantidades de datos (texto, imágenes, sonidos…).</a:t>
            </a:r>
            <a:endParaRPr lang="es-ES" dirty="0"/>
          </a:p>
          <a:p>
            <a:pPr>
              <a:buFont typeface="Arial"/>
              <a:buChar char="•"/>
            </a:pPr>
            <a:r>
              <a:rPr lang="es-ES" dirty="0">
                <a:ea typeface="+mn-lt"/>
                <a:cs typeface="+mn-lt"/>
              </a:rPr>
              <a:t>Aprende los </a:t>
            </a:r>
            <a:r>
              <a:rPr lang="es-ES" b="1" dirty="0">
                <a:ea typeface="+mn-lt"/>
                <a:cs typeface="+mn-lt"/>
              </a:rPr>
              <a:t>patrones</a:t>
            </a:r>
            <a:r>
              <a:rPr lang="es-ES" dirty="0">
                <a:ea typeface="+mn-lt"/>
                <a:cs typeface="+mn-lt"/>
              </a:rPr>
              <a:t> de ese contenido.</a:t>
            </a:r>
            <a:endParaRPr lang="es-ES" dirty="0"/>
          </a:p>
          <a:p>
            <a:pPr>
              <a:buFont typeface="Arial"/>
              <a:buChar char="•"/>
            </a:pPr>
            <a:r>
              <a:rPr lang="es-ES" dirty="0">
                <a:ea typeface="+mn-lt"/>
                <a:cs typeface="+mn-lt"/>
              </a:rPr>
              <a:t>Luego puede </a:t>
            </a:r>
            <a:r>
              <a:rPr lang="es-ES" b="1" dirty="0">
                <a:ea typeface="+mn-lt"/>
                <a:cs typeface="+mn-lt"/>
              </a:rPr>
              <a:t>generar contenido similar</a:t>
            </a:r>
            <a:r>
              <a:rPr lang="es-ES" dirty="0">
                <a:ea typeface="+mn-lt"/>
                <a:cs typeface="+mn-lt"/>
              </a:rPr>
              <a:t>, pero nuevo.</a:t>
            </a:r>
          </a:p>
          <a:p>
            <a:pPr marL="0" indent="0">
              <a:buNone/>
            </a:pPr>
            <a:endParaRPr lang="es-ES" dirty="0">
              <a:ea typeface="+mn-lt"/>
              <a:cs typeface="+mn-lt"/>
            </a:endParaRPr>
          </a:p>
          <a:p>
            <a:pPr marL="0" indent="0">
              <a:buNone/>
            </a:pPr>
            <a:r>
              <a:rPr lang="es-ES" dirty="0">
                <a:ea typeface="+mn-lt"/>
                <a:cs typeface="+mn-lt"/>
              </a:rPr>
              <a:t>🎯 </a:t>
            </a:r>
            <a:r>
              <a:rPr lang="es-ES" b="1" dirty="0">
                <a:ea typeface="+mn-lt"/>
                <a:cs typeface="+mn-lt"/>
              </a:rPr>
              <a:t>No copia ni busca en internet</a:t>
            </a:r>
            <a:r>
              <a:rPr lang="es-ES" dirty="0">
                <a:ea typeface="+mn-lt"/>
                <a:cs typeface="+mn-lt"/>
              </a:rPr>
              <a:t>, sino que “predice” lo que debería venir a continuación, con base en lo que ha aprendido.</a:t>
            </a:r>
            <a:endParaRPr lang="es-ES" dirty="0"/>
          </a:p>
          <a:p>
            <a:pPr marL="0" indent="0">
              <a:buNone/>
            </a:pPr>
            <a:endParaRPr lang="es-ES" dirty="0">
              <a:ea typeface="+mn-lt"/>
              <a:cs typeface="+mn-lt"/>
            </a:endParaRPr>
          </a:p>
          <a:p>
            <a:pPr>
              <a:buNone/>
            </a:pPr>
            <a:endParaRPr lang="es-ES" dirty="0"/>
          </a:p>
          <a:p>
            <a:pPr marL="0" indent="0">
              <a:buNone/>
            </a:pPr>
            <a:endParaRPr lang="es-ES" dirty="0"/>
          </a:p>
          <a:p>
            <a:pPr>
              <a:buNone/>
            </a:pPr>
            <a:endParaRPr lang="es-ES" b="1" dirty="0"/>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33650478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9BAF8-71B7-2D07-EBF2-3E09297CF83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2462DF7-0BF7-31C2-97D8-2A16032C6CA8}"/>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FED292AA-334A-90AF-7BB5-A91137CE5F82}"/>
              </a:ext>
            </a:extLst>
          </p:cNvPr>
          <p:cNvSpPr>
            <a:spLocks noGrp="1"/>
          </p:cNvSpPr>
          <p:nvPr>
            <p:ph idx="1"/>
          </p:nvPr>
        </p:nvSpPr>
        <p:spPr>
          <a:xfrm>
            <a:off x="877845" y="1802848"/>
            <a:ext cx="10514054" cy="496315"/>
          </a:xfrm>
        </p:spPr>
        <p:txBody>
          <a:bodyPr vert="horz" lIns="91440" tIns="45720" rIns="91440" bIns="45720" rtlCol="0" anchor="t">
            <a:normAutofit/>
          </a:bodyPr>
          <a:lstStyle/>
          <a:p>
            <a:pPr marL="0" indent="0">
              <a:buNone/>
            </a:pPr>
            <a:r>
              <a:rPr lang="es-ES" b="1" dirty="0">
                <a:ea typeface="+mn-lt"/>
                <a:cs typeface="+mn-lt"/>
              </a:rPr>
              <a:t>Ejemplos:</a:t>
            </a:r>
            <a:endParaRPr lang="es-ES" b="1" dirty="0"/>
          </a:p>
        </p:txBody>
      </p:sp>
      <p:graphicFrame>
        <p:nvGraphicFramePr>
          <p:cNvPr id="5" name="Tabla 4">
            <a:extLst>
              <a:ext uri="{FF2B5EF4-FFF2-40B4-BE49-F238E27FC236}">
                <a16:creationId xmlns:a16="http://schemas.microsoft.com/office/drawing/2014/main" id="{28F074B9-9010-3F46-B922-C3098E94D56C}"/>
              </a:ext>
            </a:extLst>
          </p:cNvPr>
          <p:cNvGraphicFramePr>
            <a:graphicFrameLocks noGrp="1"/>
          </p:cNvGraphicFramePr>
          <p:nvPr>
            <p:extLst>
              <p:ext uri="{D42A27DB-BD31-4B8C-83A1-F6EECF244321}">
                <p14:modId xmlns:p14="http://schemas.microsoft.com/office/powerpoint/2010/main" val="741631169"/>
              </p:ext>
            </p:extLst>
          </p:nvPr>
        </p:nvGraphicFramePr>
        <p:xfrm>
          <a:off x="878066" y="2521665"/>
          <a:ext cx="10753341" cy="2194560"/>
        </p:xfrm>
        <a:graphic>
          <a:graphicData uri="http://schemas.openxmlformats.org/drawingml/2006/table">
            <a:tbl>
              <a:tblPr firstRow="1" bandRow="1">
                <a:tableStyleId>{93296810-A885-4BE3-A3E7-6D5BEEA58F35}</a:tableStyleId>
              </a:tblPr>
              <a:tblGrid>
                <a:gridCol w="2182368">
                  <a:extLst>
                    <a:ext uri="{9D8B030D-6E8A-4147-A177-3AD203B41FA5}">
                      <a16:colId xmlns:a16="http://schemas.microsoft.com/office/drawing/2014/main" val="1049553517"/>
                    </a:ext>
                  </a:extLst>
                </a:gridCol>
                <a:gridCol w="4754878">
                  <a:extLst>
                    <a:ext uri="{9D8B030D-6E8A-4147-A177-3AD203B41FA5}">
                      <a16:colId xmlns:a16="http://schemas.microsoft.com/office/drawing/2014/main" val="3863135712"/>
                    </a:ext>
                  </a:extLst>
                </a:gridCol>
                <a:gridCol w="3816095">
                  <a:extLst>
                    <a:ext uri="{9D8B030D-6E8A-4147-A177-3AD203B41FA5}">
                      <a16:colId xmlns:a16="http://schemas.microsoft.com/office/drawing/2014/main" val="207376348"/>
                    </a:ext>
                  </a:extLst>
                </a:gridCol>
              </a:tblGrid>
              <a:tr h="0">
                <a:tc>
                  <a:txBody>
                    <a:bodyPr/>
                    <a:lstStyle/>
                    <a:p>
                      <a:pPr>
                        <a:buNone/>
                      </a:pPr>
                      <a:r>
                        <a:rPr lang="es-ES" dirty="0"/>
                        <a:t>Tipo de contenido</a:t>
                      </a:r>
                    </a:p>
                  </a:txBody>
                  <a:tcPr anchor="ctr"/>
                </a:tc>
                <a:tc>
                  <a:txBody>
                    <a:bodyPr/>
                    <a:lstStyle/>
                    <a:p>
                      <a:pPr>
                        <a:buNone/>
                      </a:pPr>
                      <a:r>
                        <a:rPr lang="es-ES" dirty="0"/>
                        <a:t>¿Qué puede generar?</a:t>
                      </a:r>
                    </a:p>
                  </a:txBody>
                  <a:tcPr anchor="ctr"/>
                </a:tc>
                <a:tc>
                  <a:txBody>
                    <a:bodyPr/>
                    <a:lstStyle/>
                    <a:p>
                      <a:pPr>
                        <a:buNone/>
                      </a:pPr>
                      <a:r>
                        <a:rPr lang="es-ES" dirty="0"/>
                        <a:t>Herramientas</a:t>
                      </a:r>
                    </a:p>
                  </a:txBody>
                  <a:tcPr anchor="ctr"/>
                </a:tc>
                <a:extLst>
                  <a:ext uri="{0D108BD9-81ED-4DB2-BD59-A6C34878D82A}">
                    <a16:rowId xmlns:a16="http://schemas.microsoft.com/office/drawing/2014/main" val="3264183388"/>
                  </a:ext>
                </a:extLst>
              </a:tr>
              <a:tr h="0">
                <a:tc>
                  <a:txBody>
                    <a:bodyPr/>
                    <a:lstStyle/>
                    <a:p>
                      <a:pPr>
                        <a:buNone/>
                      </a:pPr>
                      <a:r>
                        <a:rPr lang="es-ES" dirty="0"/>
                        <a:t>Texto</a:t>
                      </a:r>
                    </a:p>
                  </a:txBody>
                  <a:tcPr anchor="ctr"/>
                </a:tc>
                <a:tc>
                  <a:txBody>
                    <a:bodyPr/>
                    <a:lstStyle/>
                    <a:p>
                      <a:pPr>
                        <a:buNone/>
                      </a:pPr>
                      <a:r>
                        <a:rPr lang="es-ES" dirty="0"/>
                        <a:t>Emails, informes, cuentos, </a:t>
                      </a:r>
                      <a:r>
                        <a:rPr lang="es-ES" dirty="0" err="1"/>
                        <a:t>prompts</a:t>
                      </a:r>
                      <a:r>
                        <a:rPr lang="es-ES" dirty="0"/>
                        <a:t>, respuestas</a:t>
                      </a:r>
                    </a:p>
                  </a:txBody>
                  <a:tcPr anchor="ctr"/>
                </a:tc>
                <a:tc>
                  <a:txBody>
                    <a:bodyPr/>
                    <a:lstStyle/>
                    <a:p>
                      <a:pPr>
                        <a:buNone/>
                      </a:pPr>
                      <a:r>
                        <a:rPr lang="es-ES" dirty="0" err="1"/>
                        <a:t>ChatGPT</a:t>
                      </a:r>
                      <a:r>
                        <a:rPr lang="es-ES" dirty="0"/>
                        <a:t>, Gemini, Claude</a:t>
                      </a:r>
                    </a:p>
                  </a:txBody>
                  <a:tcPr anchor="ctr"/>
                </a:tc>
                <a:extLst>
                  <a:ext uri="{0D108BD9-81ED-4DB2-BD59-A6C34878D82A}">
                    <a16:rowId xmlns:a16="http://schemas.microsoft.com/office/drawing/2014/main" val="685242496"/>
                  </a:ext>
                </a:extLst>
              </a:tr>
              <a:tr h="0">
                <a:tc>
                  <a:txBody>
                    <a:bodyPr/>
                    <a:lstStyle/>
                    <a:p>
                      <a:pPr>
                        <a:buNone/>
                      </a:pPr>
                      <a:r>
                        <a:rPr lang="es-ES" dirty="0"/>
                        <a:t>Imágenes</a:t>
                      </a:r>
                    </a:p>
                  </a:txBody>
                  <a:tcPr anchor="ctr"/>
                </a:tc>
                <a:tc>
                  <a:txBody>
                    <a:bodyPr/>
                    <a:lstStyle/>
                    <a:p>
                      <a:pPr>
                        <a:buNone/>
                      </a:pPr>
                      <a:r>
                        <a:rPr lang="es-ES" dirty="0"/>
                        <a:t>Ilustraciones, afiches, logos, personajes</a:t>
                      </a:r>
                    </a:p>
                  </a:txBody>
                  <a:tcPr anchor="ctr"/>
                </a:tc>
                <a:tc>
                  <a:txBody>
                    <a:bodyPr/>
                    <a:lstStyle/>
                    <a:p>
                      <a:pPr>
                        <a:buNone/>
                      </a:pPr>
                      <a:r>
                        <a:rPr lang="es-ES" dirty="0"/>
                        <a:t>DALL·E, </a:t>
                      </a:r>
                      <a:r>
                        <a:rPr lang="es-ES" dirty="0" err="1"/>
                        <a:t>Midjourney</a:t>
                      </a:r>
                      <a:r>
                        <a:rPr lang="es-ES" dirty="0"/>
                        <a:t>, Adobe </a:t>
                      </a:r>
                      <a:r>
                        <a:rPr lang="es-ES" dirty="0" err="1"/>
                        <a:t>Firefly</a:t>
                      </a:r>
                    </a:p>
                  </a:txBody>
                  <a:tcPr anchor="ctr"/>
                </a:tc>
                <a:extLst>
                  <a:ext uri="{0D108BD9-81ED-4DB2-BD59-A6C34878D82A}">
                    <a16:rowId xmlns:a16="http://schemas.microsoft.com/office/drawing/2014/main" val="1831985756"/>
                  </a:ext>
                </a:extLst>
              </a:tr>
              <a:tr h="0">
                <a:tc>
                  <a:txBody>
                    <a:bodyPr/>
                    <a:lstStyle/>
                    <a:p>
                      <a:pPr>
                        <a:buNone/>
                      </a:pPr>
                      <a:r>
                        <a:rPr lang="es-ES" dirty="0"/>
                        <a:t>Código</a:t>
                      </a:r>
                    </a:p>
                  </a:txBody>
                  <a:tcPr anchor="ctr"/>
                </a:tc>
                <a:tc>
                  <a:txBody>
                    <a:bodyPr/>
                    <a:lstStyle/>
                    <a:p>
                      <a:pPr>
                        <a:buNone/>
                      </a:pPr>
                      <a:r>
                        <a:rPr lang="es-ES" dirty="0"/>
                        <a:t>Programas, scripts, funciones</a:t>
                      </a:r>
                    </a:p>
                  </a:txBody>
                  <a:tcPr anchor="ctr"/>
                </a:tc>
                <a:tc>
                  <a:txBody>
                    <a:bodyPr/>
                    <a:lstStyle/>
                    <a:p>
                      <a:pPr>
                        <a:buNone/>
                      </a:pPr>
                      <a:r>
                        <a:rPr lang="es-ES" dirty="0"/>
                        <a:t>GitHub </a:t>
                      </a:r>
                      <a:r>
                        <a:rPr lang="es-ES" dirty="0" err="1"/>
                        <a:t>Copilot</a:t>
                      </a:r>
                      <a:r>
                        <a:rPr lang="es-ES" dirty="0"/>
                        <a:t>, </a:t>
                      </a:r>
                      <a:r>
                        <a:rPr lang="es-ES" dirty="0" err="1"/>
                        <a:t>CodeWhisperer</a:t>
                      </a:r>
                    </a:p>
                  </a:txBody>
                  <a:tcPr anchor="ctr"/>
                </a:tc>
                <a:extLst>
                  <a:ext uri="{0D108BD9-81ED-4DB2-BD59-A6C34878D82A}">
                    <a16:rowId xmlns:a16="http://schemas.microsoft.com/office/drawing/2014/main" val="1790423742"/>
                  </a:ext>
                </a:extLst>
              </a:tr>
              <a:tr h="0">
                <a:tc>
                  <a:txBody>
                    <a:bodyPr/>
                    <a:lstStyle/>
                    <a:p>
                      <a:pPr>
                        <a:buNone/>
                      </a:pPr>
                      <a:r>
                        <a:rPr lang="es-ES" dirty="0"/>
                        <a:t>Audio</a:t>
                      </a:r>
                    </a:p>
                  </a:txBody>
                  <a:tcPr anchor="ctr"/>
                </a:tc>
                <a:tc>
                  <a:txBody>
                    <a:bodyPr/>
                    <a:lstStyle/>
                    <a:p>
                      <a:pPr>
                        <a:buNone/>
                      </a:pPr>
                      <a:r>
                        <a:rPr lang="es-ES" dirty="0"/>
                        <a:t>Música, efectos de sonido, voces sintéticas</a:t>
                      </a:r>
                    </a:p>
                  </a:txBody>
                  <a:tcPr anchor="ctr"/>
                </a:tc>
                <a:tc>
                  <a:txBody>
                    <a:bodyPr/>
                    <a:lstStyle/>
                    <a:p>
                      <a:pPr>
                        <a:buNone/>
                      </a:pPr>
                      <a:r>
                        <a:rPr lang="es-ES" dirty="0" err="1"/>
                        <a:t>Suno</a:t>
                      </a:r>
                      <a:r>
                        <a:rPr lang="es-ES" dirty="0"/>
                        <a:t>, </a:t>
                      </a:r>
                      <a:r>
                        <a:rPr lang="es-ES" dirty="0" err="1"/>
                        <a:t>ElevenLabs</a:t>
                      </a:r>
                    </a:p>
                  </a:txBody>
                  <a:tcPr anchor="ctr"/>
                </a:tc>
                <a:extLst>
                  <a:ext uri="{0D108BD9-81ED-4DB2-BD59-A6C34878D82A}">
                    <a16:rowId xmlns:a16="http://schemas.microsoft.com/office/drawing/2014/main" val="3606373032"/>
                  </a:ext>
                </a:extLst>
              </a:tr>
              <a:tr h="0">
                <a:tc>
                  <a:txBody>
                    <a:bodyPr/>
                    <a:lstStyle/>
                    <a:p>
                      <a:pPr>
                        <a:buNone/>
                      </a:pPr>
                      <a:r>
                        <a:rPr lang="es-ES" dirty="0"/>
                        <a:t>Video</a:t>
                      </a:r>
                    </a:p>
                  </a:txBody>
                  <a:tcPr anchor="ctr"/>
                </a:tc>
                <a:tc>
                  <a:txBody>
                    <a:bodyPr/>
                    <a:lstStyle/>
                    <a:p>
                      <a:pPr>
                        <a:buNone/>
                      </a:pPr>
                      <a:r>
                        <a:rPr lang="es-ES" dirty="0"/>
                        <a:t>Clips animados, </a:t>
                      </a:r>
                      <a:r>
                        <a:rPr lang="es-ES" dirty="0" err="1"/>
                        <a:t>deepfakes</a:t>
                      </a:r>
                      <a:r>
                        <a:rPr lang="es-ES" dirty="0"/>
                        <a:t>, tutoriales</a:t>
                      </a:r>
                    </a:p>
                  </a:txBody>
                  <a:tcPr anchor="ctr"/>
                </a:tc>
                <a:tc>
                  <a:txBody>
                    <a:bodyPr/>
                    <a:lstStyle/>
                    <a:p>
                      <a:pPr>
                        <a:buNone/>
                      </a:pPr>
                      <a:r>
                        <a:rPr lang="es-ES" dirty="0" err="1"/>
                        <a:t>Runway</a:t>
                      </a:r>
                      <a:r>
                        <a:rPr lang="es-ES" dirty="0"/>
                        <a:t>, </a:t>
                      </a:r>
                      <a:r>
                        <a:rPr lang="es-ES" dirty="0" err="1"/>
                        <a:t>Synthesia</a:t>
                      </a:r>
                    </a:p>
                  </a:txBody>
                  <a:tcPr anchor="ctr"/>
                </a:tc>
                <a:extLst>
                  <a:ext uri="{0D108BD9-81ED-4DB2-BD59-A6C34878D82A}">
                    <a16:rowId xmlns:a16="http://schemas.microsoft.com/office/drawing/2014/main" val="1034450064"/>
                  </a:ext>
                </a:extLst>
              </a:tr>
            </a:tbl>
          </a:graphicData>
        </a:graphic>
      </p:graphicFrame>
    </p:spTree>
    <p:extLst>
      <p:ext uri="{BB962C8B-B14F-4D97-AF65-F5344CB8AC3E}">
        <p14:creationId xmlns:p14="http://schemas.microsoft.com/office/powerpoint/2010/main" val="7125822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27F44-9BB9-B1CD-D829-040FC5B0F8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1FCE78-BBA2-6F60-EB70-13995F591CE9}"/>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D323F828-093B-D3B8-4960-E472EE7F0EA5}"/>
              </a:ext>
            </a:extLst>
          </p:cNvPr>
          <p:cNvSpPr>
            <a:spLocks noGrp="1"/>
          </p:cNvSpPr>
          <p:nvPr>
            <p:ph idx="1"/>
          </p:nvPr>
        </p:nvSpPr>
        <p:spPr>
          <a:xfrm>
            <a:off x="877845" y="1802848"/>
            <a:ext cx="10514054" cy="4008579"/>
          </a:xfrm>
        </p:spPr>
        <p:txBody>
          <a:bodyPr vert="horz" lIns="91440" tIns="45720" rIns="91440" bIns="45720" rtlCol="0" anchor="t">
            <a:normAutofit/>
          </a:bodyPr>
          <a:lstStyle/>
          <a:p>
            <a:pPr marL="0" indent="0" algn="ctr">
              <a:buNone/>
            </a:pPr>
            <a:endParaRPr lang="es-ES" dirty="0">
              <a:ea typeface="+mn-lt"/>
              <a:cs typeface="+mn-lt"/>
            </a:endParaRPr>
          </a:p>
          <a:p>
            <a:pPr marL="0" indent="0" algn="ctr">
              <a:buNone/>
            </a:pPr>
            <a:endParaRPr lang="es-ES" dirty="0">
              <a:ea typeface="+mn-lt"/>
              <a:cs typeface="+mn-lt"/>
            </a:endParaRPr>
          </a:p>
          <a:p>
            <a:pPr marL="0" indent="0" algn="ctr">
              <a:buNone/>
            </a:pPr>
            <a:r>
              <a:rPr lang="es-ES" dirty="0">
                <a:ea typeface="+mn-lt"/>
                <a:cs typeface="+mn-lt"/>
              </a:rPr>
              <a:t>“Imagina que la IA leyó miles de libros, escuchó millones de frases y vio millones de imágenes… y ahora tú le dices: ‘inventa algo nuevo con ese estilo’. Eso es IA generativa.”</a:t>
            </a:r>
            <a:endParaRPr lang="es-ES"/>
          </a:p>
        </p:txBody>
      </p:sp>
    </p:spTree>
    <p:extLst>
      <p:ext uri="{BB962C8B-B14F-4D97-AF65-F5344CB8AC3E}">
        <p14:creationId xmlns:p14="http://schemas.microsoft.com/office/powerpoint/2010/main" val="16710828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E43A7-0CB5-47A7-1050-E6717E1BF1F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57AC598-CE5E-CA8B-5BDE-843F8E328211}"/>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D69FB7B1-A069-707C-1866-402CF750B336}"/>
              </a:ext>
            </a:extLst>
          </p:cNvPr>
          <p:cNvSpPr>
            <a:spLocks noGrp="1"/>
          </p:cNvSpPr>
          <p:nvPr>
            <p:ph idx="1"/>
          </p:nvPr>
        </p:nvSpPr>
        <p:spPr>
          <a:xfrm>
            <a:off x="877845" y="1802848"/>
            <a:ext cx="10514054" cy="814235"/>
          </a:xfrm>
        </p:spPr>
        <p:txBody>
          <a:bodyPr vert="horz" lIns="91440" tIns="45720" rIns="91440" bIns="45720" rtlCol="0" anchor="t">
            <a:normAutofit/>
          </a:bodyPr>
          <a:lstStyle/>
          <a:p>
            <a:pPr marL="0" indent="0">
              <a:buNone/>
            </a:pPr>
            <a:r>
              <a:rPr lang="es-ES" dirty="0">
                <a:ea typeface="+mn-lt"/>
                <a:cs typeface="+mn-lt"/>
              </a:rPr>
              <a:t>Comparación con otras IA</a:t>
            </a:r>
            <a:endParaRPr lang="es-ES" dirty="0"/>
          </a:p>
        </p:txBody>
      </p:sp>
      <p:graphicFrame>
        <p:nvGraphicFramePr>
          <p:cNvPr id="6" name="Tabla 5">
            <a:extLst>
              <a:ext uri="{FF2B5EF4-FFF2-40B4-BE49-F238E27FC236}">
                <a16:creationId xmlns:a16="http://schemas.microsoft.com/office/drawing/2014/main" id="{D8928140-2684-531A-5FD8-164E5F87DEE4}"/>
              </a:ext>
            </a:extLst>
          </p:cNvPr>
          <p:cNvGraphicFramePr>
            <a:graphicFrameLocks noGrp="1"/>
          </p:cNvGraphicFramePr>
          <p:nvPr>
            <p:extLst>
              <p:ext uri="{D42A27DB-BD31-4B8C-83A1-F6EECF244321}">
                <p14:modId xmlns:p14="http://schemas.microsoft.com/office/powerpoint/2010/main" val="1413729288"/>
              </p:ext>
            </p:extLst>
          </p:nvPr>
        </p:nvGraphicFramePr>
        <p:xfrm>
          <a:off x="989086" y="2708784"/>
          <a:ext cx="10290046" cy="1097280"/>
        </p:xfrm>
        <a:graphic>
          <a:graphicData uri="http://schemas.openxmlformats.org/drawingml/2006/table">
            <a:tbl>
              <a:tblPr firstRow="1" bandRow="1">
                <a:tableStyleId>{93296810-A885-4BE3-A3E7-6D5BEEA58F35}</a:tableStyleId>
              </a:tblPr>
              <a:tblGrid>
                <a:gridCol w="2474976">
                  <a:extLst>
                    <a:ext uri="{9D8B030D-6E8A-4147-A177-3AD203B41FA5}">
                      <a16:colId xmlns:a16="http://schemas.microsoft.com/office/drawing/2014/main" val="2761306106"/>
                    </a:ext>
                  </a:extLst>
                </a:gridCol>
                <a:gridCol w="3681983">
                  <a:extLst>
                    <a:ext uri="{9D8B030D-6E8A-4147-A177-3AD203B41FA5}">
                      <a16:colId xmlns:a16="http://schemas.microsoft.com/office/drawing/2014/main" val="2268027112"/>
                    </a:ext>
                  </a:extLst>
                </a:gridCol>
                <a:gridCol w="4133087">
                  <a:extLst>
                    <a:ext uri="{9D8B030D-6E8A-4147-A177-3AD203B41FA5}">
                      <a16:colId xmlns:a16="http://schemas.microsoft.com/office/drawing/2014/main" val="756451985"/>
                    </a:ext>
                  </a:extLst>
                </a:gridCol>
              </a:tblGrid>
              <a:tr h="0">
                <a:tc>
                  <a:txBody>
                    <a:bodyPr/>
                    <a:lstStyle/>
                    <a:p>
                      <a:pPr>
                        <a:buNone/>
                      </a:pPr>
                      <a:r>
                        <a:rPr lang="es-ES" dirty="0"/>
                        <a:t>Tipo de IA</a:t>
                      </a:r>
                    </a:p>
                  </a:txBody>
                  <a:tcPr anchor="ctr"/>
                </a:tc>
                <a:tc>
                  <a:txBody>
                    <a:bodyPr/>
                    <a:lstStyle/>
                    <a:p>
                      <a:pPr>
                        <a:buNone/>
                      </a:pPr>
                      <a:r>
                        <a:rPr lang="es-ES" dirty="0"/>
                        <a:t>¿Qué hace?</a:t>
                      </a:r>
                    </a:p>
                  </a:txBody>
                  <a:tcPr anchor="ctr"/>
                </a:tc>
                <a:tc>
                  <a:txBody>
                    <a:bodyPr/>
                    <a:lstStyle/>
                    <a:p>
                      <a:pPr>
                        <a:buNone/>
                      </a:pPr>
                      <a:r>
                        <a:rPr lang="es-ES" dirty="0"/>
                        <a:t>Ejemplo</a:t>
                      </a:r>
                    </a:p>
                  </a:txBody>
                  <a:tcPr anchor="ctr"/>
                </a:tc>
                <a:extLst>
                  <a:ext uri="{0D108BD9-81ED-4DB2-BD59-A6C34878D82A}">
                    <a16:rowId xmlns:a16="http://schemas.microsoft.com/office/drawing/2014/main" val="1843188650"/>
                  </a:ext>
                </a:extLst>
              </a:tr>
              <a:tr h="0">
                <a:tc>
                  <a:txBody>
                    <a:bodyPr/>
                    <a:lstStyle/>
                    <a:p>
                      <a:pPr>
                        <a:buNone/>
                      </a:pPr>
                      <a:r>
                        <a:rPr lang="es-ES" dirty="0"/>
                        <a:t>IA tradicional</a:t>
                      </a:r>
                    </a:p>
                  </a:txBody>
                  <a:tcPr anchor="ctr"/>
                </a:tc>
                <a:tc>
                  <a:txBody>
                    <a:bodyPr/>
                    <a:lstStyle/>
                    <a:p>
                      <a:pPr>
                        <a:buNone/>
                      </a:pPr>
                      <a:r>
                        <a:rPr lang="es-ES" dirty="0"/>
                        <a:t>Clasifica, predice, recomienda</a:t>
                      </a:r>
                    </a:p>
                  </a:txBody>
                  <a:tcPr anchor="ctr"/>
                </a:tc>
                <a:tc>
                  <a:txBody>
                    <a:bodyPr/>
                    <a:lstStyle/>
                    <a:p>
                      <a:pPr>
                        <a:buNone/>
                      </a:pPr>
                      <a:r>
                        <a:rPr lang="es-ES" dirty="0"/>
                        <a:t>“¿Este paciente tiene riesgo alto?”</a:t>
                      </a:r>
                    </a:p>
                  </a:txBody>
                  <a:tcPr anchor="ctr"/>
                </a:tc>
                <a:extLst>
                  <a:ext uri="{0D108BD9-81ED-4DB2-BD59-A6C34878D82A}">
                    <a16:rowId xmlns:a16="http://schemas.microsoft.com/office/drawing/2014/main" val="2346308349"/>
                  </a:ext>
                </a:extLst>
              </a:tr>
              <a:tr h="0">
                <a:tc>
                  <a:txBody>
                    <a:bodyPr/>
                    <a:lstStyle/>
                    <a:p>
                      <a:pPr>
                        <a:buNone/>
                      </a:pPr>
                      <a:r>
                        <a:rPr lang="es-ES" dirty="0"/>
                        <a:t>IA generativa (GAI)</a:t>
                      </a:r>
                    </a:p>
                  </a:txBody>
                  <a:tcPr anchor="ctr"/>
                </a:tc>
                <a:tc>
                  <a:txBody>
                    <a:bodyPr/>
                    <a:lstStyle/>
                    <a:p>
                      <a:pPr>
                        <a:buNone/>
                      </a:pPr>
                      <a:r>
                        <a:rPr lang="es-ES" dirty="0"/>
                        <a:t>Crea contenido nuevo</a:t>
                      </a:r>
                    </a:p>
                  </a:txBody>
                  <a:tcPr anchor="ctr"/>
                </a:tc>
                <a:tc>
                  <a:txBody>
                    <a:bodyPr/>
                    <a:lstStyle/>
                    <a:p>
                      <a:pPr>
                        <a:buNone/>
                      </a:pPr>
                      <a:r>
                        <a:rPr lang="es-ES" dirty="0"/>
                        <a:t>“Escríbeme una minuta de reunión”</a:t>
                      </a:r>
                    </a:p>
                  </a:txBody>
                  <a:tcPr anchor="ctr"/>
                </a:tc>
                <a:extLst>
                  <a:ext uri="{0D108BD9-81ED-4DB2-BD59-A6C34878D82A}">
                    <a16:rowId xmlns:a16="http://schemas.microsoft.com/office/drawing/2014/main" val="527914423"/>
                  </a:ext>
                </a:extLst>
              </a:tr>
            </a:tbl>
          </a:graphicData>
        </a:graphic>
      </p:graphicFrame>
    </p:spTree>
    <p:extLst>
      <p:ext uri="{BB962C8B-B14F-4D97-AF65-F5344CB8AC3E}">
        <p14:creationId xmlns:p14="http://schemas.microsoft.com/office/powerpoint/2010/main" val="18320262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2F7C1-FF19-5E7B-4F14-4E20FFC4A5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1BE821-5E6C-6CF9-6F54-A61DB81B95CE}"/>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20D48322-F310-AF4C-2701-303DBD9A3AF5}"/>
              </a:ext>
            </a:extLst>
          </p:cNvPr>
          <p:cNvSpPr>
            <a:spLocks noGrp="1"/>
          </p:cNvSpPr>
          <p:nvPr>
            <p:ph idx="1"/>
          </p:nvPr>
        </p:nvSpPr>
        <p:spPr>
          <a:xfrm>
            <a:off x="877845" y="1802848"/>
            <a:ext cx="10514054" cy="4008579"/>
          </a:xfrm>
        </p:spPr>
        <p:txBody>
          <a:bodyPr vert="horz" lIns="91440" tIns="45720" rIns="91440" bIns="45720" rtlCol="0" anchor="t">
            <a:normAutofit/>
          </a:bodyPr>
          <a:lstStyle/>
          <a:p>
            <a:pPr>
              <a:buNone/>
            </a:pPr>
            <a:r>
              <a:rPr lang="es-ES" b="1"/>
              <a:t>¿Dónde se usa hoy?</a:t>
            </a:r>
          </a:p>
          <a:p>
            <a:pPr>
              <a:buFont typeface="Arial"/>
              <a:buChar char="•"/>
            </a:pPr>
            <a:r>
              <a:rPr lang="es-ES">
                <a:ea typeface="+mn-lt"/>
                <a:cs typeface="+mn-lt"/>
              </a:rPr>
              <a:t>En educación (resúmenes, explicaciones, clases interactivas).</a:t>
            </a:r>
            <a:endParaRPr lang="es-ES"/>
          </a:p>
          <a:p>
            <a:pPr>
              <a:buFont typeface="Arial"/>
              <a:buChar char="•"/>
            </a:pPr>
            <a:r>
              <a:rPr lang="es-ES">
                <a:ea typeface="+mn-lt"/>
                <a:cs typeface="+mn-lt"/>
              </a:rPr>
              <a:t>En marketing (creación de campañas, diseño visual).</a:t>
            </a:r>
            <a:endParaRPr lang="es-ES"/>
          </a:p>
          <a:p>
            <a:pPr>
              <a:buFont typeface="Arial"/>
              <a:buChar char="•"/>
            </a:pPr>
            <a:r>
              <a:rPr lang="es-ES">
                <a:ea typeface="+mn-lt"/>
                <a:cs typeface="+mn-lt"/>
              </a:rPr>
              <a:t>En salud (redacción de documentos, generación de imágenes sintéticas para entrenamiento).</a:t>
            </a:r>
            <a:endParaRPr lang="es-ES"/>
          </a:p>
          <a:p>
            <a:pPr>
              <a:buFont typeface="Arial"/>
              <a:buChar char="•"/>
            </a:pPr>
            <a:r>
              <a:rPr lang="es-ES">
                <a:ea typeface="+mn-lt"/>
                <a:cs typeface="+mn-lt"/>
              </a:rPr>
              <a:t>En trabajo diario (correo, presentaciones, informes).</a:t>
            </a:r>
            <a:endParaRPr lang="es-ES"/>
          </a:p>
          <a:p>
            <a:pPr>
              <a:buFont typeface="Arial"/>
              <a:buChar char="•"/>
            </a:pPr>
            <a:r>
              <a:rPr lang="es-ES">
                <a:ea typeface="+mn-lt"/>
                <a:cs typeface="+mn-lt"/>
              </a:rPr>
              <a:t>En programación (escritura de código y documentación).</a:t>
            </a:r>
            <a:endParaRPr lang="es-ES"/>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29729899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7CC8-8372-0C5D-96A8-2423428F8F3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BC4AAE-897D-8152-3D30-75CE817D2400}"/>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C08A8BA0-2B56-256B-F3D4-58803C1E0FCE}"/>
              </a:ext>
            </a:extLst>
          </p:cNvPr>
          <p:cNvSpPr>
            <a:spLocks noGrp="1"/>
          </p:cNvSpPr>
          <p:nvPr>
            <p:ph idx="1"/>
          </p:nvPr>
        </p:nvSpPr>
        <p:spPr>
          <a:xfrm>
            <a:off x="877845" y="1802848"/>
            <a:ext cx="10514054" cy="4008579"/>
          </a:xfrm>
        </p:spPr>
        <p:txBody>
          <a:bodyPr vert="horz" lIns="91440" tIns="45720" rIns="91440" bIns="45720" rtlCol="0" anchor="t">
            <a:normAutofit/>
          </a:bodyPr>
          <a:lstStyle/>
          <a:p>
            <a:pPr>
              <a:buNone/>
            </a:pPr>
            <a:r>
              <a:rPr lang="es-ES" b="1" dirty="0"/>
              <a:t>¿Y qué desafíos tiene?</a:t>
            </a:r>
          </a:p>
          <a:p>
            <a:pPr>
              <a:buFont typeface="Arial"/>
              <a:buChar char="•"/>
            </a:pPr>
            <a:r>
              <a:rPr lang="es-ES" dirty="0">
                <a:ea typeface="+mn-lt"/>
                <a:cs typeface="+mn-lt"/>
              </a:rPr>
              <a:t>Puede generar información falsa o inexacta.</a:t>
            </a:r>
            <a:endParaRPr lang="es-ES" dirty="0"/>
          </a:p>
          <a:p>
            <a:pPr>
              <a:buFont typeface="Arial"/>
              <a:buChar char="•"/>
            </a:pPr>
            <a:r>
              <a:rPr lang="es-ES" dirty="0">
                <a:ea typeface="+mn-lt"/>
                <a:cs typeface="+mn-lt"/>
              </a:rPr>
              <a:t>A veces </a:t>
            </a:r>
            <a:r>
              <a:rPr lang="es-ES" b="1" dirty="0">
                <a:ea typeface="+mn-lt"/>
                <a:cs typeface="+mn-lt"/>
              </a:rPr>
              <a:t>alucina</a:t>
            </a:r>
            <a:r>
              <a:rPr lang="es-ES" dirty="0">
                <a:ea typeface="+mn-lt"/>
                <a:cs typeface="+mn-lt"/>
              </a:rPr>
              <a:t>: inventa respuestas.</a:t>
            </a:r>
            <a:endParaRPr lang="es-ES" dirty="0"/>
          </a:p>
          <a:p>
            <a:pPr>
              <a:buFont typeface="Arial"/>
              <a:buChar char="•"/>
            </a:pPr>
            <a:r>
              <a:rPr lang="es-ES" dirty="0">
                <a:ea typeface="+mn-lt"/>
                <a:cs typeface="+mn-lt"/>
              </a:rPr>
              <a:t>Puede replicar sesgos o estereotipos si los aprendió de los datos.</a:t>
            </a:r>
            <a:endParaRPr lang="es-ES" dirty="0"/>
          </a:p>
          <a:p>
            <a:pPr>
              <a:buFont typeface="Arial"/>
              <a:buChar char="•"/>
            </a:pPr>
            <a:r>
              <a:rPr lang="es-ES" dirty="0">
                <a:ea typeface="+mn-lt"/>
                <a:cs typeface="+mn-lt"/>
              </a:rPr>
              <a:t>Riesgos éticos (</a:t>
            </a:r>
            <a:r>
              <a:rPr lang="es-ES" dirty="0" err="1">
                <a:ea typeface="+mn-lt"/>
                <a:cs typeface="+mn-lt"/>
              </a:rPr>
              <a:t>deepfakes</a:t>
            </a:r>
            <a:r>
              <a:rPr lang="es-ES" dirty="0">
                <a:ea typeface="+mn-lt"/>
                <a:cs typeface="+mn-lt"/>
              </a:rPr>
              <a:t>, plagio, privacidad, derechos de autor).</a:t>
            </a: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20156892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5AB07-B5E3-8EB5-E950-9B0F21ACB6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023B0A-6D4E-E46E-C919-ACDCFDACCB9B}"/>
              </a:ext>
            </a:extLst>
          </p:cNvPr>
          <p:cNvSpPr>
            <a:spLocks noGrp="1"/>
          </p:cNvSpPr>
          <p:nvPr>
            <p:ph type="title"/>
          </p:nvPr>
        </p:nvSpPr>
        <p:spPr/>
        <p:txBody>
          <a:bodyPr>
            <a:normAutofit/>
          </a:bodyPr>
          <a:lstStyle/>
          <a:p>
            <a:pPr algn="ctr">
              <a:spcBef>
                <a:spcPts val="0"/>
              </a:spcBef>
            </a:pPr>
            <a:r>
              <a:rPr lang="es-ES" sz="3600" dirty="0"/>
              <a:t>1. ¿Qué es la IA generativa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74030387-8FBC-2AEE-3C28-075715B7BF07}"/>
              </a:ext>
            </a:extLst>
          </p:cNvPr>
          <p:cNvSpPr>
            <a:spLocks noGrp="1"/>
          </p:cNvSpPr>
          <p:nvPr>
            <p:ph idx="1"/>
          </p:nvPr>
        </p:nvSpPr>
        <p:spPr>
          <a:xfrm>
            <a:off x="877845" y="1802848"/>
            <a:ext cx="10514054" cy="4008579"/>
          </a:xfrm>
        </p:spPr>
        <p:txBody>
          <a:bodyPr vert="horz" lIns="91440" tIns="45720" rIns="91440" bIns="45720" rtlCol="0" anchor="t">
            <a:normAutofit/>
          </a:bodyPr>
          <a:lstStyle/>
          <a:p>
            <a:pPr>
              <a:buNone/>
            </a:pPr>
            <a:r>
              <a:rPr lang="es-ES" b="1" dirty="0"/>
              <a:t>Cierre:</a:t>
            </a:r>
          </a:p>
          <a:p>
            <a:pPr algn="ctr">
              <a:buNone/>
            </a:pPr>
            <a:r>
              <a:rPr lang="es-ES" dirty="0">
                <a:ea typeface="+mn-lt"/>
                <a:cs typeface="+mn-lt"/>
              </a:rPr>
              <a:t>“La IA generativa no viene a reemplazarte, viene a </a:t>
            </a:r>
            <a:r>
              <a:rPr lang="es-ES" b="1" dirty="0">
                <a:ea typeface="+mn-lt"/>
                <a:cs typeface="+mn-lt"/>
              </a:rPr>
              <a:t>amplificarte</a:t>
            </a:r>
            <a:r>
              <a:rPr lang="es-ES" dirty="0">
                <a:ea typeface="+mn-lt"/>
                <a:cs typeface="+mn-lt"/>
              </a:rPr>
              <a:t>. Es como una hoja en blanco... pero que ya tiene una idea escrita. Tú decides qué hacer con ella.”</a:t>
            </a:r>
            <a:endParaRPr lang="es-ES"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42226327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5AB07-B5E3-8EB5-E950-9B0F21ACB6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023B0A-6D4E-E46E-C919-ACDCFDACCB9B}"/>
              </a:ext>
            </a:extLst>
          </p:cNvPr>
          <p:cNvSpPr>
            <a:spLocks noGrp="1"/>
          </p:cNvSpPr>
          <p:nvPr>
            <p:ph type="title"/>
          </p:nvPr>
        </p:nvSpPr>
        <p:spPr/>
        <p:txBody>
          <a:bodyPr>
            <a:normAutofit/>
          </a:bodyPr>
          <a:lstStyle/>
          <a:p>
            <a:pPr algn="ctr">
              <a:spcBef>
                <a:spcPts val="0"/>
              </a:spcBef>
            </a:pPr>
            <a:r>
              <a:rPr lang="es-ES" sz="3600" dirty="0"/>
              <a:t>2. Diferencias entre IA Generativa (GAI) y otras IA tradicionales</a:t>
            </a:r>
          </a:p>
          <a:p>
            <a:pPr algn="ctr">
              <a:spcBef>
                <a:spcPts val="0"/>
              </a:spcBef>
            </a:pPr>
            <a:endParaRPr lang="es-ES" sz="3600" dirty="0"/>
          </a:p>
        </p:txBody>
      </p:sp>
      <p:sp>
        <p:nvSpPr>
          <p:cNvPr id="3" name="Marcador de contenido 2">
            <a:extLst>
              <a:ext uri="{FF2B5EF4-FFF2-40B4-BE49-F238E27FC236}">
                <a16:creationId xmlns:a16="http://schemas.microsoft.com/office/drawing/2014/main" id="{74030387-8FBC-2AEE-3C28-075715B7BF07}"/>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Introducción</a:t>
            </a:r>
          </a:p>
          <a:p>
            <a:pPr algn="ctr">
              <a:buNone/>
            </a:pPr>
            <a:r>
              <a:rPr lang="es-ES" i="1" dirty="0">
                <a:ea typeface="+mn-lt"/>
                <a:cs typeface="+mn-lt"/>
              </a:rPr>
              <a:t>“Durante años, cuando hablábamos de IA, nos referíamos a modelos que clasificaban cosas, detectaban fraudes, predecían riesgos o segmentaban clientes. Todo eso sigue existiendo y es muy útil. Pero en los últimos años apareció un nuevo tipo de IA que </a:t>
            </a:r>
            <a:r>
              <a:rPr lang="es-ES" b="1" i="1" dirty="0">
                <a:ea typeface="+mn-lt"/>
                <a:cs typeface="+mn-lt"/>
              </a:rPr>
              <a:t>no solo analiza, sino que crea</a:t>
            </a:r>
            <a:r>
              <a:rPr lang="es-ES" i="1" dirty="0">
                <a:ea typeface="+mn-lt"/>
                <a:cs typeface="+mn-lt"/>
              </a:rPr>
              <a:t>: la llamada IA generativa.”</a:t>
            </a:r>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26123910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A28EC-98B6-4DF6-F569-4EFC5A8000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F9D516-8308-3E28-AB10-30299FAFE9ED}"/>
              </a:ext>
            </a:extLst>
          </p:cNvPr>
          <p:cNvSpPr>
            <a:spLocks noGrp="1"/>
          </p:cNvSpPr>
          <p:nvPr>
            <p:ph type="title"/>
          </p:nvPr>
        </p:nvSpPr>
        <p:spPr/>
        <p:txBody>
          <a:bodyPr>
            <a:normAutofit/>
          </a:bodyPr>
          <a:lstStyle/>
          <a:p>
            <a:pPr algn="ctr">
              <a:spcBef>
                <a:spcPts val="0"/>
              </a:spcBef>
            </a:pPr>
            <a:r>
              <a:rPr lang="es-ES" sz="3600" dirty="0"/>
              <a:t>2. Diferencias entre IA Generativa (GAI) y otras IA tradicionales</a:t>
            </a:r>
          </a:p>
          <a:p>
            <a:pPr algn="ctr">
              <a:spcBef>
                <a:spcPts val="0"/>
              </a:spcBef>
            </a:pPr>
            <a:endParaRPr lang="es-ES" sz="3600" dirty="0"/>
          </a:p>
        </p:txBody>
      </p:sp>
      <p:sp>
        <p:nvSpPr>
          <p:cNvPr id="3" name="Marcador de contenido 2">
            <a:extLst>
              <a:ext uri="{FF2B5EF4-FFF2-40B4-BE49-F238E27FC236}">
                <a16:creationId xmlns:a16="http://schemas.microsoft.com/office/drawing/2014/main" id="{70B0A50F-12BE-C7D6-0A62-6849C4E19867}"/>
              </a:ext>
            </a:extLst>
          </p:cNvPr>
          <p:cNvSpPr>
            <a:spLocks noGrp="1"/>
          </p:cNvSpPr>
          <p:nvPr>
            <p:ph idx="1"/>
          </p:nvPr>
        </p:nvSpPr>
        <p:spPr>
          <a:xfrm>
            <a:off x="877845" y="2272158"/>
            <a:ext cx="10514054" cy="440806"/>
          </a:xfrm>
        </p:spPr>
        <p:txBody>
          <a:bodyPr vert="horz" lIns="91440" tIns="45720" rIns="91440" bIns="45720" rtlCol="0" anchor="t">
            <a:normAutofit/>
          </a:bodyPr>
          <a:lstStyle/>
          <a:p>
            <a:pPr>
              <a:buNone/>
            </a:pPr>
            <a:r>
              <a:rPr lang="es-ES" b="1" dirty="0"/>
              <a:t>Comparación general</a:t>
            </a:r>
          </a:p>
        </p:txBody>
      </p:sp>
      <p:graphicFrame>
        <p:nvGraphicFramePr>
          <p:cNvPr id="5" name="Tabla 4">
            <a:extLst>
              <a:ext uri="{FF2B5EF4-FFF2-40B4-BE49-F238E27FC236}">
                <a16:creationId xmlns:a16="http://schemas.microsoft.com/office/drawing/2014/main" id="{A8737883-5811-9135-17B6-8F51AABB820C}"/>
              </a:ext>
            </a:extLst>
          </p:cNvPr>
          <p:cNvGraphicFramePr>
            <a:graphicFrameLocks noGrp="1"/>
          </p:cNvGraphicFramePr>
          <p:nvPr>
            <p:extLst>
              <p:ext uri="{D42A27DB-BD31-4B8C-83A1-F6EECF244321}">
                <p14:modId xmlns:p14="http://schemas.microsoft.com/office/powerpoint/2010/main" val="657835288"/>
              </p:ext>
            </p:extLst>
          </p:nvPr>
        </p:nvGraphicFramePr>
        <p:xfrm>
          <a:off x="973947" y="2714940"/>
          <a:ext cx="10277851" cy="3383380"/>
        </p:xfrm>
        <a:graphic>
          <a:graphicData uri="http://schemas.openxmlformats.org/drawingml/2006/table">
            <a:tbl>
              <a:tblPr firstRow="1" bandRow="1">
                <a:tableStyleId>{93296810-A885-4BE3-A3E7-6D5BEEA58F35}</a:tableStyleId>
              </a:tblPr>
              <a:tblGrid>
                <a:gridCol w="2267712">
                  <a:extLst>
                    <a:ext uri="{9D8B030D-6E8A-4147-A177-3AD203B41FA5}">
                      <a16:colId xmlns:a16="http://schemas.microsoft.com/office/drawing/2014/main" val="3842940770"/>
                    </a:ext>
                  </a:extLst>
                </a:gridCol>
                <a:gridCol w="4242815">
                  <a:extLst>
                    <a:ext uri="{9D8B030D-6E8A-4147-A177-3AD203B41FA5}">
                      <a16:colId xmlns:a16="http://schemas.microsoft.com/office/drawing/2014/main" val="3331164759"/>
                    </a:ext>
                  </a:extLst>
                </a:gridCol>
                <a:gridCol w="3767324">
                  <a:extLst>
                    <a:ext uri="{9D8B030D-6E8A-4147-A177-3AD203B41FA5}">
                      <a16:colId xmlns:a16="http://schemas.microsoft.com/office/drawing/2014/main" val="4177870043"/>
                    </a:ext>
                  </a:extLst>
                </a:gridCol>
              </a:tblGrid>
              <a:tr h="306349">
                <a:tc>
                  <a:txBody>
                    <a:bodyPr/>
                    <a:lstStyle/>
                    <a:p>
                      <a:pPr>
                        <a:buNone/>
                      </a:pPr>
                      <a:r>
                        <a:rPr lang="es-ES" sz="1400" dirty="0"/>
                        <a:t>Característica</a:t>
                      </a:r>
                    </a:p>
                  </a:txBody>
                  <a:tcPr anchor="ctr"/>
                </a:tc>
                <a:tc>
                  <a:txBody>
                    <a:bodyPr/>
                    <a:lstStyle/>
                    <a:p>
                      <a:pPr>
                        <a:buNone/>
                      </a:pPr>
                      <a:r>
                        <a:rPr lang="es-ES" sz="1400" dirty="0"/>
                        <a:t>IA Tradicional</a:t>
                      </a:r>
                    </a:p>
                  </a:txBody>
                  <a:tcPr anchor="ctr"/>
                </a:tc>
                <a:tc>
                  <a:txBody>
                    <a:bodyPr/>
                    <a:lstStyle/>
                    <a:p>
                      <a:pPr>
                        <a:buNone/>
                      </a:pPr>
                      <a:r>
                        <a:rPr lang="es-ES" sz="1400" dirty="0"/>
                        <a:t>IA Generativa (GAI)</a:t>
                      </a:r>
                    </a:p>
                  </a:txBody>
                  <a:tcPr anchor="ctr"/>
                </a:tc>
                <a:extLst>
                  <a:ext uri="{0D108BD9-81ED-4DB2-BD59-A6C34878D82A}">
                    <a16:rowId xmlns:a16="http://schemas.microsoft.com/office/drawing/2014/main" val="496085784"/>
                  </a:ext>
                </a:extLst>
              </a:tr>
              <a:tr h="306349">
                <a:tc>
                  <a:txBody>
                    <a:bodyPr/>
                    <a:lstStyle/>
                    <a:p>
                      <a:pPr>
                        <a:buNone/>
                      </a:pPr>
                      <a:r>
                        <a:rPr lang="es-ES" sz="1400" dirty="0"/>
                        <a:t>Propósito principal</a:t>
                      </a:r>
                    </a:p>
                  </a:txBody>
                  <a:tcPr anchor="ctr"/>
                </a:tc>
                <a:tc>
                  <a:txBody>
                    <a:bodyPr/>
                    <a:lstStyle/>
                    <a:p>
                      <a:pPr>
                        <a:buNone/>
                      </a:pPr>
                      <a:r>
                        <a:rPr lang="es-ES" sz="1400" dirty="0"/>
                        <a:t>Analizar, clasificar, predecir</a:t>
                      </a:r>
                    </a:p>
                  </a:txBody>
                  <a:tcPr anchor="ctr"/>
                </a:tc>
                <a:tc>
                  <a:txBody>
                    <a:bodyPr/>
                    <a:lstStyle/>
                    <a:p>
                      <a:pPr>
                        <a:buNone/>
                      </a:pPr>
                      <a:r>
                        <a:rPr lang="es-ES" sz="1400" dirty="0"/>
                        <a:t>Crear contenido nuevo</a:t>
                      </a:r>
                    </a:p>
                  </a:txBody>
                  <a:tcPr anchor="ctr"/>
                </a:tc>
                <a:extLst>
                  <a:ext uri="{0D108BD9-81ED-4DB2-BD59-A6C34878D82A}">
                    <a16:rowId xmlns:a16="http://schemas.microsoft.com/office/drawing/2014/main" val="728515816"/>
                  </a:ext>
                </a:extLst>
              </a:tr>
              <a:tr h="306349">
                <a:tc>
                  <a:txBody>
                    <a:bodyPr/>
                    <a:lstStyle/>
                    <a:p>
                      <a:pPr>
                        <a:buNone/>
                      </a:pPr>
                      <a:r>
                        <a:rPr lang="es-ES" sz="1400" dirty="0"/>
                        <a:t>Entrada típica</a:t>
                      </a:r>
                    </a:p>
                  </a:txBody>
                  <a:tcPr anchor="ctr"/>
                </a:tc>
                <a:tc>
                  <a:txBody>
                    <a:bodyPr/>
                    <a:lstStyle/>
                    <a:p>
                      <a:pPr>
                        <a:buNone/>
                      </a:pPr>
                      <a:r>
                        <a:rPr lang="es-ES" sz="1400" dirty="0"/>
                        <a:t>Datos estructurados, etiquetas, variables</a:t>
                      </a:r>
                    </a:p>
                  </a:txBody>
                  <a:tcPr anchor="ctr"/>
                </a:tc>
                <a:tc>
                  <a:txBody>
                    <a:bodyPr/>
                    <a:lstStyle/>
                    <a:p>
                      <a:pPr>
                        <a:buNone/>
                      </a:pPr>
                      <a:r>
                        <a:rPr lang="es-ES" sz="1400" dirty="0"/>
                        <a:t>Texto, imágenes, audio, </a:t>
                      </a:r>
                      <a:r>
                        <a:rPr lang="es-ES" sz="1400" err="1"/>
                        <a:t>prompts</a:t>
                      </a:r>
                      <a:endParaRPr lang="es-ES" sz="1400" dirty="0" err="1"/>
                    </a:p>
                  </a:txBody>
                  <a:tcPr anchor="ctr"/>
                </a:tc>
                <a:extLst>
                  <a:ext uri="{0D108BD9-81ED-4DB2-BD59-A6C34878D82A}">
                    <a16:rowId xmlns:a16="http://schemas.microsoft.com/office/drawing/2014/main" val="2384567937"/>
                  </a:ext>
                </a:extLst>
              </a:tr>
              <a:tr h="316992">
                <a:tc>
                  <a:txBody>
                    <a:bodyPr/>
                    <a:lstStyle/>
                    <a:p>
                      <a:pPr>
                        <a:buNone/>
                      </a:pPr>
                      <a:r>
                        <a:rPr lang="es-ES" sz="1400" dirty="0"/>
                        <a:t>Salida esperada</a:t>
                      </a:r>
                    </a:p>
                  </a:txBody>
                  <a:tcPr anchor="ctr"/>
                </a:tc>
                <a:tc>
                  <a:txBody>
                    <a:bodyPr/>
                    <a:lstStyle/>
                    <a:p>
                      <a:pPr>
                        <a:buNone/>
                      </a:pPr>
                      <a:r>
                        <a:rPr lang="es-ES" sz="1400" dirty="0"/>
                        <a:t>Una predicción o decisión</a:t>
                      </a:r>
                    </a:p>
                  </a:txBody>
                  <a:tcPr anchor="ctr"/>
                </a:tc>
                <a:tc>
                  <a:txBody>
                    <a:bodyPr/>
                    <a:lstStyle/>
                    <a:p>
                      <a:pPr>
                        <a:buNone/>
                      </a:pPr>
                      <a:r>
                        <a:rPr lang="es-ES" sz="1400" dirty="0"/>
                        <a:t>Un texto, una imagen, un código, una voz</a:t>
                      </a:r>
                    </a:p>
                  </a:txBody>
                  <a:tcPr anchor="ctr"/>
                </a:tc>
                <a:extLst>
                  <a:ext uri="{0D108BD9-81ED-4DB2-BD59-A6C34878D82A}">
                    <a16:rowId xmlns:a16="http://schemas.microsoft.com/office/drawing/2014/main" val="1508736402"/>
                  </a:ext>
                </a:extLst>
              </a:tr>
              <a:tr h="306349">
                <a:tc>
                  <a:txBody>
                    <a:bodyPr/>
                    <a:lstStyle/>
                    <a:p>
                      <a:pPr>
                        <a:buNone/>
                      </a:pPr>
                      <a:r>
                        <a:rPr lang="es-ES" sz="1400" dirty="0"/>
                        <a:t>Ejemplo clásico</a:t>
                      </a:r>
                    </a:p>
                  </a:txBody>
                  <a:tcPr anchor="ctr"/>
                </a:tc>
                <a:tc>
                  <a:txBody>
                    <a:bodyPr/>
                    <a:lstStyle/>
                    <a:p>
                      <a:pPr>
                        <a:buNone/>
                      </a:pPr>
                      <a:r>
                        <a:rPr lang="es-ES" sz="1400" dirty="0"/>
                        <a:t>¿Este correo es spam o no?</a:t>
                      </a:r>
                    </a:p>
                  </a:txBody>
                  <a:tcPr anchor="ctr"/>
                </a:tc>
                <a:tc>
                  <a:txBody>
                    <a:bodyPr/>
                    <a:lstStyle/>
                    <a:p>
                      <a:pPr>
                        <a:buNone/>
                      </a:pPr>
                      <a:r>
                        <a:rPr lang="es-ES" sz="1400" dirty="0"/>
                        <a:t>Escríbeme un correo formal desde cero</a:t>
                      </a:r>
                    </a:p>
                  </a:txBody>
                  <a:tcPr anchor="ctr"/>
                </a:tc>
                <a:extLst>
                  <a:ext uri="{0D108BD9-81ED-4DB2-BD59-A6C34878D82A}">
                    <a16:rowId xmlns:a16="http://schemas.microsoft.com/office/drawing/2014/main" val="2916588553"/>
                  </a:ext>
                </a:extLst>
              </a:tr>
              <a:tr h="341376">
                <a:tc>
                  <a:txBody>
                    <a:bodyPr/>
                    <a:lstStyle/>
                    <a:p>
                      <a:pPr>
                        <a:buNone/>
                      </a:pPr>
                      <a:r>
                        <a:rPr lang="es-ES" sz="1400" dirty="0"/>
                        <a:t>Ejemplo en salud</a:t>
                      </a:r>
                    </a:p>
                  </a:txBody>
                  <a:tcPr anchor="ctr"/>
                </a:tc>
                <a:tc>
                  <a:txBody>
                    <a:bodyPr/>
                    <a:lstStyle/>
                    <a:p>
                      <a:pPr>
                        <a:buNone/>
                      </a:pPr>
                      <a:r>
                        <a:rPr lang="es-ES" sz="1400" dirty="0"/>
                        <a:t>Predecir riesgo cardiovascular</a:t>
                      </a:r>
                    </a:p>
                  </a:txBody>
                  <a:tcPr anchor="ctr"/>
                </a:tc>
                <a:tc>
                  <a:txBody>
                    <a:bodyPr/>
                    <a:lstStyle/>
                    <a:p>
                      <a:pPr>
                        <a:buNone/>
                      </a:pPr>
                      <a:r>
                        <a:rPr lang="es-ES" sz="1400" dirty="0"/>
                        <a:t>Redactar automáticamente el informe clínico</a:t>
                      </a:r>
                    </a:p>
                  </a:txBody>
                  <a:tcPr anchor="ctr"/>
                </a:tc>
                <a:extLst>
                  <a:ext uri="{0D108BD9-81ED-4DB2-BD59-A6C34878D82A}">
                    <a16:rowId xmlns:a16="http://schemas.microsoft.com/office/drawing/2014/main" val="1558162459"/>
                  </a:ext>
                </a:extLst>
              </a:tr>
              <a:tr h="316992">
                <a:tc>
                  <a:txBody>
                    <a:bodyPr/>
                    <a:lstStyle/>
                    <a:p>
                      <a:pPr>
                        <a:buNone/>
                      </a:pPr>
                      <a:r>
                        <a:rPr lang="es-ES" sz="1400" dirty="0"/>
                        <a:t>Entrenamiento</a:t>
                      </a:r>
                    </a:p>
                  </a:txBody>
                  <a:tcPr anchor="ctr"/>
                </a:tc>
                <a:tc>
                  <a:txBody>
                    <a:bodyPr/>
                    <a:lstStyle/>
                    <a:p>
                      <a:pPr>
                        <a:buNone/>
                      </a:pPr>
                      <a:r>
                        <a:rPr lang="es-ES" sz="1400" dirty="0"/>
                        <a:t>Con etiquetas y reglas claras</a:t>
                      </a:r>
                    </a:p>
                  </a:txBody>
                  <a:tcPr anchor="ctr"/>
                </a:tc>
                <a:tc>
                  <a:txBody>
                    <a:bodyPr/>
                    <a:lstStyle/>
                    <a:p>
                      <a:pPr>
                        <a:buNone/>
                      </a:pPr>
                      <a:r>
                        <a:rPr lang="es-ES" sz="1400" dirty="0"/>
                        <a:t>Con grandes volúmenes de contenido libre</a:t>
                      </a:r>
                    </a:p>
                  </a:txBody>
                  <a:tcPr anchor="ctr"/>
                </a:tc>
                <a:extLst>
                  <a:ext uri="{0D108BD9-81ED-4DB2-BD59-A6C34878D82A}">
                    <a16:rowId xmlns:a16="http://schemas.microsoft.com/office/drawing/2014/main" val="3350064614"/>
                  </a:ext>
                </a:extLst>
              </a:tr>
              <a:tr h="316992">
                <a:tc>
                  <a:txBody>
                    <a:bodyPr/>
                    <a:lstStyle/>
                    <a:p>
                      <a:pPr>
                        <a:buNone/>
                      </a:pPr>
                      <a:r>
                        <a:rPr lang="es-ES" sz="1400" dirty="0"/>
                        <a:t>Nivel de creatividad</a:t>
                      </a:r>
                    </a:p>
                  </a:txBody>
                  <a:tcPr anchor="ctr"/>
                </a:tc>
                <a:tc>
                  <a:txBody>
                    <a:bodyPr/>
                    <a:lstStyle/>
                    <a:p>
                      <a:pPr>
                        <a:buNone/>
                      </a:pPr>
                      <a:r>
                        <a:rPr lang="es-ES" sz="1400" dirty="0"/>
                        <a:t>Bajo (se basa en reglas)</a:t>
                      </a:r>
                    </a:p>
                  </a:txBody>
                  <a:tcPr anchor="ctr"/>
                </a:tc>
                <a:tc>
                  <a:txBody>
                    <a:bodyPr/>
                    <a:lstStyle/>
                    <a:p>
                      <a:pPr>
                        <a:buNone/>
                      </a:pPr>
                      <a:r>
                        <a:rPr lang="es-ES" sz="1400" dirty="0"/>
                        <a:t>Alto (imita estilos, crea desde instrucciones)</a:t>
                      </a:r>
                    </a:p>
                  </a:txBody>
                  <a:tcPr anchor="ctr"/>
                </a:tc>
                <a:extLst>
                  <a:ext uri="{0D108BD9-81ED-4DB2-BD59-A6C34878D82A}">
                    <a16:rowId xmlns:a16="http://schemas.microsoft.com/office/drawing/2014/main" val="3762043444"/>
                  </a:ext>
                </a:extLst>
              </a:tr>
              <a:tr h="329184">
                <a:tc>
                  <a:txBody>
                    <a:bodyPr/>
                    <a:lstStyle/>
                    <a:p>
                      <a:pPr>
                        <a:buNone/>
                      </a:pPr>
                      <a:r>
                        <a:rPr lang="es-ES" sz="1400" dirty="0"/>
                        <a:t>Riesgo de alucinaciones</a:t>
                      </a:r>
                    </a:p>
                  </a:txBody>
                  <a:tcPr anchor="ctr"/>
                </a:tc>
                <a:tc>
                  <a:txBody>
                    <a:bodyPr/>
                    <a:lstStyle/>
                    <a:p>
                      <a:pPr>
                        <a:buNone/>
                      </a:pPr>
                      <a:r>
                        <a:rPr lang="es-ES" sz="1400" dirty="0"/>
                        <a:t>Bajo</a:t>
                      </a:r>
                    </a:p>
                  </a:txBody>
                  <a:tcPr anchor="ctr"/>
                </a:tc>
                <a:tc>
                  <a:txBody>
                    <a:bodyPr/>
                    <a:lstStyle/>
                    <a:p>
                      <a:pPr>
                        <a:buNone/>
                      </a:pPr>
                      <a:r>
                        <a:rPr lang="es-ES" sz="1400" dirty="0"/>
                        <a:t>Alto (puede inventar cosas que parecen reales)</a:t>
                      </a:r>
                    </a:p>
                  </a:txBody>
                  <a:tcPr anchor="ctr"/>
                </a:tc>
                <a:extLst>
                  <a:ext uri="{0D108BD9-81ED-4DB2-BD59-A6C34878D82A}">
                    <a16:rowId xmlns:a16="http://schemas.microsoft.com/office/drawing/2014/main" val="3172837998"/>
                  </a:ext>
                </a:extLst>
              </a:tr>
              <a:tr h="536448">
                <a:tc>
                  <a:txBody>
                    <a:bodyPr/>
                    <a:lstStyle/>
                    <a:p>
                      <a:pPr>
                        <a:buNone/>
                      </a:pPr>
                      <a:r>
                        <a:rPr lang="es-ES" sz="1400" dirty="0"/>
                        <a:t>Ejemplos de herramientas</a:t>
                      </a:r>
                    </a:p>
                  </a:txBody>
                  <a:tcPr anchor="ctr"/>
                </a:tc>
                <a:tc>
                  <a:txBody>
                    <a:bodyPr/>
                    <a:lstStyle/>
                    <a:p>
                      <a:pPr>
                        <a:buNone/>
                      </a:pPr>
                      <a:r>
                        <a:rPr lang="es-ES" sz="1400" err="1"/>
                        <a:t>Power</a:t>
                      </a:r>
                      <a:r>
                        <a:rPr lang="es-ES" sz="1400" dirty="0"/>
                        <a:t> BI, modelos de </a:t>
                      </a:r>
                      <a:r>
                        <a:rPr lang="es-ES" sz="1400" err="1"/>
                        <a:t>scoring</a:t>
                      </a:r>
                      <a:r>
                        <a:rPr lang="es-ES" sz="1400" dirty="0"/>
                        <a:t>, motores de recomendación</a:t>
                      </a:r>
                    </a:p>
                  </a:txBody>
                  <a:tcPr anchor="ctr"/>
                </a:tc>
                <a:tc>
                  <a:txBody>
                    <a:bodyPr/>
                    <a:lstStyle/>
                    <a:p>
                      <a:pPr>
                        <a:buNone/>
                      </a:pPr>
                      <a:r>
                        <a:rPr lang="es-ES" sz="1400" err="1"/>
                        <a:t>ChatGPT</a:t>
                      </a:r>
                      <a:r>
                        <a:rPr lang="es-ES" sz="1400" dirty="0"/>
                        <a:t>, DALL·E, </a:t>
                      </a:r>
                      <a:r>
                        <a:rPr lang="es-ES" sz="1400" err="1"/>
                        <a:t>Midjourney</a:t>
                      </a:r>
                      <a:r>
                        <a:rPr lang="es-ES" sz="1400" dirty="0"/>
                        <a:t>, Claude, </a:t>
                      </a:r>
                      <a:r>
                        <a:rPr lang="es-ES" sz="1400" err="1"/>
                        <a:t>Copilot</a:t>
                      </a:r>
                      <a:endParaRPr lang="es-ES" sz="1400" dirty="0" err="1"/>
                    </a:p>
                  </a:txBody>
                  <a:tcPr anchor="ctr"/>
                </a:tc>
                <a:extLst>
                  <a:ext uri="{0D108BD9-81ED-4DB2-BD59-A6C34878D82A}">
                    <a16:rowId xmlns:a16="http://schemas.microsoft.com/office/drawing/2014/main" val="1030866396"/>
                  </a:ext>
                </a:extLst>
              </a:tr>
            </a:tbl>
          </a:graphicData>
        </a:graphic>
      </p:graphicFrame>
    </p:spTree>
    <p:extLst>
      <p:ext uri="{BB962C8B-B14F-4D97-AF65-F5344CB8AC3E}">
        <p14:creationId xmlns:p14="http://schemas.microsoft.com/office/powerpoint/2010/main" val="32875653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F5F77-178A-4AEA-C330-F1A29E1D91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AF084A-D676-9DB7-AD97-7DE244E079D8}"/>
              </a:ext>
            </a:extLst>
          </p:cNvPr>
          <p:cNvSpPr>
            <a:spLocks noGrp="1"/>
          </p:cNvSpPr>
          <p:nvPr>
            <p:ph type="title"/>
          </p:nvPr>
        </p:nvSpPr>
        <p:spPr/>
        <p:txBody>
          <a:bodyPr>
            <a:normAutofit/>
          </a:bodyPr>
          <a:lstStyle/>
          <a:p>
            <a:pPr algn="ctr">
              <a:spcBef>
                <a:spcPts val="0"/>
              </a:spcBef>
            </a:pPr>
            <a:r>
              <a:rPr lang="es-ES" sz="3600" dirty="0"/>
              <a:t>2. Diferencias entre IA Generativa (GAI) y otras IA tradicionales</a:t>
            </a:r>
          </a:p>
          <a:p>
            <a:pPr algn="ctr">
              <a:spcBef>
                <a:spcPts val="0"/>
              </a:spcBef>
            </a:pPr>
            <a:endParaRPr lang="es-ES" sz="3600" dirty="0"/>
          </a:p>
        </p:txBody>
      </p:sp>
      <p:sp>
        <p:nvSpPr>
          <p:cNvPr id="3" name="Marcador de contenido 2">
            <a:extLst>
              <a:ext uri="{FF2B5EF4-FFF2-40B4-BE49-F238E27FC236}">
                <a16:creationId xmlns:a16="http://schemas.microsoft.com/office/drawing/2014/main" id="{CA8CC988-9F6D-EA61-F646-AB5438EA63F0}"/>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ea typeface="+mn-lt"/>
                <a:cs typeface="+mn-lt"/>
              </a:rPr>
              <a:t>Metáfora</a:t>
            </a:r>
            <a:endParaRPr lang="es-ES" dirty="0"/>
          </a:p>
          <a:p>
            <a:pPr algn="ctr">
              <a:buNone/>
            </a:pPr>
            <a:r>
              <a:rPr lang="es-ES" i="1" dirty="0">
                <a:ea typeface="+mn-lt"/>
                <a:cs typeface="+mn-lt"/>
              </a:rPr>
              <a:t>“La IA tradicional es como un semáforo inteligente: observa el tráfico y decide si cambia a rojo o a verde. En cambio, la IA generativa es como un escritor creativo: le das una idea, y te entrega una historia, una imagen o una presentación nueva.”</a:t>
            </a:r>
            <a:endParaRPr lang="es-ES"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62446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0555E-AB15-2256-8013-834EC2005D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22468E-C350-661D-1484-5FFBE5B64EDC}"/>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EF9AB672-FCF9-C127-E47C-0277AF6965FF}"/>
              </a:ext>
            </a:extLst>
          </p:cNvPr>
          <p:cNvSpPr>
            <a:spLocks noGrp="1"/>
          </p:cNvSpPr>
          <p:nvPr>
            <p:ph idx="1"/>
          </p:nvPr>
        </p:nvSpPr>
        <p:spPr/>
        <p:txBody>
          <a:bodyPr vert="horz" lIns="91440" tIns="45720" rIns="91440" bIns="45720" rtlCol="0" anchor="t">
            <a:normAutofit/>
          </a:bodyPr>
          <a:lstStyle/>
          <a:p>
            <a:pPr algn="ctr">
              <a:buNone/>
            </a:pPr>
            <a:r>
              <a:rPr lang="es-ES" dirty="0">
                <a:ea typeface="+mn-lt"/>
                <a:cs typeface="+mn-lt"/>
              </a:rPr>
              <a:t>“Cada vez que decimos ‘Inteligencia Artificial’, aparecen opiniones muy distintas: desde la fascinación por su potencial hasta el miedo a que nos reemplace. Por eso, antes de avanzar, quiero que hagamos una pausa para distinguir lo que la IA realmente es... de lo que muchas veces creemos que es.”</a:t>
            </a: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744487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08E12-2190-305F-4FA7-DAD8A5C784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9858249-0572-C334-99B6-B22F82770F16}"/>
              </a:ext>
            </a:extLst>
          </p:cNvPr>
          <p:cNvSpPr>
            <a:spLocks noGrp="1"/>
          </p:cNvSpPr>
          <p:nvPr>
            <p:ph type="title"/>
          </p:nvPr>
        </p:nvSpPr>
        <p:spPr/>
        <p:txBody>
          <a:bodyPr>
            <a:normAutofit/>
          </a:bodyPr>
          <a:lstStyle/>
          <a:p>
            <a:pPr algn="ctr">
              <a:spcBef>
                <a:spcPts val="0"/>
              </a:spcBef>
            </a:pPr>
            <a:r>
              <a:rPr lang="es-ES" sz="3600" dirty="0"/>
              <a:t>2. Diferencias entre IA Generativa (GAI) y otras IA tradicionales</a:t>
            </a:r>
          </a:p>
          <a:p>
            <a:pPr algn="ctr">
              <a:spcBef>
                <a:spcPts val="0"/>
              </a:spcBef>
            </a:pPr>
            <a:endParaRPr lang="es-ES" sz="3600" dirty="0"/>
          </a:p>
        </p:txBody>
      </p:sp>
      <p:sp>
        <p:nvSpPr>
          <p:cNvPr id="3" name="Marcador de contenido 2">
            <a:extLst>
              <a:ext uri="{FF2B5EF4-FFF2-40B4-BE49-F238E27FC236}">
                <a16:creationId xmlns:a16="http://schemas.microsoft.com/office/drawing/2014/main" id="{DE7A6DBF-0A59-9D1D-308E-92CAC0CE4E98}"/>
              </a:ext>
            </a:extLst>
          </p:cNvPr>
          <p:cNvSpPr>
            <a:spLocks noGrp="1"/>
          </p:cNvSpPr>
          <p:nvPr>
            <p:ph idx="1"/>
          </p:nvPr>
        </p:nvSpPr>
        <p:spPr>
          <a:xfrm>
            <a:off x="877845" y="2272158"/>
            <a:ext cx="10514054" cy="526594"/>
          </a:xfrm>
        </p:spPr>
        <p:txBody>
          <a:bodyPr vert="horz" lIns="91440" tIns="45720" rIns="91440" bIns="45720" rtlCol="0" anchor="t">
            <a:normAutofit/>
          </a:bodyPr>
          <a:lstStyle/>
          <a:p>
            <a:pPr>
              <a:buNone/>
            </a:pPr>
            <a:r>
              <a:rPr lang="es-ES" b="1" dirty="0">
                <a:ea typeface="+mn-lt"/>
                <a:cs typeface="+mn-lt"/>
              </a:rPr>
              <a:t>Ejemplo práctico comparado (correo electrónico)</a:t>
            </a:r>
            <a:endParaRPr lang="es-ES" dirty="0"/>
          </a:p>
        </p:txBody>
      </p:sp>
      <p:graphicFrame>
        <p:nvGraphicFramePr>
          <p:cNvPr id="5" name="Tabla 4">
            <a:extLst>
              <a:ext uri="{FF2B5EF4-FFF2-40B4-BE49-F238E27FC236}">
                <a16:creationId xmlns:a16="http://schemas.microsoft.com/office/drawing/2014/main" id="{10BCF4E0-690A-10BC-42C9-4032C5565150}"/>
              </a:ext>
            </a:extLst>
          </p:cNvPr>
          <p:cNvGraphicFramePr>
            <a:graphicFrameLocks noGrp="1"/>
          </p:cNvGraphicFramePr>
          <p:nvPr>
            <p:extLst>
              <p:ext uri="{D42A27DB-BD31-4B8C-83A1-F6EECF244321}">
                <p14:modId xmlns:p14="http://schemas.microsoft.com/office/powerpoint/2010/main" val="1807465012"/>
              </p:ext>
            </p:extLst>
          </p:nvPr>
        </p:nvGraphicFramePr>
        <p:xfrm>
          <a:off x="878066" y="2926887"/>
          <a:ext cx="10351005" cy="914400"/>
        </p:xfrm>
        <a:graphic>
          <a:graphicData uri="http://schemas.openxmlformats.org/drawingml/2006/table">
            <a:tbl>
              <a:tblPr firstRow="1" bandRow="1">
                <a:tableStyleId>{93296810-A885-4BE3-A3E7-6D5BEEA58F35}</a:tableStyleId>
              </a:tblPr>
              <a:tblGrid>
                <a:gridCol w="2060446">
                  <a:extLst>
                    <a:ext uri="{9D8B030D-6E8A-4147-A177-3AD203B41FA5}">
                      <a16:colId xmlns:a16="http://schemas.microsoft.com/office/drawing/2014/main" val="2396062799"/>
                    </a:ext>
                  </a:extLst>
                </a:gridCol>
                <a:gridCol w="4523232">
                  <a:extLst>
                    <a:ext uri="{9D8B030D-6E8A-4147-A177-3AD203B41FA5}">
                      <a16:colId xmlns:a16="http://schemas.microsoft.com/office/drawing/2014/main" val="1181502530"/>
                    </a:ext>
                  </a:extLst>
                </a:gridCol>
                <a:gridCol w="3767327">
                  <a:extLst>
                    <a:ext uri="{9D8B030D-6E8A-4147-A177-3AD203B41FA5}">
                      <a16:colId xmlns:a16="http://schemas.microsoft.com/office/drawing/2014/main" val="1731825626"/>
                    </a:ext>
                  </a:extLst>
                </a:gridCol>
              </a:tblGrid>
              <a:tr h="0">
                <a:tc>
                  <a:txBody>
                    <a:bodyPr/>
                    <a:lstStyle/>
                    <a:p>
                      <a:pPr>
                        <a:buNone/>
                      </a:pPr>
                      <a:r>
                        <a:rPr lang="es-ES" sz="1600" dirty="0"/>
                        <a:t>Tarea</a:t>
                      </a:r>
                    </a:p>
                  </a:txBody>
                  <a:tcPr anchor="ctr"/>
                </a:tc>
                <a:tc>
                  <a:txBody>
                    <a:bodyPr/>
                    <a:lstStyle/>
                    <a:p>
                      <a:pPr>
                        <a:buNone/>
                      </a:pPr>
                      <a:r>
                        <a:rPr lang="es-ES" sz="1600" dirty="0"/>
                        <a:t>¿Qué haría la IA tradicional?</a:t>
                      </a:r>
                    </a:p>
                  </a:txBody>
                  <a:tcPr anchor="ctr"/>
                </a:tc>
                <a:tc>
                  <a:txBody>
                    <a:bodyPr/>
                    <a:lstStyle/>
                    <a:p>
                      <a:pPr>
                        <a:buNone/>
                      </a:pPr>
                      <a:r>
                        <a:rPr lang="es-ES" sz="1600" dirty="0"/>
                        <a:t>¿Qué haría la IA generativa?</a:t>
                      </a:r>
                    </a:p>
                  </a:txBody>
                  <a:tcPr anchor="ctr"/>
                </a:tc>
                <a:extLst>
                  <a:ext uri="{0D108BD9-81ED-4DB2-BD59-A6C34878D82A}">
                    <a16:rowId xmlns:a16="http://schemas.microsoft.com/office/drawing/2014/main" val="3967324265"/>
                  </a:ext>
                </a:extLst>
              </a:tr>
              <a:tr h="0">
                <a:tc>
                  <a:txBody>
                    <a:bodyPr/>
                    <a:lstStyle/>
                    <a:p>
                      <a:pPr>
                        <a:buNone/>
                      </a:pPr>
                      <a:r>
                        <a:rPr lang="es-ES" sz="1600" dirty="0"/>
                        <a:t>Enviar una notificación</a:t>
                      </a:r>
                    </a:p>
                  </a:txBody>
                  <a:tcPr anchor="ctr"/>
                </a:tc>
                <a:tc>
                  <a:txBody>
                    <a:bodyPr/>
                    <a:lstStyle/>
                    <a:p>
                      <a:pPr>
                        <a:buNone/>
                      </a:pPr>
                      <a:r>
                        <a:rPr lang="es-ES" sz="1600" dirty="0"/>
                        <a:t>Detecta que el cliente no abrió el correo y actualiza la base de datos</a:t>
                      </a:r>
                    </a:p>
                  </a:txBody>
                  <a:tcPr anchor="ctr"/>
                </a:tc>
                <a:tc>
                  <a:txBody>
                    <a:bodyPr/>
                    <a:lstStyle/>
                    <a:p>
                      <a:pPr>
                        <a:buNone/>
                      </a:pPr>
                      <a:r>
                        <a:rPr lang="es-ES" sz="1600" dirty="0"/>
                        <a:t>Redacta automáticamente el nuevo correo con un tono más persuasivo</a:t>
                      </a:r>
                    </a:p>
                  </a:txBody>
                  <a:tcPr anchor="ctr"/>
                </a:tc>
                <a:extLst>
                  <a:ext uri="{0D108BD9-81ED-4DB2-BD59-A6C34878D82A}">
                    <a16:rowId xmlns:a16="http://schemas.microsoft.com/office/drawing/2014/main" val="1441193170"/>
                  </a:ext>
                </a:extLst>
              </a:tr>
            </a:tbl>
          </a:graphicData>
        </a:graphic>
      </p:graphicFrame>
      <p:sp>
        <p:nvSpPr>
          <p:cNvPr id="6" name="CuadroTexto 5">
            <a:extLst>
              <a:ext uri="{FF2B5EF4-FFF2-40B4-BE49-F238E27FC236}">
                <a16:creationId xmlns:a16="http://schemas.microsoft.com/office/drawing/2014/main" id="{30CA071F-13C3-095A-0057-1AEA8E292E53}"/>
              </a:ext>
            </a:extLst>
          </p:cNvPr>
          <p:cNvSpPr txBox="1"/>
          <p:nvPr/>
        </p:nvSpPr>
        <p:spPr>
          <a:xfrm>
            <a:off x="1182624" y="4181855"/>
            <a:ext cx="1021689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400">
                <a:ea typeface="+mn-lt"/>
                <a:cs typeface="+mn-lt"/>
              </a:rPr>
              <a:t>“La IA tradicional </a:t>
            </a:r>
            <a:r>
              <a:rPr lang="es-ES" sz="1400" b="1">
                <a:ea typeface="+mn-lt"/>
                <a:cs typeface="+mn-lt"/>
              </a:rPr>
              <a:t>predice</a:t>
            </a:r>
            <a:r>
              <a:rPr lang="es-ES" sz="1400">
                <a:ea typeface="+mn-lt"/>
                <a:cs typeface="+mn-lt"/>
              </a:rPr>
              <a:t>; la IA generativa </a:t>
            </a:r>
            <a:r>
              <a:rPr lang="es-ES" sz="1400" b="1">
                <a:ea typeface="+mn-lt"/>
                <a:cs typeface="+mn-lt"/>
              </a:rPr>
              <a:t>crea</a:t>
            </a:r>
            <a:r>
              <a:rPr lang="es-ES" sz="1400">
                <a:ea typeface="+mn-lt"/>
                <a:cs typeface="+mn-lt"/>
              </a:rPr>
              <a:t>.”</a:t>
            </a:r>
            <a:endParaRPr lang="es-ES" sz="1400"/>
          </a:p>
          <a:p>
            <a:pPr marL="285750" indent="-285750">
              <a:buFont typeface="Arial"/>
              <a:buChar char="•"/>
            </a:pPr>
            <a:r>
              <a:rPr lang="es-ES" sz="1400">
                <a:ea typeface="+mn-lt"/>
                <a:cs typeface="+mn-lt"/>
              </a:rPr>
              <a:t>“Antes, la IA decidía si algo era ‘A o B’. Ahora, puede escribir el texto que explica por qué.”</a:t>
            </a:r>
            <a:endParaRPr lang="es-ES" sz="1400"/>
          </a:p>
          <a:p>
            <a:pPr marL="285750" indent="-285750">
              <a:buFont typeface="Arial"/>
              <a:buChar char="•"/>
            </a:pPr>
            <a:r>
              <a:rPr lang="es-ES" sz="1400" dirty="0">
                <a:ea typeface="+mn-lt"/>
                <a:cs typeface="+mn-lt"/>
              </a:rPr>
              <a:t>“La IA generativa no solo automatiza tareas, también puede ayudarte a empezar desde una hoja en blanco.”</a:t>
            </a:r>
            <a:endParaRPr lang="es-ES" sz="1400" dirty="0"/>
          </a:p>
          <a:p>
            <a:pPr algn="l"/>
            <a:endParaRPr lang="es-ES" dirty="0"/>
          </a:p>
        </p:txBody>
      </p:sp>
    </p:spTree>
    <p:extLst>
      <p:ext uri="{BB962C8B-B14F-4D97-AF65-F5344CB8AC3E}">
        <p14:creationId xmlns:p14="http://schemas.microsoft.com/office/powerpoint/2010/main" val="5630988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C8D1D-47BD-963C-C1D8-532CCD6C0A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4C86228-DFEE-7406-5656-2098C3BC3069}"/>
              </a:ext>
            </a:extLst>
          </p:cNvPr>
          <p:cNvSpPr>
            <a:spLocks noGrp="1"/>
          </p:cNvSpPr>
          <p:nvPr>
            <p:ph type="title"/>
          </p:nvPr>
        </p:nvSpPr>
        <p:spPr/>
        <p:txBody>
          <a:bodyPr>
            <a:normAutofit/>
          </a:bodyPr>
          <a:lstStyle/>
          <a:p>
            <a:pPr algn="ctr">
              <a:spcBef>
                <a:spcPts val="0"/>
              </a:spcBef>
            </a:pPr>
            <a:r>
              <a:rPr lang="es-ES" sz="3600" dirty="0"/>
              <a:t>2. Diferencias entre IA Generativa (GAI) y otras IA tradicionales</a:t>
            </a:r>
          </a:p>
          <a:p>
            <a:pPr algn="ctr">
              <a:spcBef>
                <a:spcPts val="0"/>
              </a:spcBef>
            </a:pPr>
            <a:endParaRPr lang="es-ES" sz="3600" dirty="0"/>
          </a:p>
        </p:txBody>
      </p:sp>
      <p:sp>
        <p:nvSpPr>
          <p:cNvPr id="3" name="Marcador de contenido 2">
            <a:extLst>
              <a:ext uri="{FF2B5EF4-FFF2-40B4-BE49-F238E27FC236}">
                <a16:creationId xmlns:a16="http://schemas.microsoft.com/office/drawing/2014/main" id="{208FF5FB-3B04-24EA-BEB0-9A658AA18BD6}"/>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ea typeface="+mn-lt"/>
                <a:cs typeface="+mn-lt"/>
              </a:rPr>
              <a:t>Cierre</a:t>
            </a:r>
            <a:endParaRPr lang="es-ES" dirty="0"/>
          </a:p>
          <a:p>
            <a:pPr algn="ctr">
              <a:buNone/>
            </a:pPr>
            <a:r>
              <a:rPr lang="es-ES" i="1">
                <a:ea typeface="+mn-lt"/>
                <a:cs typeface="+mn-lt"/>
              </a:rPr>
              <a:t>“Ambas </a:t>
            </a:r>
            <a:r>
              <a:rPr lang="es-ES" i="1" err="1">
                <a:ea typeface="+mn-lt"/>
                <a:cs typeface="+mn-lt"/>
              </a:rPr>
              <a:t>IAs</a:t>
            </a:r>
            <a:r>
              <a:rPr lang="es-ES" i="1">
                <a:ea typeface="+mn-lt"/>
                <a:cs typeface="+mn-lt"/>
              </a:rPr>
              <a:t> son complementarias: la tradicional nos ayuda a tomar decisiones basadas en datos. La generativa nos ayuda a producir contenido útil más rápido. El verdadero poder está en usarlas juntas con criterio.”</a:t>
            </a:r>
            <a:endParaRPr lang="es-ES"/>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41941975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E7720-13AD-A2FE-B9D1-B0D44688809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2DBE28-C886-2951-060F-C1DF57353BBF}"/>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5F1E7093-E225-D1A1-7E6D-05F6C0224BAC}"/>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ea typeface="+mn-lt"/>
                <a:cs typeface="+mn-lt"/>
              </a:rPr>
              <a:t>Introducción</a:t>
            </a:r>
            <a:endParaRPr lang="es-ES" dirty="0"/>
          </a:p>
          <a:p>
            <a:pPr algn="ctr">
              <a:buNone/>
            </a:pPr>
            <a:r>
              <a:rPr lang="es-ES" i="1" dirty="0">
                <a:ea typeface="+mn-lt"/>
                <a:cs typeface="+mn-lt"/>
              </a:rPr>
              <a:t>"Muchas veces me preguntan: ¿pero en qué momento del trabajo se puede usar IA generativa? La respuesta es: en más momentos de los que uno cree. Vamos a ver ejemplos concretos, simples, pero potentes."</a:t>
            </a:r>
            <a:endParaRPr lang="es-ES"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209184911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1684A-C8FE-621B-267B-18142C635F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C6C8ED9-06F6-5E5A-DEB7-874CAD3A7805}"/>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0CD85BA9-5F1F-8CEE-C7DC-3A2C11A9BF16}"/>
              </a:ext>
            </a:extLst>
          </p:cNvPr>
          <p:cNvSpPr>
            <a:spLocks noGrp="1"/>
          </p:cNvSpPr>
          <p:nvPr>
            <p:ph idx="1"/>
          </p:nvPr>
        </p:nvSpPr>
        <p:spPr>
          <a:xfrm>
            <a:off x="877845" y="2262066"/>
            <a:ext cx="10514054" cy="3549361"/>
          </a:xfrm>
        </p:spPr>
        <p:txBody>
          <a:bodyPr vert="horz" lIns="91440" tIns="45720" rIns="91440" bIns="45720" rtlCol="0" anchor="t">
            <a:normAutofit fontScale="92500" lnSpcReduction="20000"/>
          </a:bodyPr>
          <a:lstStyle/>
          <a:p>
            <a:pPr>
              <a:buNone/>
            </a:pPr>
            <a:r>
              <a:rPr lang="es-ES" b="1" dirty="0"/>
              <a:t>1. ✉️ Redacción de correos electrónicos y documentos</a:t>
            </a:r>
            <a:endParaRPr lang="es-ES" dirty="0"/>
          </a:p>
          <a:p>
            <a:pPr marL="0" indent="0">
              <a:buNone/>
            </a:pPr>
            <a:r>
              <a:rPr lang="es-ES" dirty="0">
                <a:ea typeface="+mn-lt"/>
                <a:cs typeface="+mn-lt"/>
              </a:rPr>
              <a:t>“Redactar desde cero a veces cuesta. La IA puede darte un borrador, sugerir tono, o ayudarte a pulir lo que escribiste.”</a:t>
            </a:r>
            <a:endParaRPr lang="es-ES" dirty="0"/>
          </a:p>
          <a:p>
            <a:pPr>
              <a:buNone/>
            </a:pPr>
            <a:r>
              <a:rPr lang="es-ES" b="1" dirty="0"/>
              <a:t>Ejemplos:</a:t>
            </a:r>
          </a:p>
          <a:p>
            <a:pPr>
              <a:buFont typeface="Arial"/>
              <a:buChar char="•"/>
            </a:pPr>
            <a:r>
              <a:rPr lang="es-ES" dirty="0">
                <a:ea typeface="+mn-lt"/>
                <a:cs typeface="+mn-lt"/>
              </a:rPr>
              <a:t>“Redáctame un correo para disculparme por no asistir a una reunión, manteniendo un tono profesional y cordial.”</a:t>
            </a:r>
            <a:endParaRPr lang="es-ES" dirty="0"/>
          </a:p>
          <a:p>
            <a:pPr>
              <a:buFont typeface="Arial"/>
              <a:buChar char="•"/>
            </a:pPr>
            <a:r>
              <a:rPr lang="es-ES" dirty="0">
                <a:ea typeface="+mn-lt"/>
                <a:cs typeface="+mn-lt"/>
              </a:rPr>
              <a:t>“Hazme un borrador de carta de presentación para postular a un cargo administrativo.”</a:t>
            </a:r>
            <a:endParaRPr lang="es-ES" dirty="0"/>
          </a:p>
          <a:p>
            <a:pPr>
              <a:buFont typeface="Arial"/>
              <a:buChar char="•"/>
            </a:pPr>
            <a:r>
              <a:rPr lang="es-ES" dirty="0">
                <a:ea typeface="+mn-lt"/>
                <a:cs typeface="+mn-lt"/>
              </a:rPr>
              <a:t>“Ayúdame a escribir una solicitud formal para pedir extensión de plazo en un proyecto.”</a:t>
            </a:r>
          </a:p>
          <a:p>
            <a:pPr marL="0" indent="0">
              <a:buNone/>
            </a:pPr>
            <a:r>
              <a:rPr lang="es-ES" b="1" dirty="0">
                <a:ea typeface="+mn-lt"/>
                <a:cs typeface="+mn-lt"/>
              </a:rPr>
              <a:t>Valor agregado:</a:t>
            </a:r>
            <a:r>
              <a:rPr lang="es-ES" dirty="0">
                <a:ea typeface="+mn-lt"/>
                <a:cs typeface="+mn-lt"/>
              </a:rPr>
              <a:t> Ahorra tiempo, da estructura, y ayuda a profesionales que no tienen facilidad con la escritura formal.</a:t>
            </a:r>
            <a:endParaRPr lang="es-ES"/>
          </a:p>
          <a:p>
            <a:pPr>
              <a:buNone/>
            </a:pPr>
            <a:endParaRPr lang="es-ES" b="1"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26276864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19D9-CF35-08F4-A001-586DB8D5255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ACDF3B-69F9-1FDD-955B-DBDA95903791}"/>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BC16A345-2A34-030B-22C2-58FFEBFC43C2}"/>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2. 📄 Resúmenes de texto</a:t>
            </a:r>
            <a:endParaRPr lang="es-ES" dirty="0"/>
          </a:p>
          <a:p>
            <a:pPr>
              <a:buNone/>
            </a:pPr>
            <a:r>
              <a:rPr lang="es-ES" dirty="0">
                <a:ea typeface="+mn-lt"/>
                <a:cs typeface="+mn-lt"/>
              </a:rPr>
              <a:t>“Una de las funciones más útiles. La IA puede leer por ti y entregarte los puntos clave.”</a:t>
            </a:r>
          </a:p>
          <a:p>
            <a:pPr>
              <a:buNone/>
            </a:pPr>
            <a:r>
              <a:rPr lang="es-ES" dirty="0"/>
              <a:t>Ejemplos:</a:t>
            </a:r>
          </a:p>
          <a:p>
            <a:pPr>
              <a:buFont typeface="Arial"/>
              <a:buChar char="•"/>
            </a:pPr>
            <a:r>
              <a:rPr lang="es-ES" dirty="0">
                <a:ea typeface="+mn-lt"/>
                <a:cs typeface="+mn-lt"/>
              </a:rPr>
              <a:t>Resumir un acta de reunión de 2 páginas en 5 </a:t>
            </a:r>
            <a:r>
              <a:rPr lang="es-ES" dirty="0" err="1">
                <a:ea typeface="+mn-lt"/>
                <a:cs typeface="+mn-lt"/>
              </a:rPr>
              <a:t>bullets</a:t>
            </a:r>
            <a:r>
              <a:rPr lang="es-ES" dirty="0">
                <a:ea typeface="+mn-lt"/>
                <a:cs typeface="+mn-lt"/>
              </a:rPr>
              <a:t>.</a:t>
            </a:r>
            <a:endParaRPr lang="es-ES" dirty="0"/>
          </a:p>
          <a:p>
            <a:pPr>
              <a:buFont typeface="Arial"/>
              <a:buChar char="•"/>
            </a:pPr>
            <a:r>
              <a:rPr lang="es-ES" dirty="0">
                <a:ea typeface="+mn-lt"/>
                <a:cs typeface="+mn-lt"/>
              </a:rPr>
              <a:t>Leer un instructivo técnico y extraer las ideas principales.</a:t>
            </a:r>
            <a:endParaRPr lang="es-ES" dirty="0"/>
          </a:p>
          <a:p>
            <a:pPr>
              <a:buFont typeface="Arial"/>
              <a:buChar char="•"/>
            </a:pPr>
            <a:r>
              <a:rPr lang="es-ES" dirty="0">
                <a:ea typeface="+mn-lt"/>
                <a:cs typeface="+mn-lt"/>
              </a:rPr>
              <a:t>Tomar una larga conversación de WhatsApp/</a:t>
            </a:r>
            <a:r>
              <a:rPr lang="es-ES" dirty="0" err="1">
                <a:ea typeface="+mn-lt"/>
                <a:cs typeface="+mn-lt"/>
              </a:rPr>
              <a:t>Teams</a:t>
            </a:r>
            <a:r>
              <a:rPr lang="es-ES" dirty="0">
                <a:ea typeface="+mn-lt"/>
                <a:cs typeface="+mn-lt"/>
              </a:rPr>
              <a:t> y generar un resumen de acuerdos.</a:t>
            </a:r>
            <a:endParaRPr lang="es-ES" b="1" dirty="0">
              <a:ea typeface="+mn-lt"/>
              <a:cs typeface="+mn-lt"/>
            </a:endParaRPr>
          </a:p>
          <a:p>
            <a:pPr marL="0" indent="0">
              <a:buNone/>
            </a:pPr>
            <a:r>
              <a:rPr lang="es-ES" b="1" i="1" dirty="0">
                <a:ea typeface="+mn-lt"/>
                <a:cs typeface="+mn-lt"/>
              </a:rPr>
              <a:t>📌 “No reemplaza tu lectura… pero sí te da un punto de partida o una segunda mirada.”</a:t>
            </a:r>
          </a:p>
          <a:p>
            <a:pPr>
              <a:buNone/>
            </a:pPr>
            <a:endParaRPr lang="es-ES" b="1" dirty="0"/>
          </a:p>
          <a:p>
            <a:pPr>
              <a:buNone/>
            </a:pPr>
            <a:endParaRPr lang="es-ES" b="1"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6771814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F2F7-019A-6810-A369-942D8C12C73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F5CD9D-8759-E62B-4FF9-D2491CF1B462}"/>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35937644-9177-5C8A-9C4F-AD9EA5102566}"/>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3. 🌍 Traducciones automáticas (y adaptaciones de estilo)</a:t>
            </a:r>
            <a:endParaRPr lang="es-ES" dirty="0"/>
          </a:p>
          <a:p>
            <a:pPr>
              <a:buNone/>
            </a:pPr>
            <a:r>
              <a:rPr lang="es-ES" dirty="0">
                <a:ea typeface="+mn-lt"/>
                <a:cs typeface="+mn-lt"/>
              </a:rPr>
              <a:t>“Además de traducir, estas herramientas entienden el tono, el contexto y el tipo de lenguaje.”</a:t>
            </a:r>
          </a:p>
          <a:p>
            <a:pPr>
              <a:buNone/>
            </a:pPr>
            <a:r>
              <a:rPr lang="es-ES" b="1" dirty="0"/>
              <a:t>Ejemplos:</a:t>
            </a:r>
          </a:p>
          <a:p>
            <a:pPr>
              <a:buFont typeface="Arial"/>
              <a:buChar char="•"/>
            </a:pPr>
            <a:r>
              <a:rPr lang="es-ES" dirty="0">
                <a:ea typeface="+mn-lt"/>
                <a:cs typeface="+mn-lt"/>
              </a:rPr>
              <a:t>Traducir un instructivo del español al inglés en tono técnico.</a:t>
            </a:r>
          </a:p>
          <a:p>
            <a:pPr>
              <a:buFont typeface="Arial"/>
              <a:buChar char="•"/>
            </a:pPr>
            <a:r>
              <a:rPr lang="es-ES" dirty="0">
                <a:ea typeface="+mn-lt"/>
                <a:cs typeface="+mn-lt"/>
              </a:rPr>
              <a:t>Adaptar una presentación informal al tono institucional.</a:t>
            </a:r>
            <a:endParaRPr lang="es-ES" dirty="0"/>
          </a:p>
          <a:p>
            <a:pPr>
              <a:buFont typeface="Arial"/>
              <a:buChar char="•"/>
            </a:pPr>
            <a:r>
              <a:rPr lang="es-ES" dirty="0">
                <a:ea typeface="+mn-lt"/>
                <a:cs typeface="+mn-lt"/>
              </a:rPr>
              <a:t>Traducir correos de proveedores y responder directamente en inglés.</a:t>
            </a:r>
          </a:p>
          <a:p>
            <a:pPr indent="0">
              <a:buNone/>
            </a:pPr>
            <a:r>
              <a:rPr lang="es-ES" dirty="0">
                <a:ea typeface="+mn-lt"/>
                <a:cs typeface="+mn-lt"/>
              </a:rPr>
              <a:t>🎯 </a:t>
            </a:r>
            <a:r>
              <a:rPr lang="es-ES" b="1" dirty="0">
                <a:ea typeface="+mn-lt"/>
                <a:cs typeface="+mn-lt"/>
              </a:rPr>
              <a:t>Dato:</a:t>
            </a:r>
            <a:r>
              <a:rPr lang="es-ES" dirty="0">
                <a:ea typeface="+mn-lt"/>
                <a:cs typeface="+mn-lt"/>
              </a:rPr>
              <a:t> A diferencia de los traductores clásicos, herramientas como </a:t>
            </a:r>
            <a:r>
              <a:rPr lang="es-ES" dirty="0" err="1">
                <a:ea typeface="+mn-lt"/>
                <a:cs typeface="+mn-lt"/>
              </a:rPr>
              <a:t>ChatGPT</a:t>
            </a:r>
            <a:r>
              <a:rPr lang="es-ES" dirty="0">
                <a:ea typeface="+mn-lt"/>
                <a:cs typeface="+mn-lt"/>
              </a:rPr>
              <a:t> pueden ajustar formalidad, estilo y contexto.</a:t>
            </a:r>
            <a:endParaRPr lang="es-ES" dirty="0"/>
          </a:p>
          <a:p>
            <a:pPr>
              <a:buNone/>
            </a:pPr>
            <a:endParaRPr lang="es-ES" b="1" dirty="0">
              <a:ea typeface="+mn-lt"/>
              <a:cs typeface="+mn-lt"/>
            </a:endParaRPr>
          </a:p>
          <a:p>
            <a:pPr>
              <a:buNone/>
            </a:pPr>
            <a:endParaRPr lang="es-ES" b="1" dirty="0"/>
          </a:p>
          <a:p>
            <a:pPr>
              <a:buNone/>
            </a:pPr>
            <a:endParaRPr lang="es-ES" b="1" dirty="0"/>
          </a:p>
          <a:p>
            <a:pPr>
              <a:buNone/>
            </a:pPr>
            <a:endParaRPr lang="es-ES" b="1" dirty="0"/>
          </a:p>
          <a:p>
            <a:pPr>
              <a:buNone/>
            </a:pPr>
            <a:endParaRPr lang="es-ES" b="1" dirty="0">
              <a:ea typeface="+mn-lt"/>
              <a:cs typeface="+mn-lt"/>
            </a:endParaRPr>
          </a:p>
          <a:p>
            <a:pPr marL="0" indent="0">
              <a:buNone/>
            </a:pPr>
            <a:endParaRPr lang="es-ES" dirty="0"/>
          </a:p>
          <a:p>
            <a:pPr marL="0" indent="0">
              <a:buNone/>
            </a:pPr>
            <a:endParaRPr lang="es-ES" dirty="0">
              <a:ea typeface="+mn-lt"/>
              <a:cs typeface="+mn-lt"/>
            </a:endParaRPr>
          </a:p>
        </p:txBody>
      </p:sp>
    </p:spTree>
    <p:extLst>
      <p:ext uri="{BB962C8B-B14F-4D97-AF65-F5344CB8AC3E}">
        <p14:creationId xmlns:p14="http://schemas.microsoft.com/office/powerpoint/2010/main" val="9433253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BE38D-A382-78A4-4C4C-6F12C4F976D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EED9EB-82DB-8B01-4B8B-DF9C3DE0ED87}"/>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16F90FB3-651B-A09A-E67C-341717C28CFC}"/>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4. 💡 Generación de ideas y lluvia de conceptos</a:t>
            </a:r>
            <a:endParaRPr lang="es-ES" dirty="0"/>
          </a:p>
          <a:p>
            <a:pPr marL="0" indent="0">
              <a:buNone/>
            </a:pPr>
            <a:r>
              <a:rPr lang="es-ES" dirty="0">
                <a:ea typeface="+mn-lt"/>
                <a:cs typeface="+mn-lt"/>
              </a:rPr>
              <a:t>“Cuando la hoja está en blanco, la IA puede ayudarte a empezar. No te da la idea final, pero sí activa el proceso creativo.”</a:t>
            </a:r>
          </a:p>
          <a:p>
            <a:pPr>
              <a:buNone/>
            </a:pPr>
            <a:r>
              <a:rPr lang="es-ES" b="1" dirty="0"/>
              <a:t>Ejemplos:</a:t>
            </a:r>
          </a:p>
          <a:p>
            <a:pPr>
              <a:buFont typeface="Arial"/>
              <a:buChar char="•"/>
            </a:pPr>
            <a:r>
              <a:rPr lang="es-ES" dirty="0">
                <a:ea typeface="+mn-lt"/>
                <a:cs typeface="+mn-lt"/>
              </a:rPr>
              <a:t>“Dame ideas para el nombre de una campaña de autocuidado para funcionarios públicos.”</a:t>
            </a:r>
            <a:endParaRPr lang="es-ES" dirty="0"/>
          </a:p>
          <a:p>
            <a:pPr>
              <a:buFont typeface="Arial"/>
              <a:buChar char="•"/>
            </a:pPr>
            <a:r>
              <a:rPr lang="es-ES" dirty="0">
                <a:ea typeface="+mn-lt"/>
                <a:cs typeface="+mn-lt"/>
              </a:rPr>
              <a:t>“Sugiere 5 posibles titulares para un correo de invitación a capacitación.”</a:t>
            </a:r>
            <a:endParaRPr lang="es-ES" dirty="0"/>
          </a:p>
          <a:p>
            <a:pPr>
              <a:buFont typeface="Arial"/>
              <a:buChar char="•"/>
            </a:pPr>
            <a:r>
              <a:rPr lang="es-ES" dirty="0">
                <a:ea typeface="+mn-lt"/>
                <a:cs typeface="+mn-lt"/>
              </a:rPr>
              <a:t>“Hazme una lista de posibles temas para una charla sobre bienestar laboral.”</a:t>
            </a:r>
            <a:endParaRPr lang="es-ES" dirty="0"/>
          </a:p>
          <a:p>
            <a:pPr indent="0">
              <a:buNone/>
            </a:pPr>
            <a:r>
              <a:rPr lang="es-ES" dirty="0">
                <a:ea typeface="+mn-lt"/>
                <a:cs typeface="+mn-lt"/>
              </a:rPr>
              <a:t>🧠 </a:t>
            </a:r>
            <a:r>
              <a:rPr lang="es-ES" b="1" dirty="0">
                <a:ea typeface="+mn-lt"/>
                <a:cs typeface="+mn-lt"/>
              </a:rPr>
              <a:t>Consejo práctico:</a:t>
            </a:r>
            <a:r>
              <a:rPr lang="es-ES" dirty="0">
                <a:ea typeface="+mn-lt"/>
                <a:cs typeface="+mn-lt"/>
              </a:rPr>
              <a:t> Úsala como </a:t>
            </a:r>
            <a:r>
              <a:rPr lang="es-ES" i="1" dirty="0">
                <a:ea typeface="+mn-lt"/>
                <a:cs typeface="+mn-lt"/>
              </a:rPr>
              <a:t>sparring creativo</a:t>
            </a:r>
            <a:r>
              <a:rPr lang="es-ES" dirty="0">
                <a:ea typeface="+mn-lt"/>
                <a:cs typeface="+mn-lt"/>
              </a:rPr>
              <a:t>, no como reemplazo de tu criterio.</a:t>
            </a:r>
          </a:p>
          <a:p>
            <a:pPr>
              <a:buNone/>
            </a:pPr>
            <a:endParaRPr lang="es-ES" b="1" dirty="0"/>
          </a:p>
          <a:p>
            <a:pPr>
              <a:buNone/>
            </a:pPr>
            <a:endParaRPr lang="es-ES" b="1" dirty="0">
              <a:ea typeface="+mn-lt"/>
              <a:cs typeface="+mn-lt"/>
            </a:endParaRPr>
          </a:p>
          <a:p>
            <a:pPr>
              <a:buNone/>
            </a:pPr>
            <a:endParaRPr lang="es-ES" b="1" dirty="0"/>
          </a:p>
          <a:p>
            <a:pPr>
              <a:buNone/>
            </a:pPr>
            <a:endParaRPr lang="es-ES" b="1" dirty="0"/>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12099124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957EE-256E-1B27-496D-A1712D87BB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54729C-92D9-43D7-5F87-5456F2C47150}"/>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5F12629F-B006-C121-EEEB-58FF88507D6A}"/>
              </a:ext>
            </a:extLst>
          </p:cNvPr>
          <p:cNvSpPr>
            <a:spLocks noGrp="1"/>
          </p:cNvSpPr>
          <p:nvPr>
            <p:ph idx="1"/>
          </p:nvPr>
        </p:nvSpPr>
        <p:spPr>
          <a:xfrm>
            <a:off x="877845" y="2271898"/>
            <a:ext cx="10514054" cy="466949"/>
          </a:xfrm>
        </p:spPr>
        <p:txBody>
          <a:bodyPr vert="horz" lIns="91440" tIns="45720" rIns="91440" bIns="45720" rtlCol="0" anchor="t">
            <a:normAutofit/>
          </a:bodyPr>
          <a:lstStyle/>
          <a:p>
            <a:pPr>
              <a:buNone/>
            </a:pPr>
            <a:r>
              <a:rPr lang="es-ES" b="1" dirty="0">
                <a:ea typeface="+mn-lt"/>
                <a:cs typeface="+mn-lt"/>
              </a:rPr>
              <a:t>Tabla resumen </a:t>
            </a:r>
            <a:endParaRPr lang="es-ES" b="1" dirty="0"/>
          </a:p>
        </p:txBody>
      </p:sp>
      <p:graphicFrame>
        <p:nvGraphicFramePr>
          <p:cNvPr id="5" name="Tabla 4">
            <a:extLst>
              <a:ext uri="{FF2B5EF4-FFF2-40B4-BE49-F238E27FC236}">
                <a16:creationId xmlns:a16="http://schemas.microsoft.com/office/drawing/2014/main" id="{F2CC8078-6666-E1A0-E58A-7210CDAC093F}"/>
              </a:ext>
            </a:extLst>
          </p:cNvPr>
          <p:cNvGraphicFramePr>
            <a:graphicFrameLocks noGrp="1"/>
          </p:cNvGraphicFramePr>
          <p:nvPr>
            <p:extLst>
              <p:ext uri="{D42A27DB-BD31-4B8C-83A1-F6EECF244321}">
                <p14:modId xmlns:p14="http://schemas.microsoft.com/office/powerpoint/2010/main" val="2259450632"/>
              </p:ext>
            </p:extLst>
          </p:nvPr>
        </p:nvGraphicFramePr>
        <p:xfrm>
          <a:off x="879987" y="2968359"/>
          <a:ext cx="10892463" cy="1828800"/>
        </p:xfrm>
        <a:graphic>
          <a:graphicData uri="http://schemas.openxmlformats.org/drawingml/2006/table">
            <a:tbl>
              <a:tblPr firstRow="1" bandRow="1">
                <a:tableStyleId>{93296810-A885-4BE3-A3E7-6D5BEEA58F35}</a:tableStyleId>
              </a:tblPr>
              <a:tblGrid>
                <a:gridCol w="2658139">
                  <a:extLst>
                    <a:ext uri="{9D8B030D-6E8A-4147-A177-3AD203B41FA5}">
                      <a16:colId xmlns:a16="http://schemas.microsoft.com/office/drawing/2014/main" val="4093637664"/>
                    </a:ext>
                  </a:extLst>
                </a:gridCol>
                <a:gridCol w="4879162">
                  <a:extLst>
                    <a:ext uri="{9D8B030D-6E8A-4147-A177-3AD203B41FA5}">
                      <a16:colId xmlns:a16="http://schemas.microsoft.com/office/drawing/2014/main" val="1650525909"/>
                    </a:ext>
                  </a:extLst>
                </a:gridCol>
                <a:gridCol w="3355162">
                  <a:extLst>
                    <a:ext uri="{9D8B030D-6E8A-4147-A177-3AD203B41FA5}">
                      <a16:colId xmlns:a16="http://schemas.microsoft.com/office/drawing/2014/main" val="1187416351"/>
                    </a:ext>
                  </a:extLst>
                </a:gridCol>
              </a:tblGrid>
              <a:tr h="0">
                <a:tc>
                  <a:txBody>
                    <a:bodyPr/>
                    <a:lstStyle/>
                    <a:p>
                      <a:pPr>
                        <a:buNone/>
                      </a:pPr>
                      <a:r>
                        <a:rPr lang="es-ES" sz="1400" dirty="0"/>
                        <a:t>Tarea</a:t>
                      </a:r>
                    </a:p>
                  </a:txBody>
                  <a:tcPr anchor="ctr"/>
                </a:tc>
                <a:tc>
                  <a:txBody>
                    <a:bodyPr/>
                    <a:lstStyle/>
                    <a:p>
                      <a:pPr>
                        <a:buNone/>
                      </a:pPr>
                      <a:r>
                        <a:rPr lang="es-ES" sz="1400" dirty="0"/>
                        <a:t>¿Qué hace la IA generativa?</a:t>
                      </a:r>
                    </a:p>
                  </a:txBody>
                  <a:tcPr anchor="ctr"/>
                </a:tc>
                <a:tc>
                  <a:txBody>
                    <a:bodyPr/>
                    <a:lstStyle/>
                    <a:p>
                      <a:pPr>
                        <a:buNone/>
                      </a:pPr>
                      <a:r>
                        <a:rPr lang="es-ES" sz="1400" dirty="0"/>
                        <a:t>Herramienta sugerida</a:t>
                      </a:r>
                    </a:p>
                  </a:txBody>
                  <a:tcPr anchor="ctr"/>
                </a:tc>
                <a:extLst>
                  <a:ext uri="{0D108BD9-81ED-4DB2-BD59-A6C34878D82A}">
                    <a16:rowId xmlns:a16="http://schemas.microsoft.com/office/drawing/2014/main" val="3109140487"/>
                  </a:ext>
                </a:extLst>
              </a:tr>
              <a:tr h="0">
                <a:tc>
                  <a:txBody>
                    <a:bodyPr/>
                    <a:lstStyle/>
                    <a:p>
                      <a:pPr>
                        <a:buNone/>
                      </a:pPr>
                      <a:r>
                        <a:rPr lang="es-ES" sz="1400" dirty="0"/>
                        <a:t>Redactar correos</a:t>
                      </a:r>
                    </a:p>
                  </a:txBody>
                  <a:tcPr anchor="ctr"/>
                </a:tc>
                <a:tc>
                  <a:txBody>
                    <a:bodyPr/>
                    <a:lstStyle/>
                    <a:p>
                      <a:pPr>
                        <a:buNone/>
                      </a:pPr>
                      <a:r>
                        <a:rPr lang="es-ES" sz="1400" dirty="0"/>
                        <a:t>Crea borradores formales, empáticos, breves</a:t>
                      </a:r>
                    </a:p>
                  </a:txBody>
                  <a:tcPr anchor="ctr"/>
                </a:tc>
                <a:tc>
                  <a:txBody>
                    <a:bodyPr/>
                    <a:lstStyle/>
                    <a:p>
                      <a:pPr>
                        <a:buNone/>
                      </a:pPr>
                      <a:r>
                        <a:rPr lang="es-ES" sz="1400" err="1"/>
                        <a:t>ChatGPT</a:t>
                      </a:r>
                      <a:r>
                        <a:rPr lang="es-ES" sz="1400" dirty="0"/>
                        <a:t>, </a:t>
                      </a:r>
                      <a:r>
                        <a:rPr lang="es-ES" sz="1400" err="1"/>
                        <a:t>Copilot</a:t>
                      </a:r>
                      <a:r>
                        <a:rPr lang="es-ES" sz="1400" dirty="0"/>
                        <a:t>, Gemini</a:t>
                      </a:r>
                    </a:p>
                  </a:txBody>
                  <a:tcPr anchor="ctr"/>
                </a:tc>
                <a:extLst>
                  <a:ext uri="{0D108BD9-81ED-4DB2-BD59-A6C34878D82A}">
                    <a16:rowId xmlns:a16="http://schemas.microsoft.com/office/drawing/2014/main" val="3001951389"/>
                  </a:ext>
                </a:extLst>
              </a:tr>
              <a:tr h="0">
                <a:tc>
                  <a:txBody>
                    <a:bodyPr/>
                    <a:lstStyle/>
                    <a:p>
                      <a:pPr>
                        <a:buNone/>
                      </a:pPr>
                      <a:r>
                        <a:rPr lang="es-ES" sz="1400" dirty="0"/>
                        <a:t>Escribir documentos</a:t>
                      </a:r>
                    </a:p>
                  </a:txBody>
                  <a:tcPr anchor="ctr"/>
                </a:tc>
                <a:tc>
                  <a:txBody>
                    <a:bodyPr/>
                    <a:lstStyle/>
                    <a:p>
                      <a:pPr>
                        <a:buNone/>
                      </a:pPr>
                      <a:r>
                        <a:rPr lang="es-ES" sz="1400" dirty="0"/>
                        <a:t>Arma estructuras, introduce conceptos, resume</a:t>
                      </a:r>
                    </a:p>
                  </a:txBody>
                  <a:tcPr anchor="ctr"/>
                </a:tc>
                <a:tc>
                  <a:txBody>
                    <a:bodyPr/>
                    <a:lstStyle/>
                    <a:p>
                      <a:pPr>
                        <a:buNone/>
                      </a:pPr>
                      <a:r>
                        <a:rPr lang="es-ES" sz="1400" err="1"/>
                        <a:t>ChatGPT</a:t>
                      </a:r>
                      <a:r>
                        <a:rPr lang="es-ES" sz="1400" dirty="0"/>
                        <a:t>, </a:t>
                      </a:r>
                      <a:r>
                        <a:rPr lang="es-ES" sz="1400" err="1"/>
                        <a:t>Notion</a:t>
                      </a:r>
                      <a:r>
                        <a:rPr lang="es-ES" sz="1400" dirty="0"/>
                        <a:t> AI</a:t>
                      </a:r>
                    </a:p>
                  </a:txBody>
                  <a:tcPr anchor="ctr"/>
                </a:tc>
                <a:extLst>
                  <a:ext uri="{0D108BD9-81ED-4DB2-BD59-A6C34878D82A}">
                    <a16:rowId xmlns:a16="http://schemas.microsoft.com/office/drawing/2014/main" val="3957778500"/>
                  </a:ext>
                </a:extLst>
              </a:tr>
              <a:tr h="0">
                <a:tc>
                  <a:txBody>
                    <a:bodyPr/>
                    <a:lstStyle/>
                    <a:p>
                      <a:pPr>
                        <a:buNone/>
                      </a:pPr>
                      <a:r>
                        <a:rPr lang="es-ES" sz="1400" dirty="0"/>
                        <a:t>Resumir textos</a:t>
                      </a:r>
                    </a:p>
                  </a:txBody>
                  <a:tcPr anchor="ctr"/>
                </a:tc>
                <a:tc>
                  <a:txBody>
                    <a:bodyPr/>
                    <a:lstStyle/>
                    <a:p>
                      <a:pPr>
                        <a:buNone/>
                      </a:pPr>
                      <a:r>
                        <a:rPr lang="es-ES" sz="1400" dirty="0"/>
                        <a:t>Extrae puntos clave de documentos largos</a:t>
                      </a:r>
                    </a:p>
                  </a:txBody>
                  <a:tcPr anchor="ctr"/>
                </a:tc>
                <a:tc>
                  <a:txBody>
                    <a:bodyPr/>
                    <a:lstStyle/>
                    <a:p>
                      <a:pPr>
                        <a:buNone/>
                      </a:pPr>
                      <a:r>
                        <a:rPr lang="es-ES" sz="1400" dirty="0"/>
                        <a:t>Claude, </a:t>
                      </a:r>
                      <a:r>
                        <a:rPr lang="es-ES" sz="1400" err="1"/>
                        <a:t>ChatGPT</a:t>
                      </a:r>
                      <a:endParaRPr lang="es-ES" sz="1400" dirty="0" err="1"/>
                    </a:p>
                  </a:txBody>
                  <a:tcPr anchor="ctr"/>
                </a:tc>
                <a:extLst>
                  <a:ext uri="{0D108BD9-81ED-4DB2-BD59-A6C34878D82A}">
                    <a16:rowId xmlns:a16="http://schemas.microsoft.com/office/drawing/2014/main" val="1240123631"/>
                  </a:ext>
                </a:extLst>
              </a:tr>
              <a:tr h="0">
                <a:tc>
                  <a:txBody>
                    <a:bodyPr/>
                    <a:lstStyle/>
                    <a:p>
                      <a:pPr>
                        <a:buNone/>
                      </a:pPr>
                      <a:r>
                        <a:rPr lang="es-ES" sz="1400" dirty="0"/>
                        <a:t>Traducir + ajustar tono</a:t>
                      </a:r>
                    </a:p>
                  </a:txBody>
                  <a:tcPr anchor="ctr"/>
                </a:tc>
                <a:tc>
                  <a:txBody>
                    <a:bodyPr/>
                    <a:lstStyle/>
                    <a:p>
                      <a:pPr>
                        <a:buNone/>
                      </a:pPr>
                      <a:r>
                        <a:rPr lang="es-ES" sz="1400" dirty="0"/>
                        <a:t>Traduce y adapta a lenguaje formal/informal</a:t>
                      </a:r>
                    </a:p>
                  </a:txBody>
                  <a:tcPr anchor="ctr"/>
                </a:tc>
                <a:tc>
                  <a:txBody>
                    <a:bodyPr/>
                    <a:lstStyle/>
                    <a:p>
                      <a:pPr>
                        <a:buNone/>
                      </a:pPr>
                      <a:r>
                        <a:rPr lang="es-ES" sz="1400" err="1"/>
                        <a:t>ChatGPT</a:t>
                      </a:r>
                      <a:r>
                        <a:rPr lang="es-ES" sz="1400" dirty="0"/>
                        <a:t>, Gemini</a:t>
                      </a:r>
                    </a:p>
                  </a:txBody>
                  <a:tcPr anchor="ctr"/>
                </a:tc>
                <a:extLst>
                  <a:ext uri="{0D108BD9-81ED-4DB2-BD59-A6C34878D82A}">
                    <a16:rowId xmlns:a16="http://schemas.microsoft.com/office/drawing/2014/main" val="2757366329"/>
                  </a:ext>
                </a:extLst>
              </a:tr>
              <a:tr h="0">
                <a:tc>
                  <a:txBody>
                    <a:bodyPr/>
                    <a:lstStyle/>
                    <a:p>
                      <a:pPr>
                        <a:buNone/>
                      </a:pPr>
                      <a:r>
                        <a:rPr lang="es-ES" sz="1400" dirty="0"/>
                        <a:t>Lluvia de ideas</a:t>
                      </a:r>
                    </a:p>
                  </a:txBody>
                  <a:tcPr anchor="ctr"/>
                </a:tc>
                <a:tc>
                  <a:txBody>
                    <a:bodyPr/>
                    <a:lstStyle/>
                    <a:p>
                      <a:pPr>
                        <a:buNone/>
                      </a:pPr>
                      <a:r>
                        <a:rPr lang="es-ES" sz="1400" dirty="0"/>
                        <a:t>Propone nombres, temas, enfoques creativos</a:t>
                      </a:r>
                    </a:p>
                  </a:txBody>
                  <a:tcPr anchor="ctr"/>
                </a:tc>
                <a:tc>
                  <a:txBody>
                    <a:bodyPr/>
                    <a:lstStyle/>
                    <a:p>
                      <a:pPr>
                        <a:buNone/>
                      </a:pPr>
                      <a:r>
                        <a:rPr lang="es-ES" sz="1400" err="1"/>
                        <a:t>ChatGPT</a:t>
                      </a:r>
                      <a:r>
                        <a:rPr lang="es-ES" sz="1400" dirty="0"/>
                        <a:t>, </a:t>
                      </a:r>
                      <a:r>
                        <a:rPr lang="es-ES" sz="1400" err="1"/>
                        <a:t>Notion</a:t>
                      </a:r>
                      <a:r>
                        <a:rPr lang="es-ES" sz="1400" dirty="0"/>
                        <a:t> AI</a:t>
                      </a:r>
                    </a:p>
                  </a:txBody>
                  <a:tcPr anchor="ctr"/>
                </a:tc>
                <a:extLst>
                  <a:ext uri="{0D108BD9-81ED-4DB2-BD59-A6C34878D82A}">
                    <a16:rowId xmlns:a16="http://schemas.microsoft.com/office/drawing/2014/main" val="1938300801"/>
                  </a:ext>
                </a:extLst>
              </a:tr>
            </a:tbl>
          </a:graphicData>
        </a:graphic>
      </p:graphicFrame>
    </p:spTree>
    <p:extLst>
      <p:ext uri="{BB962C8B-B14F-4D97-AF65-F5344CB8AC3E}">
        <p14:creationId xmlns:p14="http://schemas.microsoft.com/office/powerpoint/2010/main" val="28979286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DF7A1-5F20-9218-7CCE-2BE74EEDE26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180745-633D-2F9E-C729-B8A0E8F9F716}"/>
              </a:ext>
            </a:extLst>
          </p:cNvPr>
          <p:cNvSpPr>
            <a:spLocks noGrp="1"/>
          </p:cNvSpPr>
          <p:nvPr>
            <p:ph type="title"/>
          </p:nvPr>
        </p:nvSpPr>
        <p:spPr/>
        <p:txBody>
          <a:bodyPr>
            <a:normAutofit/>
          </a:bodyPr>
          <a:lstStyle/>
          <a:p>
            <a:pPr algn="ctr">
              <a:spcBef>
                <a:spcPts val="0"/>
              </a:spcBef>
            </a:pPr>
            <a:r>
              <a:rPr lang="es-ES" sz="3600" dirty="0"/>
              <a:t>3. Ejemplos prácticos de GAI en el ámbito laboral</a:t>
            </a:r>
          </a:p>
          <a:p>
            <a:pPr algn="ctr">
              <a:spcBef>
                <a:spcPts val="0"/>
              </a:spcBef>
            </a:pPr>
            <a:endParaRPr lang="es-ES" sz="3600" dirty="0"/>
          </a:p>
        </p:txBody>
      </p:sp>
      <p:sp>
        <p:nvSpPr>
          <p:cNvPr id="3" name="Marcador de contenido 2">
            <a:extLst>
              <a:ext uri="{FF2B5EF4-FFF2-40B4-BE49-F238E27FC236}">
                <a16:creationId xmlns:a16="http://schemas.microsoft.com/office/drawing/2014/main" id="{57098335-9ACB-3CAF-3CAD-C2D1A5703174}"/>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ea typeface="+mn-lt"/>
                <a:cs typeface="+mn-lt"/>
              </a:rPr>
              <a:t>Cierre:</a:t>
            </a:r>
            <a:endParaRPr lang="es-ES" dirty="0"/>
          </a:p>
          <a:p>
            <a:pPr algn="ctr">
              <a:buNone/>
            </a:pPr>
            <a:r>
              <a:rPr lang="es-ES" i="1" dirty="0">
                <a:ea typeface="+mn-lt"/>
                <a:cs typeface="+mn-lt"/>
              </a:rPr>
              <a:t>“Estas herramientas no te reemplazan: te desbloquean. Te dan estructura, te ahorran tiempo, y te permiten enfocarte en lo que realmente importa.”</a:t>
            </a:r>
            <a:endParaRPr lang="es-ES"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38795026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3706C-F52B-22BB-DF5E-BB9DF2E82C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5416B3-2C78-2250-7D76-A3E8AE3FD9C5}"/>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E0C62AEB-3F37-D608-CE27-79D3F1BECDAD}"/>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ea typeface="+mn-lt"/>
                <a:cs typeface="+mn-lt"/>
              </a:rPr>
              <a:t>Introducción</a:t>
            </a:r>
            <a:endParaRPr lang="es-ES" dirty="0"/>
          </a:p>
          <a:p>
            <a:pPr algn="ctr">
              <a:buNone/>
            </a:pPr>
            <a:r>
              <a:rPr lang="es-ES" i="1" dirty="0">
                <a:ea typeface="+mn-lt"/>
                <a:cs typeface="+mn-lt"/>
              </a:rPr>
              <a:t>“La IA generativa es como una herramienta muy afilada: puede ayudarte a cortar el tiempo de trabajo... o puede cortarte a ti si no la usas bien. Por eso es importante mirar también el lado B: los límites, los riesgos y lo que NO debemos hacer.”</a:t>
            </a:r>
            <a:endParaRPr lang="es-ES"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326667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EB297-5C5C-7828-205C-1E12313B8F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2D99706-78EB-ACEB-C064-F502913DE189}"/>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0CF34ED3-0AC9-9915-9A89-3C83028A06DD}"/>
              </a:ext>
            </a:extLst>
          </p:cNvPr>
          <p:cNvSpPr>
            <a:spLocks noGrp="1"/>
          </p:cNvSpPr>
          <p:nvPr>
            <p:ph idx="1"/>
          </p:nvPr>
        </p:nvSpPr>
        <p:spPr/>
        <p:txBody>
          <a:bodyPr vert="horz" lIns="91440" tIns="45720" rIns="91440" bIns="45720" rtlCol="0" anchor="t">
            <a:normAutofit/>
          </a:bodyPr>
          <a:lstStyle/>
          <a:p>
            <a:pPr algn="ctr">
              <a:buNone/>
            </a:pPr>
            <a:r>
              <a:rPr lang="es-ES" sz="2400" b="1" dirty="0"/>
              <a:t>🧱 MITO 1: “La IA va a reemplazar a todos los trabajos.”</a:t>
            </a:r>
          </a:p>
          <a:p>
            <a:pPr>
              <a:buNone/>
            </a:pPr>
            <a:r>
              <a:rPr lang="es-ES" dirty="0">
                <a:ea typeface="+mn-lt"/>
                <a:cs typeface="+mn-lt"/>
              </a:rPr>
              <a:t>💥 Por qué surge:</a:t>
            </a:r>
          </a:p>
          <a:p>
            <a:pPr marL="0" indent="0">
              <a:buNone/>
            </a:pPr>
            <a:r>
              <a:rPr lang="es-ES" i="1" dirty="0">
                <a:ea typeface="+mn-lt"/>
                <a:cs typeface="+mn-lt"/>
              </a:rPr>
              <a:t>La automatización ya ha reemplazado tareas manuales en fábricas, y la IA ahora automatiza procesos intelectuales, como redacción, análisis, atención al cliente, etc.</a:t>
            </a:r>
            <a:endParaRPr lang="es-ES" i="1"/>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4825645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2F70E-E985-5F04-5A3F-90F26CFB1D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E2942F-9586-FBEB-F239-76EF43DC7D77}"/>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13B57C03-FFF1-60DC-EF5F-6FEF9982E2EB}"/>
              </a:ext>
            </a:extLst>
          </p:cNvPr>
          <p:cNvSpPr>
            <a:spLocks noGrp="1"/>
          </p:cNvSpPr>
          <p:nvPr>
            <p:ph idx="1"/>
          </p:nvPr>
        </p:nvSpPr>
        <p:spPr>
          <a:xfrm>
            <a:off x="877845" y="2262066"/>
            <a:ext cx="10514054" cy="3549361"/>
          </a:xfrm>
        </p:spPr>
        <p:txBody>
          <a:bodyPr vert="horz" lIns="91440" tIns="45720" rIns="91440" bIns="45720" rtlCol="0" anchor="t">
            <a:normAutofit lnSpcReduction="10000"/>
          </a:bodyPr>
          <a:lstStyle/>
          <a:p>
            <a:pPr>
              <a:buNone/>
            </a:pPr>
            <a:r>
              <a:rPr lang="es-ES" dirty="0"/>
              <a:t>1. 🧠 </a:t>
            </a:r>
            <a:r>
              <a:rPr lang="es-ES" b="1" dirty="0"/>
              <a:t>Alucinaciones (invención de información)</a:t>
            </a:r>
            <a:endParaRPr lang="es-ES" dirty="0"/>
          </a:p>
          <a:p>
            <a:pPr>
              <a:buNone/>
            </a:pPr>
            <a:r>
              <a:rPr lang="es-ES" dirty="0">
                <a:ea typeface="+mn-lt"/>
                <a:cs typeface="+mn-lt"/>
              </a:rPr>
              <a:t>“La IA puede decir cosas que suenan correctas… pero son completamente falsas.”</a:t>
            </a:r>
            <a:endParaRPr lang="es-ES" dirty="0"/>
          </a:p>
          <a:p>
            <a:pPr>
              <a:buNone/>
            </a:pPr>
            <a:r>
              <a:rPr lang="es-ES" b="1" dirty="0"/>
              <a:t>Ejemplos:</a:t>
            </a:r>
          </a:p>
          <a:p>
            <a:pPr>
              <a:buFont typeface="Arial"/>
              <a:buChar char="•"/>
            </a:pPr>
            <a:r>
              <a:rPr lang="es-ES" dirty="0">
                <a:ea typeface="+mn-lt"/>
                <a:cs typeface="+mn-lt"/>
              </a:rPr>
              <a:t>Cita autores que no existen.</a:t>
            </a:r>
            <a:endParaRPr lang="es-ES" dirty="0"/>
          </a:p>
          <a:p>
            <a:pPr>
              <a:buFont typeface="Arial"/>
              <a:buChar char="•"/>
            </a:pPr>
            <a:r>
              <a:rPr lang="es-ES" dirty="0">
                <a:ea typeface="+mn-lt"/>
                <a:cs typeface="+mn-lt"/>
              </a:rPr>
              <a:t>Resume mal un documento.</a:t>
            </a:r>
          </a:p>
          <a:p>
            <a:pPr>
              <a:buFont typeface="Arial"/>
              <a:buChar char="•"/>
            </a:pPr>
            <a:r>
              <a:rPr lang="es-ES" dirty="0">
                <a:ea typeface="+mn-lt"/>
                <a:cs typeface="+mn-lt"/>
              </a:rPr>
              <a:t>Inventa resultados, diagnósticos o estadísticas.</a:t>
            </a:r>
          </a:p>
          <a:p>
            <a:pPr marL="0" indent="0">
              <a:buNone/>
            </a:pPr>
            <a:r>
              <a:rPr lang="es-ES" dirty="0">
                <a:ea typeface="+mn-lt"/>
                <a:cs typeface="+mn-lt"/>
              </a:rPr>
              <a:t>📌 </a:t>
            </a:r>
            <a:r>
              <a:rPr lang="es-ES" i="1" dirty="0">
                <a:ea typeface="+mn-lt"/>
                <a:cs typeface="+mn-lt"/>
              </a:rPr>
              <a:t>Frase para reforzar:</a:t>
            </a:r>
            <a:endParaRPr lang="es-ES"/>
          </a:p>
          <a:p>
            <a:pPr>
              <a:buNone/>
            </a:pPr>
            <a:r>
              <a:rPr lang="es-ES" dirty="0">
                <a:ea typeface="+mn-lt"/>
                <a:cs typeface="+mn-lt"/>
              </a:rPr>
              <a:t>“La IA no consulta una fuente real. Solo predice qué palabra debería venir después.”</a:t>
            </a:r>
            <a:endParaRPr lang="es-ES" dirty="0"/>
          </a:p>
        </p:txBody>
      </p:sp>
    </p:spTree>
    <p:extLst>
      <p:ext uri="{BB962C8B-B14F-4D97-AF65-F5344CB8AC3E}">
        <p14:creationId xmlns:p14="http://schemas.microsoft.com/office/powerpoint/2010/main" val="4836481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7C9E3-325C-D648-6987-1FFEBBC26C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842BFC-63DD-327F-9CAE-01D9D9FA7372}"/>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0744F279-2003-2762-D645-C039E7ADC795}"/>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1. 🧠 Alucinaciones (invención de información)</a:t>
            </a:r>
            <a:endParaRPr lang="es-ES" dirty="0"/>
          </a:p>
          <a:p>
            <a:pPr>
              <a:buNone/>
            </a:pPr>
            <a:r>
              <a:rPr lang="es-ES" dirty="0"/>
              <a:t>🎯 ¿Cómo prevenir?</a:t>
            </a:r>
          </a:p>
          <a:p>
            <a:pPr>
              <a:buFont typeface="Arial"/>
              <a:buChar char="•"/>
            </a:pPr>
            <a:r>
              <a:rPr lang="es-ES" dirty="0">
                <a:ea typeface="+mn-lt"/>
                <a:cs typeface="+mn-lt"/>
              </a:rPr>
              <a:t>Verificar siempre los datos importantes.</a:t>
            </a:r>
            <a:endParaRPr lang="es-ES" dirty="0"/>
          </a:p>
          <a:p>
            <a:pPr>
              <a:buFont typeface="Arial"/>
              <a:buChar char="•"/>
            </a:pPr>
            <a:r>
              <a:rPr lang="es-ES" dirty="0">
                <a:ea typeface="+mn-lt"/>
                <a:cs typeface="+mn-lt"/>
              </a:rPr>
              <a:t>No confiar ciegamente en resúmenes o respuestas técnicas.</a:t>
            </a:r>
            <a:endParaRPr lang="es-ES" dirty="0"/>
          </a:p>
        </p:txBody>
      </p:sp>
    </p:spTree>
    <p:extLst>
      <p:ext uri="{BB962C8B-B14F-4D97-AF65-F5344CB8AC3E}">
        <p14:creationId xmlns:p14="http://schemas.microsoft.com/office/powerpoint/2010/main" val="39769984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22A7D-1C0A-8690-DBF5-6EE8AD8E3A3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DDBBD5-2832-FFBB-E987-967228CC9F18}"/>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D176CCE1-BB4C-55CC-4694-5C96092FA0F5}"/>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2. 🔒 Riesgos de privacidad y confidencialidad</a:t>
            </a:r>
            <a:endParaRPr lang="es-ES" dirty="0"/>
          </a:p>
          <a:p>
            <a:pPr marL="0" indent="0">
              <a:buNone/>
            </a:pPr>
            <a:r>
              <a:rPr lang="es-ES" dirty="0">
                <a:ea typeface="+mn-lt"/>
                <a:cs typeface="+mn-lt"/>
              </a:rPr>
              <a:t>“Copiar y pegar datos sensibles en un modelo abierto como </a:t>
            </a:r>
            <a:r>
              <a:rPr lang="es-ES" err="1">
                <a:ea typeface="+mn-lt"/>
                <a:cs typeface="+mn-lt"/>
              </a:rPr>
              <a:t>ChatGPT</a:t>
            </a:r>
            <a:r>
              <a:rPr lang="es-ES" dirty="0">
                <a:ea typeface="+mn-lt"/>
                <a:cs typeface="+mn-lt"/>
              </a:rPr>
              <a:t> puede exponer información crítica.”</a:t>
            </a:r>
          </a:p>
          <a:p>
            <a:pPr>
              <a:buNone/>
            </a:pPr>
            <a:r>
              <a:rPr lang="es-ES" b="1" dirty="0"/>
              <a:t>Ejemplos:</a:t>
            </a:r>
          </a:p>
          <a:p>
            <a:pPr>
              <a:buFont typeface="Arial"/>
              <a:buChar char="•"/>
            </a:pPr>
            <a:r>
              <a:rPr lang="es-ES" dirty="0">
                <a:ea typeface="+mn-lt"/>
                <a:cs typeface="+mn-lt"/>
              </a:rPr>
              <a:t>Subir fichas clínicas, </a:t>
            </a:r>
            <a:r>
              <a:rPr lang="es-ES" dirty="0" err="1">
                <a:ea typeface="+mn-lt"/>
                <a:cs typeface="+mn-lt"/>
              </a:rPr>
              <a:t>RUTs</a:t>
            </a:r>
            <a:r>
              <a:rPr lang="es-ES" dirty="0">
                <a:ea typeface="+mn-lt"/>
                <a:cs typeface="+mn-lt"/>
              </a:rPr>
              <a:t>, planillas con datos personales.</a:t>
            </a:r>
          </a:p>
          <a:p>
            <a:pPr>
              <a:buFont typeface="Arial"/>
              <a:buChar char="•"/>
            </a:pPr>
            <a:r>
              <a:rPr lang="es-ES" dirty="0">
                <a:ea typeface="+mn-lt"/>
                <a:cs typeface="+mn-lt"/>
              </a:rPr>
              <a:t>Enviar documentos internos o estratégicos para que la IA los resuma.</a:t>
            </a:r>
          </a:p>
        </p:txBody>
      </p:sp>
    </p:spTree>
    <p:extLst>
      <p:ext uri="{BB962C8B-B14F-4D97-AF65-F5344CB8AC3E}">
        <p14:creationId xmlns:p14="http://schemas.microsoft.com/office/powerpoint/2010/main" val="35162056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597AF-54EB-BDB7-84EB-3AF493E39C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7E6C5DF-E01C-92A9-7853-E184DAD9FCB4}"/>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40DFC758-0E13-C1A3-E198-6F4B297D02CE}"/>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2. 🔒 Riesgos de privacidad y confidencialidad</a:t>
            </a:r>
            <a:endParaRPr lang="es-ES" dirty="0"/>
          </a:p>
          <a:p>
            <a:pPr>
              <a:buNone/>
            </a:pPr>
            <a:r>
              <a:rPr lang="es-ES" dirty="0"/>
              <a:t>🎯 ¿Cómo prevenir?</a:t>
            </a:r>
          </a:p>
          <a:p>
            <a:pPr>
              <a:buFont typeface="Arial"/>
              <a:buChar char="•"/>
            </a:pPr>
            <a:r>
              <a:rPr lang="es-ES" dirty="0">
                <a:ea typeface="+mn-lt"/>
                <a:cs typeface="+mn-lt"/>
              </a:rPr>
              <a:t>No usar herramientas abiertas con información confidencial.</a:t>
            </a:r>
          </a:p>
          <a:p>
            <a:pPr>
              <a:buFont typeface="Arial"/>
              <a:buChar char="•"/>
            </a:pPr>
            <a:r>
              <a:rPr lang="es-ES" dirty="0">
                <a:ea typeface="+mn-lt"/>
                <a:cs typeface="+mn-lt"/>
              </a:rPr>
              <a:t>Usar versiones privadas o empresariales si es necesario.</a:t>
            </a:r>
            <a:endParaRPr lang="es-ES" dirty="0"/>
          </a:p>
          <a:p>
            <a:pPr>
              <a:buFont typeface="Arial"/>
              <a:buChar char="•"/>
            </a:pPr>
            <a:r>
              <a:rPr lang="es-ES" dirty="0">
                <a:ea typeface="+mn-lt"/>
                <a:cs typeface="+mn-lt"/>
              </a:rPr>
              <a:t>Capacitar a los equipos en </a:t>
            </a:r>
            <a:r>
              <a:rPr lang="es-ES" b="1" dirty="0">
                <a:ea typeface="+mn-lt"/>
                <a:cs typeface="+mn-lt"/>
              </a:rPr>
              <a:t>protección de datos con IA</a:t>
            </a:r>
            <a:r>
              <a:rPr lang="es-ES" dirty="0">
                <a:ea typeface="+mn-lt"/>
                <a:cs typeface="+mn-lt"/>
              </a:rPr>
              <a:t>.</a:t>
            </a:r>
          </a:p>
          <a:p>
            <a:pPr>
              <a:buFont typeface="Arial"/>
              <a:buChar char="•"/>
            </a:pPr>
            <a:endParaRPr lang="es-ES" dirty="0"/>
          </a:p>
        </p:txBody>
      </p:sp>
    </p:spTree>
    <p:extLst>
      <p:ext uri="{BB962C8B-B14F-4D97-AF65-F5344CB8AC3E}">
        <p14:creationId xmlns:p14="http://schemas.microsoft.com/office/powerpoint/2010/main" val="12447975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B0EFD-E7B3-2FFF-E772-11B9E617232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6CFF9E1-A572-13E1-4BC7-4CBD3B844DD0}"/>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9B2DDBA7-4D58-3804-2A77-066BB4128ACF}"/>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3. ⚠️ Normalización del contenido mediocre</a:t>
            </a:r>
            <a:endParaRPr lang="es-ES" dirty="0"/>
          </a:p>
          <a:p>
            <a:pPr>
              <a:buNone/>
            </a:pPr>
            <a:r>
              <a:rPr lang="es-ES" dirty="0">
                <a:ea typeface="+mn-lt"/>
                <a:cs typeface="+mn-lt"/>
              </a:rPr>
              <a:t>“Si todo lo genera la IA, todo empieza a sonar igual. Perdemos el pensamiento propio.”</a:t>
            </a:r>
            <a:endParaRPr lang="es-ES" dirty="0"/>
          </a:p>
          <a:p>
            <a:pPr>
              <a:buNone/>
            </a:pPr>
            <a:r>
              <a:rPr lang="es-ES" dirty="0"/>
              <a:t>Ejemplos:</a:t>
            </a:r>
          </a:p>
          <a:p>
            <a:pPr>
              <a:buFont typeface="Arial"/>
              <a:buChar char="•"/>
            </a:pPr>
            <a:r>
              <a:rPr lang="es-ES" dirty="0">
                <a:ea typeface="+mn-lt"/>
                <a:cs typeface="+mn-lt"/>
              </a:rPr>
              <a:t>Correos genéricos sin empatía real.</a:t>
            </a:r>
          </a:p>
          <a:p>
            <a:pPr>
              <a:buFont typeface="Arial"/>
              <a:buChar char="•"/>
            </a:pPr>
            <a:r>
              <a:rPr lang="es-ES" dirty="0">
                <a:ea typeface="+mn-lt"/>
                <a:cs typeface="+mn-lt"/>
              </a:rPr>
              <a:t>Informes que suenan perfectos, pero no dicen nada nuevo.</a:t>
            </a:r>
          </a:p>
          <a:p>
            <a:pPr>
              <a:buFont typeface="Arial"/>
              <a:buChar char="•"/>
            </a:pPr>
            <a:r>
              <a:rPr lang="es-ES">
                <a:ea typeface="+mn-lt"/>
                <a:cs typeface="+mn-lt"/>
              </a:rPr>
              <a:t>Contenido que se repite entre usuarios (estilo pasteado).</a:t>
            </a:r>
            <a:endParaRPr lang="es-ES" i="1">
              <a:ea typeface="+mn-lt"/>
              <a:cs typeface="+mn-lt"/>
            </a:endParaRPr>
          </a:p>
          <a:p>
            <a:pPr marL="0" indent="0">
              <a:buNone/>
            </a:pPr>
            <a:r>
              <a:rPr lang="es-ES" dirty="0">
                <a:ea typeface="+mn-lt"/>
                <a:cs typeface="+mn-lt"/>
              </a:rPr>
              <a:t>📌 </a:t>
            </a:r>
            <a:r>
              <a:rPr lang="es-ES" i="1" dirty="0">
                <a:ea typeface="+mn-lt"/>
                <a:cs typeface="+mn-lt"/>
              </a:rPr>
              <a:t>Frase reflexiva: “No dejes que la IA piense por ti. Déjala ayudarte a pensar mejor.”</a:t>
            </a:r>
            <a:endParaRPr lang="es-ES" i="1"/>
          </a:p>
          <a:p>
            <a:pPr>
              <a:buNone/>
            </a:pPr>
            <a:endParaRPr lang="es-ES" b="1" dirty="0">
              <a:ea typeface="+mn-lt"/>
              <a:cs typeface="+mn-lt"/>
            </a:endParaRPr>
          </a:p>
          <a:p>
            <a:pPr>
              <a:buFont typeface="Arial"/>
              <a:buChar char="•"/>
            </a:pPr>
            <a:endParaRPr lang="es-ES" dirty="0"/>
          </a:p>
        </p:txBody>
      </p:sp>
    </p:spTree>
    <p:extLst>
      <p:ext uri="{BB962C8B-B14F-4D97-AF65-F5344CB8AC3E}">
        <p14:creationId xmlns:p14="http://schemas.microsoft.com/office/powerpoint/2010/main" val="5267875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35AA2-A4A5-48AC-7993-82C680A698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1198449-E95B-D550-74BA-B4CE1B67D89E}"/>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98CAFD90-C414-E8B1-1A74-F3693097DEB4}"/>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4. 🧱 Dependencia excesiva</a:t>
            </a:r>
            <a:endParaRPr lang="es-ES" dirty="0"/>
          </a:p>
          <a:p>
            <a:pPr>
              <a:buNone/>
            </a:pPr>
            <a:r>
              <a:rPr lang="es-ES" dirty="0">
                <a:ea typeface="+mn-lt"/>
                <a:cs typeface="+mn-lt"/>
              </a:rPr>
              <a:t>“Cuando ya no sabemos redactar sin IA, organizar sin IA, ni siquiera pensar sin IA.”</a:t>
            </a:r>
          </a:p>
          <a:p>
            <a:pPr>
              <a:buNone/>
            </a:pPr>
            <a:r>
              <a:rPr lang="es-ES" dirty="0"/>
              <a:t>Riesgos:</a:t>
            </a:r>
          </a:p>
          <a:p>
            <a:pPr>
              <a:buFont typeface="Arial"/>
              <a:buChar char="•"/>
            </a:pPr>
            <a:r>
              <a:rPr lang="es-ES" dirty="0">
                <a:ea typeface="+mn-lt"/>
                <a:cs typeface="+mn-lt"/>
              </a:rPr>
              <a:t>Pérdida de habilidades básicas (escribir, sintetizar, razonar).</a:t>
            </a:r>
            <a:endParaRPr lang="es-ES"/>
          </a:p>
          <a:p>
            <a:pPr>
              <a:buFont typeface="Arial"/>
              <a:buChar char="•"/>
            </a:pPr>
            <a:r>
              <a:rPr lang="es-ES" dirty="0">
                <a:ea typeface="+mn-lt"/>
                <a:cs typeface="+mn-lt"/>
              </a:rPr>
              <a:t>Apatía mental o pasividad profesional.</a:t>
            </a:r>
          </a:p>
          <a:p>
            <a:pPr>
              <a:buFont typeface="Arial"/>
              <a:buChar char="•"/>
            </a:pPr>
            <a:r>
              <a:rPr lang="es-ES" dirty="0">
                <a:ea typeface="+mn-lt"/>
                <a:cs typeface="+mn-lt"/>
              </a:rPr>
              <a:t>Menos criterio propio frente a contenido generado.</a:t>
            </a:r>
          </a:p>
          <a:p>
            <a:pPr marL="0" indent="0">
              <a:buNone/>
            </a:pPr>
            <a:r>
              <a:rPr lang="es-ES" i="1" dirty="0">
                <a:ea typeface="+mn-lt"/>
                <a:cs typeface="+mn-lt"/>
              </a:rPr>
              <a:t>🎯 Reflexión: “Usa la IA como un copiloto, no como el conductor.”</a:t>
            </a:r>
            <a:endParaRPr lang="es-ES" dirty="0"/>
          </a:p>
        </p:txBody>
      </p:sp>
    </p:spTree>
    <p:extLst>
      <p:ext uri="{BB962C8B-B14F-4D97-AF65-F5344CB8AC3E}">
        <p14:creationId xmlns:p14="http://schemas.microsoft.com/office/powerpoint/2010/main" val="23224600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B5A18-A1F4-2803-ED8F-1F7F4012DC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343065-48BE-518B-4C3F-39EBDE9D3D67}"/>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F0E45C3E-8B1B-E116-734F-2CE472E128EE}"/>
              </a:ext>
            </a:extLst>
          </p:cNvPr>
          <p:cNvSpPr>
            <a:spLocks noGrp="1"/>
          </p:cNvSpPr>
          <p:nvPr>
            <p:ph idx="1"/>
          </p:nvPr>
        </p:nvSpPr>
        <p:spPr>
          <a:xfrm>
            <a:off x="877845" y="2262066"/>
            <a:ext cx="10514054" cy="3549361"/>
          </a:xfrm>
        </p:spPr>
        <p:txBody>
          <a:bodyPr vert="horz" lIns="91440" tIns="45720" rIns="91440" bIns="45720" rtlCol="0" anchor="t">
            <a:normAutofit fontScale="77500" lnSpcReduction="20000"/>
          </a:bodyPr>
          <a:lstStyle/>
          <a:p>
            <a:pPr>
              <a:buNone/>
            </a:pPr>
            <a:r>
              <a:rPr lang="es-ES" b="1" dirty="0"/>
              <a:t>5. 🧩 Descontextualización o tono inapropiado</a:t>
            </a:r>
            <a:endParaRPr lang="es-ES" dirty="0"/>
          </a:p>
          <a:p>
            <a:pPr>
              <a:buNone/>
            </a:pPr>
            <a:r>
              <a:rPr lang="es-ES" dirty="0">
                <a:ea typeface="+mn-lt"/>
                <a:cs typeface="+mn-lt"/>
              </a:rPr>
              <a:t>“La IA no conoce tu cultura organizacional, tu público o tu forma de comunicar.”</a:t>
            </a:r>
          </a:p>
          <a:p>
            <a:pPr>
              <a:buNone/>
            </a:pPr>
            <a:r>
              <a:rPr lang="es-ES" b="1" dirty="0"/>
              <a:t>Ejemplos:</a:t>
            </a:r>
          </a:p>
          <a:p>
            <a:pPr>
              <a:buFont typeface="Arial"/>
              <a:buChar char="•"/>
            </a:pPr>
            <a:r>
              <a:rPr lang="es-ES" dirty="0">
                <a:ea typeface="+mn-lt"/>
                <a:cs typeface="+mn-lt"/>
              </a:rPr>
              <a:t>Respuestas muy frías para una situación emocional.</a:t>
            </a:r>
            <a:endParaRPr lang="es-ES" dirty="0"/>
          </a:p>
          <a:p>
            <a:pPr>
              <a:buFont typeface="Arial"/>
              <a:buChar char="•"/>
            </a:pPr>
            <a:r>
              <a:rPr lang="es-ES" dirty="0">
                <a:ea typeface="+mn-lt"/>
                <a:cs typeface="+mn-lt"/>
              </a:rPr>
              <a:t>Textos con lenguaje inadecuado para el entorno (demasiado técnico o informal).</a:t>
            </a:r>
          </a:p>
          <a:p>
            <a:pPr>
              <a:buFont typeface="Arial"/>
              <a:buChar char="•"/>
            </a:pPr>
            <a:r>
              <a:rPr lang="es-ES" dirty="0">
                <a:ea typeface="+mn-lt"/>
                <a:cs typeface="+mn-lt"/>
              </a:rPr>
              <a:t>Mensajes que no consideran jerarquías o protocolos institucionales.</a:t>
            </a:r>
            <a:endParaRPr lang="es-ES" b="1" dirty="0">
              <a:ea typeface="+mn-lt"/>
              <a:cs typeface="+mn-lt"/>
            </a:endParaRPr>
          </a:p>
          <a:p>
            <a:pPr marL="0" indent="0">
              <a:buNone/>
            </a:pPr>
            <a:r>
              <a:rPr lang="es-ES" b="1" dirty="0">
                <a:ea typeface="+mn-lt"/>
                <a:cs typeface="+mn-lt"/>
              </a:rPr>
              <a:t>🎯 ¿Qué hacer?</a:t>
            </a:r>
            <a:endParaRPr lang="es-ES" b="1" dirty="0"/>
          </a:p>
          <a:p>
            <a:pPr>
              <a:buFont typeface="Arial"/>
              <a:buChar char="•"/>
            </a:pPr>
            <a:r>
              <a:rPr lang="es-ES" dirty="0">
                <a:ea typeface="+mn-lt"/>
                <a:cs typeface="+mn-lt"/>
              </a:rPr>
              <a:t>Leer antes de enviar.</a:t>
            </a:r>
          </a:p>
          <a:p>
            <a:pPr>
              <a:buFont typeface="Arial"/>
              <a:buChar char="•"/>
            </a:pPr>
            <a:r>
              <a:rPr lang="es-ES" dirty="0">
                <a:ea typeface="+mn-lt"/>
                <a:cs typeface="+mn-lt"/>
              </a:rPr>
              <a:t>Ajustar tono y forma.</a:t>
            </a:r>
            <a:endParaRPr lang="es-ES" dirty="0"/>
          </a:p>
          <a:p>
            <a:pPr>
              <a:buFont typeface="Arial"/>
              <a:buChar char="•"/>
            </a:pPr>
            <a:r>
              <a:rPr lang="es-ES" dirty="0">
                <a:ea typeface="+mn-lt"/>
                <a:cs typeface="+mn-lt"/>
              </a:rPr>
              <a:t>Combinar IA + criterio humano.</a:t>
            </a:r>
            <a:endParaRPr lang="es-ES" dirty="0"/>
          </a:p>
        </p:txBody>
      </p:sp>
    </p:spTree>
    <p:extLst>
      <p:ext uri="{BB962C8B-B14F-4D97-AF65-F5344CB8AC3E}">
        <p14:creationId xmlns:p14="http://schemas.microsoft.com/office/powerpoint/2010/main" val="31466695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7A971-D3BE-19CF-416C-22F5ABBCF5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F8C6D1-0C02-9BBD-49F6-8BC2F9713B21}"/>
              </a:ext>
            </a:extLst>
          </p:cNvPr>
          <p:cNvSpPr>
            <a:spLocks noGrp="1"/>
          </p:cNvSpPr>
          <p:nvPr>
            <p:ph type="title"/>
          </p:nvPr>
        </p:nvSpPr>
        <p:spPr/>
        <p:txBody>
          <a:bodyPr>
            <a:normAutofit/>
          </a:bodyPr>
          <a:lstStyle/>
          <a:p>
            <a:pPr algn="ctr">
              <a:spcBef>
                <a:spcPts val="0"/>
              </a:spcBef>
            </a:pPr>
            <a:r>
              <a:rPr lang="es-ES" sz="3600" dirty="0"/>
              <a:t>4. Limitaciones y riesgos del uso indiscriminado de GAI.</a:t>
            </a:r>
          </a:p>
          <a:p>
            <a:pPr algn="ctr">
              <a:spcBef>
                <a:spcPts val="0"/>
              </a:spcBef>
            </a:pPr>
            <a:endParaRPr lang="es-ES" sz="3600" dirty="0"/>
          </a:p>
        </p:txBody>
      </p:sp>
      <p:sp>
        <p:nvSpPr>
          <p:cNvPr id="3" name="Marcador de contenido 2">
            <a:extLst>
              <a:ext uri="{FF2B5EF4-FFF2-40B4-BE49-F238E27FC236}">
                <a16:creationId xmlns:a16="http://schemas.microsoft.com/office/drawing/2014/main" id="{CE7979F5-C428-81EA-13E4-4B5B592AD06F}"/>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ea typeface="+mn-lt"/>
                <a:cs typeface="+mn-lt"/>
              </a:rPr>
              <a:t>Cierre</a:t>
            </a:r>
            <a:endParaRPr lang="es-ES" dirty="0"/>
          </a:p>
          <a:p>
            <a:pPr algn="ctr">
              <a:buNone/>
            </a:pPr>
            <a:r>
              <a:rPr lang="es-ES" i="1" dirty="0">
                <a:ea typeface="+mn-lt"/>
                <a:cs typeface="+mn-lt"/>
              </a:rPr>
              <a:t>“La IA generativa es poderosa… pero no es sabia. La sabiduría la pones tú. Y el buen juicio también.”</a:t>
            </a:r>
            <a:endParaRPr lang="es-ES" dirty="0"/>
          </a:p>
          <a:p>
            <a:pPr>
              <a:buNone/>
            </a:pPr>
            <a:endParaRPr lang="es-ES" b="1" dirty="0"/>
          </a:p>
          <a:p>
            <a:pPr>
              <a:buNone/>
            </a:pPr>
            <a:endParaRPr lang="es-ES" b="1" dirty="0">
              <a:ea typeface="+mn-lt"/>
              <a:cs typeface="+mn-lt"/>
            </a:endParaRPr>
          </a:p>
          <a:p>
            <a:pPr>
              <a:buNone/>
            </a:pPr>
            <a:endParaRPr lang="es-ES" b="1" dirty="0"/>
          </a:p>
          <a:p>
            <a:pPr marL="0" indent="0">
              <a:buNone/>
            </a:pPr>
            <a:endParaRPr lang="es-ES" dirty="0">
              <a:ea typeface="+mn-lt"/>
              <a:cs typeface="+mn-lt"/>
            </a:endParaRPr>
          </a:p>
          <a:p>
            <a:pPr marL="0" indent="0">
              <a:buNone/>
            </a:pPr>
            <a:endParaRPr lang="es-ES" dirty="0"/>
          </a:p>
        </p:txBody>
      </p:sp>
    </p:spTree>
    <p:extLst>
      <p:ext uri="{BB962C8B-B14F-4D97-AF65-F5344CB8AC3E}">
        <p14:creationId xmlns:p14="http://schemas.microsoft.com/office/powerpoint/2010/main" val="38045652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4FF3D-6FC1-E7F9-945C-DC840560943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41ACA8-F977-43D8-1D72-69AA36C61242}"/>
              </a:ext>
            </a:extLst>
          </p:cNvPr>
          <p:cNvSpPr>
            <a:spLocks noGrp="1"/>
          </p:cNvSpPr>
          <p:nvPr>
            <p:ph type="title"/>
          </p:nvPr>
        </p:nvSpPr>
        <p:spPr/>
        <p:txBody>
          <a:bodyPr>
            <a:normAutofit/>
          </a:bodyPr>
          <a:lstStyle/>
          <a:p>
            <a:pPr algn="ctr">
              <a:spcBef>
                <a:spcPts val="0"/>
              </a:spcBef>
            </a:pPr>
            <a:r>
              <a:rPr lang="es-ES" sz="3600" dirty="0"/>
              <a:t>5. Actividades prácticas con herramientas generativas.</a:t>
            </a:r>
          </a:p>
          <a:p>
            <a:pPr algn="ctr">
              <a:spcBef>
                <a:spcPts val="0"/>
              </a:spcBef>
            </a:pPr>
            <a:endParaRPr lang="es-ES" sz="3600" dirty="0"/>
          </a:p>
        </p:txBody>
      </p:sp>
      <p:sp>
        <p:nvSpPr>
          <p:cNvPr id="3" name="Marcador de contenido 2">
            <a:extLst>
              <a:ext uri="{FF2B5EF4-FFF2-40B4-BE49-F238E27FC236}">
                <a16:creationId xmlns:a16="http://schemas.microsoft.com/office/drawing/2014/main" id="{BD04AA75-F82C-D82B-0B8F-10C31B9E583D}"/>
              </a:ext>
            </a:extLst>
          </p:cNvPr>
          <p:cNvSpPr>
            <a:spLocks noGrp="1"/>
          </p:cNvSpPr>
          <p:nvPr>
            <p:ph idx="1"/>
          </p:nvPr>
        </p:nvSpPr>
        <p:spPr>
          <a:xfrm>
            <a:off x="877845" y="2262066"/>
            <a:ext cx="10514054" cy="3549361"/>
          </a:xfrm>
        </p:spPr>
        <p:txBody>
          <a:bodyPr vert="horz" lIns="91440" tIns="45720" rIns="91440" bIns="45720" rtlCol="0" anchor="t">
            <a:normAutofit fontScale="85000" lnSpcReduction="20000"/>
          </a:bodyPr>
          <a:lstStyle/>
          <a:p>
            <a:pPr>
              <a:buNone/>
            </a:pPr>
            <a:r>
              <a:rPr lang="es-ES" dirty="0"/>
              <a:t>✍️ 1. </a:t>
            </a:r>
            <a:r>
              <a:rPr lang="es-ES" b="1" dirty="0"/>
              <a:t>Taller exprés: Redacta un correo con IA</a:t>
            </a:r>
            <a:endParaRPr lang="es-ES" dirty="0"/>
          </a:p>
          <a:p>
            <a:pPr>
              <a:buNone/>
            </a:pPr>
            <a:r>
              <a:rPr lang="es-ES" dirty="0"/>
              <a:t>🎯 Objetivo: usar GAI para redactar mensajes laborales.</a:t>
            </a:r>
          </a:p>
          <a:p>
            <a:pPr>
              <a:buNone/>
            </a:pPr>
            <a:r>
              <a:rPr lang="es-ES" dirty="0"/>
              <a:t>🧭 Instrucciones:</a:t>
            </a:r>
          </a:p>
          <a:p>
            <a:pPr>
              <a:buFont typeface="Arial"/>
              <a:buChar char="•"/>
            </a:pPr>
            <a:r>
              <a:rPr lang="es-ES" dirty="0">
                <a:ea typeface="+mn-lt"/>
                <a:cs typeface="+mn-lt"/>
              </a:rPr>
              <a:t>Elige una de estas situaciones:</a:t>
            </a:r>
            <a:endParaRPr lang="es-ES" dirty="0"/>
          </a:p>
          <a:p>
            <a:pPr marL="971550" lvl="1" indent="-285750">
              <a:buFont typeface="Arial"/>
              <a:buChar char="•"/>
            </a:pPr>
            <a:r>
              <a:rPr lang="es-ES" dirty="0">
                <a:ea typeface="+mn-lt"/>
                <a:cs typeface="+mn-lt"/>
              </a:rPr>
              <a:t>Reagendar una reunión con tono cordial.</a:t>
            </a:r>
            <a:endParaRPr lang="es-ES" dirty="0"/>
          </a:p>
          <a:p>
            <a:pPr marL="971550" lvl="1" indent="-285750">
              <a:buFont typeface="Arial"/>
              <a:buChar char="•"/>
            </a:pPr>
            <a:r>
              <a:rPr lang="es-ES" dirty="0">
                <a:ea typeface="+mn-lt"/>
                <a:cs typeface="+mn-lt"/>
              </a:rPr>
              <a:t>Solicitar información a otra unidad.</a:t>
            </a:r>
            <a:endParaRPr lang="es-ES" dirty="0"/>
          </a:p>
          <a:p>
            <a:pPr marL="971550" lvl="1" indent="-285750">
              <a:buFont typeface="Arial"/>
              <a:buChar char="•"/>
            </a:pPr>
            <a:r>
              <a:rPr lang="es-ES" dirty="0">
                <a:ea typeface="+mn-lt"/>
                <a:cs typeface="+mn-lt"/>
              </a:rPr>
              <a:t>Responder a una queja con empatía.</a:t>
            </a:r>
            <a:endParaRPr lang="es-ES" dirty="0"/>
          </a:p>
          <a:p>
            <a:pPr>
              <a:buFont typeface="Arial"/>
              <a:buChar char="•"/>
            </a:pPr>
            <a:r>
              <a:rPr lang="es-ES" dirty="0">
                <a:ea typeface="+mn-lt"/>
                <a:cs typeface="+mn-lt"/>
              </a:rPr>
              <a:t>Escribe un </a:t>
            </a:r>
            <a:r>
              <a:rPr lang="es-ES" dirty="0" err="1">
                <a:ea typeface="+mn-lt"/>
                <a:cs typeface="+mn-lt"/>
              </a:rPr>
              <a:t>prompt</a:t>
            </a:r>
            <a:r>
              <a:rPr lang="es-ES" dirty="0">
                <a:ea typeface="+mn-lt"/>
                <a:cs typeface="+mn-lt"/>
              </a:rPr>
              <a:t> en </a:t>
            </a:r>
            <a:r>
              <a:rPr lang="es-ES" dirty="0" err="1">
                <a:ea typeface="+mn-lt"/>
                <a:cs typeface="+mn-lt"/>
              </a:rPr>
              <a:t>ChatGPT</a:t>
            </a:r>
            <a:r>
              <a:rPr lang="es-ES" dirty="0">
                <a:ea typeface="+mn-lt"/>
                <a:cs typeface="+mn-lt"/>
              </a:rPr>
              <a:t> o Gemini:</a:t>
            </a:r>
            <a:endParaRPr lang="es-ES" dirty="0"/>
          </a:p>
          <a:p>
            <a:pPr indent="0">
              <a:buNone/>
            </a:pPr>
            <a:r>
              <a:rPr lang="es-ES" dirty="0">
                <a:ea typeface="+mn-lt"/>
                <a:cs typeface="+mn-lt"/>
              </a:rPr>
              <a:t>“Redacta un correo profesional para [situación], usando un tono [formal, empático, directo]. Que sea claro y breve.”</a:t>
            </a:r>
            <a:endParaRPr lang="es-ES" dirty="0"/>
          </a:p>
          <a:p>
            <a:pPr>
              <a:buFont typeface="Arial"/>
              <a:buChar char="•"/>
            </a:pPr>
            <a:r>
              <a:rPr lang="es-ES" dirty="0">
                <a:ea typeface="+mn-lt"/>
                <a:cs typeface="+mn-lt"/>
              </a:rPr>
              <a:t>Lee el resultado y </a:t>
            </a:r>
            <a:r>
              <a:rPr lang="es-ES" b="1" dirty="0">
                <a:ea typeface="+mn-lt"/>
                <a:cs typeface="+mn-lt"/>
              </a:rPr>
              <a:t>edítalo para ajustarlo a tu contexto</a:t>
            </a:r>
            <a:r>
              <a:rPr lang="es-ES" dirty="0">
                <a:ea typeface="+mn-lt"/>
                <a:cs typeface="+mn-lt"/>
              </a:rPr>
              <a:t>.</a:t>
            </a:r>
            <a:endParaRPr lang="es-ES" dirty="0"/>
          </a:p>
        </p:txBody>
      </p:sp>
    </p:spTree>
    <p:extLst>
      <p:ext uri="{BB962C8B-B14F-4D97-AF65-F5344CB8AC3E}">
        <p14:creationId xmlns:p14="http://schemas.microsoft.com/office/powerpoint/2010/main" val="14114053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D94C6-5E49-4DC9-92E9-2E7F59B2F4E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F772DF-74F3-ABD5-7226-C9E8D7E8D4D0}"/>
              </a:ext>
            </a:extLst>
          </p:cNvPr>
          <p:cNvSpPr>
            <a:spLocks noGrp="1"/>
          </p:cNvSpPr>
          <p:nvPr>
            <p:ph type="title"/>
          </p:nvPr>
        </p:nvSpPr>
        <p:spPr/>
        <p:txBody>
          <a:bodyPr>
            <a:normAutofit/>
          </a:bodyPr>
          <a:lstStyle/>
          <a:p>
            <a:pPr algn="ctr">
              <a:spcBef>
                <a:spcPts val="0"/>
              </a:spcBef>
            </a:pPr>
            <a:r>
              <a:rPr lang="es-ES" sz="3600" dirty="0"/>
              <a:t>5. Actividades prácticas con herramientas generativas.</a:t>
            </a:r>
          </a:p>
          <a:p>
            <a:pPr algn="ctr">
              <a:spcBef>
                <a:spcPts val="0"/>
              </a:spcBef>
            </a:pPr>
            <a:endParaRPr lang="es-ES" sz="3600" dirty="0"/>
          </a:p>
        </p:txBody>
      </p:sp>
      <p:sp>
        <p:nvSpPr>
          <p:cNvPr id="3" name="Marcador de contenido 2">
            <a:extLst>
              <a:ext uri="{FF2B5EF4-FFF2-40B4-BE49-F238E27FC236}">
                <a16:creationId xmlns:a16="http://schemas.microsoft.com/office/drawing/2014/main" id="{6EB9D3E8-F677-58BA-1F50-A86C1961157B}"/>
              </a:ext>
            </a:extLst>
          </p:cNvPr>
          <p:cNvSpPr>
            <a:spLocks noGrp="1"/>
          </p:cNvSpPr>
          <p:nvPr>
            <p:ph idx="1"/>
          </p:nvPr>
        </p:nvSpPr>
        <p:spPr>
          <a:xfrm>
            <a:off x="835512" y="2290288"/>
            <a:ext cx="10514054" cy="3549361"/>
          </a:xfrm>
        </p:spPr>
        <p:txBody>
          <a:bodyPr vert="horz" lIns="91440" tIns="45720" rIns="91440" bIns="45720" rtlCol="0" anchor="t">
            <a:normAutofit/>
          </a:bodyPr>
          <a:lstStyle/>
          <a:p>
            <a:pPr>
              <a:buNone/>
            </a:pPr>
            <a:r>
              <a:rPr lang="es-ES" dirty="0"/>
              <a:t>📄 2. </a:t>
            </a:r>
            <a:r>
              <a:rPr lang="es-ES" b="1" dirty="0"/>
              <a:t>Mini desafío: Resumen ejecutivo con IA</a:t>
            </a:r>
            <a:endParaRPr lang="es-ES" dirty="0"/>
          </a:p>
          <a:p>
            <a:pPr>
              <a:buNone/>
            </a:pPr>
            <a:r>
              <a:rPr lang="es-ES" dirty="0"/>
              <a:t>🎯 Objetivo: experimentar el uso de GAI para sintetizar contenido.</a:t>
            </a:r>
          </a:p>
          <a:p>
            <a:pPr>
              <a:buNone/>
            </a:pPr>
            <a:r>
              <a:rPr lang="es-ES" dirty="0"/>
              <a:t>🧭 Instrucciones:</a:t>
            </a:r>
          </a:p>
          <a:p>
            <a:pPr>
              <a:buFont typeface="Arial"/>
              <a:buChar char="•"/>
            </a:pPr>
            <a:r>
              <a:rPr lang="es-ES" dirty="0">
                <a:ea typeface="+mn-lt"/>
                <a:cs typeface="+mn-lt"/>
              </a:rPr>
              <a:t>Entrega a cada participante (o grupo) un texto realista:</a:t>
            </a:r>
            <a:br>
              <a:rPr lang="es-ES" dirty="0">
                <a:ea typeface="+mn-lt"/>
                <a:cs typeface="+mn-lt"/>
              </a:rPr>
            </a:br>
            <a:r>
              <a:rPr lang="es-ES" dirty="0">
                <a:ea typeface="+mn-lt"/>
                <a:cs typeface="+mn-lt"/>
              </a:rPr>
              <a:t> Un instructivo, un acta larga o una noticia técnica (~300-500 palabras).</a:t>
            </a:r>
            <a:endParaRPr lang="es-ES" dirty="0"/>
          </a:p>
          <a:p>
            <a:pPr>
              <a:buFont typeface="Arial"/>
              <a:buChar char="•"/>
            </a:pPr>
            <a:r>
              <a:rPr lang="es-ES" dirty="0">
                <a:ea typeface="+mn-lt"/>
                <a:cs typeface="+mn-lt"/>
              </a:rPr>
              <a:t>Usan </a:t>
            </a:r>
            <a:r>
              <a:rPr lang="es-ES" dirty="0" err="1">
                <a:ea typeface="+mn-lt"/>
                <a:cs typeface="+mn-lt"/>
              </a:rPr>
              <a:t>ChatGPT</a:t>
            </a:r>
            <a:r>
              <a:rPr lang="es-ES" dirty="0">
                <a:ea typeface="+mn-lt"/>
                <a:cs typeface="+mn-lt"/>
              </a:rPr>
              <a:t> o Claude para pedir un resumen:</a:t>
            </a:r>
          </a:p>
          <a:p>
            <a:pPr indent="0">
              <a:buNone/>
            </a:pPr>
            <a:r>
              <a:rPr lang="es-ES" dirty="0">
                <a:ea typeface="+mn-lt"/>
                <a:cs typeface="+mn-lt"/>
              </a:rPr>
              <a:t>“Resume este texto en 5 </a:t>
            </a:r>
            <a:r>
              <a:rPr lang="es-ES" dirty="0" err="1">
                <a:ea typeface="+mn-lt"/>
                <a:cs typeface="+mn-lt"/>
              </a:rPr>
              <a:t>bullets</a:t>
            </a:r>
            <a:r>
              <a:rPr lang="es-ES" dirty="0">
                <a:ea typeface="+mn-lt"/>
                <a:cs typeface="+mn-lt"/>
              </a:rPr>
              <a:t> clave, usando lenguaje claro.”</a:t>
            </a:r>
          </a:p>
          <a:p>
            <a:pPr>
              <a:buFont typeface="Arial"/>
              <a:buChar char="•"/>
            </a:pPr>
            <a:r>
              <a:rPr lang="es-ES" dirty="0">
                <a:ea typeface="+mn-lt"/>
                <a:cs typeface="+mn-lt"/>
              </a:rPr>
              <a:t>Comparan el resumen con el original. ¿Qué omitió? ¿Qué destacó?</a:t>
            </a:r>
            <a:endParaRPr lang="es-ES" dirty="0"/>
          </a:p>
          <a:p>
            <a:pPr>
              <a:buNone/>
            </a:pPr>
            <a:endParaRPr lang="es-ES" b="1" dirty="0"/>
          </a:p>
        </p:txBody>
      </p:sp>
    </p:spTree>
    <p:extLst>
      <p:ext uri="{BB962C8B-B14F-4D97-AF65-F5344CB8AC3E}">
        <p14:creationId xmlns:p14="http://schemas.microsoft.com/office/powerpoint/2010/main" val="335299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4EB2A-4C3A-5EF3-1611-13D22A062A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2C934C7-D3EE-2F4C-AEE2-81F17C9FA0B9}"/>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3CA25FB9-1947-1B7E-04D7-E4B59ED71AD6}"/>
              </a:ext>
            </a:extLst>
          </p:cNvPr>
          <p:cNvSpPr>
            <a:spLocks noGrp="1"/>
          </p:cNvSpPr>
          <p:nvPr>
            <p:ph idx="1"/>
          </p:nvPr>
        </p:nvSpPr>
        <p:spPr/>
        <p:txBody>
          <a:bodyPr vert="horz" lIns="91440" tIns="45720" rIns="91440" bIns="45720" rtlCol="0" anchor="t">
            <a:normAutofit/>
          </a:bodyPr>
          <a:lstStyle/>
          <a:p>
            <a:pPr algn="ctr">
              <a:buNone/>
            </a:pPr>
            <a:r>
              <a:rPr lang="es-ES" sz="2400" b="1" dirty="0"/>
              <a:t>🧱 MITO 1: “La IA va a reemplazar a todos los trabajos.”</a:t>
            </a:r>
          </a:p>
          <a:p>
            <a:pPr>
              <a:buNone/>
            </a:pPr>
            <a:r>
              <a:rPr lang="es-ES" dirty="0">
                <a:ea typeface="+mn-lt"/>
                <a:cs typeface="+mn-lt"/>
              </a:rPr>
              <a:t>✅ </a:t>
            </a:r>
            <a:r>
              <a:rPr lang="es-ES" b="1" dirty="0">
                <a:ea typeface="+mn-lt"/>
                <a:cs typeface="+mn-lt"/>
              </a:rPr>
              <a:t>Realidad:</a:t>
            </a:r>
          </a:p>
          <a:p>
            <a:pPr>
              <a:buNone/>
            </a:pPr>
            <a:r>
              <a:rPr lang="es-ES" dirty="0">
                <a:ea typeface="+mn-lt"/>
                <a:cs typeface="+mn-lt"/>
              </a:rPr>
              <a:t>“La IA reemplaza tareas, no profesiones completas. Lo que sí cambia es el perfil del trabajo.”</a:t>
            </a:r>
          </a:p>
          <a:p>
            <a:pPr>
              <a:buNone/>
            </a:pPr>
            <a:r>
              <a:rPr lang="es-ES" b="1" dirty="0">
                <a:ea typeface="+mn-lt"/>
                <a:cs typeface="+mn-lt"/>
              </a:rPr>
              <a:t>Ejemplo práctico (entorno salud):</a:t>
            </a:r>
            <a:endParaRPr lang="es-ES" dirty="0">
              <a:ea typeface="+mn-lt"/>
              <a:cs typeface="+mn-lt"/>
            </a:endParaRPr>
          </a:p>
          <a:p>
            <a:pPr>
              <a:buFont typeface="Arial"/>
              <a:buChar char="•"/>
            </a:pPr>
            <a:r>
              <a:rPr lang="es-ES" dirty="0">
                <a:ea typeface="+mn-lt"/>
                <a:cs typeface="+mn-lt"/>
              </a:rPr>
              <a:t>Antes: un profesional revisaba 100 exámenes manualmente.</a:t>
            </a:r>
          </a:p>
          <a:p>
            <a:pPr>
              <a:buFont typeface="Arial"/>
              <a:buChar char="•"/>
            </a:pPr>
            <a:r>
              <a:rPr lang="es-ES" dirty="0">
                <a:ea typeface="+mn-lt"/>
                <a:cs typeface="+mn-lt"/>
              </a:rPr>
              <a:t>Ahora: la IA filtra los 90 que están normales, y el profesional se enfoca en los 10 casos complejos.</a:t>
            </a:r>
          </a:p>
          <a:p>
            <a:pPr>
              <a:buNone/>
            </a:pP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8159425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D1620-A1E7-2604-DCC3-698A040243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554ACA3-9321-7D0B-B617-095EF7EA9678}"/>
              </a:ext>
            </a:extLst>
          </p:cNvPr>
          <p:cNvSpPr>
            <a:spLocks noGrp="1"/>
          </p:cNvSpPr>
          <p:nvPr>
            <p:ph type="title"/>
          </p:nvPr>
        </p:nvSpPr>
        <p:spPr/>
        <p:txBody>
          <a:bodyPr>
            <a:normAutofit/>
          </a:bodyPr>
          <a:lstStyle/>
          <a:p>
            <a:pPr algn="ctr">
              <a:spcBef>
                <a:spcPts val="0"/>
              </a:spcBef>
            </a:pPr>
            <a:r>
              <a:rPr lang="es-ES" sz="3600" dirty="0"/>
              <a:t>5. Actividades prácticas con herramientas generativas.</a:t>
            </a:r>
          </a:p>
          <a:p>
            <a:pPr algn="ctr">
              <a:spcBef>
                <a:spcPts val="0"/>
              </a:spcBef>
            </a:pPr>
            <a:endParaRPr lang="es-ES" sz="3600" dirty="0"/>
          </a:p>
        </p:txBody>
      </p:sp>
      <p:sp>
        <p:nvSpPr>
          <p:cNvPr id="3" name="Marcador de contenido 2">
            <a:extLst>
              <a:ext uri="{FF2B5EF4-FFF2-40B4-BE49-F238E27FC236}">
                <a16:creationId xmlns:a16="http://schemas.microsoft.com/office/drawing/2014/main" id="{279E4907-1FFD-EE28-E7A1-D9258CCE2381}"/>
              </a:ext>
            </a:extLst>
          </p:cNvPr>
          <p:cNvSpPr>
            <a:spLocks noGrp="1"/>
          </p:cNvSpPr>
          <p:nvPr>
            <p:ph idx="1"/>
          </p:nvPr>
        </p:nvSpPr>
        <p:spPr>
          <a:xfrm>
            <a:off x="877845" y="2262066"/>
            <a:ext cx="10514054" cy="3549361"/>
          </a:xfrm>
        </p:spPr>
        <p:txBody>
          <a:bodyPr vert="horz" lIns="91440" tIns="45720" rIns="91440" bIns="45720" rtlCol="0" anchor="t">
            <a:normAutofit fontScale="85000" lnSpcReduction="10000"/>
          </a:bodyPr>
          <a:lstStyle/>
          <a:p>
            <a:pPr>
              <a:buNone/>
            </a:pPr>
            <a:r>
              <a:rPr lang="es-ES" dirty="0"/>
              <a:t>🎨 3. </a:t>
            </a:r>
            <a:r>
              <a:rPr lang="es-ES" b="1" dirty="0"/>
              <a:t>Reto creativo: Imagen generada por IA para una campaña interna</a:t>
            </a:r>
            <a:endParaRPr lang="es-ES" dirty="0"/>
          </a:p>
          <a:p>
            <a:pPr>
              <a:buNone/>
            </a:pPr>
            <a:r>
              <a:rPr lang="es-ES" dirty="0"/>
              <a:t>🎯 Objetivo: usar GAI visual para crear contenido gráfico.</a:t>
            </a:r>
          </a:p>
          <a:p>
            <a:pPr>
              <a:buNone/>
            </a:pPr>
            <a:r>
              <a:rPr lang="es-ES" dirty="0"/>
              <a:t>🧭 Instrucciones:</a:t>
            </a:r>
          </a:p>
          <a:p>
            <a:pPr>
              <a:buFont typeface="Arial"/>
              <a:buChar char="•"/>
            </a:pPr>
            <a:r>
              <a:rPr lang="es-ES" dirty="0">
                <a:ea typeface="+mn-lt"/>
                <a:cs typeface="+mn-lt"/>
              </a:rPr>
              <a:t>Entrega un desafío breve:</a:t>
            </a:r>
            <a:endParaRPr lang="es-ES" dirty="0"/>
          </a:p>
          <a:p>
            <a:pPr indent="0">
              <a:buNone/>
            </a:pPr>
            <a:r>
              <a:rPr lang="es-ES" dirty="0">
                <a:ea typeface="+mn-lt"/>
                <a:cs typeface="+mn-lt"/>
              </a:rPr>
              <a:t>“Diseña una imagen para una campaña interna sobre autocuidado laboral / uso ético de la IA / buena comunicación en equipo.”</a:t>
            </a:r>
            <a:endParaRPr lang="es-ES" dirty="0"/>
          </a:p>
          <a:p>
            <a:pPr>
              <a:buFont typeface="Arial"/>
              <a:buChar char="•"/>
            </a:pPr>
            <a:r>
              <a:rPr lang="es-ES" dirty="0">
                <a:ea typeface="+mn-lt"/>
                <a:cs typeface="+mn-lt"/>
              </a:rPr>
              <a:t>Usan DALL·E (desde </a:t>
            </a:r>
            <a:r>
              <a:rPr lang="es-ES" dirty="0" err="1">
                <a:ea typeface="+mn-lt"/>
                <a:cs typeface="+mn-lt"/>
              </a:rPr>
              <a:t>ChatGPT</a:t>
            </a:r>
            <a:r>
              <a:rPr lang="es-ES" dirty="0">
                <a:ea typeface="+mn-lt"/>
                <a:cs typeface="+mn-lt"/>
              </a:rPr>
              <a:t>) o </a:t>
            </a:r>
            <a:r>
              <a:rPr lang="es-ES" dirty="0" err="1">
                <a:ea typeface="+mn-lt"/>
                <a:cs typeface="+mn-lt"/>
              </a:rPr>
              <a:t>Canva</a:t>
            </a:r>
            <a:r>
              <a:rPr lang="es-ES" dirty="0">
                <a:ea typeface="+mn-lt"/>
                <a:cs typeface="+mn-lt"/>
              </a:rPr>
              <a:t> AI con un </a:t>
            </a:r>
            <a:r>
              <a:rPr lang="es-ES" dirty="0" err="1">
                <a:ea typeface="+mn-lt"/>
                <a:cs typeface="+mn-lt"/>
              </a:rPr>
              <a:t>prompt</a:t>
            </a:r>
            <a:r>
              <a:rPr lang="es-ES" dirty="0">
                <a:ea typeface="+mn-lt"/>
                <a:cs typeface="+mn-lt"/>
              </a:rPr>
              <a:t> como:</a:t>
            </a:r>
            <a:endParaRPr lang="es-ES" dirty="0"/>
          </a:p>
          <a:p>
            <a:pPr indent="0">
              <a:buNone/>
            </a:pPr>
            <a:r>
              <a:rPr lang="es-ES" dirty="0">
                <a:ea typeface="+mn-lt"/>
                <a:cs typeface="+mn-lt"/>
              </a:rPr>
              <a:t>“Una ilustración colorida y amigable que promueva el autocuidado en el trabajo, con estilo minimalista.”</a:t>
            </a:r>
            <a:endParaRPr lang="es-ES" dirty="0"/>
          </a:p>
          <a:p>
            <a:pPr>
              <a:buFont typeface="Arial"/>
              <a:buChar char="•"/>
            </a:pPr>
            <a:r>
              <a:rPr lang="es-ES" dirty="0">
                <a:ea typeface="+mn-lt"/>
                <a:cs typeface="+mn-lt"/>
              </a:rPr>
              <a:t>Comparten sus imágenes y explican por qué la eligieron.</a:t>
            </a:r>
            <a:endParaRPr lang="es-ES" dirty="0"/>
          </a:p>
        </p:txBody>
      </p:sp>
    </p:spTree>
    <p:extLst>
      <p:ext uri="{BB962C8B-B14F-4D97-AF65-F5344CB8AC3E}">
        <p14:creationId xmlns:p14="http://schemas.microsoft.com/office/powerpoint/2010/main" val="13956387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152-C5D1-3374-DAC3-960CF0AB6CC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CC90E90-E6A4-D93E-AE46-8609C438FD0B}"/>
              </a:ext>
            </a:extLst>
          </p:cNvPr>
          <p:cNvSpPr>
            <a:spLocks noGrp="1"/>
          </p:cNvSpPr>
          <p:nvPr>
            <p:ph type="title"/>
          </p:nvPr>
        </p:nvSpPr>
        <p:spPr/>
        <p:txBody>
          <a:bodyPr>
            <a:normAutofit/>
          </a:bodyPr>
          <a:lstStyle/>
          <a:p>
            <a:pPr algn="ctr">
              <a:spcBef>
                <a:spcPts val="0"/>
              </a:spcBef>
            </a:pPr>
            <a:r>
              <a:rPr lang="es-ES" sz="3600" dirty="0"/>
              <a:t>5. Actividades prácticas con herramientas generativas.</a:t>
            </a:r>
          </a:p>
          <a:p>
            <a:pPr algn="ctr">
              <a:spcBef>
                <a:spcPts val="0"/>
              </a:spcBef>
            </a:pPr>
            <a:endParaRPr lang="es-ES" sz="3600" dirty="0"/>
          </a:p>
        </p:txBody>
      </p:sp>
      <p:sp>
        <p:nvSpPr>
          <p:cNvPr id="3" name="Marcador de contenido 2">
            <a:extLst>
              <a:ext uri="{FF2B5EF4-FFF2-40B4-BE49-F238E27FC236}">
                <a16:creationId xmlns:a16="http://schemas.microsoft.com/office/drawing/2014/main" id="{B514212C-AC95-FD18-764D-7C6F32DF699C}"/>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Bonus: Actividad de cierre/reflexión</a:t>
            </a:r>
          </a:p>
          <a:p>
            <a:pPr>
              <a:buNone/>
            </a:pPr>
            <a:r>
              <a:rPr lang="es-ES" b="1" dirty="0">
                <a:ea typeface="+mn-lt"/>
                <a:cs typeface="+mn-lt"/>
              </a:rPr>
              <a:t>Nombre:</a:t>
            </a:r>
            <a:r>
              <a:rPr lang="es-ES" dirty="0">
                <a:ea typeface="+mn-lt"/>
                <a:cs typeface="+mn-lt"/>
              </a:rPr>
              <a:t> “¿Dónde usarías IA mañana?”</a:t>
            </a:r>
            <a:endParaRPr lang="es-ES" dirty="0"/>
          </a:p>
          <a:p>
            <a:pPr>
              <a:buFont typeface="Arial"/>
              <a:buChar char="•"/>
            </a:pPr>
            <a:r>
              <a:rPr lang="es-ES" dirty="0">
                <a:ea typeface="+mn-lt"/>
                <a:cs typeface="+mn-lt"/>
              </a:rPr>
              <a:t>Cada participante responde en una tarjeta o mural digital:</a:t>
            </a:r>
          </a:p>
          <a:p>
            <a:pPr indent="0">
              <a:buNone/>
            </a:pPr>
            <a:r>
              <a:rPr lang="es-ES" dirty="0">
                <a:ea typeface="+mn-lt"/>
                <a:cs typeface="+mn-lt"/>
              </a:rPr>
              <a:t>“Una tarea de mi trabajo donde podría probar IA generativa esta semana es…”</a:t>
            </a:r>
            <a:endParaRPr lang="es-ES" dirty="0"/>
          </a:p>
          <a:p>
            <a:pPr>
              <a:buFont typeface="Arial"/>
              <a:buChar char="•"/>
            </a:pPr>
            <a:r>
              <a:rPr lang="es-ES" dirty="0">
                <a:ea typeface="+mn-lt"/>
                <a:cs typeface="+mn-lt"/>
              </a:rPr>
              <a:t>Se comentan 2 o 3 ejemplos en voz alta.</a:t>
            </a:r>
            <a:endParaRPr lang="es-ES" dirty="0"/>
          </a:p>
          <a:p>
            <a:pPr>
              <a:buNone/>
            </a:pPr>
            <a:endParaRPr lang="es-ES" b="1" dirty="0">
              <a:ea typeface="+mn-lt"/>
              <a:cs typeface="+mn-lt"/>
            </a:endParaRPr>
          </a:p>
        </p:txBody>
      </p:sp>
    </p:spTree>
    <p:extLst>
      <p:ext uri="{BB962C8B-B14F-4D97-AF65-F5344CB8AC3E}">
        <p14:creationId xmlns:p14="http://schemas.microsoft.com/office/powerpoint/2010/main" val="29944813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77D6C-B0BF-385E-26FC-012C89AB77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33FAE5-F6F0-7E66-96BF-4B24F46F192E}"/>
              </a:ext>
            </a:extLst>
          </p:cNvPr>
          <p:cNvSpPr>
            <a:spLocks noGrp="1"/>
          </p:cNvSpPr>
          <p:nvPr>
            <p:ph type="title"/>
          </p:nvPr>
        </p:nvSpPr>
        <p:spPr/>
        <p:txBody>
          <a:bodyPr>
            <a:normAutofit/>
          </a:bodyPr>
          <a:lstStyle/>
          <a:p>
            <a:pPr algn="ctr">
              <a:spcBef>
                <a:spcPts val="0"/>
              </a:spcBef>
            </a:pPr>
            <a:r>
              <a:rPr lang="es-ES" sz="3600" dirty="0"/>
              <a:t>5. Actividades prácticas con herramientas generativas.</a:t>
            </a:r>
          </a:p>
          <a:p>
            <a:pPr algn="ctr">
              <a:spcBef>
                <a:spcPts val="0"/>
              </a:spcBef>
            </a:pPr>
            <a:endParaRPr lang="es-ES" sz="3600" dirty="0"/>
          </a:p>
        </p:txBody>
      </p:sp>
      <p:sp>
        <p:nvSpPr>
          <p:cNvPr id="3" name="Marcador de contenido 2">
            <a:extLst>
              <a:ext uri="{FF2B5EF4-FFF2-40B4-BE49-F238E27FC236}">
                <a16:creationId xmlns:a16="http://schemas.microsoft.com/office/drawing/2014/main" id="{623940AA-14DB-3C42-7876-4B2DE46A5EC8}"/>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“La mejor forma de aprender a usar IA… es usándola. Lo importante no es que la herramienta sea perfecta, sino que tú sepas cuándo y cómo usarla bien.”</a:t>
            </a:r>
            <a:endParaRPr lang="es-ES" dirty="0"/>
          </a:p>
          <a:p>
            <a:pPr>
              <a:buNone/>
            </a:pPr>
            <a:endParaRPr lang="es-ES" b="1" dirty="0"/>
          </a:p>
        </p:txBody>
      </p:sp>
    </p:spTree>
    <p:extLst>
      <p:ext uri="{BB962C8B-B14F-4D97-AF65-F5344CB8AC3E}">
        <p14:creationId xmlns:p14="http://schemas.microsoft.com/office/powerpoint/2010/main" val="15976187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78453B-F671-C027-1737-6944FEE9DC3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094FF9D-27A9-5872-5A6A-96DD34E08A0B}"/>
              </a:ext>
            </a:extLst>
          </p:cNvPr>
          <p:cNvSpPr>
            <a:spLocks noGrp="1"/>
          </p:cNvSpPr>
          <p:nvPr>
            <p:ph type="title"/>
          </p:nvPr>
        </p:nvSpPr>
        <p:spPr>
          <a:xfrm>
            <a:off x="874815" y="1723142"/>
            <a:ext cx="5448757" cy="2987322"/>
          </a:xfrm>
        </p:spPr>
        <p:txBody>
          <a:bodyPr vert="horz" lIns="91440" tIns="45720" rIns="91440" bIns="45720" rtlCol="0" anchor="b">
            <a:noAutofit/>
          </a:bodyPr>
          <a:lstStyle/>
          <a:p>
            <a:r>
              <a:rPr lang="en-US" sz="4400" kern="1200" err="1">
                <a:latin typeface="+mj-lt"/>
                <a:ea typeface="+mj-ea"/>
                <a:cs typeface="+mj-cs"/>
              </a:rPr>
              <a:t>Módulo</a:t>
            </a:r>
            <a:r>
              <a:rPr lang="en-US" sz="4400"/>
              <a:t> 4</a:t>
            </a:r>
            <a:r>
              <a:rPr lang="en-US" sz="4400" kern="1200">
                <a:latin typeface="+mj-lt"/>
                <a:ea typeface="+mj-ea"/>
                <a:cs typeface="+mj-cs"/>
              </a:rPr>
              <a:t>.- </a:t>
            </a:r>
            <a:r>
              <a:rPr lang="en-US" sz="4400" err="1"/>
              <a:t>Fundamentos</a:t>
            </a:r>
            <a:r>
              <a:rPr lang="en-US" sz="4400"/>
              <a:t> y </a:t>
            </a:r>
            <a:r>
              <a:rPr lang="en-US" sz="4400" err="1"/>
              <a:t>Aplicación</a:t>
            </a:r>
            <a:r>
              <a:rPr lang="en-US" sz="4400"/>
              <a:t> de ChatGPT</a:t>
            </a:r>
            <a:endParaRPr lang="en-US" sz="4400" kern="1200" dirty="0"/>
          </a:p>
        </p:txBody>
      </p:sp>
      <p:pic>
        <p:nvPicPr>
          <p:cNvPr id="7" name="Imagen 6" descr="El futuro de la IA en las empresas: Un desglose de las tendencias y  posibilidades emergentes - The Data Privacy Group">
            <a:extLst>
              <a:ext uri="{FF2B5EF4-FFF2-40B4-BE49-F238E27FC236}">
                <a16:creationId xmlns:a16="http://schemas.microsoft.com/office/drawing/2014/main" id="{9088E81B-6E55-09F4-36DB-A80B836E9F7C}"/>
              </a:ext>
            </a:extLst>
          </p:cNvPr>
          <p:cNvPicPr>
            <a:picLocks noChangeAspect="1"/>
          </p:cNvPicPr>
          <p:nvPr/>
        </p:nvPicPr>
        <p:blipFill>
          <a:blip r:embed="rId2"/>
          <a:stretch>
            <a:fillRect/>
          </a:stretch>
        </p:blipFill>
        <p:spPr>
          <a:xfrm>
            <a:off x="6275965" y="1446102"/>
            <a:ext cx="5169282" cy="343992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31583362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A499-2836-7CAC-6D5E-9D11F9A3843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E8FC5E9-B978-9A20-0EC9-B38EBB77972E}"/>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F176C6E1-164C-4724-B0E0-D68B119D9442}"/>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Introducción:</a:t>
            </a:r>
          </a:p>
          <a:p>
            <a:pPr algn="ctr">
              <a:buNone/>
            </a:pPr>
            <a:r>
              <a:rPr lang="es-ES" i="1" dirty="0">
                <a:ea typeface="+mn-lt"/>
                <a:cs typeface="+mn-lt"/>
              </a:rPr>
              <a:t>“Probablemente ya han escuchado hablar de </a:t>
            </a:r>
            <a:r>
              <a:rPr lang="es-ES" i="1" dirty="0" err="1">
                <a:ea typeface="+mn-lt"/>
                <a:cs typeface="+mn-lt"/>
              </a:rPr>
              <a:t>ChatGPT</a:t>
            </a:r>
            <a:r>
              <a:rPr lang="es-ES" i="1" dirty="0">
                <a:ea typeface="+mn-lt"/>
                <a:cs typeface="+mn-lt"/>
              </a:rPr>
              <a:t>. Quizás lo han probado, o quizás aún no. Pero lo cierto es que esta herramienta se ha vuelto tan popular porque permite conversar con una inteligencia artificial como si estuvieras hablando con una persona que sabe un poco de todo.”</a:t>
            </a:r>
            <a:endParaRPr lang="es-ES" dirty="0"/>
          </a:p>
          <a:p>
            <a:pPr>
              <a:buNone/>
            </a:pPr>
            <a:endParaRPr lang="es-ES" b="1" dirty="0"/>
          </a:p>
        </p:txBody>
      </p:sp>
    </p:spTree>
    <p:extLst>
      <p:ext uri="{BB962C8B-B14F-4D97-AF65-F5344CB8AC3E}">
        <p14:creationId xmlns:p14="http://schemas.microsoft.com/office/powerpoint/2010/main" val="7870488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1DF14-31FF-5CFF-A53B-74052C0DF4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59BED1A-114E-3E02-81DF-A370AE1774FE}"/>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7A6E7398-E292-758E-EC84-D09A29F96C74}"/>
              </a:ext>
            </a:extLst>
          </p:cNvPr>
          <p:cNvSpPr>
            <a:spLocks noGrp="1"/>
          </p:cNvSpPr>
          <p:nvPr>
            <p:ph idx="1"/>
          </p:nvPr>
        </p:nvSpPr>
        <p:spPr>
          <a:xfrm>
            <a:off x="877845" y="2262066"/>
            <a:ext cx="10514054" cy="3549361"/>
          </a:xfrm>
        </p:spPr>
        <p:txBody>
          <a:bodyPr vert="horz" lIns="91440" tIns="45720" rIns="91440" bIns="45720" rtlCol="0" anchor="t">
            <a:normAutofit fontScale="92500" lnSpcReduction="10000"/>
          </a:bodyPr>
          <a:lstStyle/>
          <a:p>
            <a:pPr>
              <a:buNone/>
            </a:pPr>
            <a:r>
              <a:rPr lang="es-ES" b="1" dirty="0"/>
              <a:t>🤖 ¿Qué es </a:t>
            </a:r>
            <a:r>
              <a:rPr lang="es-ES" b="1" dirty="0" err="1"/>
              <a:t>ChatGPT</a:t>
            </a:r>
            <a:r>
              <a:rPr lang="es-ES" b="1" dirty="0"/>
              <a:t>?</a:t>
            </a:r>
          </a:p>
          <a:p>
            <a:pPr marL="0" indent="0">
              <a:buNone/>
            </a:pPr>
            <a:r>
              <a:rPr lang="es-ES" dirty="0">
                <a:ea typeface="+mn-lt"/>
                <a:cs typeface="+mn-lt"/>
              </a:rPr>
              <a:t>“</a:t>
            </a:r>
            <a:r>
              <a:rPr lang="es-ES" err="1">
                <a:ea typeface="+mn-lt"/>
                <a:cs typeface="+mn-lt"/>
              </a:rPr>
              <a:t>ChatGPT</a:t>
            </a:r>
            <a:r>
              <a:rPr lang="es-ES" dirty="0">
                <a:ea typeface="+mn-lt"/>
                <a:cs typeface="+mn-lt"/>
              </a:rPr>
              <a:t> es una herramienta basada en un modelo de inteligencia artificial llamado GPT (Generative </a:t>
            </a:r>
            <a:r>
              <a:rPr lang="es-ES" err="1">
                <a:ea typeface="+mn-lt"/>
                <a:cs typeface="+mn-lt"/>
              </a:rPr>
              <a:t>Pre-trained</a:t>
            </a:r>
            <a:r>
              <a:rPr lang="es-ES" dirty="0">
                <a:ea typeface="+mn-lt"/>
                <a:cs typeface="+mn-lt"/>
              </a:rPr>
              <a:t> </a:t>
            </a:r>
            <a:r>
              <a:rPr lang="es-ES" err="1">
                <a:ea typeface="+mn-lt"/>
                <a:cs typeface="+mn-lt"/>
              </a:rPr>
              <a:t>Transformer</a:t>
            </a:r>
            <a:r>
              <a:rPr lang="es-ES" dirty="0">
                <a:ea typeface="+mn-lt"/>
                <a:cs typeface="+mn-lt"/>
              </a:rPr>
              <a:t>). En palabras simples: es una IA entrenada para </a:t>
            </a:r>
            <a:r>
              <a:rPr lang="es-ES" b="1" dirty="0">
                <a:ea typeface="+mn-lt"/>
                <a:cs typeface="+mn-lt"/>
              </a:rPr>
              <a:t>entender lenguaje humano</a:t>
            </a:r>
            <a:r>
              <a:rPr lang="es-ES" dirty="0">
                <a:ea typeface="+mn-lt"/>
                <a:cs typeface="+mn-lt"/>
              </a:rPr>
              <a:t> y </a:t>
            </a:r>
            <a:r>
              <a:rPr lang="es-ES" b="1" dirty="0">
                <a:ea typeface="+mn-lt"/>
                <a:cs typeface="+mn-lt"/>
              </a:rPr>
              <a:t>responder en forma natural</a:t>
            </a:r>
            <a:r>
              <a:rPr lang="es-ES" dirty="0">
                <a:ea typeface="+mn-lt"/>
                <a:cs typeface="+mn-lt"/>
              </a:rPr>
              <a:t>.”</a:t>
            </a:r>
          </a:p>
          <a:p>
            <a:pPr>
              <a:buNone/>
            </a:pPr>
            <a:r>
              <a:rPr lang="es-ES" dirty="0">
                <a:ea typeface="+mn-lt"/>
                <a:cs typeface="+mn-lt"/>
              </a:rPr>
              <a:t>🧠 </a:t>
            </a:r>
            <a:r>
              <a:rPr lang="es-ES" b="1" dirty="0">
                <a:ea typeface="+mn-lt"/>
                <a:cs typeface="+mn-lt"/>
              </a:rPr>
              <a:t>¿Qué puede hacer?</a:t>
            </a:r>
            <a:endParaRPr lang="es-ES" dirty="0"/>
          </a:p>
          <a:p>
            <a:pPr>
              <a:buFont typeface="Arial"/>
              <a:buChar char="•"/>
            </a:pPr>
            <a:r>
              <a:rPr lang="es-ES" dirty="0">
                <a:ea typeface="+mn-lt"/>
                <a:cs typeface="+mn-lt"/>
              </a:rPr>
              <a:t>Redactar textos, correos, informes, resúmenes.</a:t>
            </a:r>
            <a:endParaRPr lang="es-ES" dirty="0"/>
          </a:p>
          <a:p>
            <a:pPr>
              <a:buFont typeface="Arial"/>
              <a:buChar char="•"/>
            </a:pPr>
            <a:r>
              <a:rPr lang="es-ES" dirty="0">
                <a:ea typeface="+mn-lt"/>
                <a:cs typeface="+mn-lt"/>
              </a:rPr>
              <a:t>Traducir, explicar, corregir, sugerir ideas.</a:t>
            </a:r>
            <a:endParaRPr lang="es-ES" dirty="0"/>
          </a:p>
          <a:p>
            <a:pPr>
              <a:buFont typeface="Arial"/>
              <a:buChar char="•"/>
            </a:pPr>
            <a:r>
              <a:rPr lang="es-ES" dirty="0">
                <a:ea typeface="+mn-lt"/>
                <a:cs typeface="+mn-lt"/>
              </a:rPr>
              <a:t>Ayudar a escribir código, resolver problemas matemáticos, o dar ejemplos educativos.</a:t>
            </a:r>
            <a:endParaRPr lang="es-ES" dirty="0"/>
          </a:p>
          <a:p>
            <a:pPr>
              <a:buFont typeface="Arial"/>
              <a:buChar char="•"/>
            </a:pPr>
            <a:r>
              <a:rPr lang="es-ES" dirty="0">
                <a:ea typeface="+mn-lt"/>
                <a:cs typeface="+mn-lt"/>
              </a:rPr>
              <a:t>Responder en tono formal, técnico, cercano, creativo… según se le pida.</a:t>
            </a:r>
            <a:endParaRPr lang="es-ES" dirty="0"/>
          </a:p>
          <a:p>
            <a:pPr>
              <a:buNone/>
            </a:pPr>
            <a:endParaRPr lang="es-ES" b="1" dirty="0"/>
          </a:p>
          <a:p>
            <a:pPr>
              <a:buNone/>
            </a:pPr>
            <a:endParaRPr lang="es-ES" b="1" dirty="0"/>
          </a:p>
        </p:txBody>
      </p:sp>
    </p:spTree>
    <p:extLst>
      <p:ext uri="{BB962C8B-B14F-4D97-AF65-F5344CB8AC3E}">
        <p14:creationId xmlns:p14="http://schemas.microsoft.com/office/powerpoint/2010/main" val="101879372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17B9B-DD77-C9E7-367E-6A71784AD77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EF4978E-C2DE-033C-21BD-980FC191074F}"/>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359927D3-34CF-6294-2666-20ADF162CD44}"/>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¿Cómo funciona?</a:t>
            </a:r>
          </a:p>
          <a:p>
            <a:pPr>
              <a:buFont typeface="Arial"/>
              <a:buChar char="•"/>
            </a:pPr>
            <a:r>
              <a:rPr lang="es-ES" dirty="0">
                <a:ea typeface="+mn-lt"/>
                <a:cs typeface="+mn-lt"/>
              </a:rPr>
              <a:t>Fue entrenado con </a:t>
            </a:r>
            <a:r>
              <a:rPr lang="es-ES" b="1" dirty="0">
                <a:ea typeface="+mn-lt"/>
                <a:cs typeface="+mn-lt"/>
              </a:rPr>
              <a:t>billones de palabras</a:t>
            </a:r>
            <a:r>
              <a:rPr lang="es-ES" dirty="0">
                <a:ea typeface="+mn-lt"/>
                <a:cs typeface="+mn-lt"/>
              </a:rPr>
              <a:t> de textos públicos: libros, artículos, sitios web, guías, conversaciones.</a:t>
            </a:r>
          </a:p>
          <a:p>
            <a:pPr>
              <a:buFont typeface="Arial"/>
              <a:buChar char="•"/>
            </a:pPr>
            <a:r>
              <a:rPr lang="es-ES" dirty="0">
                <a:ea typeface="+mn-lt"/>
                <a:cs typeface="+mn-lt"/>
              </a:rPr>
              <a:t>Aprende </a:t>
            </a:r>
            <a:r>
              <a:rPr lang="es-ES" b="1" dirty="0">
                <a:ea typeface="+mn-lt"/>
                <a:cs typeface="+mn-lt"/>
              </a:rPr>
              <a:t>patrones de lenguaje</a:t>
            </a:r>
            <a:r>
              <a:rPr lang="es-ES" dirty="0">
                <a:ea typeface="+mn-lt"/>
                <a:cs typeface="+mn-lt"/>
              </a:rPr>
              <a:t>, no hechos.</a:t>
            </a:r>
          </a:p>
          <a:p>
            <a:pPr>
              <a:buFont typeface="Arial"/>
              <a:buChar char="•"/>
            </a:pPr>
            <a:r>
              <a:rPr lang="es-ES" dirty="0">
                <a:ea typeface="+mn-lt"/>
                <a:cs typeface="+mn-lt"/>
              </a:rPr>
              <a:t>Cuando tú escribes una pregunta (</a:t>
            </a:r>
            <a:r>
              <a:rPr lang="es-ES" dirty="0" err="1">
                <a:ea typeface="+mn-lt"/>
                <a:cs typeface="+mn-lt"/>
              </a:rPr>
              <a:t>prompt</a:t>
            </a:r>
            <a:r>
              <a:rPr lang="es-ES" dirty="0">
                <a:ea typeface="+mn-lt"/>
                <a:cs typeface="+mn-lt"/>
              </a:rPr>
              <a:t>), </a:t>
            </a:r>
            <a:r>
              <a:rPr lang="es-ES" dirty="0" err="1">
                <a:ea typeface="+mn-lt"/>
                <a:cs typeface="+mn-lt"/>
              </a:rPr>
              <a:t>ChatGPT</a:t>
            </a:r>
            <a:r>
              <a:rPr lang="es-ES" dirty="0">
                <a:ea typeface="+mn-lt"/>
                <a:cs typeface="+mn-lt"/>
              </a:rPr>
              <a:t> </a:t>
            </a:r>
            <a:r>
              <a:rPr lang="es-ES" b="1" dirty="0">
                <a:ea typeface="+mn-lt"/>
                <a:cs typeface="+mn-lt"/>
              </a:rPr>
              <a:t>genera una respuesta palabra por palabra</a:t>
            </a:r>
            <a:r>
              <a:rPr lang="es-ES" dirty="0">
                <a:ea typeface="+mn-lt"/>
                <a:cs typeface="+mn-lt"/>
              </a:rPr>
              <a:t>, como si fuera completando un texto lógico.</a:t>
            </a:r>
          </a:p>
          <a:p>
            <a:pPr>
              <a:buNone/>
            </a:pPr>
            <a:endParaRPr lang="es-ES" b="1" dirty="0"/>
          </a:p>
          <a:p>
            <a:pPr>
              <a:buNone/>
            </a:pPr>
            <a:endParaRPr lang="es-ES" b="1" dirty="0"/>
          </a:p>
          <a:p>
            <a:pPr>
              <a:buNone/>
            </a:pPr>
            <a:endParaRPr lang="es-ES" b="1" dirty="0"/>
          </a:p>
        </p:txBody>
      </p:sp>
    </p:spTree>
    <p:extLst>
      <p:ext uri="{BB962C8B-B14F-4D97-AF65-F5344CB8AC3E}">
        <p14:creationId xmlns:p14="http://schemas.microsoft.com/office/powerpoint/2010/main" val="31876961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12211-51CF-9A04-AFBA-B9C3E04AB6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CF357C-8D5C-7106-DD37-1F08678F6198}"/>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28CA639B-6B75-91F2-7547-711BCA553062}"/>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¿Cómo acceder a </a:t>
            </a:r>
            <a:r>
              <a:rPr lang="es-ES" b="1" dirty="0" err="1"/>
              <a:t>ChatGPT</a:t>
            </a:r>
            <a:r>
              <a:rPr lang="es-ES" b="1" dirty="0"/>
              <a:t>?</a:t>
            </a:r>
          </a:p>
          <a:p>
            <a:pPr>
              <a:buNone/>
            </a:pPr>
            <a:r>
              <a:rPr lang="es-ES" dirty="0"/>
              <a:t>Opción 1: </a:t>
            </a:r>
            <a:r>
              <a:rPr lang="es-ES" b="1" dirty="0"/>
              <a:t>Desde navegador web</a:t>
            </a:r>
          </a:p>
          <a:p>
            <a:pPr>
              <a:buFont typeface="Arial"/>
              <a:buChar char="•"/>
            </a:pPr>
            <a:r>
              <a:rPr lang="es-ES" dirty="0">
                <a:ea typeface="+mn-lt"/>
                <a:cs typeface="+mn-lt"/>
              </a:rPr>
              <a:t>Ir a </a:t>
            </a:r>
            <a:r>
              <a:rPr lang="es-ES" dirty="0">
                <a:ea typeface="+mn-lt"/>
                <a:cs typeface="+mn-lt"/>
                <a:hlinkClick r:id="rId3"/>
              </a:rPr>
              <a:t>https://chat.openai.com</a:t>
            </a:r>
            <a:endParaRPr lang="es-ES"/>
          </a:p>
          <a:p>
            <a:pPr>
              <a:buFont typeface="Arial"/>
              <a:buChar char="•"/>
            </a:pPr>
            <a:r>
              <a:rPr lang="es-ES" dirty="0">
                <a:ea typeface="+mn-lt"/>
                <a:cs typeface="+mn-lt"/>
              </a:rPr>
              <a:t>Crear una cuenta con correo y contraseña.</a:t>
            </a:r>
          </a:p>
          <a:p>
            <a:pPr>
              <a:buFont typeface="Arial"/>
              <a:buChar char="•"/>
            </a:pPr>
            <a:r>
              <a:rPr lang="es-ES" dirty="0">
                <a:ea typeface="+mn-lt"/>
                <a:cs typeface="+mn-lt"/>
              </a:rPr>
              <a:t>¡Listo! Puedes comenzar a escribir.</a:t>
            </a:r>
          </a:p>
          <a:p>
            <a:pPr indent="0">
              <a:buNone/>
            </a:pPr>
            <a:r>
              <a:rPr lang="es-ES" dirty="0"/>
              <a:t>Opción 2: </a:t>
            </a:r>
            <a:r>
              <a:rPr lang="es-ES" b="1" dirty="0"/>
              <a:t>Desde app en celular</a:t>
            </a:r>
            <a:endParaRPr lang="es-ES" dirty="0"/>
          </a:p>
          <a:p>
            <a:pPr>
              <a:buFont typeface="Arial"/>
              <a:buChar char="•"/>
            </a:pPr>
            <a:r>
              <a:rPr lang="es-ES" dirty="0">
                <a:ea typeface="+mn-lt"/>
                <a:cs typeface="+mn-lt"/>
              </a:rPr>
              <a:t>Disponible en Android y iPhone (buscar "</a:t>
            </a:r>
            <a:r>
              <a:rPr lang="es-ES" dirty="0" err="1">
                <a:ea typeface="+mn-lt"/>
                <a:cs typeface="+mn-lt"/>
              </a:rPr>
              <a:t>ChatGPT</a:t>
            </a:r>
            <a:r>
              <a:rPr lang="es-ES" dirty="0">
                <a:ea typeface="+mn-lt"/>
                <a:cs typeface="+mn-lt"/>
              </a:rPr>
              <a:t>" de </a:t>
            </a:r>
            <a:r>
              <a:rPr lang="es-ES" dirty="0" err="1">
                <a:ea typeface="+mn-lt"/>
                <a:cs typeface="+mn-lt"/>
              </a:rPr>
              <a:t>OpenAI</a:t>
            </a:r>
            <a:r>
              <a:rPr lang="es-ES" dirty="0">
                <a:ea typeface="+mn-lt"/>
                <a:cs typeface="+mn-lt"/>
              </a:rPr>
              <a:t> en la tienda de apps).</a:t>
            </a:r>
            <a:endParaRPr lang="es-ES" dirty="0"/>
          </a:p>
          <a:p>
            <a:pPr>
              <a:buNone/>
            </a:pPr>
            <a:endParaRPr lang="es-ES" b="1" dirty="0">
              <a:ea typeface="+mn-lt"/>
              <a:cs typeface="+mn-lt"/>
            </a:endParaRPr>
          </a:p>
          <a:p>
            <a:pPr>
              <a:buNone/>
            </a:pPr>
            <a:endParaRPr lang="es-ES" b="1" dirty="0"/>
          </a:p>
          <a:p>
            <a:pPr>
              <a:buNone/>
            </a:pPr>
            <a:endParaRPr lang="es-ES" b="1" dirty="0"/>
          </a:p>
          <a:p>
            <a:pPr>
              <a:buNone/>
            </a:pPr>
            <a:endParaRPr lang="es-ES" b="1" dirty="0"/>
          </a:p>
        </p:txBody>
      </p:sp>
    </p:spTree>
    <p:extLst>
      <p:ext uri="{BB962C8B-B14F-4D97-AF65-F5344CB8AC3E}">
        <p14:creationId xmlns:p14="http://schemas.microsoft.com/office/powerpoint/2010/main" val="40789796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C9309-E10D-606B-C3A6-F0265D2C17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D6DFC8-1A6C-6CD9-2402-991D3BD8A40D}"/>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832A8750-5262-5555-9685-8B449B97D15D}"/>
              </a:ext>
            </a:extLst>
          </p:cNvPr>
          <p:cNvSpPr>
            <a:spLocks noGrp="1"/>
          </p:cNvSpPr>
          <p:nvPr>
            <p:ph idx="1"/>
          </p:nvPr>
        </p:nvSpPr>
        <p:spPr>
          <a:xfrm>
            <a:off x="877845" y="2271898"/>
            <a:ext cx="10514054" cy="589852"/>
          </a:xfrm>
        </p:spPr>
        <p:txBody>
          <a:bodyPr vert="horz" lIns="91440" tIns="45720" rIns="91440" bIns="45720" rtlCol="0" anchor="t">
            <a:normAutofit/>
          </a:bodyPr>
          <a:lstStyle/>
          <a:p>
            <a:pPr>
              <a:buNone/>
            </a:pPr>
            <a:r>
              <a:rPr lang="es-ES" b="1" dirty="0">
                <a:ea typeface="+mn-lt"/>
                <a:cs typeface="+mn-lt"/>
              </a:rPr>
              <a:t>Versiones disponibles:</a:t>
            </a:r>
          </a:p>
        </p:txBody>
      </p:sp>
      <p:graphicFrame>
        <p:nvGraphicFramePr>
          <p:cNvPr id="5" name="Tabla 4">
            <a:extLst>
              <a:ext uri="{FF2B5EF4-FFF2-40B4-BE49-F238E27FC236}">
                <a16:creationId xmlns:a16="http://schemas.microsoft.com/office/drawing/2014/main" id="{013EEA24-5CF0-6294-FE93-3B9374C532D7}"/>
              </a:ext>
            </a:extLst>
          </p:cNvPr>
          <p:cNvGraphicFramePr>
            <a:graphicFrameLocks noGrp="1"/>
          </p:cNvGraphicFramePr>
          <p:nvPr>
            <p:extLst>
              <p:ext uri="{D42A27DB-BD31-4B8C-83A1-F6EECF244321}">
                <p14:modId xmlns:p14="http://schemas.microsoft.com/office/powerpoint/2010/main" val="93484855"/>
              </p:ext>
            </p:extLst>
          </p:nvPr>
        </p:nvGraphicFramePr>
        <p:xfrm>
          <a:off x="879987" y="3052916"/>
          <a:ext cx="10343442" cy="1371600"/>
        </p:xfrm>
        <a:graphic>
          <a:graphicData uri="http://schemas.openxmlformats.org/drawingml/2006/table">
            <a:tbl>
              <a:tblPr firstRow="1" bandRow="1">
                <a:tableStyleId>{93296810-A885-4BE3-A3E7-6D5BEEA58F35}</a:tableStyleId>
              </a:tblPr>
              <a:tblGrid>
                <a:gridCol w="1933221">
                  <a:extLst>
                    <a:ext uri="{9D8B030D-6E8A-4147-A177-3AD203B41FA5}">
                      <a16:colId xmlns:a16="http://schemas.microsoft.com/office/drawing/2014/main" val="2185883521"/>
                    </a:ext>
                  </a:extLst>
                </a:gridCol>
                <a:gridCol w="4741333">
                  <a:extLst>
                    <a:ext uri="{9D8B030D-6E8A-4147-A177-3AD203B41FA5}">
                      <a16:colId xmlns:a16="http://schemas.microsoft.com/office/drawing/2014/main" val="3098758505"/>
                    </a:ext>
                  </a:extLst>
                </a:gridCol>
                <a:gridCol w="3668888">
                  <a:extLst>
                    <a:ext uri="{9D8B030D-6E8A-4147-A177-3AD203B41FA5}">
                      <a16:colId xmlns:a16="http://schemas.microsoft.com/office/drawing/2014/main" val="148245108"/>
                    </a:ext>
                  </a:extLst>
                </a:gridCol>
              </a:tblGrid>
              <a:tr h="0">
                <a:tc>
                  <a:txBody>
                    <a:bodyPr/>
                    <a:lstStyle/>
                    <a:p>
                      <a:pPr>
                        <a:buNone/>
                      </a:pPr>
                      <a:r>
                        <a:rPr lang="es-ES" dirty="0"/>
                        <a:t>Versión</a:t>
                      </a:r>
                    </a:p>
                  </a:txBody>
                  <a:tcPr anchor="ctr"/>
                </a:tc>
                <a:tc>
                  <a:txBody>
                    <a:bodyPr/>
                    <a:lstStyle/>
                    <a:p>
                      <a:pPr>
                        <a:buNone/>
                      </a:pPr>
                      <a:r>
                        <a:rPr lang="es-ES" dirty="0"/>
                        <a:t>Qué incluye</a:t>
                      </a:r>
                    </a:p>
                  </a:txBody>
                  <a:tcPr anchor="ctr"/>
                </a:tc>
                <a:tc>
                  <a:txBody>
                    <a:bodyPr/>
                    <a:lstStyle/>
                    <a:p>
                      <a:pPr>
                        <a:buNone/>
                      </a:pPr>
                      <a:r>
                        <a:rPr lang="es-ES" dirty="0"/>
                        <a:t>Costo</a:t>
                      </a:r>
                    </a:p>
                  </a:txBody>
                  <a:tcPr anchor="ctr"/>
                </a:tc>
                <a:extLst>
                  <a:ext uri="{0D108BD9-81ED-4DB2-BD59-A6C34878D82A}">
                    <a16:rowId xmlns:a16="http://schemas.microsoft.com/office/drawing/2014/main" val="565843024"/>
                  </a:ext>
                </a:extLst>
              </a:tr>
              <a:tr h="0">
                <a:tc>
                  <a:txBody>
                    <a:bodyPr/>
                    <a:lstStyle/>
                    <a:p>
                      <a:pPr>
                        <a:buNone/>
                      </a:pPr>
                      <a:r>
                        <a:rPr lang="es-ES" dirty="0"/>
                        <a:t>Gratuita</a:t>
                      </a:r>
                    </a:p>
                  </a:txBody>
                  <a:tcPr anchor="ctr"/>
                </a:tc>
                <a:tc>
                  <a:txBody>
                    <a:bodyPr/>
                    <a:lstStyle/>
                    <a:p>
                      <a:pPr>
                        <a:buNone/>
                      </a:pPr>
                      <a:r>
                        <a:rPr lang="es-ES" dirty="0"/>
                        <a:t>GPT-3.5 (rápida, básica)</a:t>
                      </a:r>
                    </a:p>
                  </a:txBody>
                  <a:tcPr anchor="ctr"/>
                </a:tc>
                <a:tc>
                  <a:txBody>
                    <a:bodyPr/>
                    <a:lstStyle/>
                    <a:p>
                      <a:pPr>
                        <a:buNone/>
                      </a:pPr>
                      <a:r>
                        <a:rPr lang="es-ES" dirty="0"/>
                        <a:t>$0</a:t>
                      </a:r>
                    </a:p>
                  </a:txBody>
                  <a:tcPr anchor="ctr"/>
                </a:tc>
                <a:extLst>
                  <a:ext uri="{0D108BD9-81ED-4DB2-BD59-A6C34878D82A}">
                    <a16:rowId xmlns:a16="http://schemas.microsoft.com/office/drawing/2014/main" val="1242735073"/>
                  </a:ext>
                </a:extLst>
              </a:tr>
              <a:tr h="0">
                <a:tc>
                  <a:txBody>
                    <a:bodyPr/>
                    <a:lstStyle/>
                    <a:p>
                      <a:pPr>
                        <a:buNone/>
                      </a:pPr>
                      <a:r>
                        <a:rPr lang="es-ES" dirty="0"/>
                        <a:t>Plus</a:t>
                      </a:r>
                    </a:p>
                  </a:txBody>
                  <a:tcPr anchor="ctr"/>
                </a:tc>
                <a:tc>
                  <a:txBody>
                    <a:bodyPr/>
                    <a:lstStyle/>
                    <a:p>
                      <a:pPr>
                        <a:buNone/>
                      </a:pPr>
                      <a:r>
                        <a:rPr lang="es-ES" dirty="0"/>
                        <a:t>GPT-4, acceso a DALL·E, navegación web, carga de archivos</a:t>
                      </a:r>
                    </a:p>
                  </a:txBody>
                  <a:tcPr anchor="ctr"/>
                </a:tc>
                <a:tc>
                  <a:txBody>
                    <a:bodyPr/>
                    <a:lstStyle/>
                    <a:p>
                      <a:pPr>
                        <a:buNone/>
                      </a:pPr>
                      <a:r>
                        <a:rPr lang="es-ES" dirty="0"/>
                        <a:t>~US$20 mensual (optativo)</a:t>
                      </a:r>
                    </a:p>
                  </a:txBody>
                  <a:tcPr anchor="ctr"/>
                </a:tc>
                <a:extLst>
                  <a:ext uri="{0D108BD9-81ED-4DB2-BD59-A6C34878D82A}">
                    <a16:rowId xmlns:a16="http://schemas.microsoft.com/office/drawing/2014/main" val="3964173119"/>
                  </a:ext>
                </a:extLst>
              </a:tr>
            </a:tbl>
          </a:graphicData>
        </a:graphic>
      </p:graphicFrame>
      <p:sp>
        <p:nvSpPr>
          <p:cNvPr id="9" name="CuadroTexto 8">
            <a:extLst>
              <a:ext uri="{FF2B5EF4-FFF2-40B4-BE49-F238E27FC236}">
                <a16:creationId xmlns:a16="http://schemas.microsoft.com/office/drawing/2014/main" id="{4CFE7399-F380-4CB8-8EA8-5D5DCEC3E96D}"/>
              </a:ext>
            </a:extLst>
          </p:cNvPr>
          <p:cNvSpPr txBox="1"/>
          <p:nvPr/>
        </p:nvSpPr>
        <p:spPr>
          <a:xfrm>
            <a:off x="879987" y="4640826"/>
            <a:ext cx="103533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 </a:t>
            </a:r>
            <a:r>
              <a:rPr lang="en-US" i="1"/>
              <a:t>Dato extra:</a:t>
            </a:r>
            <a:r>
              <a:rPr lang="en-US"/>
              <a:t> Si usas la app de ChatGPT, también puedes hablarle con voz (modo conversación).</a:t>
            </a:r>
          </a:p>
        </p:txBody>
      </p:sp>
    </p:spTree>
    <p:extLst>
      <p:ext uri="{BB962C8B-B14F-4D97-AF65-F5344CB8AC3E}">
        <p14:creationId xmlns:p14="http://schemas.microsoft.com/office/powerpoint/2010/main" val="30249475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B670B-E506-6BAC-FE0D-1A0CD15C9C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ACC8EF-8811-98E4-A8BB-358734D3F89A}"/>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EE342C73-7512-29DD-3DE4-26002AAAB855}"/>
              </a:ext>
            </a:extLst>
          </p:cNvPr>
          <p:cNvSpPr>
            <a:spLocks noGrp="1"/>
          </p:cNvSpPr>
          <p:nvPr>
            <p:ph idx="1"/>
          </p:nvPr>
        </p:nvSpPr>
        <p:spPr>
          <a:xfrm>
            <a:off x="877845" y="2262066"/>
            <a:ext cx="10514054" cy="3549361"/>
          </a:xfrm>
        </p:spPr>
        <p:txBody>
          <a:bodyPr vert="horz" lIns="91440" tIns="45720" rIns="91440" bIns="45720" rtlCol="0" anchor="t">
            <a:normAutofit fontScale="92500" lnSpcReduction="20000"/>
          </a:bodyPr>
          <a:lstStyle/>
          <a:p>
            <a:pPr>
              <a:buNone/>
            </a:pPr>
            <a:r>
              <a:rPr lang="es-ES" b="1" dirty="0"/>
              <a:t>🧩 Sugerencia para actividad práctica</a:t>
            </a:r>
          </a:p>
          <a:p>
            <a:pPr>
              <a:buNone/>
            </a:pPr>
            <a:r>
              <a:rPr lang="es-ES" b="1" dirty="0">
                <a:ea typeface="+mn-lt"/>
                <a:cs typeface="+mn-lt"/>
              </a:rPr>
              <a:t>Nombre:</a:t>
            </a:r>
            <a:r>
              <a:rPr lang="es-ES" dirty="0">
                <a:ea typeface="+mn-lt"/>
                <a:cs typeface="+mn-lt"/>
              </a:rPr>
              <a:t> “Mi primer </a:t>
            </a:r>
            <a:r>
              <a:rPr lang="es-ES" dirty="0" err="1">
                <a:ea typeface="+mn-lt"/>
                <a:cs typeface="+mn-lt"/>
              </a:rPr>
              <a:t>prompt</a:t>
            </a:r>
            <a:r>
              <a:rPr lang="es-ES" dirty="0">
                <a:ea typeface="+mn-lt"/>
                <a:cs typeface="+mn-lt"/>
              </a:rPr>
              <a:t>”</a:t>
            </a:r>
            <a:endParaRPr lang="es-ES" dirty="0"/>
          </a:p>
          <a:p>
            <a:pPr>
              <a:buFont typeface="Arial"/>
              <a:buChar char="•"/>
            </a:pPr>
            <a:r>
              <a:rPr lang="es-ES" dirty="0">
                <a:ea typeface="+mn-lt"/>
                <a:cs typeface="+mn-lt"/>
              </a:rPr>
              <a:t>Pide a los participantes que accedan a </a:t>
            </a:r>
            <a:r>
              <a:rPr lang="es-ES" dirty="0" err="1">
                <a:ea typeface="+mn-lt"/>
                <a:cs typeface="+mn-lt"/>
              </a:rPr>
              <a:t>ChatGPT</a:t>
            </a:r>
            <a:r>
              <a:rPr lang="es-ES" dirty="0">
                <a:ea typeface="+mn-lt"/>
                <a:cs typeface="+mn-lt"/>
              </a:rPr>
              <a:t> desde sus celulares o navegadores.</a:t>
            </a:r>
          </a:p>
          <a:p>
            <a:pPr>
              <a:buFont typeface="Arial"/>
              <a:buChar char="•"/>
            </a:pPr>
            <a:r>
              <a:rPr lang="es-ES" dirty="0">
                <a:ea typeface="+mn-lt"/>
                <a:cs typeface="+mn-lt"/>
              </a:rPr>
              <a:t>Proponles un primer </a:t>
            </a:r>
            <a:r>
              <a:rPr lang="es-ES" dirty="0" err="1">
                <a:ea typeface="+mn-lt"/>
                <a:cs typeface="+mn-lt"/>
              </a:rPr>
              <a:t>prompt</a:t>
            </a:r>
            <a:r>
              <a:rPr lang="es-ES" dirty="0">
                <a:ea typeface="+mn-lt"/>
                <a:cs typeface="+mn-lt"/>
              </a:rPr>
              <a:t> simple:</a:t>
            </a:r>
            <a:endParaRPr lang="es-ES" dirty="0"/>
          </a:p>
          <a:p>
            <a:pPr indent="0">
              <a:buNone/>
            </a:pPr>
            <a:r>
              <a:rPr lang="es-ES" dirty="0">
                <a:ea typeface="+mn-lt"/>
                <a:cs typeface="+mn-lt"/>
              </a:rPr>
              <a:t>“Redacta un correo formal para solicitar una reunión con mi jefatura, indicando que me interesa presentar una propuesta de mejora.”</a:t>
            </a:r>
            <a:endParaRPr lang="es-ES" dirty="0"/>
          </a:p>
          <a:p>
            <a:pPr>
              <a:buFont typeface="Arial"/>
              <a:buChar char="•"/>
            </a:pPr>
            <a:r>
              <a:rPr lang="es-ES" dirty="0">
                <a:ea typeface="+mn-lt"/>
                <a:cs typeface="+mn-lt"/>
              </a:rPr>
              <a:t>Luego, que cambien el </a:t>
            </a:r>
            <a:r>
              <a:rPr lang="es-ES" dirty="0" err="1">
                <a:ea typeface="+mn-lt"/>
                <a:cs typeface="+mn-lt"/>
              </a:rPr>
              <a:t>prompt</a:t>
            </a:r>
            <a:r>
              <a:rPr lang="es-ES" dirty="0">
                <a:ea typeface="+mn-lt"/>
                <a:cs typeface="+mn-lt"/>
              </a:rPr>
              <a:t> a:</a:t>
            </a:r>
          </a:p>
          <a:p>
            <a:pPr indent="0">
              <a:buNone/>
            </a:pPr>
            <a:r>
              <a:rPr lang="es-ES" dirty="0">
                <a:ea typeface="+mn-lt"/>
                <a:cs typeface="+mn-lt"/>
              </a:rPr>
              <a:t>“Haz el mismo </a:t>
            </a:r>
            <a:r>
              <a:rPr lang="es-ES">
                <a:ea typeface="+mn-lt"/>
                <a:cs typeface="+mn-lt"/>
              </a:rPr>
              <a:t>correo,</a:t>
            </a:r>
            <a:r>
              <a:rPr lang="es-ES" dirty="0">
                <a:ea typeface="+mn-lt"/>
                <a:cs typeface="+mn-lt"/>
              </a:rPr>
              <a:t> pero con un tono más cercano y entusiasta.”</a:t>
            </a:r>
            <a:endParaRPr lang="es-ES" dirty="0"/>
          </a:p>
          <a:p>
            <a:pPr>
              <a:buFont typeface="Arial"/>
              <a:buChar char="•"/>
            </a:pPr>
            <a:r>
              <a:rPr lang="es-ES" dirty="0">
                <a:ea typeface="+mn-lt"/>
                <a:cs typeface="+mn-lt"/>
              </a:rPr>
              <a:t>Compara resultados y conversa: ¿qué cambió?, ¿qué les pareció útil?</a:t>
            </a:r>
            <a:endParaRPr lang="es-ES" dirty="0"/>
          </a:p>
          <a:p>
            <a:pPr>
              <a:buNone/>
            </a:pPr>
            <a:endParaRPr lang="es-ES" b="1" dirty="0"/>
          </a:p>
          <a:p>
            <a:pPr>
              <a:buNone/>
            </a:pPr>
            <a:endParaRPr lang="es-ES" b="1" dirty="0">
              <a:ea typeface="+mn-lt"/>
              <a:cs typeface="+mn-lt"/>
            </a:endParaRPr>
          </a:p>
          <a:p>
            <a:pPr>
              <a:buNone/>
            </a:pPr>
            <a:endParaRPr lang="es-ES" b="1" dirty="0"/>
          </a:p>
          <a:p>
            <a:pPr>
              <a:buNone/>
            </a:pPr>
            <a:endParaRPr lang="es-ES" b="1" dirty="0"/>
          </a:p>
          <a:p>
            <a:pPr>
              <a:buNone/>
            </a:pPr>
            <a:endParaRPr lang="es-ES" b="1" dirty="0"/>
          </a:p>
        </p:txBody>
      </p:sp>
    </p:spTree>
    <p:extLst>
      <p:ext uri="{BB962C8B-B14F-4D97-AF65-F5344CB8AC3E}">
        <p14:creationId xmlns:p14="http://schemas.microsoft.com/office/powerpoint/2010/main" val="119334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6E758-F3E7-DEF5-A41A-AE914065AD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2963FE-5C0E-8FB2-D154-02EB29059B82}"/>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8CE9A070-D617-5360-3EF3-F2A4BC9A4FAC}"/>
              </a:ext>
            </a:extLst>
          </p:cNvPr>
          <p:cNvSpPr>
            <a:spLocks noGrp="1"/>
          </p:cNvSpPr>
          <p:nvPr>
            <p:ph idx="1"/>
          </p:nvPr>
        </p:nvSpPr>
        <p:spPr/>
        <p:txBody>
          <a:bodyPr vert="horz" lIns="91440" tIns="45720" rIns="91440" bIns="45720" rtlCol="0" anchor="t">
            <a:normAutofit/>
          </a:bodyPr>
          <a:lstStyle/>
          <a:p>
            <a:pPr algn="ctr">
              <a:buNone/>
            </a:pPr>
            <a:r>
              <a:rPr lang="es-ES" sz="2400" b="1" dirty="0"/>
              <a:t>🧱 MITO 1: “La IA va a reemplazar a todos los trabajos.”</a:t>
            </a:r>
          </a:p>
          <a:p>
            <a:pPr>
              <a:buNone/>
            </a:pPr>
            <a:endParaRPr lang="es-ES" dirty="0">
              <a:ea typeface="+mn-lt"/>
              <a:cs typeface="+mn-lt"/>
            </a:endParaRPr>
          </a:p>
          <a:p>
            <a:pPr algn="ctr">
              <a:buNone/>
            </a:pPr>
            <a:r>
              <a:rPr lang="es-ES" dirty="0">
                <a:ea typeface="+mn-lt"/>
                <a:cs typeface="+mn-lt"/>
              </a:rPr>
              <a:t>“La IA no te quita el trabajo... pero sí te cambia el trabajo.”</a:t>
            </a:r>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6985819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EB76A-5DAF-C5D0-9341-D9396C4775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EC2FF48-8820-FEA2-3B01-807DEA221382}"/>
              </a:ext>
            </a:extLst>
          </p:cNvPr>
          <p:cNvSpPr>
            <a:spLocks noGrp="1"/>
          </p:cNvSpPr>
          <p:nvPr>
            <p:ph type="title"/>
          </p:nvPr>
        </p:nvSpPr>
        <p:spPr/>
        <p:txBody>
          <a:bodyPr>
            <a:normAutofit/>
          </a:bodyPr>
          <a:lstStyle/>
          <a:p>
            <a:pPr algn="ctr">
              <a:spcBef>
                <a:spcPts val="0"/>
              </a:spcBef>
            </a:pPr>
            <a:r>
              <a:rPr lang="es-ES" sz="3600" dirty="0"/>
              <a:t>1. Introducción a </a:t>
            </a:r>
            <a:r>
              <a:rPr lang="es-ES" sz="3600" dirty="0" err="1"/>
              <a:t>ChatGPT</a:t>
            </a:r>
            <a:r>
              <a:rPr lang="es-ES" sz="3600" dirty="0"/>
              <a:t>: cómo funciona y cómo acceder.</a:t>
            </a:r>
          </a:p>
          <a:p>
            <a:pPr algn="ctr">
              <a:spcBef>
                <a:spcPts val="0"/>
              </a:spcBef>
            </a:pPr>
            <a:endParaRPr lang="es-ES" sz="3600" dirty="0"/>
          </a:p>
        </p:txBody>
      </p:sp>
      <p:sp>
        <p:nvSpPr>
          <p:cNvPr id="3" name="Marcador de contenido 2">
            <a:extLst>
              <a:ext uri="{FF2B5EF4-FFF2-40B4-BE49-F238E27FC236}">
                <a16:creationId xmlns:a16="http://schemas.microsoft.com/office/drawing/2014/main" id="{F4BAD6AB-3E91-FB57-BD53-B6300FAAB234}"/>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a:t>
            </a:r>
            <a:r>
              <a:rPr lang="es-ES" i="1" dirty="0" err="1">
                <a:ea typeface="+mn-lt"/>
                <a:cs typeface="+mn-lt"/>
              </a:rPr>
              <a:t>ChatGPT</a:t>
            </a:r>
            <a:r>
              <a:rPr lang="es-ES" i="1" dirty="0">
                <a:ea typeface="+mn-lt"/>
                <a:cs typeface="+mn-lt"/>
              </a:rPr>
              <a:t> no te da la respuesta perfecta… pero sí te da un primer borrador, una idea, un impulso. Y eso, en el trabajo diario, vale oro.”</a:t>
            </a:r>
            <a:endParaRPr lang="es-ES" dirty="0"/>
          </a:p>
          <a:p>
            <a:pPr>
              <a:buNone/>
            </a:pPr>
            <a:endParaRPr lang="es-ES" b="1" dirty="0"/>
          </a:p>
        </p:txBody>
      </p:sp>
    </p:spTree>
    <p:extLst>
      <p:ext uri="{BB962C8B-B14F-4D97-AF65-F5344CB8AC3E}">
        <p14:creationId xmlns:p14="http://schemas.microsoft.com/office/powerpoint/2010/main" val="41922495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78661-F8D5-3410-80C3-7E571805FE1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D50707-1E4A-8BDA-4541-3D539AC92958}"/>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626E2269-1BB0-0155-ADAD-EF782829A0DF}"/>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Introducción:</a:t>
            </a:r>
          </a:p>
          <a:p>
            <a:pPr algn="ctr">
              <a:buNone/>
            </a:pPr>
            <a:r>
              <a:rPr lang="es-ES" i="1" dirty="0">
                <a:ea typeface="+mn-lt"/>
                <a:cs typeface="+mn-lt"/>
              </a:rPr>
              <a:t>“Pedirle algo a la IA es como pedirle algo a una persona… si le das una instrucción vaga, la respuesta también será vaga. Pero si sabes formular bien tu solicitud, el resultado puede ser sorprendentemente útil. Hoy aprenderemos a diseñar </a:t>
            </a:r>
            <a:r>
              <a:rPr lang="es-ES" i="1" dirty="0" err="1">
                <a:ea typeface="+mn-lt"/>
                <a:cs typeface="+mn-lt"/>
              </a:rPr>
              <a:t>prompts</a:t>
            </a:r>
            <a:r>
              <a:rPr lang="es-ES" i="1" dirty="0">
                <a:ea typeface="+mn-lt"/>
                <a:cs typeface="+mn-lt"/>
              </a:rPr>
              <a:t> que funcionen.”</a:t>
            </a:r>
            <a:endParaRPr lang="es-ES" dirty="0"/>
          </a:p>
          <a:p>
            <a:pPr>
              <a:buNone/>
            </a:pPr>
            <a:endParaRPr lang="es-ES" b="1" dirty="0"/>
          </a:p>
        </p:txBody>
      </p:sp>
    </p:spTree>
    <p:extLst>
      <p:ext uri="{BB962C8B-B14F-4D97-AF65-F5344CB8AC3E}">
        <p14:creationId xmlns:p14="http://schemas.microsoft.com/office/powerpoint/2010/main" val="1053644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F07C3-A047-4A0C-E1FF-B1849015919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38AFE75-9D35-5705-86C2-56ADF70AA95C}"/>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69C133AB-3573-6393-1E54-C6B32E28AF8C}"/>
              </a:ext>
            </a:extLst>
          </p:cNvPr>
          <p:cNvSpPr>
            <a:spLocks noGrp="1"/>
          </p:cNvSpPr>
          <p:nvPr>
            <p:ph idx="1"/>
          </p:nvPr>
        </p:nvSpPr>
        <p:spPr>
          <a:xfrm>
            <a:off x="877845" y="2262066"/>
            <a:ext cx="10514054" cy="3549361"/>
          </a:xfrm>
        </p:spPr>
        <p:txBody>
          <a:bodyPr vert="horz" lIns="91440" tIns="45720" rIns="91440" bIns="45720" rtlCol="0" anchor="t">
            <a:normAutofit fontScale="92500" lnSpcReduction="20000"/>
          </a:bodyPr>
          <a:lstStyle/>
          <a:p>
            <a:pPr>
              <a:buNone/>
            </a:pPr>
            <a:r>
              <a:rPr lang="es-ES" dirty="0"/>
              <a:t>🧱 1. Estructura de un buen </a:t>
            </a:r>
            <a:r>
              <a:rPr lang="es-ES" dirty="0" err="1"/>
              <a:t>prompt</a:t>
            </a:r>
          </a:p>
          <a:p>
            <a:pPr marL="0" indent="0">
              <a:buNone/>
            </a:pPr>
            <a:r>
              <a:rPr lang="es-ES" dirty="0">
                <a:ea typeface="+mn-lt"/>
                <a:cs typeface="+mn-lt"/>
              </a:rPr>
              <a:t>“Un </a:t>
            </a:r>
            <a:r>
              <a:rPr lang="es-ES" i="1" dirty="0" err="1">
                <a:ea typeface="+mn-lt"/>
                <a:cs typeface="+mn-lt"/>
              </a:rPr>
              <a:t>prompt</a:t>
            </a:r>
            <a:r>
              <a:rPr lang="es-ES" dirty="0">
                <a:ea typeface="+mn-lt"/>
                <a:cs typeface="+mn-lt"/>
              </a:rPr>
              <a:t> es la instrucción que le das a la IA. Mientras más claro, específico y contextualizado sea, mejor será la respuesta.”</a:t>
            </a:r>
            <a:endParaRPr lang="es-ES" dirty="0"/>
          </a:p>
          <a:p>
            <a:pPr>
              <a:buNone/>
            </a:pPr>
            <a:r>
              <a:rPr lang="es-ES" dirty="0"/>
              <a:t>🧠 Fórmula general:</a:t>
            </a:r>
          </a:p>
          <a:p>
            <a:pPr>
              <a:buNone/>
            </a:pPr>
            <a:r>
              <a:rPr lang="es-ES" dirty="0">
                <a:latin typeface="Consolas"/>
                <a:ea typeface="+mn-lt"/>
                <a:cs typeface="+mn-lt"/>
              </a:rPr>
              <a:t>Tarea + Contexto + Formato + Tono + Nivel de profundidad
</a:t>
            </a:r>
            <a:endParaRPr lang="es-ES" dirty="0"/>
          </a:p>
          <a:p>
            <a:pPr>
              <a:buNone/>
            </a:pPr>
            <a:r>
              <a:rPr lang="es-ES" dirty="0"/>
              <a:t>🧾 Ejemplo débil:</a:t>
            </a:r>
          </a:p>
          <a:p>
            <a:pPr>
              <a:buNone/>
            </a:pPr>
            <a:r>
              <a:rPr lang="es-ES" dirty="0">
                <a:ea typeface="+mn-lt"/>
                <a:cs typeface="+mn-lt"/>
              </a:rPr>
              <a:t>“Hazme un informe.”</a:t>
            </a:r>
            <a:endParaRPr lang="es-ES" dirty="0"/>
          </a:p>
          <a:p>
            <a:pPr>
              <a:buNone/>
            </a:pPr>
            <a:r>
              <a:rPr lang="es-ES" dirty="0">
                <a:ea typeface="+mn-lt"/>
                <a:cs typeface="+mn-lt"/>
              </a:rPr>
              <a:t>→ Muy genérico → Respuesta básica, sin foco.</a:t>
            </a:r>
          </a:p>
          <a:p>
            <a:pPr>
              <a:buNone/>
            </a:pPr>
            <a:endParaRPr lang="es-ES" b="1" dirty="0"/>
          </a:p>
          <a:p>
            <a:pPr>
              <a:buNone/>
            </a:pPr>
            <a:endParaRPr lang="es-ES" b="1" dirty="0"/>
          </a:p>
        </p:txBody>
      </p:sp>
    </p:spTree>
    <p:extLst>
      <p:ext uri="{BB962C8B-B14F-4D97-AF65-F5344CB8AC3E}">
        <p14:creationId xmlns:p14="http://schemas.microsoft.com/office/powerpoint/2010/main" val="21109843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E6F84-B3EC-1592-2DE3-9CA4B91E8C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5055227-629B-35C7-BDEE-BD13C84E52BD}"/>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5FBEF0A1-1D18-9B82-0D21-5D576F9FB3BC}"/>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Ejemplo fuerte:</a:t>
            </a:r>
          </a:p>
          <a:p>
            <a:pPr>
              <a:buNone/>
            </a:pPr>
            <a:r>
              <a:rPr lang="es-ES" dirty="0">
                <a:ea typeface="+mn-lt"/>
                <a:cs typeface="+mn-lt"/>
              </a:rPr>
              <a:t>“Redacta un informe ejecutivo de una carilla que resuma los principales hallazgos de una encuesta de clima laboral en una empresa pública. Usa lenguaje claro, evita tecnicismos y presenta los resultados en </a:t>
            </a:r>
            <a:r>
              <a:rPr lang="es-ES" dirty="0" err="1">
                <a:ea typeface="+mn-lt"/>
                <a:cs typeface="+mn-lt"/>
              </a:rPr>
              <a:t>bullets</a:t>
            </a:r>
            <a:r>
              <a:rPr lang="es-ES" dirty="0">
                <a:ea typeface="+mn-lt"/>
                <a:cs typeface="+mn-lt"/>
              </a:rPr>
              <a:t>.”</a:t>
            </a:r>
          </a:p>
          <a:p>
            <a:pPr>
              <a:buNone/>
            </a:pPr>
            <a:r>
              <a:rPr lang="es-ES" i="1" dirty="0">
                <a:ea typeface="+mn-lt"/>
                <a:cs typeface="+mn-lt"/>
              </a:rPr>
              <a:t>📌 Frase: “Un buen </a:t>
            </a:r>
            <a:r>
              <a:rPr lang="es-ES" i="1" err="1">
                <a:ea typeface="+mn-lt"/>
                <a:cs typeface="+mn-lt"/>
              </a:rPr>
              <a:t>prompt</a:t>
            </a:r>
            <a:r>
              <a:rPr lang="es-ES" i="1" dirty="0">
                <a:ea typeface="+mn-lt"/>
                <a:cs typeface="+mn-lt"/>
              </a:rPr>
              <a:t> es como un buen encargo: si no lo explicas bien, no te lo harán bien.”</a:t>
            </a:r>
          </a:p>
          <a:p>
            <a:pPr>
              <a:buNone/>
            </a:pPr>
            <a:endParaRPr lang="es-ES" dirty="0">
              <a:ea typeface="+mn-lt"/>
              <a:cs typeface="+mn-lt"/>
            </a:endParaRPr>
          </a:p>
          <a:p>
            <a:pPr>
              <a:buNone/>
            </a:pPr>
            <a:endParaRPr lang="es-ES" b="1" dirty="0"/>
          </a:p>
          <a:p>
            <a:pPr>
              <a:buNone/>
            </a:pPr>
            <a:endParaRPr lang="es-ES" b="1" dirty="0"/>
          </a:p>
        </p:txBody>
      </p:sp>
    </p:spTree>
    <p:extLst>
      <p:ext uri="{BB962C8B-B14F-4D97-AF65-F5344CB8AC3E}">
        <p14:creationId xmlns:p14="http://schemas.microsoft.com/office/powerpoint/2010/main" val="19518805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7171D-1697-3C09-BDD2-5D061725DF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2AD03DF-EAE9-509D-4577-684E449B5750}"/>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3213B738-3C24-9F2B-568B-71A7DA56A8B1}"/>
              </a:ext>
            </a:extLst>
          </p:cNvPr>
          <p:cNvSpPr>
            <a:spLocks noGrp="1"/>
          </p:cNvSpPr>
          <p:nvPr>
            <p:ph idx="1"/>
          </p:nvPr>
        </p:nvSpPr>
        <p:spPr>
          <a:xfrm>
            <a:off x="877845" y="2271898"/>
            <a:ext cx="10514054" cy="1745142"/>
          </a:xfrm>
        </p:spPr>
        <p:txBody>
          <a:bodyPr vert="horz" lIns="91440" tIns="45720" rIns="91440" bIns="45720" rtlCol="0" anchor="t">
            <a:normAutofit/>
          </a:bodyPr>
          <a:lstStyle/>
          <a:p>
            <a:pPr>
              <a:buNone/>
            </a:pPr>
            <a:r>
              <a:rPr lang="es-ES" b="1" dirty="0"/>
              <a:t>🎨 2. Ajuste de tono, estilo y nivel técnico</a:t>
            </a:r>
          </a:p>
          <a:p>
            <a:pPr marL="0" indent="0">
              <a:buNone/>
            </a:pPr>
            <a:r>
              <a:rPr lang="es-ES" dirty="0">
                <a:ea typeface="+mn-lt"/>
                <a:cs typeface="+mn-lt"/>
              </a:rPr>
              <a:t>“Una de las ventajas de la IA generativa es que puede escribir para distintos públicos... si tú se lo pides.”</a:t>
            </a:r>
          </a:p>
          <a:p>
            <a:pPr>
              <a:buNone/>
            </a:pPr>
            <a:r>
              <a:rPr lang="es-ES" dirty="0"/>
              <a:t>📌 Ejemplos prácticos:</a:t>
            </a:r>
          </a:p>
        </p:txBody>
      </p:sp>
      <p:graphicFrame>
        <p:nvGraphicFramePr>
          <p:cNvPr id="5" name="Tabla 4">
            <a:extLst>
              <a:ext uri="{FF2B5EF4-FFF2-40B4-BE49-F238E27FC236}">
                <a16:creationId xmlns:a16="http://schemas.microsoft.com/office/drawing/2014/main" id="{F7FE616C-7132-D6C9-8B0D-266348F802EF}"/>
              </a:ext>
            </a:extLst>
          </p:cNvPr>
          <p:cNvGraphicFramePr>
            <a:graphicFrameLocks noGrp="1"/>
          </p:cNvGraphicFramePr>
          <p:nvPr>
            <p:extLst>
              <p:ext uri="{D42A27DB-BD31-4B8C-83A1-F6EECF244321}">
                <p14:modId xmlns:p14="http://schemas.microsoft.com/office/powerpoint/2010/main" val="2258066324"/>
              </p:ext>
            </p:extLst>
          </p:nvPr>
        </p:nvGraphicFramePr>
        <p:xfrm>
          <a:off x="1145458" y="4015986"/>
          <a:ext cx="10244664" cy="1341120"/>
        </p:xfrm>
        <a:graphic>
          <a:graphicData uri="http://schemas.openxmlformats.org/drawingml/2006/table">
            <a:tbl>
              <a:tblPr firstRow="1" bandRow="1">
                <a:tableStyleId>{93296810-A885-4BE3-A3E7-6D5BEEA58F35}</a:tableStyleId>
              </a:tblPr>
              <a:tblGrid>
                <a:gridCol w="6547555">
                  <a:extLst>
                    <a:ext uri="{9D8B030D-6E8A-4147-A177-3AD203B41FA5}">
                      <a16:colId xmlns:a16="http://schemas.microsoft.com/office/drawing/2014/main" val="2076456722"/>
                    </a:ext>
                  </a:extLst>
                </a:gridCol>
                <a:gridCol w="3697109">
                  <a:extLst>
                    <a:ext uri="{9D8B030D-6E8A-4147-A177-3AD203B41FA5}">
                      <a16:colId xmlns:a16="http://schemas.microsoft.com/office/drawing/2014/main" val="3864866118"/>
                    </a:ext>
                  </a:extLst>
                </a:gridCol>
              </a:tblGrid>
              <a:tr h="0">
                <a:tc>
                  <a:txBody>
                    <a:bodyPr/>
                    <a:lstStyle/>
                    <a:p>
                      <a:pPr>
                        <a:buNone/>
                      </a:pPr>
                      <a:r>
                        <a:rPr lang="es-ES" sz="1600" err="1"/>
                        <a:t>Prompt</a:t>
                      </a:r>
                      <a:endParaRPr lang="es-ES" sz="1600" dirty="0" err="1"/>
                    </a:p>
                  </a:txBody>
                  <a:tcPr anchor="ctr"/>
                </a:tc>
                <a:tc>
                  <a:txBody>
                    <a:bodyPr/>
                    <a:lstStyle/>
                    <a:p>
                      <a:pPr>
                        <a:buNone/>
                      </a:pPr>
                      <a:r>
                        <a:rPr lang="es-ES" sz="1600" dirty="0"/>
                        <a:t>Resultado esperado</a:t>
                      </a:r>
                    </a:p>
                  </a:txBody>
                  <a:tcPr anchor="ctr"/>
                </a:tc>
                <a:extLst>
                  <a:ext uri="{0D108BD9-81ED-4DB2-BD59-A6C34878D82A}">
                    <a16:rowId xmlns:a16="http://schemas.microsoft.com/office/drawing/2014/main" val="3316570733"/>
                  </a:ext>
                </a:extLst>
              </a:tr>
              <a:tr h="0">
                <a:tc>
                  <a:txBody>
                    <a:bodyPr/>
                    <a:lstStyle/>
                    <a:p>
                      <a:pPr>
                        <a:buNone/>
                      </a:pPr>
                      <a:r>
                        <a:rPr lang="es-ES" sz="1600" dirty="0"/>
                        <a:t>“Explícale qué es el burnout a un grupo de psicólogos laborales.”</a:t>
                      </a:r>
                    </a:p>
                  </a:txBody>
                  <a:tcPr anchor="ctr"/>
                </a:tc>
                <a:tc>
                  <a:txBody>
                    <a:bodyPr/>
                    <a:lstStyle/>
                    <a:p>
                      <a:pPr>
                        <a:buNone/>
                      </a:pPr>
                      <a:r>
                        <a:rPr lang="es-ES" sz="1600" dirty="0"/>
                        <a:t>Nivel técnico, vocabulario preciso</a:t>
                      </a:r>
                    </a:p>
                  </a:txBody>
                  <a:tcPr anchor="ctr"/>
                </a:tc>
                <a:extLst>
                  <a:ext uri="{0D108BD9-81ED-4DB2-BD59-A6C34878D82A}">
                    <a16:rowId xmlns:a16="http://schemas.microsoft.com/office/drawing/2014/main" val="932455186"/>
                  </a:ext>
                </a:extLst>
              </a:tr>
              <a:tr h="0">
                <a:tc>
                  <a:txBody>
                    <a:bodyPr/>
                    <a:lstStyle/>
                    <a:p>
                      <a:pPr>
                        <a:buNone/>
                      </a:pPr>
                      <a:r>
                        <a:rPr lang="es-ES" sz="1600" dirty="0"/>
                        <a:t>“Explícale qué es el burnout a personas que no trabajan en salud mental.”</a:t>
                      </a:r>
                    </a:p>
                  </a:txBody>
                  <a:tcPr anchor="ctr"/>
                </a:tc>
                <a:tc>
                  <a:txBody>
                    <a:bodyPr/>
                    <a:lstStyle/>
                    <a:p>
                      <a:pPr>
                        <a:buNone/>
                      </a:pPr>
                      <a:r>
                        <a:rPr lang="es-ES" sz="1600" dirty="0"/>
                        <a:t>Más simple, más empático</a:t>
                      </a:r>
                    </a:p>
                  </a:txBody>
                  <a:tcPr anchor="ctr"/>
                </a:tc>
                <a:extLst>
                  <a:ext uri="{0D108BD9-81ED-4DB2-BD59-A6C34878D82A}">
                    <a16:rowId xmlns:a16="http://schemas.microsoft.com/office/drawing/2014/main" val="2880788952"/>
                  </a:ext>
                </a:extLst>
              </a:tr>
              <a:tr h="0">
                <a:tc>
                  <a:txBody>
                    <a:bodyPr/>
                    <a:lstStyle/>
                    <a:p>
                      <a:pPr>
                        <a:buNone/>
                      </a:pPr>
                      <a:r>
                        <a:rPr lang="es-ES" sz="1600" dirty="0"/>
                        <a:t>“Hazlo con un tono cercano y esperanzador.”</a:t>
                      </a:r>
                    </a:p>
                  </a:txBody>
                  <a:tcPr anchor="ctr"/>
                </a:tc>
                <a:tc>
                  <a:txBody>
                    <a:bodyPr/>
                    <a:lstStyle/>
                    <a:p>
                      <a:pPr>
                        <a:buNone/>
                      </a:pPr>
                      <a:r>
                        <a:rPr lang="es-ES" sz="1600" dirty="0"/>
                        <a:t>Frases suaves, orientadas al bienestar</a:t>
                      </a:r>
                    </a:p>
                  </a:txBody>
                  <a:tcPr anchor="ctr"/>
                </a:tc>
                <a:extLst>
                  <a:ext uri="{0D108BD9-81ED-4DB2-BD59-A6C34878D82A}">
                    <a16:rowId xmlns:a16="http://schemas.microsoft.com/office/drawing/2014/main" val="463849458"/>
                  </a:ext>
                </a:extLst>
              </a:tr>
            </a:tbl>
          </a:graphicData>
        </a:graphic>
      </p:graphicFrame>
      <p:sp>
        <p:nvSpPr>
          <p:cNvPr id="6" name="CuadroTexto 5">
            <a:extLst>
              <a:ext uri="{FF2B5EF4-FFF2-40B4-BE49-F238E27FC236}">
                <a16:creationId xmlns:a16="http://schemas.microsoft.com/office/drawing/2014/main" id="{80F20E4F-3368-C583-1695-1771CBC88424}"/>
              </a:ext>
            </a:extLst>
          </p:cNvPr>
          <p:cNvSpPr txBox="1"/>
          <p:nvPr/>
        </p:nvSpPr>
        <p:spPr>
          <a:xfrm>
            <a:off x="794500" y="5504426"/>
            <a:ext cx="10682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i="1" dirty="0">
                <a:ea typeface="+mn-lt"/>
                <a:cs typeface="+mn-lt"/>
              </a:rPr>
              <a:t>Recomendación:</a:t>
            </a:r>
            <a:br>
              <a:rPr lang="es-ES" i="1" dirty="0">
                <a:ea typeface="+mn-lt"/>
                <a:cs typeface="+mn-lt"/>
              </a:rPr>
            </a:br>
            <a:r>
              <a:rPr lang="es-ES" i="1" dirty="0">
                <a:ea typeface="+mn-lt"/>
                <a:cs typeface="+mn-lt"/>
              </a:rPr>
              <a:t> Pedir explícitamente: “Usa un tono formal / académico / claro / entusiasta / persuasivo”.</a:t>
            </a:r>
            <a:endParaRPr lang="es-ES" dirty="0"/>
          </a:p>
        </p:txBody>
      </p:sp>
    </p:spTree>
    <p:extLst>
      <p:ext uri="{BB962C8B-B14F-4D97-AF65-F5344CB8AC3E}">
        <p14:creationId xmlns:p14="http://schemas.microsoft.com/office/powerpoint/2010/main" val="3709032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F15A-673F-1FB6-98A7-90C96E1979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879A34-DD62-646D-D8AA-471DF6CC3F91}"/>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9CDEEAB5-B13D-27F7-1D73-5BF5023FF085}"/>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dirty="0"/>
              <a:t>🔄 3. </a:t>
            </a:r>
            <a:r>
              <a:rPr lang="es-ES" dirty="0" err="1"/>
              <a:t>Prompts</a:t>
            </a:r>
            <a:r>
              <a:rPr lang="es-ES" dirty="0"/>
              <a:t> condicionales, secuenciales y de corrección</a:t>
            </a:r>
          </a:p>
          <a:p>
            <a:pPr>
              <a:buNone/>
            </a:pPr>
            <a:r>
              <a:rPr lang="es-ES" dirty="0"/>
              <a:t>🧩 A. </a:t>
            </a:r>
            <a:r>
              <a:rPr lang="es-ES" b="1" dirty="0" err="1"/>
              <a:t>Prompts</a:t>
            </a:r>
            <a:r>
              <a:rPr lang="es-ES" b="1" dirty="0"/>
              <a:t> condicionales</a:t>
            </a:r>
            <a:endParaRPr lang="es-ES" dirty="0"/>
          </a:p>
          <a:p>
            <a:pPr>
              <a:buNone/>
            </a:pPr>
            <a:r>
              <a:rPr lang="es-ES" dirty="0">
                <a:ea typeface="+mn-lt"/>
                <a:cs typeface="+mn-lt"/>
              </a:rPr>
              <a:t>Permiten generar contenido que cambia según una condición.</a:t>
            </a:r>
            <a:endParaRPr lang="es-ES" dirty="0"/>
          </a:p>
          <a:p>
            <a:pPr>
              <a:buNone/>
            </a:pPr>
            <a:r>
              <a:rPr lang="es-ES" b="1" dirty="0">
                <a:ea typeface="+mn-lt"/>
                <a:cs typeface="+mn-lt"/>
              </a:rPr>
              <a:t>📝 Ejemplo:</a:t>
            </a:r>
          </a:p>
          <a:p>
            <a:pPr marL="0" indent="0">
              <a:buNone/>
            </a:pPr>
            <a:r>
              <a:rPr lang="es-ES" dirty="0">
                <a:ea typeface="+mn-lt"/>
                <a:cs typeface="+mn-lt"/>
              </a:rPr>
              <a:t>“Redacta un correo para informar una capacitación. Si el destinatario es jefatura, enfócate en el impacto. Si es personal operativo, enfócate en beneficios prácticos.”</a:t>
            </a:r>
          </a:p>
          <a:p>
            <a:pPr>
              <a:buNone/>
            </a:pPr>
            <a:endParaRPr lang="es-ES" b="1" dirty="0">
              <a:ea typeface="+mn-lt"/>
              <a:cs typeface="+mn-lt"/>
            </a:endParaRPr>
          </a:p>
          <a:p>
            <a:pPr>
              <a:buNone/>
            </a:pPr>
            <a:endParaRPr lang="es-ES" dirty="0">
              <a:ea typeface="+mn-lt"/>
              <a:cs typeface="+mn-lt"/>
            </a:endParaRPr>
          </a:p>
          <a:p>
            <a:pPr>
              <a:buNone/>
            </a:pPr>
            <a:endParaRPr lang="es-ES" b="1" dirty="0"/>
          </a:p>
          <a:p>
            <a:pPr>
              <a:buNone/>
            </a:pPr>
            <a:endParaRPr lang="es-ES" b="1" dirty="0"/>
          </a:p>
        </p:txBody>
      </p:sp>
    </p:spTree>
    <p:extLst>
      <p:ext uri="{BB962C8B-B14F-4D97-AF65-F5344CB8AC3E}">
        <p14:creationId xmlns:p14="http://schemas.microsoft.com/office/powerpoint/2010/main" val="116894345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970BD-9FC4-BF8A-C87E-04B365D422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B6C0FE-773C-1CFD-3F3F-A08E2DA60C54}"/>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0072F483-8AD0-A2CB-9381-C9B5DF9F7BEB}"/>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B. </a:t>
            </a:r>
            <a:r>
              <a:rPr lang="es-ES" b="1" dirty="0" err="1"/>
              <a:t>Prompts</a:t>
            </a:r>
            <a:r>
              <a:rPr lang="es-ES" b="1" dirty="0"/>
              <a:t> secuenciales</a:t>
            </a:r>
          </a:p>
          <a:p>
            <a:pPr>
              <a:buNone/>
            </a:pPr>
            <a:r>
              <a:rPr lang="es-ES" dirty="0">
                <a:ea typeface="+mn-lt"/>
                <a:cs typeface="+mn-lt"/>
              </a:rPr>
              <a:t>Conversaciones paso a paso donde la IA “recuerda” el contexto y te ayuda a iterar.</a:t>
            </a:r>
          </a:p>
          <a:p>
            <a:pPr>
              <a:buNone/>
            </a:pPr>
            <a:r>
              <a:rPr lang="es-ES" b="1" dirty="0">
                <a:ea typeface="+mn-lt"/>
                <a:cs typeface="+mn-lt"/>
              </a:rPr>
              <a:t>📝 Ejemplo:</a:t>
            </a:r>
          </a:p>
          <a:p>
            <a:pPr>
              <a:buFont typeface="Arial"/>
              <a:buChar char="•"/>
            </a:pPr>
            <a:r>
              <a:rPr lang="es-ES" dirty="0">
                <a:ea typeface="+mn-lt"/>
                <a:cs typeface="+mn-lt"/>
              </a:rPr>
              <a:t>“Ayúdame a generar ideas para el nombre de una campaña sobre salud mental.”</a:t>
            </a:r>
            <a:endParaRPr lang="es-ES" dirty="0"/>
          </a:p>
          <a:p>
            <a:pPr>
              <a:buFont typeface="Arial"/>
              <a:buChar char="•"/>
            </a:pPr>
            <a:r>
              <a:rPr lang="es-ES" dirty="0">
                <a:ea typeface="+mn-lt"/>
                <a:cs typeface="+mn-lt"/>
              </a:rPr>
              <a:t>“Ahora elige las 3 más atractivas para público joven.”</a:t>
            </a:r>
            <a:endParaRPr lang="es-ES" dirty="0"/>
          </a:p>
          <a:p>
            <a:pPr>
              <a:buFont typeface="Arial"/>
              <a:buChar char="•"/>
            </a:pPr>
            <a:r>
              <a:rPr lang="es-ES" dirty="0">
                <a:ea typeface="+mn-lt"/>
                <a:cs typeface="+mn-lt"/>
              </a:rPr>
              <a:t>“Redacta un eslogan para la opción que mejor suene.”</a:t>
            </a:r>
          </a:p>
          <a:p>
            <a:pPr marL="0" indent="0">
              <a:buNone/>
            </a:pPr>
            <a:r>
              <a:rPr lang="es-ES" i="1" dirty="0">
                <a:ea typeface="+mn-lt"/>
                <a:cs typeface="+mn-lt"/>
              </a:rPr>
              <a:t>📌 Frase: “No necesitas acertar al primer </a:t>
            </a:r>
            <a:r>
              <a:rPr lang="es-ES" i="1" err="1">
                <a:ea typeface="+mn-lt"/>
                <a:cs typeface="+mn-lt"/>
              </a:rPr>
              <a:t>prompt</a:t>
            </a:r>
            <a:r>
              <a:rPr lang="es-ES" i="1" dirty="0">
                <a:ea typeface="+mn-lt"/>
                <a:cs typeface="+mn-lt"/>
              </a:rPr>
              <a:t>. Puedes refinarlo con cada iteración.”</a:t>
            </a:r>
            <a:endParaRPr lang="es-ES" i="1">
              <a:ea typeface="+mn-lt"/>
              <a:cs typeface="+mn-lt"/>
            </a:endParaRPr>
          </a:p>
          <a:p>
            <a:pPr>
              <a:buNone/>
            </a:pPr>
            <a:endParaRPr lang="es-ES" dirty="0">
              <a:ea typeface="+mn-lt"/>
              <a:cs typeface="+mn-lt"/>
            </a:endParaRPr>
          </a:p>
          <a:p>
            <a:pPr>
              <a:buNone/>
            </a:pPr>
            <a:endParaRPr lang="es-ES" b="1" dirty="0">
              <a:ea typeface="+mn-lt"/>
              <a:cs typeface="+mn-lt"/>
            </a:endParaRPr>
          </a:p>
          <a:p>
            <a:pPr>
              <a:buNone/>
            </a:pPr>
            <a:endParaRPr lang="es-ES" dirty="0">
              <a:ea typeface="+mn-lt"/>
              <a:cs typeface="+mn-lt"/>
            </a:endParaRPr>
          </a:p>
          <a:p>
            <a:pPr>
              <a:buNone/>
            </a:pPr>
            <a:endParaRPr lang="es-ES" b="1" dirty="0"/>
          </a:p>
          <a:p>
            <a:pPr>
              <a:buNone/>
            </a:pPr>
            <a:endParaRPr lang="es-ES" b="1" dirty="0"/>
          </a:p>
        </p:txBody>
      </p:sp>
    </p:spTree>
    <p:extLst>
      <p:ext uri="{BB962C8B-B14F-4D97-AF65-F5344CB8AC3E}">
        <p14:creationId xmlns:p14="http://schemas.microsoft.com/office/powerpoint/2010/main" val="15787221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ED0CA-BE23-4450-6011-DE41B081626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1B91762-2184-2374-238B-4AF816E5EDE4}"/>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E886ABC5-13C6-E44B-D673-6EEE521A3BC0}"/>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C. </a:t>
            </a:r>
            <a:r>
              <a:rPr lang="es-ES" b="1" dirty="0" err="1"/>
              <a:t>Prompts</a:t>
            </a:r>
            <a:r>
              <a:rPr lang="es-ES" b="1" dirty="0"/>
              <a:t> de corrección o mejora</a:t>
            </a:r>
            <a:endParaRPr lang="es-ES" dirty="0"/>
          </a:p>
          <a:p>
            <a:pPr>
              <a:buNone/>
            </a:pPr>
            <a:r>
              <a:rPr lang="es-ES" dirty="0">
                <a:ea typeface="+mn-lt"/>
                <a:cs typeface="+mn-lt"/>
              </a:rPr>
              <a:t>Le pides a la IA que mejore un texto que tú escribiste.</a:t>
            </a:r>
          </a:p>
          <a:p>
            <a:pPr>
              <a:buNone/>
            </a:pPr>
            <a:r>
              <a:rPr lang="es-ES" dirty="0">
                <a:ea typeface="+mn-lt"/>
                <a:cs typeface="+mn-lt"/>
              </a:rPr>
              <a:t>📝 Ejemplo:</a:t>
            </a:r>
          </a:p>
          <a:p>
            <a:pPr marL="0" indent="0">
              <a:buNone/>
            </a:pPr>
            <a:r>
              <a:rPr lang="es-ES" dirty="0">
                <a:ea typeface="+mn-lt"/>
                <a:cs typeface="+mn-lt"/>
              </a:rPr>
              <a:t>“Revisa este párrafo para hacerlo más claro y directo. Mantén el tono respetuoso:</a:t>
            </a:r>
            <a:br>
              <a:rPr lang="es-ES" dirty="0">
                <a:ea typeface="+mn-lt"/>
                <a:cs typeface="+mn-lt"/>
              </a:rPr>
            </a:br>
            <a:r>
              <a:rPr lang="es-ES" dirty="0">
                <a:ea typeface="+mn-lt"/>
                <a:cs typeface="+mn-lt"/>
              </a:rPr>
              <a:t> </a:t>
            </a:r>
            <a:r>
              <a:rPr lang="es-ES" i="1" dirty="0">
                <a:ea typeface="+mn-lt"/>
                <a:cs typeface="+mn-lt"/>
              </a:rPr>
              <a:t>'Estimado equipo, les recuerdo que deben enviar el informe a más tardar el lunes, ya que es importante para el cierre del mes.'</a:t>
            </a:r>
            <a:r>
              <a:rPr lang="es-ES" dirty="0">
                <a:ea typeface="+mn-lt"/>
                <a:cs typeface="+mn-lt"/>
              </a:rPr>
              <a:t>”</a:t>
            </a:r>
            <a:endParaRPr lang="es-ES" dirty="0"/>
          </a:p>
          <a:p>
            <a:pPr>
              <a:buNone/>
            </a:pPr>
            <a:r>
              <a:rPr lang="es-ES" dirty="0">
                <a:ea typeface="+mn-lt"/>
                <a:cs typeface="+mn-lt"/>
              </a:rPr>
              <a:t>🧠 Resultado: texto más fluido, más preciso, menos pasivo.</a:t>
            </a:r>
            <a:endParaRPr lang="es-ES" dirty="0"/>
          </a:p>
          <a:p>
            <a:pPr>
              <a:buNone/>
            </a:pPr>
            <a:endParaRPr lang="es-ES" b="1" dirty="0">
              <a:ea typeface="+mn-lt"/>
              <a:cs typeface="+mn-lt"/>
            </a:endParaRPr>
          </a:p>
          <a:p>
            <a:pPr>
              <a:buNone/>
            </a:pPr>
            <a:endParaRPr lang="es-ES" dirty="0">
              <a:ea typeface="+mn-lt"/>
              <a:cs typeface="+mn-lt"/>
            </a:endParaRPr>
          </a:p>
          <a:p>
            <a:pPr>
              <a:buNone/>
            </a:pPr>
            <a:endParaRPr lang="es-ES" b="1" dirty="0">
              <a:ea typeface="+mn-lt"/>
              <a:cs typeface="+mn-lt"/>
            </a:endParaRPr>
          </a:p>
          <a:p>
            <a:pPr>
              <a:buNone/>
            </a:pPr>
            <a:endParaRPr lang="es-ES" dirty="0">
              <a:ea typeface="+mn-lt"/>
              <a:cs typeface="+mn-lt"/>
            </a:endParaRPr>
          </a:p>
          <a:p>
            <a:pPr>
              <a:buNone/>
            </a:pPr>
            <a:endParaRPr lang="es-ES" b="1" dirty="0"/>
          </a:p>
          <a:p>
            <a:pPr>
              <a:buNone/>
            </a:pPr>
            <a:endParaRPr lang="es-ES" b="1" dirty="0"/>
          </a:p>
        </p:txBody>
      </p:sp>
    </p:spTree>
    <p:extLst>
      <p:ext uri="{BB962C8B-B14F-4D97-AF65-F5344CB8AC3E}">
        <p14:creationId xmlns:p14="http://schemas.microsoft.com/office/powerpoint/2010/main" val="30882421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631D2-FAC6-1672-4170-9D1C40334DE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F18FB-1926-1646-5364-ED435BDA745E}"/>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79481917-A58A-6AAC-C066-FECD51790C41}"/>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Actividad práctica sugerida: “Del </a:t>
            </a:r>
            <a:r>
              <a:rPr lang="es-ES" b="1" dirty="0" err="1"/>
              <a:t>prompt</a:t>
            </a:r>
            <a:r>
              <a:rPr lang="es-ES" b="1" dirty="0"/>
              <a:t> flojo al </a:t>
            </a:r>
            <a:r>
              <a:rPr lang="es-ES" b="1" dirty="0" err="1"/>
              <a:t>prompt</a:t>
            </a:r>
            <a:r>
              <a:rPr lang="es-ES" b="1" dirty="0"/>
              <a:t> pro”</a:t>
            </a:r>
          </a:p>
          <a:p>
            <a:pPr>
              <a:buFont typeface="Arial"/>
              <a:buChar char="•"/>
            </a:pPr>
            <a:r>
              <a:rPr lang="es-ES" dirty="0">
                <a:ea typeface="+mn-lt"/>
                <a:cs typeface="+mn-lt"/>
              </a:rPr>
              <a:t>Muestra un </a:t>
            </a:r>
            <a:r>
              <a:rPr lang="es-ES" dirty="0" err="1">
                <a:ea typeface="+mn-lt"/>
                <a:cs typeface="+mn-lt"/>
              </a:rPr>
              <a:t>prompt</a:t>
            </a:r>
            <a:r>
              <a:rPr lang="es-ES" dirty="0">
                <a:ea typeface="+mn-lt"/>
                <a:cs typeface="+mn-lt"/>
              </a:rPr>
              <a:t> genérico (</a:t>
            </a:r>
            <a:r>
              <a:rPr lang="es-ES" dirty="0" err="1">
                <a:ea typeface="+mn-lt"/>
                <a:cs typeface="+mn-lt"/>
              </a:rPr>
              <a:t>ej</a:t>
            </a:r>
            <a:r>
              <a:rPr lang="es-ES" dirty="0">
                <a:ea typeface="+mn-lt"/>
                <a:cs typeface="+mn-lt"/>
              </a:rPr>
              <a:t>: “Hazme un afiche sobre autocuidado”).</a:t>
            </a:r>
            <a:endParaRPr lang="es-ES" dirty="0"/>
          </a:p>
          <a:p>
            <a:pPr>
              <a:buFont typeface="Arial"/>
              <a:buChar char="•"/>
            </a:pPr>
            <a:r>
              <a:rPr lang="es-ES" dirty="0">
                <a:ea typeface="+mn-lt"/>
                <a:cs typeface="+mn-lt"/>
              </a:rPr>
              <a:t>En grupos, deben </a:t>
            </a:r>
            <a:r>
              <a:rPr lang="es-ES" b="1" dirty="0">
                <a:ea typeface="+mn-lt"/>
                <a:cs typeface="+mn-lt"/>
              </a:rPr>
              <a:t>mejorar el </a:t>
            </a:r>
            <a:r>
              <a:rPr lang="es-ES" b="1" dirty="0" err="1">
                <a:ea typeface="+mn-lt"/>
                <a:cs typeface="+mn-lt"/>
              </a:rPr>
              <a:t>prompt</a:t>
            </a:r>
            <a:r>
              <a:rPr lang="es-ES" b="1" dirty="0">
                <a:ea typeface="+mn-lt"/>
                <a:cs typeface="+mn-lt"/>
              </a:rPr>
              <a:t> usando la fórmula</a:t>
            </a:r>
            <a:r>
              <a:rPr lang="es-ES" dirty="0">
                <a:ea typeface="+mn-lt"/>
                <a:cs typeface="+mn-lt"/>
              </a:rPr>
              <a:t>:</a:t>
            </a:r>
            <a:endParaRPr lang="es-ES" dirty="0"/>
          </a:p>
          <a:p>
            <a:pPr marL="971550" lvl="1" indent="-285750">
              <a:buFont typeface="Arial"/>
              <a:buChar char="•"/>
            </a:pPr>
            <a:r>
              <a:rPr lang="es-ES" dirty="0">
                <a:ea typeface="+mn-lt"/>
                <a:cs typeface="+mn-lt"/>
              </a:rPr>
              <a:t>¿Qué tipo de afiche? ¿Para qué público? ¿Con qué estilo?</a:t>
            </a:r>
            <a:endParaRPr lang="es-ES" dirty="0"/>
          </a:p>
          <a:p>
            <a:pPr>
              <a:buFont typeface="Arial"/>
              <a:buChar char="•"/>
            </a:pPr>
            <a:r>
              <a:rPr lang="es-ES" dirty="0">
                <a:ea typeface="+mn-lt"/>
                <a:cs typeface="+mn-lt"/>
              </a:rPr>
              <a:t>Comparan la respuesta inicial con la nueva.</a:t>
            </a:r>
          </a:p>
          <a:p>
            <a:pPr>
              <a:buFont typeface="Arial"/>
              <a:buChar char="•"/>
            </a:pPr>
            <a:r>
              <a:rPr lang="es-ES" dirty="0">
                <a:ea typeface="+mn-lt"/>
                <a:cs typeface="+mn-lt"/>
              </a:rPr>
              <a:t>Discuten: ¿qué cambió? ¿por qué fue mejor?</a:t>
            </a:r>
          </a:p>
          <a:p>
            <a:pPr marL="0" indent="0">
              <a:buNone/>
            </a:pPr>
            <a:r>
              <a:rPr lang="es-ES" dirty="0">
                <a:ea typeface="+mn-lt"/>
                <a:cs typeface="+mn-lt"/>
              </a:rPr>
              <a:t>🎯 Variante: usar </a:t>
            </a:r>
            <a:r>
              <a:rPr lang="es-ES" dirty="0" err="1">
                <a:ea typeface="+mn-lt"/>
                <a:cs typeface="+mn-lt"/>
              </a:rPr>
              <a:t>ChatGPT</a:t>
            </a:r>
            <a:r>
              <a:rPr lang="es-ES" dirty="0">
                <a:ea typeface="+mn-lt"/>
                <a:cs typeface="+mn-lt"/>
              </a:rPr>
              <a:t> en vivo para mostrar cómo cambia la respuesta al cambiar el </a:t>
            </a:r>
            <a:r>
              <a:rPr lang="es-ES" dirty="0" err="1">
                <a:ea typeface="+mn-lt"/>
                <a:cs typeface="+mn-lt"/>
              </a:rPr>
              <a:t>prompt</a:t>
            </a:r>
            <a:r>
              <a:rPr lang="es-ES" dirty="0">
                <a:ea typeface="+mn-lt"/>
                <a:cs typeface="+mn-lt"/>
              </a:rPr>
              <a:t>.</a:t>
            </a:r>
            <a:endParaRPr lang="es-ES"/>
          </a:p>
          <a:p>
            <a:pPr>
              <a:buNone/>
            </a:pPr>
            <a:endParaRPr lang="es-ES" b="1" dirty="0"/>
          </a:p>
          <a:p>
            <a:pPr>
              <a:buNone/>
            </a:pPr>
            <a:endParaRPr lang="es-ES" b="1" dirty="0">
              <a:ea typeface="+mn-lt"/>
              <a:cs typeface="+mn-lt"/>
            </a:endParaRPr>
          </a:p>
          <a:p>
            <a:pPr>
              <a:buNone/>
            </a:pPr>
            <a:endParaRPr lang="es-ES" dirty="0">
              <a:ea typeface="+mn-lt"/>
              <a:cs typeface="+mn-lt"/>
            </a:endParaRPr>
          </a:p>
          <a:p>
            <a:pPr>
              <a:buNone/>
            </a:pPr>
            <a:endParaRPr lang="es-ES" b="1" dirty="0">
              <a:ea typeface="+mn-lt"/>
              <a:cs typeface="+mn-lt"/>
            </a:endParaRPr>
          </a:p>
          <a:p>
            <a:pPr>
              <a:buNone/>
            </a:pPr>
            <a:endParaRPr lang="es-ES" dirty="0">
              <a:ea typeface="+mn-lt"/>
              <a:cs typeface="+mn-lt"/>
            </a:endParaRPr>
          </a:p>
          <a:p>
            <a:pPr>
              <a:buNone/>
            </a:pPr>
            <a:endParaRPr lang="es-ES" b="1" dirty="0"/>
          </a:p>
          <a:p>
            <a:pPr>
              <a:buNone/>
            </a:pPr>
            <a:endParaRPr lang="es-ES" b="1" dirty="0"/>
          </a:p>
        </p:txBody>
      </p:sp>
    </p:spTree>
    <p:extLst>
      <p:ext uri="{BB962C8B-B14F-4D97-AF65-F5344CB8AC3E}">
        <p14:creationId xmlns:p14="http://schemas.microsoft.com/office/powerpoint/2010/main" val="21890487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D8A59-5BEA-75E9-9884-7A37B8E1B6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795AF00-CDE0-0795-40BA-838AFDC5F5D4}"/>
              </a:ext>
            </a:extLst>
          </p:cNvPr>
          <p:cNvSpPr>
            <a:spLocks noGrp="1"/>
          </p:cNvSpPr>
          <p:nvPr>
            <p:ph type="title"/>
          </p:nvPr>
        </p:nvSpPr>
        <p:spPr/>
        <p:txBody>
          <a:bodyPr>
            <a:normAutofit/>
          </a:bodyPr>
          <a:lstStyle/>
          <a:p>
            <a:pPr algn="ctr">
              <a:spcBef>
                <a:spcPts val="0"/>
              </a:spcBef>
            </a:pPr>
            <a:r>
              <a:rPr lang="es-ES" sz="3600" dirty="0"/>
              <a:t>2. Elaboración de </a:t>
            </a:r>
            <a:r>
              <a:rPr lang="es-ES" sz="3600" dirty="0" err="1"/>
              <a:t>Prompts</a:t>
            </a:r>
            <a:r>
              <a:rPr lang="es-ES" sz="3600" dirty="0"/>
              <a:t> Efectivos en IA Generativa</a:t>
            </a:r>
          </a:p>
          <a:p>
            <a:pPr algn="ctr">
              <a:spcBef>
                <a:spcPts val="0"/>
              </a:spcBef>
            </a:pPr>
            <a:endParaRPr lang="es-ES" sz="3600" dirty="0"/>
          </a:p>
        </p:txBody>
      </p:sp>
      <p:sp>
        <p:nvSpPr>
          <p:cNvPr id="3" name="Marcador de contenido 2">
            <a:extLst>
              <a:ext uri="{FF2B5EF4-FFF2-40B4-BE49-F238E27FC236}">
                <a16:creationId xmlns:a16="http://schemas.microsoft.com/office/drawing/2014/main" id="{D7192170-DAB9-DA64-1EFC-1BCD5DC25A77}"/>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a:t>
            </a:r>
            <a:r>
              <a:rPr lang="es-ES" i="1" dirty="0" err="1">
                <a:ea typeface="+mn-lt"/>
                <a:cs typeface="+mn-lt"/>
              </a:rPr>
              <a:t>ChatGPT</a:t>
            </a:r>
            <a:r>
              <a:rPr lang="es-ES" i="1" dirty="0">
                <a:ea typeface="+mn-lt"/>
                <a:cs typeface="+mn-lt"/>
              </a:rPr>
              <a:t> no te da la respuesta perfecta… pero sí te da un primer borrador, una idea, un impulso. Y eso, en el trabajo diario, vale oro.”</a:t>
            </a:r>
            <a:endParaRPr lang="es-ES" dirty="0"/>
          </a:p>
          <a:p>
            <a:pPr>
              <a:buNone/>
            </a:pPr>
            <a:endParaRPr lang="es-ES" b="1" dirty="0"/>
          </a:p>
        </p:txBody>
      </p:sp>
    </p:spTree>
    <p:extLst>
      <p:ext uri="{BB962C8B-B14F-4D97-AF65-F5344CB8AC3E}">
        <p14:creationId xmlns:p14="http://schemas.microsoft.com/office/powerpoint/2010/main" val="360558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FE213-E1FD-8E8E-DF3A-1BEB0C1A9D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AC845DF-6C8B-E66E-54B5-5159ACDCF1E2}"/>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8417706A-BB1D-C717-96D1-DE9C859BC9A1}"/>
              </a:ext>
            </a:extLst>
          </p:cNvPr>
          <p:cNvSpPr>
            <a:spLocks noGrp="1"/>
          </p:cNvSpPr>
          <p:nvPr>
            <p:ph idx="1"/>
          </p:nvPr>
        </p:nvSpPr>
        <p:spPr/>
        <p:txBody>
          <a:bodyPr vert="horz" lIns="91440" tIns="45720" rIns="91440" bIns="45720" rtlCol="0" anchor="t">
            <a:normAutofit/>
          </a:bodyPr>
          <a:lstStyle/>
          <a:p>
            <a:pPr algn="ctr">
              <a:buNone/>
            </a:pPr>
            <a:r>
              <a:rPr lang="es-ES" sz="2400" b="1" dirty="0"/>
              <a:t>🧱 MITO 2: “La IA es objetiva y neutral.”</a:t>
            </a:r>
          </a:p>
          <a:p>
            <a:pPr>
              <a:buNone/>
            </a:pPr>
            <a:r>
              <a:rPr lang="es-ES" dirty="0">
                <a:ea typeface="+mn-lt"/>
                <a:cs typeface="+mn-lt"/>
              </a:rPr>
              <a:t>💥 Por qué surge:</a:t>
            </a:r>
          </a:p>
          <a:p>
            <a:pPr marL="0" indent="0">
              <a:buNone/>
            </a:pPr>
            <a:r>
              <a:rPr lang="es-ES" i="1" dirty="0">
                <a:ea typeface="+mn-lt"/>
                <a:cs typeface="+mn-lt"/>
              </a:rPr>
              <a:t>La idea de que una máquina "no tiene emociones ni intereses".</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0393365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AA35-7DEE-A1F3-6427-B00E1629D6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12F7C5B-AD9F-760D-E92A-418460383C43}"/>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p>
        </p:txBody>
      </p:sp>
      <p:sp>
        <p:nvSpPr>
          <p:cNvPr id="3" name="Marcador de contenido 2">
            <a:extLst>
              <a:ext uri="{FF2B5EF4-FFF2-40B4-BE49-F238E27FC236}">
                <a16:creationId xmlns:a16="http://schemas.microsoft.com/office/drawing/2014/main" id="{60A16BB0-C863-C5D4-ACBE-B33697A970B9}"/>
              </a:ext>
            </a:extLst>
          </p:cNvPr>
          <p:cNvSpPr>
            <a:spLocks noGrp="1"/>
          </p:cNvSpPr>
          <p:nvPr>
            <p:ph idx="1"/>
          </p:nvPr>
        </p:nvSpPr>
        <p:spPr/>
        <p:txBody>
          <a:bodyPr vert="horz" lIns="91440" tIns="45720" rIns="91440" bIns="45720" rtlCol="0" anchor="t">
            <a:normAutofit fontScale="77500" lnSpcReduction="20000"/>
          </a:bodyPr>
          <a:lstStyle/>
          <a:p>
            <a:pPr>
              <a:buNone/>
            </a:pPr>
            <a:r>
              <a:rPr lang="es-ES" b="1" dirty="0"/>
              <a:t>🎯 Objetivo del taller</a:t>
            </a:r>
          </a:p>
          <a:p>
            <a:pPr marL="0" indent="0">
              <a:buNone/>
            </a:pPr>
            <a:r>
              <a:rPr lang="es-ES" dirty="0">
                <a:ea typeface="+mn-lt"/>
                <a:cs typeface="+mn-lt"/>
              </a:rPr>
              <a:t>Que cada participante sea capaz de </a:t>
            </a:r>
            <a:r>
              <a:rPr lang="es-ES" b="1" dirty="0">
                <a:ea typeface="+mn-lt"/>
                <a:cs typeface="+mn-lt"/>
              </a:rPr>
              <a:t>diseñar </a:t>
            </a:r>
            <a:r>
              <a:rPr lang="es-ES" b="1" dirty="0" err="1">
                <a:ea typeface="+mn-lt"/>
                <a:cs typeface="+mn-lt"/>
              </a:rPr>
              <a:t>prompts</a:t>
            </a:r>
            <a:r>
              <a:rPr lang="es-ES" b="1" dirty="0">
                <a:ea typeface="+mn-lt"/>
                <a:cs typeface="+mn-lt"/>
              </a:rPr>
              <a:t> efectivos y específicos</a:t>
            </a:r>
            <a:r>
              <a:rPr lang="es-ES" dirty="0">
                <a:ea typeface="+mn-lt"/>
                <a:cs typeface="+mn-lt"/>
              </a:rPr>
              <a:t> para automatizar tareas, generar contenido útil o resolver problemas concretos de su entorno laboral.</a:t>
            </a:r>
            <a:endParaRPr lang="es-ES" dirty="0"/>
          </a:p>
          <a:p>
            <a:pPr marL="0" indent="0">
              <a:buNone/>
            </a:pPr>
            <a:endParaRPr lang="es-ES" dirty="0"/>
          </a:p>
          <a:p>
            <a:pPr>
              <a:buNone/>
            </a:pPr>
            <a:r>
              <a:rPr lang="es-ES" b="1" dirty="0"/>
              <a:t>⏱️ Duración sugerida</a:t>
            </a:r>
          </a:p>
          <a:p>
            <a:pPr>
              <a:buNone/>
            </a:pPr>
            <a:r>
              <a:rPr lang="es-ES" b="1" dirty="0">
                <a:ea typeface="+mn-lt"/>
                <a:cs typeface="+mn-lt"/>
              </a:rPr>
              <a:t>45 a 60 minutos</a:t>
            </a:r>
            <a:r>
              <a:rPr lang="es-ES" dirty="0">
                <a:ea typeface="+mn-lt"/>
                <a:cs typeface="+mn-lt"/>
              </a:rPr>
              <a:t>, dependiendo de si se realiza en plenario o en grupos.</a:t>
            </a:r>
            <a:br>
              <a:rPr lang="en-US" dirty="0"/>
            </a:br>
            <a:endParaRPr lang="en-US"/>
          </a:p>
          <a:p>
            <a:pPr>
              <a:buNone/>
            </a:pPr>
            <a:r>
              <a:rPr lang="es-ES" b="1" dirty="0"/>
              <a:t>🧰 Materiales</a:t>
            </a:r>
          </a:p>
          <a:p>
            <a:pPr>
              <a:buFont typeface="Arial"/>
              <a:buChar char="•"/>
            </a:pPr>
            <a:r>
              <a:rPr lang="es-ES" dirty="0">
                <a:ea typeface="+mn-lt"/>
                <a:cs typeface="+mn-lt"/>
              </a:rPr>
              <a:t>Acceso a </a:t>
            </a:r>
            <a:r>
              <a:rPr lang="es-ES" dirty="0" err="1">
                <a:ea typeface="+mn-lt"/>
                <a:cs typeface="+mn-lt"/>
              </a:rPr>
              <a:t>ChatGPT</a:t>
            </a:r>
            <a:r>
              <a:rPr lang="es-ES" dirty="0">
                <a:ea typeface="+mn-lt"/>
                <a:cs typeface="+mn-lt"/>
              </a:rPr>
              <a:t>, Gemini o similar.</a:t>
            </a:r>
            <a:endParaRPr lang="es-ES" dirty="0"/>
          </a:p>
          <a:p>
            <a:pPr>
              <a:buFont typeface="Arial"/>
              <a:buChar char="•"/>
            </a:pPr>
            <a:r>
              <a:rPr lang="es-ES" dirty="0">
                <a:ea typeface="+mn-lt"/>
                <a:cs typeface="+mn-lt"/>
              </a:rPr>
              <a:t>Plantilla de trabajo (puede ser una hoja o digital).</a:t>
            </a:r>
            <a:endParaRPr lang="es-ES" dirty="0"/>
          </a:p>
          <a:p>
            <a:pPr>
              <a:buFont typeface="Arial"/>
              <a:buChar char="•"/>
            </a:pPr>
            <a:r>
              <a:rPr lang="es-ES" dirty="0">
                <a:ea typeface="+mn-lt"/>
                <a:cs typeface="+mn-lt"/>
              </a:rPr>
              <a:t>Casos reales o simulados (pueden ser propuestos por ti o por el grupo).</a:t>
            </a:r>
            <a:endParaRPr lang="es-ES" dirty="0"/>
          </a:p>
        </p:txBody>
      </p:sp>
    </p:spTree>
    <p:extLst>
      <p:ext uri="{BB962C8B-B14F-4D97-AF65-F5344CB8AC3E}">
        <p14:creationId xmlns:p14="http://schemas.microsoft.com/office/powerpoint/2010/main" val="30559720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3EA84-9E19-7CBB-EB8B-C7D42A593D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89E0217-288A-2D3F-1DFB-487D1EF05904}"/>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p>
        </p:txBody>
      </p:sp>
      <p:sp>
        <p:nvSpPr>
          <p:cNvPr id="3" name="Marcador de contenido 2">
            <a:extLst>
              <a:ext uri="{FF2B5EF4-FFF2-40B4-BE49-F238E27FC236}">
                <a16:creationId xmlns:a16="http://schemas.microsoft.com/office/drawing/2014/main" id="{49267521-63D5-829C-BAC2-77BA8CB53552}"/>
              </a:ext>
            </a:extLst>
          </p:cNvPr>
          <p:cNvSpPr>
            <a:spLocks noGrp="1"/>
          </p:cNvSpPr>
          <p:nvPr>
            <p:ph idx="1"/>
          </p:nvPr>
        </p:nvSpPr>
        <p:spPr/>
        <p:txBody>
          <a:bodyPr vert="horz" lIns="91440" tIns="45720" rIns="91440" bIns="45720" rtlCol="0" anchor="t">
            <a:normAutofit fontScale="85000" lnSpcReduction="20000"/>
          </a:bodyPr>
          <a:lstStyle/>
          <a:p>
            <a:pPr>
              <a:buNone/>
            </a:pPr>
            <a:r>
              <a:rPr lang="es-ES" dirty="0"/>
              <a:t>🧩 Estructura del taller</a:t>
            </a:r>
          </a:p>
          <a:p>
            <a:pPr>
              <a:buNone/>
            </a:pPr>
            <a:r>
              <a:rPr lang="es-ES" dirty="0"/>
              <a:t>1. 🎤 </a:t>
            </a:r>
            <a:r>
              <a:rPr lang="es-ES" b="1" dirty="0"/>
              <a:t>Introducción (5-10 min)</a:t>
            </a:r>
            <a:endParaRPr lang="es-ES" dirty="0"/>
          </a:p>
          <a:p>
            <a:pPr>
              <a:buNone/>
            </a:pPr>
            <a:r>
              <a:rPr lang="es-ES" dirty="0">
                <a:ea typeface="+mn-lt"/>
                <a:cs typeface="+mn-lt"/>
              </a:rPr>
              <a:t>Breve repaso de qué es un </a:t>
            </a:r>
            <a:r>
              <a:rPr lang="es-ES" dirty="0" err="1">
                <a:ea typeface="+mn-lt"/>
                <a:cs typeface="+mn-lt"/>
              </a:rPr>
              <a:t>prompt</a:t>
            </a:r>
            <a:r>
              <a:rPr lang="es-ES" dirty="0">
                <a:ea typeface="+mn-lt"/>
                <a:cs typeface="+mn-lt"/>
              </a:rPr>
              <a:t>, su estructura, y por qué importa.</a:t>
            </a:r>
          </a:p>
          <a:p>
            <a:pPr>
              <a:buNone/>
            </a:pPr>
            <a:r>
              <a:rPr lang="es-ES" b="1" dirty="0">
                <a:ea typeface="+mn-lt"/>
                <a:cs typeface="+mn-lt"/>
              </a:rPr>
              <a:t>Fórmula recordatoria:</a:t>
            </a:r>
            <a:endParaRPr lang="es-ES" dirty="0"/>
          </a:p>
          <a:p>
            <a:pPr>
              <a:buNone/>
            </a:pPr>
            <a:r>
              <a:rPr lang="es-ES" dirty="0">
                <a:latin typeface="Consolas"/>
              </a:rPr>
              <a:t>[Tarea] + [Contexto] + [Formato] + [Tono] + [Nivel de profundidad</a:t>
            </a:r>
            <a:r>
              <a:rPr lang="es-ES" dirty="0">
                <a:latin typeface="Consolas"/>
                <a:ea typeface="+mn-lt"/>
                <a:cs typeface="+mn-lt"/>
              </a:rPr>
              <a:t>]
</a:t>
            </a:r>
            <a:endParaRPr lang="es-ES" dirty="0"/>
          </a:p>
          <a:p>
            <a:pPr>
              <a:buNone/>
            </a:pPr>
            <a:r>
              <a:rPr lang="es-ES" dirty="0">
                <a:ea typeface="+mn-lt"/>
                <a:cs typeface="+mn-lt"/>
              </a:rPr>
              <a:t>📌 </a:t>
            </a:r>
            <a:r>
              <a:rPr lang="es-ES" i="1" dirty="0">
                <a:ea typeface="+mn-lt"/>
                <a:cs typeface="+mn-lt"/>
              </a:rPr>
              <a:t>Ejemplo de mala instrucción:</a:t>
            </a:r>
            <a:endParaRPr lang="es-ES" dirty="0"/>
          </a:p>
          <a:p>
            <a:pPr>
              <a:buNone/>
            </a:pPr>
            <a:r>
              <a:rPr lang="es-ES" dirty="0">
                <a:ea typeface="+mn-lt"/>
                <a:cs typeface="+mn-lt"/>
              </a:rPr>
              <a:t>“Haz un afiche.”</a:t>
            </a:r>
            <a:br>
              <a:rPr lang="es-ES" dirty="0">
                <a:ea typeface="+mn-lt"/>
                <a:cs typeface="+mn-lt"/>
              </a:rPr>
            </a:br>
            <a:r>
              <a:rPr lang="es-ES" dirty="0">
                <a:ea typeface="+mn-lt"/>
                <a:cs typeface="+mn-lt"/>
              </a:rPr>
              <a:t> 📌 </a:t>
            </a:r>
            <a:r>
              <a:rPr lang="es-ES" i="1" dirty="0">
                <a:ea typeface="+mn-lt"/>
                <a:cs typeface="+mn-lt"/>
              </a:rPr>
              <a:t>Ejemplo mejorado:</a:t>
            </a:r>
            <a:br>
              <a:rPr lang="es-ES" i="1" dirty="0">
                <a:ea typeface="+mn-lt"/>
                <a:cs typeface="+mn-lt"/>
              </a:rPr>
            </a:br>
            <a:r>
              <a:rPr lang="es-ES" i="1" dirty="0">
                <a:ea typeface="+mn-lt"/>
                <a:cs typeface="+mn-lt"/>
              </a:rPr>
              <a:t> “Redacta el texto para un afiche digital que promueva el autocuidado laboral. Público: funcionarios de salud. Tono cercano, mensaje positivo, 3 frases breves.”</a:t>
            </a:r>
            <a:endParaRPr lang="es-ES" dirty="0"/>
          </a:p>
          <a:p>
            <a:pPr>
              <a:buNone/>
            </a:pPr>
            <a:endParaRPr lang="es-ES" b="1" dirty="0"/>
          </a:p>
        </p:txBody>
      </p:sp>
    </p:spTree>
    <p:extLst>
      <p:ext uri="{BB962C8B-B14F-4D97-AF65-F5344CB8AC3E}">
        <p14:creationId xmlns:p14="http://schemas.microsoft.com/office/powerpoint/2010/main" val="221979898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9513-9D93-1A3D-986C-673BEBEE5A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4F789A-77DE-C7B8-3627-9242085A8EC0}"/>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p>
        </p:txBody>
      </p:sp>
      <p:sp>
        <p:nvSpPr>
          <p:cNvPr id="3" name="Marcador de contenido 2">
            <a:extLst>
              <a:ext uri="{FF2B5EF4-FFF2-40B4-BE49-F238E27FC236}">
                <a16:creationId xmlns:a16="http://schemas.microsoft.com/office/drawing/2014/main" id="{7D75288D-270F-CF26-1077-98F69926C6AD}"/>
              </a:ext>
            </a:extLst>
          </p:cNvPr>
          <p:cNvSpPr>
            <a:spLocks noGrp="1"/>
          </p:cNvSpPr>
          <p:nvPr>
            <p:ph idx="1"/>
          </p:nvPr>
        </p:nvSpPr>
        <p:spPr/>
        <p:txBody>
          <a:bodyPr vert="horz" lIns="91440" tIns="45720" rIns="91440" bIns="45720" rtlCol="0" anchor="t">
            <a:normAutofit/>
          </a:bodyPr>
          <a:lstStyle/>
          <a:p>
            <a:pPr>
              <a:buNone/>
            </a:pPr>
            <a:r>
              <a:rPr lang="es-ES" dirty="0"/>
              <a:t>🧩 Estructura del taller</a:t>
            </a:r>
          </a:p>
          <a:p>
            <a:pPr>
              <a:buNone/>
            </a:pPr>
            <a:r>
              <a:rPr lang="es-ES" dirty="0"/>
              <a:t>2. 🧠 </a:t>
            </a:r>
            <a:r>
              <a:rPr lang="es-ES" b="1" dirty="0"/>
              <a:t>Actividad central: creación de </a:t>
            </a:r>
            <a:r>
              <a:rPr lang="es-ES" b="1" dirty="0" err="1"/>
              <a:t>prompts</a:t>
            </a:r>
            <a:r>
              <a:rPr lang="es-ES" b="1" dirty="0"/>
              <a:t> por caso real (25-30 min)</a:t>
            </a:r>
            <a:endParaRPr lang="es-ES" dirty="0"/>
          </a:p>
          <a:p>
            <a:pPr>
              <a:buNone/>
            </a:pPr>
            <a:r>
              <a:rPr lang="es-ES" dirty="0"/>
              <a:t>✅ Opción A: Casos predefinidos (para grupos)</a:t>
            </a:r>
          </a:p>
          <a:p>
            <a:pPr>
              <a:buNone/>
            </a:pPr>
            <a:r>
              <a:rPr lang="es-ES" dirty="0">
                <a:ea typeface="+mn-lt"/>
                <a:cs typeface="+mn-lt"/>
              </a:rPr>
              <a:t>Dividir al grupo en equipos y entregarles uno de estos casos:</a:t>
            </a:r>
          </a:p>
        </p:txBody>
      </p:sp>
    </p:spTree>
    <p:extLst>
      <p:ext uri="{BB962C8B-B14F-4D97-AF65-F5344CB8AC3E}">
        <p14:creationId xmlns:p14="http://schemas.microsoft.com/office/powerpoint/2010/main" val="4137423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C9F0-C86D-AB09-5C16-449D0D0EF5EB}"/>
            </a:ext>
          </a:extLst>
        </p:cNvPr>
        <p:cNvGrpSpPr/>
        <p:nvPr/>
      </p:nvGrpSpPr>
      <p:grpSpPr>
        <a:xfrm>
          <a:off x="0" y="0"/>
          <a:ext cx="0" cy="0"/>
          <a:chOff x="0" y="0"/>
          <a:chExt cx="0" cy="0"/>
        </a:xfrm>
      </p:grpSpPr>
      <p:sp>
        <p:nvSpPr>
          <p:cNvPr id="2" name="Marcador de fecha 1">
            <a:extLst>
              <a:ext uri="{FF2B5EF4-FFF2-40B4-BE49-F238E27FC236}">
                <a16:creationId xmlns:a16="http://schemas.microsoft.com/office/drawing/2014/main" id="{41F2AE62-2F20-DBC8-E401-25DE691A0901}"/>
              </a:ext>
            </a:extLst>
          </p:cNvPr>
          <p:cNvSpPr>
            <a:spLocks noGrp="1"/>
          </p:cNvSpPr>
          <p:nvPr>
            <p:ph type="dt" sz="half" idx="10"/>
          </p:nvPr>
        </p:nvSpPr>
        <p:spPr/>
        <p:txBody>
          <a:bodyPr/>
          <a:lstStyle/>
          <a:p>
            <a:fld id="{FBB3B7F2-0196-4937-A4B1-2E8F12B629FC}" type="datetime1">
              <a:t>07/09/2025</a:t>
            </a:fld>
            <a:endParaRPr lang="en-US" dirty="0"/>
          </a:p>
        </p:txBody>
      </p:sp>
      <p:sp>
        <p:nvSpPr>
          <p:cNvPr id="3" name="Marcador de pie de página 2">
            <a:extLst>
              <a:ext uri="{FF2B5EF4-FFF2-40B4-BE49-F238E27FC236}">
                <a16:creationId xmlns:a16="http://schemas.microsoft.com/office/drawing/2014/main" id="{CE8AFEC1-FB83-2769-DF18-FF84411F58F9}"/>
              </a:ext>
            </a:extLst>
          </p:cNvPr>
          <p:cNvSpPr>
            <a:spLocks noGrp="1"/>
          </p:cNvSpPr>
          <p:nvPr>
            <p:ph type="ftr" sz="quarter" idx="11"/>
          </p:nvPr>
        </p:nvSpPr>
        <p:spPr/>
        <p:txBody>
          <a:bodyPr/>
          <a:lstStyle/>
          <a:p>
            <a:r>
              <a:rPr lang="en-US" dirty="0"/>
              <a:t>
              </a:t>
            </a:r>
          </a:p>
        </p:txBody>
      </p:sp>
      <p:sp>
        <p:nvSpPr>
          <p:cNvPr id="4" name="Marcador de número de diapositiva 3">
            <a:extLst>
              <a:ext uri="{FF2B5EF4-FFF2-40B4-BE49-F238E27FC236}">
                <a16:creationId xmlns:a16="http://schemas.microsoft.com/office/drawing/2014/main" id="{D1B5BE31-4C1B-DA43-4C82-10BB99E4A37E}"/>
              </a:ext>
            </a:extLst>
          </p:cNvPr>
          <p:cNvSpPr>
            <a:spLocks noGrp="1"/>
          </p:cNvSpPr>
          <p:nvPr>
            <p:ph type="sldNum" sz="quarter" idx="12"/>
          </p:nvPr>
        </p:nvSpPr>
        <p:spPr/>
        <p:txBody>
          <a:bodyPr/>
          <a:lstStyle/>
          <a:p>
            <a:fld id="{E30AF5A0-43BB-4336-8627-9123B9144D80}" type="slidenum">
              <a:rPr lang="en-US" dirty="0"/>
              <a:t>163</a:t>
            </a:fld>
            <a:endParaRPr lang="en-US" dirty="0"/>
          </a:p>
        </p:txBody>
      </p:sp>
      <p:sp>
        <p:nvSpPr>
          <p:cNvPr id="6" name="Título 1">
            <a:extLst>
              <a:ext uri="{FF2B5EF4-FFF2-40B4-BE49-F238E27FC236}">
                <a16:creationId xmlns:a16="http://schemas.microsoft.com/office/drawing/2014/main" id="{02D19A07-E5D3-0530-ED67-E47D694AACB6}"/>
              </a:ext>
            </a:extLst>
          </p:cNvPr>
          <p:cNvSpPr txBox="1">
            <a:spLocks/>
          </p:cNvSpPr>
          <p:nvPr/>
        </p:nvSpPr>
        <p:spPr>
          <a:xfrm>
            <a:off x="700635" y="922096"/>
            <a:ext cx="10691265" cy="1371030"/>
          </a:xfrm>
          <a:prstGeom prst="rect">
            <a:avLst/>
          </a:prstGeom>
        </p:spPr>
        <p:txBody>
          <a:bodyPr>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spcBef>
                <a:spcPts val="0"/>
              </a:spcBef>
            </a:pPr>
            <a:r>
              <a:rPr lang="es-ES" sz="3600" dirty="0"/>
              <a:t>3. Taller de creación de </a:t>
            </a:r>
            <a:r>
              <a:rPr lang="es-ES" sz="3600" dirty="0" err="1"/>
              <a:t>prompts</a:t>
            </a:r>
            <a:r>
              <a:rPr lang="es-ES" sz="3600" dirty="0"/>
              <a:t> para casos reales.</a:t>
            </a:r>
          </a:p>
        </p:txBody>
      </p:sp>
      <p:graphicFrame>
        <p:nvGraphicFramePr>
          <p:cNvPr id="8" name="Tabla 7">
            <a:extLst>
              <a:ext uri="{FF2B5EF4-FFF2-40B4-BE49-F238E27FC236}">
                <a16:creationId xmlns:a16="http://schemas.microsoft.com/office/drawing/2014/main" id="{26DC0901-F1EA-0057-FC4D-E5A3AC69F368}"/>
              </a:ext>
            </a:extLst>
          </p:cNvPr>
          <p:cNvGraphicFramePr>
            <a:graphicFrameLocks noGrp="1"/>
          </p:cNvGraphicFramePr>
          <p:nvPr>
            <p:extLst>
              <p:ext uri="{D42A27DB-BD31-4B8C-83A1-F6EECF244321}">
                <p14:modId xmlns:p14="http://schemas.microsoft.com/office/powerpoint/2010/main" val="23390736"/>
              </p:ext>
            </p:extLst>
          </p:nvPr>
        </p:nvGraphicFramePr>
        <p:xfrm>
          <a:off x="1189703" y="2215208"/>
          <a:ext cx="10202332" cy="2468880"/>
        </p:xfrm>
        <a:graphic>
          <a:graphicData uri="http://schemas.openxmlformats.org/drawingml/2006/table">
            <a:tbl>
              <a:tblPr firstRow="1" bandRow="1">
                <a:tableStyleId>{93296810-A885-4BE3-A3E7-6D5BEEA58F35}</a:tableStyleId>
              </a:tblPr>
              <a:tblGrid>
                <a:gridCol w="3076221">
                  <a:extLst>
                    <a:ext uri="{9D8B030D-6E8A-4147-A177-3AD203B41FA5}">
                      <a16:colId xmlns:a16="http://schemas.microsoft.com/office/drawing/2014/main" val="2608161265"/>
                    </a:ext>
                  </a:extLst>
                </a:gridCol>
                <a:gridCol w="7126111">
                  <a:extLst>
                    <a:ext uri="{9D8B030D-6E8A-4147-A177-3AD203B41FA5}">
                      <a16:colId xmlns:a16="http://schemas.microsoft.com/office/drawing/2014/main" val="649501436"/>
                    </a:ext>
                  </a:extLst>
                </a:gridCol>
              </a:tblGrid>
              <a:tr h="0">
                <a:tc>
                  <a:txBody>
                    <a:bodyPr/>
                    <a:lstStyle/>
                    <a:p>
                      <a:pPr>
                        <a:buNone/>
                      </a:pPr>
                      <a:r>
                        <a:rPr lang="es-ES"/>
                        <a:t>Caso</a:t>
                      </a:r>
                    </a:p>
                  </a:txBody>
                  <a:tcPr anchor="ctr"/>
                </a:tc>
                <a:tc>
                  <a:txBody>
                    <a:bodyPr/>
                    <a:lstStyle/>
                    <a:p>
                      <a:pPr>
                        <a:buNone/>
                      </a:pPr>
                      <a:r>
                        <a:rPr lang="es-ES"/>
                        <a:t>Descripción</a:t>
                      </a:r>
                    </a:p>
                  </a:txBody>
                  <a:tcPr anchor="ctr"/>
                </a:tc>
                <a:extLst>
                  <a:ext uri="{0D108BD9-81ED-4DB2-BD59-A6C34878D82A}">
                    <a16:rowId xmlns:a16="http://schemas.microsoft.com/office/drawing/2014/main" val="2367024557"/>
                  </a:ext>
                </a:extLst>
              </a:tr>
              <a:tr h="0">
                <a:tc>
                  <a:txBody>
                    <a:bodyPr/>
                    <a:lstStyle/>
                    <a:p>
                      <a:pPr>
                        <a:buNone/>
                      </a:pPr>
                      <a:r>
                        <a:rPr lang="es-ES"/>
                        <a:t>1. Comunicación interna</a:t>
                      </a:r>
                    </a:p>
                  </a:txBody>
                  <a:tcPr anchor="ctr"/>
                </a:tc>
                <a:tc>
                  <a:txBody>
                    <a:bodyPr/>
                    <a:lstStyle/>
                    <a:p>
                      <a:pPr>
                        <a:buNone/>
                      </a:pPr>
                      <a:r>
                        <a:rPr lang="es-ES"/>
                        <a:t>Redactar un correo para informar un cambio de horario en capacitaciones.</a:t>
                      </a:r>
                    </a:p>
                  </a:txBody>
                  <a:tcPr anchor="ctr"/>
                </a:tc>
                <a:extLst>
                  <a:ext uri="{0D108BD9-81ED-4DB2-BD59-A6C34878D82A}">
                    <a16:rowId xmlns:a16="http://schemas.microsoft.com/office/drawing/2014/main" val="522532358"/>
                  </a:ext>
                </a:extLst>
              </a:tr>
              <a:tr h="0">
                <a:tc>
                  <a:txBody>
                    <a:bodyPr/>
                    <a:lstStyle/>
                    <a:p>
                      <a:pPr>
                        <a:buNone/>
                      </a:pPr>
                      <a:r>
                        <a:rPr lang="es-ES"/>
                        <a:t>2. Salud y autocuidado</a:t>
                      </a:r>
                    </a:p>
                  </a:txBody>
                  <a:tcPr anchor="ctr"/>
                </a:tc>
                <a:tc>
                  <a:txBody>
                    <a:bodyPr/>
                    <a:lstStyle/>
                    <a:p>
                      <a:pPr>
                        <a:buNone/>
                      </a:pPr>
                      <a:r>
                        <a:rPr lang="es-ES"/>
                        <a:t>Crear el contenido de una pieza visual para promover pausas activas.</a:t>
                      </a:r>
                    </a:p>
                  </a:txBody>
                  <a:tcPr anchor="ctr"/>
                </a:tc>
                <a:extLst>
                  <a:ext uri="{0D108BD9-81ED-4DB2-BD59-A6C34878D82A}">
                    <a16:rowId xmlns:a16="http://schemas.microsoft.com/office/drawing/2014/main" val="1321603472"/>
                  </a:ext>
                </a:extLst>
              </a:tr>
              <a:tr h="0">
                <a:tc>
                  <a:txBody>
                    <a:bodyPr/>
                    <a:lstStyle/>
                    <a:p>
                      <a:pPr>
                        <a:buNone/>
                      </a:pPr>
                      <a:r>
                        <a:rPr lang="es-ES"/>
                        <a:t>3. Administración</a:t>
                      </a:r>
                    </a:p>
                  </a:txBody>
                  <a:tcPr anchor="ctr"/>
                </a:tc>
                <a:tc>
                  <a:txBody>
                    <a:bodyPr/>
                    <a:lstStyle/>
                    <a:p>
                      <a:pPr>
                        <a:buNone/>
                      </a:pPr>
                      <a:r>
                        <a:rPr lang="es-ES"/>
                        <a:t>Redactar la minuta de una reunión a partir de sus puntos clave.</a:t>
                      </a:r>
                    </a:p>
                  </a:txBody>
                  <a:tcPr anchor="ctr"/>
                </a:tc>
                <a:extLst>
                  <a:ext uri="{0D108BD9-81ED-4DB2-BD59-A6C34878D82A}">
                    <a16:rowId xmlns:a16="http://schemas.microsoft.com/office/drawing/2014/main" val="2110403225"/>
                  </a:ext>
                </a:extLst>
              </a:tr>
              <a:tr h="0">
                <a:tc>
                  <a:txBody>
                    <a:bodyPr/>
                    <a:lstStyle/>
                    <a:p>
                      <a:pPr>
                        <a:buNone/>
                      </a:pPr>
                      <a:r>
                        <a:rPr lang="es-ES"/>
                        <a:t>4. Educación</a:t>
                      </a:r>
                    </a:p>
                  </a:txBody>
                  <a:tcPr anchor="ctr"/>
                </a:tc>
                <a:tc>
                  <a:txBody>
                    <a:bodyPr/>
                    <a:lstStyle/>
                    <a:p>
                      <a:pPr>
                        <a:buNone/>
                      </a:pPr>
                      <a:r>
                        <a:rPr lang="es-ES"/>
                        <a:t>Generar una guía de estudio sobre IA en lenguaje simple.</a:t>
                      </a:r>
                    </a:p>
                  </a:txBody>
                  <a:tcPr anchor="ctr"/>
                </a:tc>
                <a:extLst>
                  <a:ext uri="{0D108BD9-81ED-4DB2-BD59-A6C34878D82A}">
                    <a16:rowId xmlns:a16="http://schemas.microsoft.com/office/drawing/2014/main" val="773907896"/>
                  </a:ext>
                </a:extLst>
              </a:tr>
              <a:tr h="0">
                <a:tc>
                  <a:txBody>
                    <a:bodyPr/>
                    <a:lstStyle/>
                    <a:p>
                      <a:pPr>
                        <a:buNone/>
                      </a:pPr>
                      <a:r>
                        <a:rPr lang="es-ES"/>
                        <a:t>5. Atención al público</a:t>
                      </a:r>
                    </a:p>
                  </a:txBody>
                  <a:tcPr anchor="ctr"/>
                </a:tc>
                <a:tc>
                  <a:txBody>
                    <a:bodyPr/>
                    <a:lstStyle/>
                    <a:p>
                      <a:pPr>
                        <a:buNone/>
                      </a:pPr>
                      <a:r>
                        <a:rPr lang="es-ES"/>
                        <a:t>Redactar una respuesta empática ante una queja.</a:t>
                      </a:r>
                    </a:p>
                  </a:txBody>
                  <a:tcPr anchor="ctr"/>
                </a:tc>
                <a:extLst>
                  <a:ext uri="{0D108BD9-81ED-4DB2-BD59-A6C34878D82A}">
                    <a16:rowId xmlns:a16="http://schemas.microsoft.com/office/drawing/2014/main" val="2540767307"/>
                  </a:ext>
                </a:extLst>
              </a:tr>
            </a:tbl>
          </a:graphicData>
        </a:graphic>
      </p:graphicFrame>
      <p:sp>
        <p:nvSpPr>
          <p:cNvPr id="9" name="CuadroTexto 8">
            <a:extLst>
              <a:ext uri="{FF2B5EF4-FFF2-40B4-BE49-F238E27FC236}">
                <a16:creationId xmlns:a16="http://schemas.microsoft.com/office/drawing/2014/main" id="{FCA0FDDC-9D1E-F1F9-512C-7EAA810810BA}"/>
              </a:ext>
            </a:extLst>
          </p:cNvPr>
          <p:cNvSpPr txBox="1"/>
          <p:nvPr/>
        </p:nvSpPr>
        <p:spPr>
          <a:xfrm>
            <a:off x="1189156" y="4742425"/>
            <a:ext cx="766233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b="1">
                <a:ea typeface="+mn-lt"/>
                <a:cs typeface="+mn-lt"/>
              </a:rPr>
              <a:t>Cada grupo debe:</a:t>
            </a:r>
            <a:endParaRPr lang="es-ES" sz="1400"/>
          </a:p>
          <a:p>
            <a:pPr marL="285750" indent="-285750">
              <a:buFont typeface="Arial"/>
              <a:buChar char="•"/>
            </a:pPr>
            <a:r>
              <a:rPr lang="es-ES" sz="1400">
                <a:ea typeface="+mn-lt"/>
                <a:cs typeface="+mn-lt"/>
              </a:rPr>
              <a:t>Identificar qué quiere lograr.</a:t>
            </a:r>
            <a:endParaRPr lang="es-ES" sz="1400"/>
          </a:p>
          <a:p>
            <a:pPr marL="285750" indent="-285750">
              <a:buFont typeface="Arial"/>
              <a:buChar char="•"/>
            </a:pPr>
            <a:r>
              <a:rPr lang="es-ES" sz="1400">
                <a:ea typeface="+mn-lt"/>
                <a:cs typeface="+mn-lt"/>
              </a:rPr>
              <a:t>Redactar al menos 1 prompt.</a:t>
            </a:r>
            <a:endParaRPr lang="es-ES" sz="1400"/>
          </a:p>
          <a:p>
            <a:pPr marL="285750" indent="-285750">
              <a:buFont typeface="Arial"/>
              <a:buChar char="•"/>
            </a:pPr>
            <a:r>
              <a:rPr lang="es-ES" sz="1400">
                <a:ea typeface="+mn-lt"/>
                <a:cs typeface="+mn-lt"/>
              </a:rPr>
              <a:t>Probarlo en </a:t>
            </a:r>
            <a:r>
              <a:rPr lang="es-ES" sz="1400" err="1">
                <a:ea typeface="+mn-lt"/>
                <a:cs typeface="+mn-lt"/>
              </a:rPr>
              <a:t>ChatGPT</a:t>
            </a:r>
            <a:r>
              <a:rPr lang="es-ES" sz="1400">
                <a:ea typeface="+mn-lt"/>
                <a:cs typeface="+mn-lt"/>
              </a:rPr>
              <a:t>.</a:t>
            </a:r>
            <a:endParaRPr lang="es-ES" sz="1400"/>
          </a:p>
          <a:p>
            <a:pPr marL="285750" indent="-285750">
              <a:buFont typeface="Arial"/>
              <a:buChar char="•"/>
            </a:pPr>
            <a:r>
              <a:rPr lang="es-ES" sz="1400">
                <a:ea typeface="+mn-lt"/>
                <a:cs typeface="+mn-lt"/>
              </a:rPr>
              <a:t>Evaluar el resultado y ajustar el prompt si es necesario.</a:t>
            </a:r>
            <a:endParaRPr lang="es-ES" sz="1400"/>
          </a:p>
          <a:p>
            <a:r>
              <a:rPr lang="es-ES" sz="1400" dirty="0">
                <a:ea typeface="+mn-lt"/>
                <a:cs typeface="+mn-lt"/>
              </a:rPr>
              <a:t>🎯 </a:t>
            </a:r>
            <a:r>
              <a:rPr lang="es-ES" sz="1400" i="1" dirty="0">
                <a:ea typeface="+mn-lt"/>
                <a:cs typeface="+mn-lt"/>
              </a:rPr>
              <a:t>Enseñanza implícita</a:t>
            </a:r>
            <a:r>
              <a:rPr lang="es-ES" sz="1400" dirty="0">
                <a:ea typeface="+mn-lt"/>
                <a:cs typeface="+mn-lt"/>
              </a:rPr>
              <a:t>: Aprender a iterar, refinar, ajustar tono.</a:t>
            </a:r>
            <a:endParaRPr lang="es-ES" sz="1400" dirty="0"/>
          </a:p>
        </p:txBody>
      </p:sp>
    </p:spTree>
    <p:extLst>
      <p:ext uri="{BB962C8B-B14F-4D97-AF65-F5344CB8AC3E}">
        <p14:creationId xmlns:p14="http://schemas.microsoft.com/office/powerpoint/2010/main" val="416344915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78B-394E-22AB-4254-6A27C2E17F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FE775D-EB15-8120-5D6A-CF1A42AD805F}"/>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p>
        </p:txBody>
      </p:sp>
      <p:sp>
        <p:nvSpPr>
          <p:cNvPr id="3" name="Marcador de contenido 2">
            <a:extLst>
              <a:ext uri="{FF2B5EF4-FFF2-40B4-BE49-F238E27FC236}">
                <a16:creationId xmlns:a16="http://schemas.microsoft.com/office/drawing/2014/main" id="{39D1F46F-7311-2AFE-F628-25EFA11C7B79}"/>
              </a:ext>
            </a:extLst>
          </p:cNvPr>
          <p:cNvSpPr>
            <a:spLocks noGrp="1"/>
          </p:cNvSpPr>
          <p:nvPr>
            <p:ph idx="1"/>
          </p:nvPr>
        </p:nvSpPr>
        <p:spPr/>
        <p:txBody>
          <a:bodyPr vert="horz" lIns="91440" tIns="45720" rIns="91440" bIns="45720" rtlCol="0" anchor="t">
            <a:normAutofit fontScale="92500"/>
          </a:bodyPr>
          <a:lstStyle/>
          <a:p>
            <a:pPr>
              <a:buNone/>
            </a:pPr>
            <a:r>
              <a:rPr lang="es-ES" b="1" dirty="0"/>
              <a:t>✅ Opción B: Casos personales (para taller individual o avanzado)</a:t>
            </a:r>
          </a:p>
          <a:p>
            <a:pPr>
              <a:buNone/>
            </a:pPr>
            <a:r>
              <a:rPr lang="es-ES" dirty="0">
                <a:ea typeface="+mn-lt"/>
                <a:cs typeface="+mn-lt"/>
              </a:rPr>
              <a:t>Cada persona elige una tarea real de su trabajo que podría automatizar o facilitar con IA generativa.</a:t>
            </a:r>
            <a:endParaRPr lang="es-ES" dirty="0"/>
          </a:p>
          <a:p>
            <a:pPr>
              <a:buNone/>
            </a:pPr>
            <a:r>
              <a:rPr lang="es-ES" b="1" dirty="0">
                <a:ea typeface="+mn-lt"/>
                <a:cs typeface="+mn-lt"/>
              </a:rPr>
              <a:t>Ejemplos:</a:t>
            </a:r>
            <a:endParaRPr lang="es-ES" b="1" dirty="0"/>
          </a:p>
          <a:p>
            <a:pPr>
              <a:buFont typeface="Arial"/>
              <a:buChar char="•"/>
            </a:pPr>
            <a:r>
              <a:rPr lang="es-ES" dirty="0">
                <a:ea typeface="+mn-lt"/>
                <a:cs typeface="+mn-lt"/>
              </a:rPr>
              <a:t>Redactar una política interna.</a:t>
            </a:r>
            <a:endParaRPr lang="es-ES" dirty="0"/>
          </a:p>
          <a:p>
            <a:pPr>
              <a:buFont typeface="Arial"/>
              <a:buChar char="•"/>
            </a:pPr>
            <a:r>
              <a:rPr lang="es-ES" dirty="0">
                <a:ea typeface="+mn-lt"/>
                <a:cs typeface="+mn-lt"/>
              </a:rPr>
              <a:t>Generar ideas para una campaña.</a:t>
            </a:r>
            <a:endParaRPr lang="es-ES" dirty="0"/>
          </a:p>
          <a:p>
            <a:pPr>
              <a:buFont typeface="Arial"/>
              <a:buChar char="•"/>
            </a:pPr>
            <a:r>
              <a:rPr lang="es-ES" dirty="0">
                <a:ea typeface="+mn-lt"/>
                <a:cs typeface="+mn-lt"/>
              </a:rPr>
              <a:t>Traducir y adaptar una guía para un público específico.</a:t>
            </a:r>
            <a:endParaRPr lang="es-ES" dirty="0"/>
          </a:p>
          <a:p>
            <a:pPr>
              <a:buFont typeface="Arial"/>
              <a:buChar char="•"/>
            </a:pPr>
            <a:r>
              <a:rPr lang="es-ES" dirty="0">
                <a:ea typeface="+mn-lt"/>
                <a:cs typeface="+mn-lt"/>
              </a:rPr>
              <a:t>Preparar respuestas a preguntas frecuentes.</a:t>
            </a:r>
            <a:endParaRPr lang="es-ES" dirty="0"/>
          </a:p>
          <a:p>
            <a:pPr indent="0">
              <a:buNone/>
            </a:pPr>
            <a:r>
              <a:rPr lang="es-ES" dirty="0">
                <a:ea typeface="+mn-lt"/>
                <a:cs typeface="+mn-lt"/>
              </a:rPr>
              <a:t>👉 Luego siguen el mismo flujo: diseñar </a:t>
            </a:r>
            <a:r>
              <a:rPr lang="es-ES" dirty="0" err="1">
                <a:ea typeface="+mn-lt"/>
                <a:cs typeface="+mn-lt"/>
              </a:rPr>
              <a:t>prompt</a:t>
            </a:r>
            <a:r>
              <a:rPr lang="es-ES" dirty="0">
                <a:ea typeface="+mn-lt"/>
                <a:cs typeface="+mn-lt"/>
              </a:rPr>
              <a:t> → probar → mejorar → compartir.</a:t>
            </a:r>
            <a:endParaRPr lang="es-ES" dirty="0"/>
          </a:p>
          <a:p>
            <a:pPr>
              <a:buNone/>
            </a:pPr>
            <a:endParaRPr lang="es-ES" dirty="0">
              <a:ea typeface="+mn-lt"/>
              <a:cs typeface="+mn-lt"/>
            </a:endParaRPr>
          </a:p>
        </p:txBody>
      </p:sp>
    </p:spTree>
    <p:extLst>
      <p:ext uri="{BB962C8B-B14F-4D97-AF65-F5344CB8AC3E}">
        <p14:creationId xmlns:p14="http://schemas.microsoft.com/office/powerpoint/2010/main" val="32219588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A09C6-0AB3-1439-6D6C-96D5A428357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50DD82-AE2F-9EE0-B324-AA3B4D6B21AE}"/>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p>
        </p:txBody>
      </p:sp>
      <p:sp>
        <p:nvSpPr>
          <p:cNvPr id="3" name="Marcador de contenido 2">
            <a:extLst>
              <a:ext uri="{FF2B5EF4-FFF2-40B4-BE49-F238E27FC236}">
                <a16:creationId xmlns:a16="http://schemas.microsoft.com/office/drawing/2014/main" id="{7C9C6C82-CDD3-2901-531D-898604DA4DFA}"/>
              </a:ext>
            </a:extLst>
          </p:cNvPr>
          <p:cNvSpPr>
            <a:spLocks noGrp="1"/>
          </p:cNvSpPr>
          <p:nvPr>
            <p:ph idx="1"/>
          </p:nvPr>
        </p:nvSpPr>
        <p:spPr/>
        <p:txBody>
          <a:bodyPr vert="horz" lIns="91440" tIns="45720" rIns="91440" bIns="45720" rtlCol="0" anchor="t">
            <a:normAutofit/>
          </a:bodyPr>
          <a:lstStyle/>
          <a:p>
            <a:pPr>
              <a:buNone/>
            </a:pPr>
            <a:r>
              <a:rPr lang="es-ES" dirty="0"/>
              <a:t>3. 🗣️ </a:t>
            </a:r>
            <a:r>
              <a:rPr lang="es-ES" b="1" dirty="0"/>
              <a:t>Puesta en común (10-15 min)</a:t>
            </a:r>
          </a:p>
          <a:p>
            <a:pPr>
              <a:buFont typeface="Arial"/>
              <a:buChar char="•"/>
            </a:pPr>
            <a:r>
              <a:rPr lang="es-ES" dirty="0">
                <a:ea typeface="+mn-lt"/>
                <a:cs typeface="+mn-lt"/>
              </a:rPr>
              <a:t>Cada grupo o persona comparte:</a:t>
            </a:r>
          </a:p>
          <a:p>
            <a:pPr marL="971550" lvl="1" indent="-285750">
              <a:buFont typeface="Arial"/>
              <a:buChar char="•"/>
            </a:pPr>
            <a:r>
              <a:rPr lang="es-ES" dirty="0">
                <a:ea typeface="+mn-lt"/>
                <a:cs typeface="+mn-lt"/>
              </a:rPr>
              <a:t>Su </a:t>
            </a:r>
            <a:r>
              <a:rPr lang="es-ES" dirty="0" err="1">
                <a:ea typeface="+mn-lt"/>
                <a:cs typeface="+mn-lt"/>
              </a:rPr>
              <a:t>prompt</a:t>
            </a:r>
            <a:r>
              <a:rPr lang="es-ES" dirty="0">
                <a:ea typeface="+mn-lt"/>
                <a:cs typeface="+mn-lt"/>
              </a:rPr>
              <a:t> original.</a:t>
            </a:r>
          </a:p>
          <a:p>
            <a:pPr marL="971550" lvl="1" indent="-285750">
              <a:buFont typeface="Arial"/>
              <a:buChar char="•"/>
            </a:pPr>
            <a:r>
              <a:rPr lang="es-ES" dirty="0">
                <a:ea typeface="+mn-lt"/>
                <a:cs typeface="+mn-lt"/>
              </a:rPr>
              <a:t>Qué ajustaron.</a:t>
            </a:r>
          </a:p>
          <a:p>
            <a:pPr marL="971550" lvl="1" indent="-285750">
              <a:buFont typeface="Arial"/>
              <a:buChar char="•"/>
            </a:pPr>
            <a:r>
              <a:rPr lang="es-ES" dirty="0">
                <a:ea typeface="+mn-lt"/>
                <a:cs typeface="+mn-lt"/>
              </a:rPr>
              <a:t>Qué aprendieron del resultado.</a:t>
            </a:r>
            <a:endParaRPr lang="es-ES" i="1" dirty="0">
              <a:ea typeface="+mn-lt"/>
              <a:cs typeface="+mn-lt"/>
            </a:endParaRPr>
          </a:p>
          <a:p>
            <a:pPr marL="971550" lvl="1" indent="-285750">
              <a:buFont typeface="Arial"/>
              <a:buChar char="•"/>
            </a:pPr>
            <a:endParaRPr lang="es-ES" dirty="0">
              <a:ea typeface="+mn-lt"/>
              <a:cs typeface="+mn-lt"/>
            </a:endParaRPr>
          </a:p>
          <a:p>
            <a:pPr indent="0">
              <a:buNone/>
            </a:pPr>
            <a:r>
              <a:rPr lang="es-ES" i="1" dirty="0">
                <a:ea typeface="+mn-lt"/>
                <a:cs typeface="+mn-lt"/>
              </a:rPr>
              <a:t>📌 Frase para cerrar: “Un buen </a:t>
            </a:r>
            <a:r>
              <a:rPr lang="es-ES" i="1" err="1">
                <a:ea typeface="+mn-lt"/>
                <a:cs typeface="+mn-lt"/>
              </a:rPr>
              <a:t>prompt</a:t>
            </a:r>
            <a:r>
              <a:rPr lang="es-ES" i="1" dirty="0">
                <a:ea typeface="+mn-lt"/>
                <a:cs typeface="+mn-lt"/>
              </a:rPr>
              <a:t> no se improvisa, se diseña. Y lo mejor es que mejora cada vez que lo pruebas.”</a:t>
            </a:r>
            <a:endParaRPr lang="es-ES" i="1"/>
          </a:p>
          <a:p>
            <a:pPr>
              <a:buNone/>
            </a:pPr>
            <a:endParaRPr lang="es-ES" dirty="0"/>
          </a:p>
          <a:p>
            <a:pPr>
              <a:buNone/>
            </a:pPr>
            <a:endParaRPr lang="es-ES" dirty="0">
              <a:ea typeface="+mn-lt"/>
              <a:cs typeface="+mn-lt"/>
            </a:endParaRPr>
          </a:p>
        </p:txBody>
      </p:sp>
    </p:spTree>
    <p:extLst>
      <p:ext uri="{BB962C8B-B14F-4D97-AF65-F5344CB8AC3E}">
        <p14:creationId xmlns:p14="http://schemas.microsoft.com/office/powerpoint/2010/main" val="20376486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E20D1-B327-4BA9-CD9E-DD73D967B3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E72B53-C7E7-F131-B6F6-E08A326E316C}"/>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p>
        </p:txBody>
      </p:sp>
      <p:sp>
        <p:nvSpPr>
          <p:cNvPr id="3" name="Marcador de contenido 2">
            <a:extLst>
              <a:ext uri="{FF2B5EF4-FFF2-40B4-BE49-F238E27FC236}">
                <a16:creationId xmlns:a16="http://schemas.microsoft.com/office/drawing/2014/main" id="{66BB8234-9BE6-DFC6-CB95-7D13549B20DE}"/>
              </a:ext>
            </a:extLst>
          </p:cNvPr>
          <p:cNvSpPr>
            <a:spLocks noGrp="1"/>
          </p:cNvSpPr>
          <p:nvPr>
            <p:ph idx="1"/>
          </p:nvPr>
        </p:nvSpPr>
        <p:spPr/>
        <p:txBody>
          <a:bodyPr vert="horz" lIns="91440" tIns="45720" rIns="91440" bIns="45720" rtlCol="0" anchor="t">
            <a:normAutofit fontScale="92500" lnSpcReduction="10000"/>
          </a:bodyPr>
          <a:lstStyle/>
          <a:p>
            <a:pPr>
              <a:buNone/>
            </a:pPr>
            <a:r>
              <a:rPr lang="es-ES" b="1" dirty="0"/>
              <a:t>🎁 Bonus: Entregable opcional</a:t>
            </a:r>
          </a:p>
          <a:p>
            <a:pPr>
              <a:buNone/>
            </a:pPr>
            <a:r>
              <a:rPr lang="es-ES" dirty="0">
                <a:ea typeface="+mn-lt"/>
                <a:cs typeface="+mn-lt"/>
              </a:rPr>
              <a:t>Una </a:t>
            </a:r>
            <a:r>
              <a:rPr lang="es-ES" b="1" dirty="0">
                <a:ea typeface="+mn-lt"/>
                <a:cs typeface="+mn-lt"/>
              </a:rPr>
              <a:t>plantilla tipo “</a:t>
            </a:r>
            <a:r>
              <a:rPr lang="es-ES" b="1" dirty="0" err="1">
                <a:ea typeface="+mn-lt"/>
                <a:cs typeface="+mn-lt"/>
              </a:rPr>
              <a:t>Canvas</a:t>
            </a:r>
            <a:r>
              <a:rPr lang="es-ES" b="1" dirty="0">
                <a:ea typeface="+mn-lt"/>
                <a:cs typeface="+mn-lt"/>
              </a:rPr>
              <a:t> de </a:t>
            </a:r>
            <a:r>
              <a:rPr lang="es-ES" b="1" dirty="0" err="1">
                <a:ea typeface="+mn-lt"/>
                <a:cs typeface="+mn-lt"/>
              </a:rPr>
              <a:t>Prompt</a:t>
            </a:r>
            <a:r>
              <a:rPr lang="es-ES" b="1" dirty="0">
                <a:ea typeface="+mn-lt"/>
                <a:cs typeface="+mn-lt"/>
              </a:rPr>
              <a:t>”</a:t>
            </a:r>
            <a:r>
              <a:rPr lang="es-ES" dirty="0">
                <a:ea typeface="+mn-lt"/>
                <a:cs typeface="+mn-lt"/>
              </a:rPr>
              <a:t>, que tenga:</a:t>
            </a:r>
          </a:p>
          <a:p>
            <a:pPr>
              <a:buFont typeface="Arial"/>
              <a:buChar char="•"/>
            </a:pPr>
            <a:r>
              <a:rPr lang="es-ES" dirty="0">
                <a:ea typeface="+mn-lt"/>
                <a:cs typeface="+mn-lt"/>
              </a:rPr>
              <a:t>¿Qué quiero lograr?</a:t>
            </a:r>
            <a:endParaRPr lang="es-ES" dirty="0"/>
          </a:p>
          <a:p>
            <a:pPr>
              <a:buFont typeface="Arial"/>
              <a:buChar char="•"/>
            </a:pPr>
            <a:r>
              <a:rPr lang="es-ES" dirty="0">
                <a:ea typeface="+mn-lt"/>
                <a:cs typeface="+mn-lt"/>
              </a:rPr>
              <a:t>¿Para quién va dirigido?</a:t>
            </a:r>
            <a:endParaRPr lang="es-ES" dirty="0"/>
          </a:p>
          <a:p>
            <a:pPr>
              <a:buFont typeface="Arial"/>
              <a:buChar char="•"/>
            </a:pPr>
            <a:r>
              <a:rPr lang="es-ES" dirty="0">
                <a:ea typeface="+mn-lt"/>
                <a:cs typeface="+mn-lt"/>
              </a:rPr>
              <a:t>¿Qué tono necesito?</a:t>
            </a:r>
            <a:endParaRPr lang="es-ES" dirty="0"/>
          </a:p>
          <a:p>
            <a:pPr>
              <a:buFont typeface="Arial"/>
              <a:buChar char="•"/>
            </a:pPr>
            <a:r>
              <a:rPr lang="es-ES" dirty="0">
                <a:ea typeface="+mn-lt"/>
                <a:cs typeface="+mn-lt"/>
              </a:rPr>
              <a:t>¿Qué formato espero?</a:t>
            </a:r>
            <a:endParaRPr lang="es-ES" dirty="0"/>
          </a:p>
          <a:p>
            <a:pPr>
              <a:buFont typeface="Arial"/>
              <a:buChar char="•"/>
            </a:pPr>
            <a:r>
              <a:rPr lang="es-ES" dirty="0">
                <a:ea typeface="+mn-lt"/>
                <a:cs typeface="+mn-lt"/>
              </a:rPr>
              <a:t>¿Qué contexto hay que incluir?</a:t>
            </a:r>
          </a:p>
          <a:p>
            <a:pPr marL="0" indent="0">
              <a:buNone/>
            </a:pPr>
            <a:r>
              <a:rPr lang="es-ES" dirty="0">
                <a:ea typeface="+mn-lt"/>
                <a:cs typeface="+mn-lt"/>
              </a:rPr>
              <a:t>Y espacio para:</a:t>
            </a:r>
            <a:br>
              <a:rPr lang="es-ES" dirty="0">
                <a:ea typeface="+mn-lt"/>
                <a:cs typeface="+mn-lt"/>
              </a:rPr>
            </a:br>
            <a:r>
              <a:rPr lang="es-ES" dirty="0">
                <a:ea typeface="+mn-lt"/>
                <a:cs typeface="+mn-lt"/>
              </a:rPr>
              <a:t> 📝 “Mi primer intento” → 🧪 “Resultado” → ✏️ “Ajustes”</a:t>
            </a:r>
            <a:endParaRPr lang="es-ES"/>
          </a:p>
          <a:p>
            <a:pPr>
              <a:buNone/>
            </a:pPr>
            <a:endParaRPr lang="es-ES" b="1" dirty="0"/>
          </a:p>
          <a:p>
            <a:pPr>
              <a:buNone/>
            </a:pPr>
            <a:endParaRPr lang="es-ES" dirty="0"/>
          </a:p>
          <a:p>
            <a:pPr>
              <a:buNone/>
            </a:pPr>
            <a:endParaRPr lang="es-ES" dirty="0">
              <a:ea typeface="+mn-lt"/>
              <a:cs typeface="+mn-lt"/>
            </a:endParaRPr>
          </a:p>
        </p:txBody>
      </p:sp>
    </p:spTree>
    <p:extLst>
      <p:ext uri="{BB962C8B-B14F-4D97-AF65-F5344CB8AC3E}">
        <p14:creationId xmlns:p14="http://schemas.microsoft.com/office/powerpoint/2010/main" val="6872798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85553-86EE-F071-FD58-934BF445EC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815AAB7-B559-B163-64D0-48F632AD30DA}"/>
              </a:ext>
            </a:extLst>
          </p:cNvPr>
          <p:cNvSpPr>
            <a:spLocks noGrp="1"/>
          </p:cNvSpPr>
          <p:nvPr>
            <p:ph type="title"/>
          </p:nvPr>
        </p:nvSpPr>
        <p:spPr/>
        <p:txBody>
          <a:bodyPr>
            <a:normAutofit/>
          </a:bodyPr>
          <a:lstStyle/>
          <a:p>
            <a:pPr algn="ctr">
              <a:spcBef>
                <a:spcPts val="0"/>
              </a:spcBef>
            </a:pPr>
            <a:r>
              <a:rPr lang="es-ES" sz="3600" dirty="0"/>
              <a:t>3. Taller de creación de </a:t>
            </a:r>
            <a:r>
              <a:rPr lang="es-ES" sz="3600" dirty="0" err="1"/>
              <a:t>prompts</a:t>
            </a:r>
            <a:r>
              <a:rPr lang="es-ES" sz="3600" dirty="0"/>
              <a:t> para casos reales.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79265493-A4BB-AECB-2640-1F12F9718E30}"/>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a:t>
            </a:r>
            <a:r>
              <a:rPr lang="es-ES" i="1" dirty="0" err="1">
                <a:ea typeface="+mn-lt"/>
                <a:cs typeface="+mn-lt"/>
              </a:rPr>
              <a:t>ChatGPT</a:t>
            </a:r>
            <a:r>
              <a:rPr lang="es-ES" i="1" dirty="0">
                <a:ea typeface="+mn-lt"/>
                <a:cs typeface="+mn-lt"/>
              </a:rPr>
              <a:t> no tiene creatividad. La creatividad la pones tú cuando sabes qué pedir y cómo pedirlo.”</a:t>
            </a:r>
            <a:endParaRPr lang="es-ES" dirty="0"/>
          </a:p>
          <a:p>
            <a:pPr>
              <a:buNone/>
            </a:pPr>
            <a:endParaRPr lang="es-ES" b="1" dirty="0"/>
          </a:p>
        </p:txBody>
      </p:sp>
    </p:spTree>
    <p:extLst>
      <p:ext uri="{BB962C8B-B14F-4D97-AF65-F5344CB8AC3E}">
        <p14:creationId xmlns:p14="http://schemas.microsoft.com/office/powerpoint/2010/main" val="149185761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FF13-1031-FD30-A838-82C9B8BED01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DC0F61-A7C6-7D7A-A0D3-EF70AFD6F624}"/>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472B09D2-ABF5-EE2F-1001-891CB05E4B41}"/>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Introducción:</a:t>
            </a:r>
          </a:p>
          <a:p>
            <a:pPr algn="ctr">
              <a:buNone/>
            </a:pPr>
            <a:r>
              <a:rPr lang="es-ES" i="1" dirty="0">
                <a:ea typeface="+mn-lt"/>
                <a:cs typeface="+mn-lt"/>
              </a:rPr>
              <a:t>“Una de las gracias de </a:t>
            </a:r>
            <a:r>
              <a:rPr lang="es-ES" i="1" dirty="0" err="1">
                <a:ea typeface="+mn-lt"/>
                <a:cs typeface="+mn-lt"/>
              </a:rPr>
              <a:t>ChatGPT</a:t>
            </a:r>
            <a:r>
              <a:rPr lang="es-ES" i="1" dirty="0">
                <a:ea typeface="+mn-lt"/>
                <a:cs typeface="+mn-lt"/>
              </a:rPr>
              <a:t> es que no está diseñado para un solo tipo de trabajo. Lo puede usar una profesora, un kinesiólogo, una administrativa o un jefe de área. Lo importante es saber qué pedirle. Veamos cómo se aplica en distintos sectores.”</a:t>
            </a:r>
            <a:endParaRPr lang="es-ES" dirty="0"/>
          </a:p>
          <a:p>
            <a:pPr>
              <a:buNone/>
            </a:pPr>
            <a:endParaRPr lang="es-ES" b="1" dirty="0"/>
          </a:p>
        </p:txBody>
      </p:sp>
    </p:spTree>
    <p:extLst>
      <p:ext uri="{BB962C8B-B14F-4D97-AF65-F5344CB8AC3E}">
        <p14:creationId xmlns:p14="http://schemas.microsoft.com/office/powerpoint/2010/main" val="768995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3CE54-C7E6-80F6-ADE6-E3B404F393C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20F300D-B980-2F19-EFF6-58FE89859313}"/>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C4F9CE26-49D5-E14D-B0CF-9E8DA39AD3E3}"/>
              </a:ext>
            </a:extLst>
          </p:cNvPr>
          <p:cNvSpPr>
            <a:spLocks noGrp="1"/>
          </p:cNvSpPr>
          <p:nvPr>
            <p:ph idx="1"/>
          </p:nvPr>
        </p:nvSpPr>
        <p:spPr>
          <a:xfrm>
            <a:off x="877845" y="2271898"/>
            <a:ext cx="10514054" cy="3780419"/>
          </a:xfrm>
        </p:spPr>
        <p:txBody>
          <a:bodyPr vert="horz" lIns="91440" tIns="45720" rIns="91440" bIns="45720" rtlCol="0" anchor="t">
            <a:noAutofit/>
          </a:bodyPr>
          <a:lstStyle/>
          <a:p>
            <a:pPr>
              <a:buNone/>
            </a:pPr>
            <a:r>
              <a:rPr lang="es-ES" b="1" dirty="0"/>
              <a:t>📚 1. Educación</a:t>
            </a:r>
          </a:p>
          <a:p>
            <a:pPr>
              <a:buNone/>
            </a:pPr>
            <a:r>
              <a:rPr lang="es-ES" sz="1600" i="1" dirty="0">
                <a:ea typeface="+mn-lt"/>
                <a:cs typeface="+mn-lt"/>
              </a:rPr>
              <a:t>“Más que reemplazar al docente, </a:t>
            </a:r>
            <a:r>
              <a:rPr lang="es-ES" sz="1600" i="1" dirty="0" err="1">
                <a:ea typeface="+mn-lt"/>
                <a:cs typeface="+mn-lt"/>
              </a:rPr>
              <a:t>ChatGPT</a:t>
            </a:r>
            <a:r>
              <a:rPr lang="es-ES" sz="1600" i="1" dirty="0">
                <a:ea typeface="+mn-lt"/>
                <a:cs typeface="+mn-lt"/>
              </a:rPr>
              <a:t> puede ser un copiloto pedagógico.”</a:t>
            </a:r>
            <a:endParaRPr lang="es-ES" dirty="0">
              <a:ea typeface="+mn-lt"/>
              <a:cs typeface="+mn-lt"/>
            </a:endParaRPr>
          </a:p>
          <a:p>
            <a:pPr>
              <a:buNone/>
            </a:pPr>
            <a:r>
              <a:rPr lang="es-ES" b="1" dirty="0"/>
              <a:t>Aplicaciones:</a:t>
            </a:r>
          </a:p>
          <a:p>
            <a:pPr>
              <a:buFont typeface="Arial"/>
              <a:buChar char="•"/>
            </a:pPr>
            <a:r>
              <a:rPr lang="es-ES" sz="1600" dirty="0">
                <a:ea typeface="+mn-lt"/>
                <a:cs typeface="+mn-lt"/>
              </a:rPr>
              <a:t>Generar </a:t>
            </a:r>
            <a:r>
              <a:rPr lang="es-ES" sz="1600" b="1" dirty="0">
                <a:ea typeface="+mn-lt"/>
                <a:cs typeface="+mn-lt"/>
              </a:rPr>
              <a:t>material didáctico</a:t>
            </a:r>
            <a:r>
              <a:rPr lang="es-ES" sz="1600" dirty="0">
                <a:ea typeface="+mn-lt"/>
                <a:cs typeface="+mn-lt"/>
              </a:rPr>
              <a:t>: guías, actividades, casos de estudio.</a:t>
            </a:r>
            <a:endParaRPr lang="es-ES" dirty="0">
              <a:ea typeface="+mn-lt"/>
              <a:cs typeface="+mn-lt"/>
            </a:endParaRPr>
          </a:p>
          <a:p>
            <a:pPr>
              <a:buFont typeface="Arial"/>
              <a:buChar char="•"/>
            </a:pPr>
            <a:r>
              <a:rPr lang="es-ES" sz="1600" dirty="0">
                <a:ea typeface="+mn-lt"/>
                <a:cs typeface="+mn-lt"/>
              </a:rPr>
              <a:t>Explicar conceptos complejos en lenguaje simple.</a:t>
            </a:r>
            <a:endParaRPr lang="es-ES" dirty="0">
              <a:ea typeface="+mn-lt"/>
              <a:cs typeface="+mn-lt"/>
            </a:endParaRPr>
          </a:p>
          <a:p>
            <a:pPr>
              <a:buFont typeface="Arial"/>
              <a:buChar char="•"/>
            </a:pPr>
            <a:r>
              <a:rPr lang="es-ES" sz="1600" dirty="0">
                <a:ea typeface="+mn-lt"/>
                <a:cs typeface="+mn-lt"/>
              </a:rPr>
              <a:t>Crear </a:t>
            </a:r>
            <a:r>
              <a:rPr lang="es-ES" sz="1600" b="1" dirty="0">
                <a:ea typeface="+mn-lt"/>
                <a:cs typeface="+mn-lt"/>
              </a:rPr>
              <a:t>preguntas tipo prueba</a:t>
            </a:r>
            <a:r>
              <a:rPr lang="es-ES" sz="1600" dirty="0">
                <a:ea typeface="+mn-lt"/>
                <a:cs typeface="+mn-lt"/>
              </a:rPr>
              <a:t>, quiz, verdadero/falso o desarrollo.</a:t>
            </a:r>
            <a:endParaRPr lang="es-ES" dirty="0">
              <a:ea typeface="+mn-lt"/>
              <a:cs typeface="+mn-lt"/>
            </a:endParaRPr>
          </a:p>
          <a:p>
            <a:pPr>
              <a:buFont typeface="Arial"/>
              <a:buChar char="•"/>
            </a:pPr>
            <a:r>
              <a:rPr lang="es-ES" sz="1600" dirty="0">
                <a:ea typeface="+mn-lt"/>
                <a:cs typeface="+mn-lt"/>
              </a:rPr>
              <a:t>Corregir redacciones o sugerir mejoras en trabajos de estudiantes.</a:t>
            </a:r>
            <a:endParaRPr lang="es-ES" dirty="0">
              <a:ea typeface="+mn-lt"/>
              <a:cs typeface="+mn-lt"/>
            </a:endParaRPr>
          </a:p>
          <a:p>
            <a:pPr>
              <a:buFont typeface="Arial"/>
              <a:buChar char="•"/>
            </a:pPr>
            <a:r>
              <a:rPr lang="es-ES" sz="1600" dirty="0">
                <a:ea typeface="+mn-lt"/>
                <a:cs typeface="+mn-lt"/>
              </a:rPr>
              <a:t>Redactar comunicados para apoderados, informes o actas.</a:t>
            </a:r>
            <a:endParaRPr lang="es-ES" dirty="0">
              <a:ea typeface="+mn-lt"/>
              <a:cs typeface="+mn-lt"/>
            </a:endParaRPr>
          </a:p>
          <a:p>
            <a:pPr marL="0" indent="0">
              <a:buNone/>
            </a:pPr>
            <a:r>
              <a:rPr lang="es-ES" sz="1600" b="1" dirty="0">
                <a:ea typeface="+mn-lt"/>
                <a:cs typeface="+mn-lt"/>
              </a:rPr>
              <a:t>💬 </a:t>
            </a:r>
            <a:r>
              <a:rPr lang="es-ES" sz="1600" b="1" i="1" dirty="0">
                <a:ea typeface="+mn-lt"/>
                <a:cs typeface="+mn-lt"/>
              </a:rPr>
              <a:t>Ejemplo de </a:t>
            </a:r>
            <a:r>
              <a:rPr lang="es-ES" sz="1600" b="1" i="1" dirty="0" err="1">
                <a:ea typeface="+mn-lt"/>
                <a:cs typeface="+mn-lt"/>
              </a:rPr>
              <a:t>prompt</a:t>
            </a:r>
            <a:r>
              <a:rPr lang="es-ES" sz="1600" b="1" dirty="0">
                <a:ea typeface="+mn-lt"/>
                <a:cs typeface="+mn-lt"/>
              </a:rPr>
              <a:t>: </a:t>
            </a:r>
            <a:r>
              <a:rPr lang="es-ES" sz="1600" dirty="0">
                <a:ea typeface="+mn-lt"/>
                <a:cs typeface="+mn-lt"/>
              </a:rPr>
              <a:t>“Explícale a un estudiante de enseñanza media qué es el cambio climático usando un lenguaje claro y tres ejemplos cotidianos.”</a:t>
            </a:r>
            <a:endParaRPr lang="es-ES" dirty="0">
              <a:ea typeface="+mn-lt"/>
              <a:cs typeface="+mn-lt"/>
            </a:endParaRPr>
          </a:p>
        </p:txBody>
      </p:sp>
    </p:spTree>
    <p:extLst>
      <p:ext uri="{BB962C8B-B14F-4D97-AF65-F5344CB8AC3E}">
        <p14:creationId xmlns:p14="http://schemas.microsoft.com/office/powerpoint/2010/main" val="281841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BA7EC-2D08-6A1A-C91B-F7035F2D9C3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44BDC0-382E-E668-EA9C-DBD379AFA7A7}"/>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D5A10029-8290-1448-9F5F-FC6C235614A0}"/>
              </a:ext>
            </a:extLst>
          </p:cNvPr>
          <p:cNvSpPr>
            <a:spLocks noGrp="1"/>
          </p:cNvSpPr>
          <p:nvPr>
            <p:ph idx="1"/>
          </p:nvPr>
        </p:nvSpPr>
        <p:spPr/>
        <p:txBody>
          <a:bodyPr vert="horz" lIns="91440" tIns="45720" rIns="91440" bIns="45720" rtlCol="0" anchor="t">
            <a:normAutofit/>
          </a:bodyPr>
          <a:lstStyle/>
          <a:p>
            <a:pPr algn="ctr">
              <a:buNone/>
            </a:pPr>
            <a:r>
              <a:rPr lang="es-ES" sz="2400" b="1" dirty="0"/>
              <a:t>🧱 MITO 2: “La IA es objetiva y neutral.”</a:t>
            </a:r>
          </a:p>
          <a:p>
            <a:pPr>
              <a:buNone/>
            </a:pPr>
            <a:r>
              <a:rPr lang="es-ES">
                <a:ea typeface="+mn-lt"/>
                <a:cs typeface="+mn-lt"/>
              </a:rPr>
              <a:t>🚫 </a:t>
            </a:r>
            <a:r>
              <a:rPr lang="es-ES" b="1">
                <a:ea typeface="+mn-lt"/>
                <a:cs typeface="+mn-lt"/>
              </a:rPr>
              <a:t>Realidad:</a:t>
            </a:r>
            <a:endParaRPr lang="es-ES"/>
          </a:p>
          <a:p>
            <a:pPr marL="0" indent="0">
              <a:buNone/>
            </a:pPr>
            <a:r>
              <a:rPr lang="es-ES">
                <a:ea typeface="+mn-lt"/>
                <a:cs typeface="+mn-lt"/>
              </a:rPr>
              <a:t>“Una IA aprende de los datos que le damos. Y esos datos pueden tener sesgos. Entonces, la IA los puede repetir o incluso amplificar.”</a:t>
            </a:r>
            <a:endParaRPr lang="es-ES"/>
          </a:p>
          <a:p>
            <a:pPr>
              <a:buNone/>
            </a:pPr>
            <a:r>
              <a:rPr lang="es-ES" b="1" dirty="0">
                <a:ea typeface="+mn-lt"/>
                <a:cs typeface="+mn-lt"/>
              </a:rPr>
              <a:t>Ejemplo conocido:</a:t>
            </a:r>
          </a:p>
          <a:p>
            <a:pPr>
              <a:buFont typeface="Arial"/>
              <a:buChar char="•"/>
            </a:pPr>
            <a:r>
              <a:rPr lang="es-ES" dirty="0">
                <a:ea typeface="+mn-lt"/>
                <a:cs typeface="+mn-lt"/>
              </a:rPr>
              <a:t>Un algoritmo de reclutamiento que descartaba automáticamente los </a:t>
            </a:r>
            <a:r>
              <a:rPr lang="es-ES" dirty="0" err="1">
                <a:ea typeface="+mn-lt"/>
                <a:cs typeface="+mn-lt"/>
              </a:rPr>
              <a:t>CVs</a:t>
            </a:r>
            <a:r>
              <a:rPr lang="es-ES" dirty="0">
                <a:ea typeface="+mn-lt"/>
                <a:cs typeface="+mn-lt"/>
              </a:rPr>
              <a:t> de mujeres porque fue entrenado con datos históricos sesgados (caso Amazon).</a:t>
            </a:r>
            <a:endParaRPr lang="es-ES" dirty="0"/>
          </a:p>
          <a:p>
            <a:pPr>
              <a:buNone/>
            </a:pP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16097038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CB0A1-4997-49CD-7C0E-1B84406521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769032C-818F-43AA-6A13-44D43E9A5ECA}"/>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20925F03-5B7E-E6E2-5E0E-B6A4200E010F}"/>
              </a:ext>
            </a:extLst>
          </p:cNvPr>
          <p:cNvSpPr>
            <a:spLocks noGrp="1"/>
          </p:cNvSpPr>
          <p:nvPr>
            <p:ph idx="1"/>
          </p:nvPr>
        </p:nvSpPr>
        <p:spPr>
          <a:xfrm>
            <a:off x="877845" y="2271898"/>
            <a:ext cx="10514054" cy="3780419"/>
          </a:xfrm>
        </p:spPr>
        <p:txBody>
          <a:bodyPr vert="horz" lIns="91440" tIns="45720" rIns="91440" bIns="45720" rtlCol="0" anchor="t">
            <a:noAutofit/>
          </a:bodyPr>
          <a:lstStyle/>
          <a:p>
            <a:pPr>
              <a:buNone/>
            </a:pPr>
            <a:r>
              <a:rPr lang="es-ES" sz="1600" b="1" dirty="0"/>
              <a:t>🩺 2. Salud</a:t>
            </a:r>
          </a:p>
          <a:p>
            <a:pPr>
              <a:buNone/>
            </a:pPr>
            <a:r>
              <a:rPr lang="es-ES" sz="1600" i="1" dirty="0">
                <a:ea typeface="+mn-lt"/>
                <a:cs typeface="+mn-lt"/>
              </a:rPr>
              <a:t>“No reemplaza al profesional, pero puede asistir en la gestión, documentación o educación en salud.”</a:t>
            </a:r>
            <a:endParaRPr lang="es-ES" sz="1600" dirty="0">
              <a:ea typeface="+mn-lt"/>
              <a:cs typeface="+mn-lt"/>
            </a:endParaRPr>
          </a:p>
          <a:p>
            <a:pPr>
              <a:buNone/>
            </a:pPr>
            <a:r>
              <a:rPr lang="es-ES" sz="1600" b="1" dirty="0"/>
              <a:t>Aplicaciones:</a:t>
            </a:r>
          </a:p>
          <a:p>
            <a:pPr>
              <a:buFont typeface="Arial"/>
              <a:buChar char="•"/>
            </a:pPr>
            <a:r>
              <a:rPr lang="es-ES" sz="1600" dirty="0">
                <a:ea typeface="+mn-lt"/>
                <a:cs typeface="+mn-lt"/>
              </a:rPr>
              <a:t>Redactar textos educativos para pacientes (ej. indicaciones postoperatorias).</a:t>
            </a:r>
            <a:endParaRPr lang="es-ES" sz="1600" dirty="0"/>
          </a:p>
          <a:p>
            <a:pPr>
              <a:buFont typeface="Arial"/>
              <a:buChar char="•"/>
            </a:pPr>
            <a:r>
              <a:rPr lang="es-ES" sz="1600" dirty="0">
                <a:ea typeface="+mn-lt"/>
                <a:cs typeface="+mn-lt"/>
              </a:rPr>
              <a:t>Crear campañas de promoción en salud pública.</a:t>
            </a:r>
          </a:p>
          <a:p>
            <a:pPr>
              <a:buFont typeface="Arial"/>
              <a:buChar char="•"/>
            </a:pPr>
            <a:r>
              <a:rPr lang="es-ES" sz="1600" dirty="0">
                <a:ea typeface="+mn-lt"/>
                <a:cs typeface="+mn-lt"/>
              </a:rPr>
              <a:t>Generar mensajes claros para recordatorios o notificaciones.</a:t>
            </a:r>
          </a:p>
          <a:p>
            <a:pPr>
              <a:buFont typeface="Arial"/>
              <a:buChar char="•"/>
            </a:pPr>
            <a:r>
              <a:rPr lang="es-ES" sz="1600" dirty="0">
                <a:ea typeface="+mn-lt"/>
                <a:cs typeface="+mn-lt"/>
              </a:rPr>
              <a:t>Traducir o simplificar información médica.</a:t>
            </a:r>
          </a:p>
          <a:p>
            <a:pPr>
              <a:buFont typeface="Arial"/>
              <a:buChar char="•"/>
            </a:pPr>
            <a:r>
              <a:rPr lang="es-ES" sz="1600" dirty="0">
                <a:ea typeface="+mn-lt"/>
                <a:cs typeface="+mn-lt"/>
              </a:rPr>
              <a:t>Apoyar en la documentación (minutas de reunión, reportes de actividad, etc.).</a:t>
            </a:r>
          </a:p>
          <a:p>
            <a:pPr marL="0" indent="0">
              <a:buNone/>
            </a:pPr>
            <a:r>
              <a:rPr lang="es-ES" sz="1600" b="1" dirty="0">
                <a:ea typeface="+mn-lt"/>
                <a:cs typeface="+mn-lt"/>
              </a:rPr>
              <a:t>💬 </a:t>
            </a:r>
            <a:r>
              <a:rPr lang="es-ES" sz="1600" b="1" i="1" dirty="0">
                <a:ea typeface="+mn-lt"/>
                <a:cs typeface="+mn-lt"/>
              </a:rPr>
              <a:t>Ejemplo de </a:t>
            </a:r>
            <a:r>
              <a:rPr lang="es-ES" sz="1600" b="1" i="1" dirty="0" err="1">
                <a:ea typeface="+mn-lt"/>
                <a:cs typeface="+mn-lt"/>
              </a:rPr>
              <a:t>prompt</a:t>
            </a:r>
            <a:r>
              <a:rPr lang="es-ES" sz="1600" b="1" dirty="0">
                <a:ea typeface="+mn-lt"/>
                <a:cs typeface="+mn-lt"/>
              </a:rPr>
              <a:t>: </a:t>
            </a:r>
            <a:r>
              <a:rPr lang="es-ES" sz="1600" dirty="0">
                <a:ea typeface="+mn-lt"/>
                <a:cs typeface="+mn-lt"/>
              </a:rPr>
              <a:t>“Redacta un folleto breve para pacientes sobre la importancia del control de presión arterial, en lenguaje sencillo.”</a:t>
            </a:r>
            <a:endParaRPr lang="es-ES">
              <a:ea typeface="+mn-lt"/>
              <a:cs typeface="+mn-lt"/>
            </a:endParaRPr>
          </a:p>
        </p:txBody>
      </p:sp>
    </p:spTree>
    <p:extLst>
      <p:ext uri="{BB962C8B-B14F-4D97-AF65-F5344CB8AC3E}">
        <p14:creationId xmlns:p14="http://schemas.microsoft.com/office/powerpoint/2010/main" val="255365750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190D8-5B00-9457-9BCA-DD7FF66B62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EEEC0F-4F8A-5114-170E-6D52A87DA56F}"/>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EF8F0FFD-0820-3F76-0F74-0040281B96BE}"/>
              </a:ext>
            </a:extLst>
          </p:cNvPr>
          <p:cNvSpPr>
            <a:spLocks noGrp="1"/>
          </p:cNvSpPr>
          <p:nvPr>
            <p:ph idx="1"/>
          </p:nvPr>
        </p:nvSpPr>
        <p:spPr>
          <a:xfrm>
            <a:off x="877845" y="2271898"/>
            <a:ext cx="10514054" cy="3780419"/>
          </a:xfrm>
        </p:spPr>
        <p:txBody>
          <a:bodyPr vert="horz" lIns="91440" tIns="45720" rIns="91440" bIns="45720" rtlCol="0" anchor="t">
            <a:normAutofit fontScale="92500" lnSpcReduction="20000"/>
          </a:bodyPr>
          <a:lstStyle/>
          <a:p>
            <a:pPr>
              <a:buNone/>
            </a:pPr>
            <a:r>
              <a:rPr lang="es-ES" dirty="0"/>
              <a:t>🗂</a:t>
            </a:r>
            <a:r>
              <a:rPr lang="es-ES" b="1" dirty="0"/>
              <a:t>️ 3. Administración y gestión</a:t>
            </a:r>
          </a:p>
          <a:p>
            <a:pPr>
              <a:buNone/>
            </a:pPr>
            <a:r>
              <a:rPr lang="es-ES" i="1" dirty="0">
                <a:ea typeface="+mn-lt"/>
                <a:cs typeface="+mn-lt"/>
              </a:rPr>
              <a:t>“</a:t>
            </a:r>
            <a:r>
              <a:rPr lang="es-ES" i="1" dirty="0" err="1">
                <a:ea typeface="+mn-lt"/>
                <a:cs typeface="+mn-lt"/>
              </a:rPr>
              <a:t>ChatGPT</a:t>
            </a:r>
            <a:r>
              <a:rPr lang="es-ES" i="1" dirty="0">
                <a:ea typeface="+mn-lt"/>
                <a:cs typeface="+mn-lt"/>
              </a:rPr>
              <a:t> es una gran ayuda para tareas de oficina: desde redactar hasta planificar.”</a:t>
            </a:r>
            <a:endParaRPr lang="es-ES" dirty="0"/>
          </a:p>
          <a:p>
            <a:pPr>
              <a:buNone/>
            </a:pPr>
            <a:r>
              <a:rPr lang="es-ES" b="1" dirty="0"/>
              <a:t>Aplicaciones:</a:t>
            </a:r>
          </a:p>
          <a:p>
            <a:pPr>
              <a:buFont typeface="Arial"/>
              <a:buChar char="•"/>
            </a:pPr>
            <a:r>
              <a:rPr lang="es-ES" dirty="0">
                <a:ea typeface="+mn-lt"/>
                <a:cs typeface="+mn-lt"/>
              </a:rPr>
              <a:t>Redacción de correos, oficios, comunicados, minutas y políticas internas.</a:t>
            </a:r>
            <a:endParaRPr lang="es-ES" dirty="0"/>
          </a:p>
          <a:p>
            <a:pPr>
              <a:buFont typeface="Arial"/>
              <a:buChar char="•"/>
            </a:pPr>
            <a:r>
              <a:rPr lang="es-ES" dirty="0">
                <a:ea typeface="+mn-lt"/>
                <a:cs typeface="+mn-lt"/>
              </a:rPr>
              <a:t>Generación de ideas para campañas internas o presentaciones.</a:t>
            </a:r>
            <a:endParaRPr lang="es-ES" dirty="0"/>
          </a:p>
          <a:p>
            <a:pPr>
              <a:buFont typeface="Arial"/>
              <a:buChar char="•"/>
            </a:pPr>
            <a:r>
              <a:rPr lang="es-ES" dirty="0">
                <a:ea typeface="+mn-lt"/>
                <a:cs typeface="+mn-lt"/>
              </a:rPr>
              <a:t>Automatización de respuestas frecuentes.</a:t>
            </a:r>
            <a:endParaRPr lang="es-ES" dirty="0"/>
          </a:p>
          <a:p>
            <a:pPr>
              <a:buFont typeface="Arial"/>
              <a:buChar char="•"/>
            </a:pPr>
            <a:r>
              <a:rPr lang="es-ES" dirty="0">
                <a:ea typeface="+mn-lt"/>
                <a:cs typeface="+mn-lt"/>
              </a:rPr>
              <a:t>Resumen de documentos largos.</a:t>
            </a:r>
            <a:endParaRPr lang="es-ES" dirty="0"/>
          </a:p>
          <a:p>
            <a:pPr>
              <a:buFont typeface="Arial"/>
              <a:buChar char="•"/>
            </a:pPr>
            <a:r>
              <a:rPr lang="es-ES" dirty="0">
                <a:ea typeface="+mn-lt"/>
                <a:cs typeface="+mn-lt"/>
              </a:rPr>
              <a:t>Mejora del lenguaje en informes o documentos formales.</a:t>
            </a:r>
          </a:p>
          <a:p>
            <a:pPr marL="0" indent="0">
              <a:buNone/>
            </a:pPr>
            <a:r>
              <a:rPr lang="es-ES" b="1" dirty="0">
                <a:ea typeface="+mn-lt"/>
                <a:cs typeface="+mn-lt"/>
              </a:rPr>
              <a:t>💬 </a:t>
            </a:r>
            <a:r>
              <a:rPr lang="es-ES" b="1" i="1" dirty="0">
                <a:ea typeface="+mn-lt"/>
                <a:cs typeface="+mn-lt"/>
              </a:rPr>
              <a:t>Ejemplo de </a:t>
            </a:r>
            <a:r>
              <a:rPr lang="es-ES" b="1" i="1" dirty="0" err="1">
                <a:ea typeface="+mn-lt"/>
                <a:cs typeface="+mn-lt"/>
              </a:rPr>
              <a:t>prompt</a:t>
            </a:r>
            <a:r>
              <a:rPr lang="es-ES" b="1" dirty="0">
                <a:ea typeface="+mn-lt"/>
                <a:cs typeface="+mn-lt"/>
              </a:rPr>
              <a:t>: </a:t>
            </a:r>
            <a:r>
              <a:rPr lang="es-ES" dirty="0">
                <a:ea typeface="+mn-lt"/>
                <a:cs typeface="+mn-lt"/>
              </a:rPr>
              <a:t>“Redacta un correo formal para informar el nuevo horario de atención al público, con tono cercano y claro.”</a:t>
            </a:r>
            <a:endParaRPr lang="es-ES"/>
          </a:p>
        </p:txBody>
      </p:sp>
    </p:spTree>
    <p:extLst>
      <p:ext uri="{BB962C8B-B14F-4D97-AF65-F5344CB8AC3E}">
        <p14:creationId xmlns:p14="http://schemas.microsoft.com/office/powerpoint/2010/main" val="9588994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EAF62-74F2-B790-7031-76897EB4A7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F411851-F84F-133A-199B-BA7F1AC2B574}"/>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5E6E7E33-AECE-F235-B08B-191B6C23DFDE}"/>
              </a:ext>
            </a:extLst>
          </p:cNvPr>
          <p:cNvSpPr>
            <a:spLocks noGrp="1"/>
          </p:cNvSpPr>
          <p:nvPr>
            <p:ph idx="1"/>
          </p:nvPr>
        </p:nvSpPr>
        <p:spPr>
          <a:xfrm>
            <a:off x="877845" y="2271898"/>
            <a:ext cx="10514054" cy="3780419"/>
          </a:xfrm>
        </p:spPr>
        <p:txBody>
          <a:bodyPr vert="horz" lIns="91440" tIns="45720" rIns="91440" bIns="45720" rtlCol="0" anchor="t">
            <a:normAutofit fontScale="92500" lnSpcReduction="20000"/>
          </a:bodyPr>
          <a:lstStyle/>
          <a:p>
            <a:pPr>
              <a:buNone/>
            </a:pPr>
            <a:r>
              <a:rPr lang="es-ES" b="1" dirty="0"/>
              <a:t>🧑‍💼 4. Recursos Humanos</a:t>
            </a:r>
          </a:p>
          <a:p>
            <a:pPr>
              <a:buNone/>
            </a:pPr>
            <a:r>
              <a:rPr lang="es-ES" i="1" dirty="0">
                <a:ea typeface="+mn-lt"/>
                <a:cs typeface="+mn-lt"/>
              </a:rPr>
              <a:t>“Ideal para tareas que combinan comunicación y planificación.”</a:t>
            </a:r>
            <a:endParaRPr lang="es-ES" dirty="0">
              <a:ea typeface="+mn-lt"/>
              <a:cs typeface="+mn-lt"/>
            </a:endParaRPr>
          </a:p>
          <a:p>
            <a:pPr>
              <a:buNone/>
            </a:pPr>
            <a:r>
              <a:rPr lang="es-ES" dirty="0"/>
              <a:t>Aplicaciones:</a:t>
            </a:r>
          </a:p>
          <a:p>
            <a:pPr>
              <a:buFont typeface="Arial"/>
              <a:buChar char="•"/>
            </a:pPr>
            <a:r>
              <a:rPr lang="es-ES" dirty="0">
                <a:ea typeface="+mn-lt"/>
                <a:cs typeface="+mn-lt"/>
              </a:rPr>
              <a:t>Redacción de ofertas laborales.</a:t>
            </a:r>
          </a:p>
          <a:p>
            <a:pPr>
              <a:buFont typeface="Arial"/>
              <a:buChar char="•"/>
            </a:pPr>
            <a:r>
              <a:rPr lang="es-ES" dirty="0">
                <a:ea typeface="+mn-lt"/>
                <a:cs typeface="+mn-lt"/>
              </a:rPr>
              <a:t>Guías de inducción o manuales internos.</a:t>
            </a:r>
          </a:p>
          <a:p>
            <a:pPr>
              <a:buFont typeface="Arial"/>
              <a:buChar char="•"/>
            </a:pPr>
            <a:r>
              <a:rPr lang="es-ES" dirty="0">
                <a:ea typeface="+mn-lt"/>
                <a:cs typeface="+mn-lt"/>
              </a:rPr>
              <a:t>Preparación de encuestas de clima o entrevistas estructuradas.</a:t>
            </a:r>
          </a:p>
          <a:p>
            <a:pPr>
              <a:buFont typeface="Arial"/>
              <a:buChar char="•"/>
            </a:pPr>
            <a:r>
              <a:rPr lang="es-ES" dirty="0">
                <a:ea typeface="+mn-lt"/>
                <a:cs typeface="+mn-lt"/>
              </a:rPr>
              <a:t>Redacción de respuestas tipo para dudas frecuentes de colaboradores.</a:t>
            </a:r>
          </a:p>
          <a:p>
            <a:pPr>
              <a:buFont typeface="Arial"/>
              <a:buChar char="•"/>
            </a:pPr>
            <a:r>
              <a:rPr lang="es-ES" dirty="0">
                <a:ea typeface="+mn-lt"/>
                <a:cs typeface="+mn-lt"/>
              </a:rPr>
              <a:t>Creación de dinámicas de formación o </a:t>
            </a:r>
            <a:r>
              <a:rPr lang="es-ES" dirty="0" err="1">
                <a:ea typeface="+mn-lt"/>
                <a:cs typeface="+mn-lt"/>
              </a:rPr>
              <a:t>team</a:t>
            </a:r>
            <a:r>
              <a:rPr lang="es-ES" dirty="0">
                <a:ea typeface="+mn-lt"/>
                <a:cs typeface="+mn-lt"/>
              </a:rPr>
              <a:t> </a:t>
            </a:r>
            <a:r>
              <a:rPr lang="es-ES" dirty="0" err="1">
                <a:ea typeface="+mn-lt"/>
                <a:cs typeface="+mn-lt"/>
              </a:rPr>
              <a:t>building</a:t>
            </a:r>
            <a:r>
              <a:rPr lang="es-ES" dirty="0">
                <a:ea typeface="+mn-lt"/>
                <a:cs typeface="+mn-lt"/>
              </a:rPr>
              <a:t>.</a:t>
            </a:r>
          </a:p>
          <a:p>
            <a:pPr marL="0" indent="0">
              <a:buNone/>
            </a:pPr>
            <a:r>
              <a:rPr lang="es-ES" b="1" dirty="0">
                <a:ea typeface="+mn-lt"/>
                <a:cs typeface="+mn-lt"/>
              </a:rPr>
              <a:t>💬 </a:t>
            </a:r>
            <a:r>
              <a:rPr lang="es-ES" b="1" i="1" dirty="0">
                <a:ea typeface="+mn-lt"/>
                <a:cs typeface="+mn-lt"/>
              </a:rPr>
              <a:t>Ejemplo de </a:t>
            </a:r>
            <a:r>
              <a:rPr lang="es-ES" b="1" i="1" dirty="0" err="1">
                <a:ea typeface="+mn-lt"/>
                <a:cs typeface="+mn-lt"/>
              </a:rPr>
              <a:t>prompt</a:t>
            </a:r>
            <a:r>
              <a:rPr lang="es-ES" b="1" dirty="0">
                <a:ea typeface="+mn-lt"/>
                <a:cs typeface="+mn-lt"/>
              </a:rPr>
              <a:t>: </a:t>
            </a:r>
            <a:r>
              <a:rPr lang="es-ES" dirty="0">
                <a:ea typeface="+mn-lt"/>
                <a:cs typeface="+mn-lt"/>
              </a:rPr>
              <a:t>“Redacta una descripción de cargo para un/a profesional administrativo/a en una institución pública, usando lenguaje inclusivo.”</a:t>
            </a:r>
            <a:endParaRPr lang="es-ES">
              <a:ea typeface="+mn-lt"/>
              <a:cs typeface="+mn-lt"/>
            </a:endParaRPr>
          </a:p>
        </p:txBody>
      </p:sp>
    </p:spTree>
    <p:extLst>
      <p:ext uri="{BB962C8B-B14F-4D97-AF65-F5344CB8AC3E}">
        <p14:creationId xmlns:p14="http://schemas.microsoft.com/office/powerpoint/2010/main" val="202948513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3035-5EE7-6AE0-0C94-44A84F23AF9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E21511-241F-8BCB-9922-6F28F63FA72D}"/>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E62B249C-B20B-C276-925C-A52EC16DC28F}"/>
              </a:ext>
            </a:extLst>
          </p:cNvPr>
          <p:cNvSpPr>
            <a:spLocks noGrp="1"/>
          </p:cNvSpPr>
          <p:nvPr>
            <p:ph idx="1"/>
          </p:nvPr>
        </p:nvSpPr>
        <p:spPr>
          <a:xfrm>
            <a:off x="877845" y="2271898"/>
            <a:ext cx="10514054" cy="3780419"/>
          </a:xfrm>
        </p:spPr>
        <p:txBody>
          <a:bodyPr vert="horz" lIns="91440" tIns="45720" rIns="91440" bIns="45720" rtlCol="0" anchor="t">
            <a:normAutofit fontScale="92500" lnSpcReduction="20000"/>
          </a:bodyPr>
          <a:lstStyle/>
          <a:p>
            <a:pPr>
              <a:buNone/>
            </a:pPr>
            <a:r>
              <a:rPr lang="es-ES" b="1" dirty="0"/>
              <a:t>🌱 5. Sector público / atención ciudadana</a:t>
            </a:r>
          </a:p>
          <a:p>
            <a:pPr>
              <a:buNone/>
            </a:pPr>
            <a:r>
              <a:rPr lang="es-ES" i="1" dirty="0">
                <a:ea typeface="+mn-lt"/>
                <a:cs typeface="+mn-lt"/>
              </a:rPr>
              <a:t>“</a:t>
            </a:r>
            <a:r>
              <a:rPr lang="es-ES" i="1" dirty="0" err="1">
                <a:ea typeface="+mn-lt"/>
                <a:cs typeface="+mn-lt"/>
              </a:rPr>
              <a:t>ChatGPT</a:t>
            </a:r>
            <a:r>
              <a:rPr lang="es-ES" i="1" dirty="0">
                <a:ea typeface="+mn-lt"/>
                <a:cs typeface="+mn-lt"/>
              </a:rPr>
              <a:t> ayuda a mejorar la comunicación institucional y optimizar el tiempo.”</a:t>
            </a:r>
            <a:endParaRPr lang="es-ES" dirty="0"/>
          </a:p>
          <a:p>
            <a:pPr>
              <a:buNone/>
            </a:pPr>
            <a:r>
              <a:rPr lang="es-ES" b="1" dirty="0"/>
              <a:t>Aplicaciones:</a:t>
            </a:r>
          </a:p>
          <a:p>
            <a:pPr>
              <a:buFont typeface="Arial"/>
              <a:buChar char="•"/>
            </a:pPr>
            <a:r>
              <a:rPr lang="es-ES" dirty="0">
                <a:ea typeface="+mn-lt"/>
                <a:cs typeface="+mn-lt"/>
              </a:rPr>
              <a:t>Crear respuestas tipo para reclamos o solicitudes ciudadanas.</a:t>
            </a:r>
            <a:endParaRPr lang="es-ES" dirty="0"/>
          </a:p>
          <a:p>
            <a:pPr>
              <a:buFont typeface="Arial"/>
              <a:buChar char="•"/>
            </a:pPr>
            <a:r>
              <a:rPr lang="es-ES" dirty="0">
                <a:ea typeface="+mn-lt"/>
                <a:cs typeface="+mn-lt"/>
              </a:rPr>
              <a:t>Redactar informes de gestión o informes breves.</a:t>
            </a:r>
            <a:endParaRPr lang="es-ES" dirty="0"/>
          </a:p>
          <a:p>
            <a:pPr>
              <a:buFont typeface="Arial"/>
              <a:buChar char="•"/>
            </a:pPr>
            <a:r>
              <a:rPr lang="es-ES" dirty="0">
                <a:ea typeface="+mn-lt"/>
                <a:cs typeface="+mn-lt"/>
              </a:rPr>
              <a:t>Traducir documentos institucionales a lenguaje ciudadano.</a:t>
            </a:r>
            <a:endParaRPr lang="es-ES" dirty="0"/>
          </a:p>
          <a:p>
            <a:pPr>
              <a:buFont typeface="Arial"/>
              <a:buChar char="•"/>
            </a:pPr>
            <a:r>
              <a:rPr lang="es-ES" dirty="0">
                <a:ea typeface="+mn-lt"/>
                <a:cs typeface="+mn-lt"/>
              </a:rPr>
              <a:t>Crear resúmenes de normativa para usuarios finales.</a:t>
            </a:r>
          </a:p>
          <a:p>
            <a:pPr>
              <a:buFont typeface="Arial"/>
              <a:buChar char="•"/>
            </a:pPr>
            <a:r>
              <a:rPr lang="es-ES" dirty="0">
                <a:ea typeface="+mn-lt"/>
                <a:cs typeface="+mn-lt"/>
              </a:rPr>
              <a:t>Formular avisos o campañas para difusión interna/externa.</a:t>
            </a:r>
          </a:p>
          <a:p>
            <a:pPr marL="0" indent="0">
              <a:buNone/>
            </a:pPr>
            <a:r>
              <a:rPr lang="es-ES" b="1" dirty="0">
                <a:ea typeface="+mn-lt"/>
                <a:cs typeface="+mn-lt"/>
              </a:rPr>
              <a:t>💬 </a:t>
            </a:r>
            <a:r>
              <a:rPr lang="es-ES" b="1" i="1" dirty="0">
                <a:ea typeface="+mn-lt"/>
                <a:cs typeface="+mn-lt"/>
              </a:rPr>
              <a:t>Ejemplo de </a:t>
            </a:r>
            <a:r>
              <a:rPr lang="es-ES" b="1" i="1" dirty="0" err="1">
                <a:ea typeface="+mn-lt"/>
                <a:cs typeface="+mn-lt"/>
              </a:rPr>
              <a:t>prompt</a:t>
            </a:r>
            <a:r>
              <a:rPr lang="es-ES" b="1" dirty="0">
                <a:ea typeface="+mn-lt"/>
                <a:cs typeface="+mn-lt"/>
              </a:rPr>
              <a:t>: </a:t>
            </a:r>
            <a:r>
              <a:rPr lang="es-ES" dirty="0">
                <a:ea typeface="+mn-lt"/>
                <a:cs typeface="+mn-lt"/>
              </a:rPr>
              <a:t>“Redacta una respuesta empática y respetuosa para un reclamo por retraso en la entrega de un documento.”</a:t>
            </a:r>
            <a:endParaRPr lang="es-ES"/>
          </a:p>
        </p:txBody>
      </p:sp>
    </p:spTree>
    <p:extLst>
      <p:ext uri="{BB962C8B-B14F-4D97-AF65-F5344CB8AC3E}">
        <p14:creationId xmlns:p14="http://schemas.microsoft.com/office/powerpoint/2010/main" val="419239589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E1C8E-1EEB-F865-D32D-30B505992F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069683-B802-9DD2-81E0-BBDF9DE2322D}"/>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A2564F8C-1968-A36B-B15B-4744F9142479}"/>
              </a:ext>
            </a:extLst>
          </p:cNvPr>
          <p:cNvSpPr>
            <a:spLocks noGrp="1"/>
          </p:cNvSpPr>
          <p:nvPr>
            <p:ph idx="1"/>
          </p:nvPr>
        </p:nvSpPr>
        <p:spPr>
          <a:xfrm>
            <a:off x="877845" y="2271898"/>
            <a:ext cx="10514054" cy="447284"/>
          </a:xfrm>
        </p:spPr>
        <p:txBody>
          <a:bodyPr vert="horz" lIns="91440" tIns="45720" rIns="91440" bIns="45720" rtlCol="0" anchor="t">
            <a:normAutofit/>
          </a:bodyPr>
          <a:lstStyle/>
          <a:p>
            <a:pPr>
              <a:buNone/>
            </a:pPr>
            <a:r>
              <a:rPr lang="es-ES" b="1" dirty="0">
                <a:ea typeface="+mn-lt"/>
                <a:cs typeface="+mn-lt"/>
              </a:rPr>
              <a:t>Tabla resumen</a:t>
            </a:r>
            <a:endParaRPr lang="es-ES" b="1" dirty="0"/>
          </a:p>
        </p:txBody>
      </p:sp>
      <p:graphicFrame>
        <p:nvGraphicFramePr>
          <p:cNvPr id="5" name="Tabla 4">
            <a:extLst>
              <a:ext uri="{FF2B5EF4-FFF2-40B4-BE49-F238E27FC236}">
                <a16:creationId xmlns:a16="http://schemas.microsoft.com/office/drawing/2014/main" id="{C2F16478-1F6A-217C-6A1E-4C65B904646F}"/>
              </a:ext>
            </a:extLst>
          </p:cNvPr>
          <p:cNvGraphicFramePr>
            <a:graphicFrameLocks noGrp="1"/>
          </p:cNvGraphicFramePr>
          <p:nvPr>
            <p:extLst>
              <p:ext uri="{D42A27DB-BD31-4B8C-83A1-F6EECF244321}">
                <p14:modId xmlns:p14="http://schemas.microsoft.com/office/powerpoint/2010/main" val="3979470725"/>
              </p:ext>
            </p:extLst>
          </p:nvPr>
        </p:nvGraphicFramePr>
        <p:xfrm>
          <a:off x="978309" y="2718619"/>
          <a:ext cx="10188220" cy="2831253"/>
        </p:xfrm>
        <a:graphic>
          <a:graphicData uri="http://schemas.openxmlformats.org/drawingml/2006/table">
            <a:tbl>
              <a:tblPr firstRow="1" bandRow="1">
                <a:tableStyleId>{93296810-A885-4BE3-A3E7-6D5BEEA58F35}</a:tableStyleId>
              </a:tblPr>
              <a:tblGrid>
                <a:gridCol w="1834444">
                  <a:extLst>
                    <a:ext uri="{9D8B030D-6E8A-4147-A177-3AD203B41FA5}">
                      <a16:colId xmlns:a16="http://schemas.microsoft.com/office/drawing/2014/main" val="3216292449"/>
                    </a:ext>
                  </a:extLst>
                </a:gridCol>
                <a:gridCol w="4825999">
                  <a:extLst>
                    <a:ext uri="{9D8B030D-6E8A-4147-A177-3AD203B41FA5}">
                      <a16:colId xmlns:a16="http://schemas.microsoft.com/office/drawing/2014/main" val="607711306"/>
                    </a:ext>
                  </a:extLst>
                </a:gridCol>
                <a:gridCol w="3527777">
                  <a:extLst>
                    <a:ext uri="{9D8B030D-6E8A-4147-A177-3AD203B41FA5}">
                      <a16:colId xmlns:a16="http://schemas.microsoft.com/office/drawing/2014/main" val="4127451204"/>
                    </a:ext>
                  </a:extLst>
                </a:gridCol>
              </a:tblGrid>
              <a:tr h="423333">
                <a:tc>
                  <a:txBody>
                    <a:bodyPr/>
                    <a:lstStyle/>
                    <a:p>
                      <a:pPr>
                        <a:buNone/>
                      </a:pPr>
                      <a:r>
                        <a:rPr lang="es-ES" sz="1600" dirty="0"/>
                        <a:t>Sector</a:t>
                      </a:r>
                    </a:p>
                  </a:txBody>
                  <a:tcPr anchor="ctr"/>
                </a:tc>
                <a:tc>
                  <a:txBody>
                    <a:bodyPr/>
                    <a:lstStyle/>
                    <a:p>
                      <a:pPr>
                        <a:buNone/>
                      </a:pPr>
                      <a:r>
                        <a:rPr lang="es-ES" sz="1600" dirty="0"/>
                        <a:t>Aplicaciones principales</a:t>
                      </a:r>
                    </a:p>
                  </a:txBody>
                  <a:tcPr anchor="ctr"/>
                </a:tc>
                <a:tc>
                  <a:txBody>
                    <a:bodyPr/>
                    <a:lstStyle/>
                    <a:p>
                      <a:pPr>
                        <a:buNone/>
                      </a:pPr>
                      <a:r>
                        <a:rPr lang="es-ES" sz="1600" dirty="0"/>
                        <a:t>Tipo de tareas</a:t>
                      </a:r>
                    </a:p>
                  </a:txBody>
                  <a:tcPr anchor="ctr"/>
                </a:tc>
                <a:extLst>
                  <a:ext uri="{0D108BD9-81ED-4DB2-BD59-A6C34878D82A}">
                    <a16:rowId xmlns:a16="http://schemas.microsoft.com/office/drawing/2014/main" val="3936474559"/>
                  </a:ext>
                </a:extLst>
              </a:tr>
              <a:tr h="0">
                <a:tc>
                  <a:txBody>
                    <a:bodyPr/>
                    <a:lstStyle/>
                    <a:p>
                      <a:pPr>
                        <a:buNone/>
                      </a:pPr>
                      <a:r>
                        <a:rPr lang="es-ES" sz="1600" dirty="0"/>
                        <a:t>Educación</a:t>
                      </a:r>
                    </a:p>
                  </a:txBody>
                  <a:tcPr anchor="ctr"/>
                </a:tc>
                <a:tc>
                  <a:txBody>
                    <a:bodyPr/>
                    <a:lstStyle/>
                    <a:p>
                      <a:pPr>
                        <a:buNone/>
                      </a:pPr>
                      <a:r>
                        <a:rPr lang="es-ES" sz="1600" dirty="0"/>
                        <a:t>Explicaciones, guías, evaluaciones, redacción pedagógica</a:t>
                      </a:r>
                    </a:p>
                  </a:txBody>
                  <a:tcPr anchor="ctr"/>
                </a:tc>
                <a:tc>
                  <a:txBody>
                    <a:bodyPr/>
                    <a:lstStyle/>
                    <a:p>
                      <a:pPr>
                        <a:buNone/>
                      </a:pPr>
                      <a:r>
                        <a:rPr lang="es-ES" sz="1600" dirty="0"/>
                        <a:t>Apoyo didáctico y comunicacional</a:t>
                      </a:r>
                    </a:p>
                  </a:txBody>
                  <a:tcPr anchor="ctr"/>
                </a:tc>
                <a:extLst>
                  <a:ext uri="{0D108BD9-81ED-4DB2-BD59-A6C34878D82A}">
                    <a16:rowId xmlns:a16="http://schemas.microsoft.com/office/drawing/2014/main" val="705451393"/>
                  </a:ext>
                </a:extLst>
              </a:tr>
              <a:tr h="0">
                <a:tc>
                  <a:txBody>
                    <a:bodyPr/>
                    <a:lstStyle/>
                    <a:p>
                      <a:pPr>
                        <a:buNone/>
                      </a:pPr>
                      <a:r>
                        <a:rPr lang="es-ES" sz="1600" dirty="0"/>
                        <a:t>Salud</a:t>
                      </a:r>
                    </a:p>
                  </a:txBody>
                  <a:tcPr anchor="ctr"/>
                </a:tc>
                <a:tc>
                  <a:txBody>
                    <a:bodyPr/>
                    <a:lstStyle/>
                    <a:p>
                      <a:pPr>
                        <a:buNone/>
                      </a:pPr>
                      <a:r>
                        <a:rPr lang="es-ES" sz="1600" dirty="0"/>
                        <a:t>Material paciente, campañas, documentos de gestión</a:t>
                      </a:r>
                    </a:p>
                  </a:txBody>
                  <a:tcPr anchor="ctr"/>
                </a:tc>
                <a:tc>
                  <a:txBody>
                    <a:bodyPr/>
                    <a:lstStyle/>
                    <a:p>
                      <a:pPr>
                        <a:buNone/>
                      </a:pPr>
                      <a:r>
                        <a:rPr lang="es-ES" sz="1600" dirty="0"/>
                        <a:t>Educación, apoyo administrativo</a:t>
                      </a:r>
                    </a:p>
                  </a:txBody>
                  <a:tcPr anchor="ctr"/>
                </a:tc>
                <a:extLst>
                  <a:ext uri="{0D108BD9-81ED-4DB2-BD59-A6C34878D82A}">
                    <a16:rowId xmlns:a16="http://schemas.microsoft.com/office/drawing/2014/main" val="1177534479"/>
                  </a:ext>
                </a:extLst>
              </a:tr>
              <a:tr h="0">
                <a:tc>
                  <a:txBody>
                    <a:bodyPr/>
                    <a:lstStyle/>
                    <a:p>
                      <a:pPr>
                        <a:buNone/>
                      </a:pPr>
                      <a:r>
                        <a:rPr lang="es-ES" sz="1600" dirty="0"/>
                        <a:t>Administración</a:t>
                      </a:r>
                    </a:p>
                  </a:txBody>
                  <a:tcPr anchor="ctr"/>
                </a:tc>
                <a:tc>
                  <a:txBody>
                    <a:bodyPr/>
                    <a:lstStyle/>
                    <a:p>
                      <a:pPr>
                        <a:buNone/>
                      </a:pPr>
                      <a:r>
                        <a:rPr lang="es-ES" sz="1600" dirty="0"/>
                        <a:t>Correos, actas, políticas, planificación, resúmenes</a:t>
                      </a:r>
                    </a:p>
                  </a:txBody>
                  <a:tcPr anchor="ctr"/>
                </a:tc>
                <a:tc>
                  <a:txBody>
                    <a:bodyPr/>
                    <a:lstStyle/>
                    <a:p>
                      <a:pPr>
                        <a:buNone/>
                      </a:pPr>
                      <a:r>
                        <a:rPr lang="es-ES" sz="1600" dirty="0"/>
                        <a:t>Tareas de oficina</a:t>
                      </a:r>
                    </a:p>
                  </a:txBody>
                  <a:tcPr anchor="ctr"/>
                </a:tc>
                <a:extLst>
                  <a:ext uri="{0D108BD9-81ED-4DB2-BD59-A6C34878D82A}">
                    <a16:rowId xmlns:a16="http://schemas.microsoft.com/office/drawing/2014/main" val="3853266071"/>
                  </a:ext>
                </a:extLst>
              </a:tr>
              <a:tr h="0">
                <a:tc>
                  <a:txBody>
                    <a:bodyPr/>
                    <a:lstStyle/>
                    <a:p>
                      <a:pPr>
                        <a:buNone/>
                      </a:pPr>
                      <a:r>
                        <a:rPr lang="es-ES" sz="1600" dirty="0"/>
                        <a:t>RR.HH.</a:t>
                      </a:r>
                    </a:p>
                  </a:txBody>
                  <a:tcPr anchor="ctr"/>
                </a:tc>
                <a:tc>
                  <a:txBody>
                    <a:bodyPr/>
                    <a:lstStyle/>
                    <a:p>
                      <a:pPr>
                        <a:buNone/>
                      </a:pPr>
                      <a:r>
                        <a:rPr lang="es-ES" sz="1600" dirty="0"/>
                        <a:t>Descripciones de cargo, manuales, dinámicas, inducción</a:t>
                      </a:r>
                    </a:p>
                  </a:txBody>
                  <a:tcPr anchor="ctr"/>
                </a:tc>
                <a:tc>
                  <a:txBody>
                    <a:bodyPr/>
                    <a:lstStyle/>
                    <a:p>
                      <a:pPr>
                        <a:buNone/>
                      </a:pPr>
                      <a:r>
                        <a:rPr lang="es-ES" sz="1600" dirty="0"/>
                        <a:t>Comunicación interna y procesos</a:t>
                      </a:r>
                    </a:p>
                  </a:txBody>
                  <a:tcPr anchor="ctr"/>
                </a:tc>
                <a:extLst>
                  <a:ext uri="{0D108BD9-81ED-4DB2-BD59-A6C34878D82A}">
                    <a16:rowId xmlns:a16="http://schemas.microsoft.com/office/drawing/2014/main" val="1309185084"/>
                  </a:ext>
                </a:extLst>
              </a:tr>
              <a:tr h="0">
                <a:tc>
                  <a:txBody>
                    <a:bodyPr/>
                    <a:lstStyle/>
                    <a:p>
                      <a:pPr>
                        <a:buNone/>
                      </a:pPr>
                      <a:r>
                        <a:rPr lang="es-ES" sz="1600" dirty="0"/>
                        <a:t>Sector público</a:t>
                      </a:r>
                    </a:p>
                  </a:txBody>
                  <a:tcPr anchor="ctr"/>
                </a:tc>
                <a:tc>
                  <a:txBody>
                    <a:bodyPr/>
                    <a:lstStyle/>
                    <a:p>
                      <a:pPr>
                        <a:buNone/>
                      </a:pPr>
                      <a:r>
                        <a:rPr lang="es-ES" sz="1600" dirty="0"/>
                        <a:t>Respuestas ciudadanas, resúmenes de norma, campañas</a:t>
                      </a:r>
                    </a:p>
                  </a:txBody>
                  <a:tcPr anchor="ctr"/>
                </a:tc>
                <a:tc>
                  <a:txBody>
                    <a:bodyPr/>
                    <a:lstStyle/>
                    <a:p>
                      <a:pPr>
                        <a:buNone/>
                      </a:pPr>
                      <a:r>
                        <a:rPr lang="es-ES" sz="1600" dirty="0"/>
                        <a:t>Atención, transparencia, lenguaje claro</a:t>
                      </a:r>
                    </a:p>
                  </a:txBody>
                  <a:tcPr anchor="ctr"/>
                </a:tc>
                <a:extLst>
                  <a:ext uri="{0D108BD9-81ED-4DB2-BD59-A6C34878D82A}">
                    <a16:rowId xmlns:a16="http://schemas.microsoft.com/office/drawing/2014/main" val="1423402305"/>
                  </a:ext>
                </a:extLst>
              </a:tr>
            </a:tbl>
          </a:graphicData>
        </a:graphic>
      </p:graphicFrame>
    </p:spTree>
    <p:extLst>
      <p:ext uri="{BB962C8B-B14F-4D97-AF65-F5344CB8AC3E}">
        <p14:creationId xmlns:p14="http://schemas.microsoft.com/office/powerpoint/2010/main" val="283140577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B3169-647F-22E6-3176-D7865EA1393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3E87F8-90A7-DD67-CE32-555A0F65D4FC}"/>
              </a:ext>
            </a:extLst>
          </p:cNvPr>
          <p:cNvSpPr>
            <a:spLocks noGrp="1"/>
          </p:cNvSpPr>
          <p:nvPr>
            <p:ph type="title"/>
          </p:nvPr>
        </p:nvSpPr>
        <p:spPr/>
        <p:txBody>
          <a:bodyPr>
            <a:normAutofit/>
          </a:bodyPr>
          <a:lstStyle/>
          <a:p>
            <a:pPr algn="ctr">
              <a:spcBef>
                <a:spcPts val="0"/>
              </a:spcBef>
            </a:pPr>
            <a:r>
              <a:rPr lang="es-ES" sz="3600" dirty="0"/>
              <a:t>4. Aplicaciones específicas de </a:t>
            </a:r>
            <a:r>
              <a:rPr lang="es-ES" sz="3600" dirty="0" err="1"/>
              <a:t>ChatGPT</a:t>
            </a:r>
            <a:r>
              <a:rPr lang="es-ES" sz="3600" dirty="0"/>
              <a:t> en distintos sectores</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580D6B8E-D449-3B44-41B7-4ECC5C1A8559}"/>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a:t>
            </a:r>
            <a:r>
              <a:rPr lang="es-ES" i="1" dirty="0" err="1">
                <a:ea typeface="+mn-lt"/>
                <a:cs typeface="+mn-lt"/>
              </a:rPr>
              <a:t>ChatGPT</a:t>
            </a:r>
            <a:r>
              <a:rPr lang="es-ES" i="1" dirty="0">
                <a:ea typeface="+mn-lt"/>
                <a:cs typeface="+mn-lt"/>
              </a:rPr>
              <a:t> no está diseñado para un solo tipo de trabajo, sino para cualquier persona que tenga que pensar, escribir, explicar o comunicar. La clave no es el sector... es el desafío.”</a:t>
            </a:r>
            <a:endParaRPr lang="es-ES" dirty="0"/>
          </a:p>
          <a:p>
            <a:pPr>
              <a:buNone/>
            </a:pPr>
            <a:endParaRPr lang="es-ES" b="1" dirty="0"/>
          </a:p>
        </p:txBody>
      </p:sp>
    </p:spTree>
    <p:extLst>
      <p:ext uri="{BB962C8B-B14F-4D97-AF65-F5344CB8AC3E}">
        <p14:creationId xmlns:p14="http://schemas.microsoft.com/office/powerpoint/2010/main" val="8994872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2B46CA-AF44-9FFD-4B8A-BF10A7431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F54BBF-DDBE-1ABB-407D-E46BEC6A162B}"/>
              </a:ext>
            </a:extLst>
          </p:cNvPr>
          <p:cNvSpPr>
            <a:spLocks noGrp="1"/>
          </p:cNvSpPr>
          <p:nvPr>
            <p:ph type="title"/>
          </p:nvPr>
        </p:nvSpPr>
        <p:spPr>
          <a:xfrm>
            <a:off x="874815" y="1723142"/>
            <a:ext cx="5448757" cy="2987322"/>
          </a:xfrm>
        </p:spPr>
        <p:txBody>
          <a:bodyPr vert="horz" lIns="91440" tIns="45720" rIns="91440" bIns="45720" rtlCol="0" anchor="b">
            <a:noAutofit/>
          </a:bodyPr>
          <a:lstStyle/>
          <a:p>
            <a:r>
              <a:rPr lang="en-US" sz="4400" kern="1200" dirty="0" err="1">
                <a:latin typeface="+mj-lt"/>
                <a:ea typeface="+mj-ea"/>
                <a:cs typeface="+mj-cs"/>
              </a:rPr>
              <a:t>Módulo</a:t>
            </a:r>
            <a:r>
              <a:rPr lang="en-US" sz="4400" dirty="0"/>
              <a:t> 5</a:t>
            </a:r>
            <a:r>
              <a:rPr lang="en-US" sz="4400" kern="1200" dirty="0">
                <a:latin typeface="+mj-lt"/>
                <a:ea typeface="+mj-ea"/>
                <a:cs typeface="+mj-cs"/>
              </a:rPr>
              <a:t>.- </a:t>
            </a:r>
            <a:br>
              <a:rPr lang="en-US" sz="4400" dirty="0"/>
            </a:br>
            <a:r>
              <a:rPr lang="en-US" sz="4400" dirty="0" err="1"/>
              <a:t>Uso</a:t>
            </a:r>
            <a:r>
              <a:rPr lang="en-US" sz="4400" dirty="0"/>
              <a:t> Seguro  y </a:t>
            </a:r>
            <a:r>
              <a:rPr lang="en-US" sz="4400" dirty="0" err="1"/>
              <a:t>Responsable</a:t>
            </a:r>
            <a:r>
              <a:rPr lang="en-US" sz="4400" dirty="0"/>
              <a:t> de la IA </a:t>
            </a:r>
            <a:endParaRPr lang="en-US" sz="4400" kern="1200" dirty="0"/>
          </a:p>
        </p:txBody>
      </p:sp>
      <p:pic>
        <p:nvPicPr>
          <p:cNvPr id="7" name="Imagen 6" descr="El futuro de la IA en las empresas: Un desglose de las tendencias y  posibilidades emergentes - The Data Privacy Group">
            <a:extLst>
              <a:ext uri="{FF2B5EF4-FFF2-40B4-BE49-F238E27FC236}">
                <a16:creationId xmlns:a16="http://schemas.microsoft.com/office/drawing/2014/main" id="{0B5D3C4B-3864-830B-C9F0-157CDFE3F51D}"/>
              </a:ext>
            </a:extLst>
          </p:cNvPr>
          <p:cNvPicPr>
            <a:picLocks noChangeAspect="1"/>
          </p:cNvPicPr>
          <p:nvPr/>
        </p:nvPicPr>
        <p:blipFill>
          <a:blip r:embed="rId2"/>
          <a:stretch>
            <a:fillRect/>
          </a:stretch>
        </p:blipFill>
        <p:spPr>
          <a:xfrm>
            <a:off x="6275965" y="1446102"/>
            <a:ext cx="5169282" cy="343992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30478222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410DA-6F16-BB92-E09B-3CD823061A7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FA49C8-A985-F6E8-9051-AEC65F2F18F0}"/>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C636A2EB-F302-1AD4-D9FE-3DBCEFDE777C}"/>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Introducción:</a:t>
            </a:r>
          </a:p>
          <a:p>
            <a:pPr algn="ctr">
              <a:buNone/>
            </a:pPr>
            <a:r>
              <a:rPr lang="es-ES" i="1" dirty="0">
                <a:ea typeface="+mn-lt"/>
                <a:cs typeface="+mn-lt"/>
              </a:rPr>
              <a:t>“La IA generativa puede sonar muy convincente. Pero eso no significa que siempre diga la verdad. A veces responde rápido, con tono experto… pero inventa cosas. Por eso, necesitamos desarrollar criterio para revisar lo que nos entrega y no caer en la ‘ilusión de precisión’.”</a:t>
            </a:r>
            <a:endParaRPr lang="es-ES" dirty="0"/>
          </a:p>
          <a:p>
            <a:pPr>
              <a:buNone/>
            </a:pPr>
            <a:endParaRPr lang="es-ES" b="1" dirty="0"/>
          </a:p>
        </p:txBody>
      </p:sp>
    </p:spTree>
    <p:extLst>
      <p:ext uri="{BB962C8B-B14F-4D97-AF65-F5344CB8AC3E}">
        <p14:creationId xmlns:p14="http://schemas.microsoft.com/office/powerpoint/2010/main" val="24581197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96B2B-5724-2D62-B2CC-110015E461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6ED1E3-1C4A-349F-8AA9-19347DF3323E}"/>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6E12F7ED-2A33-FCF4-7A72-C2B80EED7700}"/>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dirty="0"/>
              <a:t>✅ 1. Comparación con fuentes confiables</a:t>
            </a:r>
          </a:p>
          <a:p>
            <a:pPr>
              <a:buNone/>
            </a:pPr>
            <a:r>
              <a:rPr lang="es-ES" dirty="0">
                <a:ea typeface="+mn-lt"/>
                <a:cs typeface="+mn-lt"/>
              </a:rPr>
              <a:t>“Siempre que la información sea crítica, técnica o sensible, debemos </a:t>
            </a:r>
            <a:r>
              <a:rPr lang="es-ES" b="1" dirty="0">
                <a:ea typeface="+mn-lt"/>
                <a:cs typeface="+mn-lt"/>
              </a:rPr>
              <a:t>compararla con fuentes validadas</a:t>
            </a:r>
            <a:r>
              <a:rPr lang="es-ES" dirty="0">
                <a:ea typeface="+mn-lt"/>
                <a:cs typeface="+mn-lt"/>
              </a:rPr>
              <a:t>.”</a:t>
            </a:r>
          </a:p>
          <a:p>
            <a:pPr>
              <a:buNone/>
            </a:pPr>
            <a:r>
              <a:rPr lang="es-ES" dirty="0"/>
              <a:t>¿Qué se considera una fuente confiable?</a:t>
            </a:r>
          </a:p>
          <a:p>
            <a:pPr>
              <a:buFont typeface="Arial"/>
              <a:buChar char="•"/>
            </a:pPr>
            <a:r>
              <a:rPr lang="es-ES" dirty="0">
                <a:ea typeface="+mn-lt"/>
                <a:cs typeface="+mn-lt"/>
              </a:rPr>
              <a:t>Sitios oficiales (ministerios, OMS, universidades, normativas vigentes).</a:t>
            </a:r>
            <a:endParaRPr lang="es-ES" dirty="0"/>
          </a:p>
          <a:p>
            <a:pPr>
              <a:buFont typeface="Arial"/>
              <a:buChar char="•"/>
            </a:pPr>
            <a:r>
              <a:rPr lang="es-ES" dirty="0">
                <a:ea typeface="+mn-lt"/>
                <a:cs typeface="+mn-lt"/>
              </a:rPr>
              <a:t>Documentación técnica o legal actualizada.</a:t>
            </a:r>
            <a:endParaRPr lang="es-ES" dirty="0"/>
          </a:p>
          <a:p>
            <a:pPr>
              <a:buFont typeface="Arial"/>
              <a:buChar char="•"/>
            </a:pPr>
            <a:r>
              <a:rPr lang="es-ES" dirty="0">
                <a:ea typeface="+mn-lt"/>
                <a:cs typeface="+mn-lt"/>
              </a:rPr>
              <a:t>Bibliografía académica o manuales institucionales.</a:t>
            </a:r>
            <a:endParaRPr lang="es-ES" dirty="0"/>
          </a:p>
          <a:p>
            <a:pPr>
              <a:buNone/>
            </a:pPr>
            <a:endParaRPr lang="es-ES" b="1" dirty="0"/>
          </a:p>
        </p:txBody>
      </p:sp>
    </p:spTree>
    <p:extLst>
      <p:ext uri="{BB962C8B-B14F-4D97-AF65-F5344CB8AC3E}">
        <p14:creationId xmlns:p14="http://schemas.microsoft.com/office/powerpoint/2010/main" val="34921491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3EA9B-2E08-92D4-E104-82912E0D4ED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9ADB35A-2ED1-18D6-D911-50AD78AC0453}"/>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D092BDB3-137C-C42D-77C8-6599C20FAFFD}"/>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dirty="0"/>
              <a:t>✅ 1. Comparación con fuentes confiables</a:t>
            </a:r>
          </a:p>
          <a:p>
            <a:pPr>
              <a:buNone/>
            </a:pPr>
            <a:r>
              <a:rPr lang="es-ES" b="1" dirty="0"/>
              <a:t>🔍 Ejemplo práctico:</a:t>
            </a:r>
          </a:p>
          <a:p>
            <a:pPr marL="0" indent="0">
              <a:buNone/>
            </a:pPr>
            <a:r>
              <a:rPr lang="es-ES" dirty="0" err="1">
                <a:ea typeface="+mn-lt"/>
                <a:cs typeface="+mn-lt"/>
              </a:rPr>
              <a:t>ChatGPT</a:t>
            </a:r>
            <a:r>
              <a:rPr lang="es-ES" dirty="0">
                <a:ea typeface="+mn-lt"/>
                <a:cs typeface="+mn-lt"/>
              </a:rPr>
              <a:t> entrega una definición de “derecho a la salud”.</a:t>
            </a:r>
            <a:br>
              <a:rPr lang="es-ES" dirty="0">
                <a:ea typeface="+mn-lt"/>
                <a:cs typeface="+mn-lt"/>
              </a:rPr>
            </a:br>
            <a:r>
              <a:rPr lang="es-ES" dirty="0">
                <a:ea typeface="+mn-lt"/>
                <a:cs typeface="+mn-lt"/>
              </a:rPr>
              <a:t> 📌 ¿Qué hago? → Comparo con la definición que entrega la </a:t>
            </a:r>
            <a:r>
              <a:rPr lang="es-ES" b="1" dirty="0">
                <a:ea typeface="+mn-lt"/>
                <a:cs typeface="+mn-lt"/>
              </a:rPr>
              <a:t>Constitución</a:t>
            </a:r>
            <a:r>
              <a:rPr lang="es-ES" dirty="0">
                <a:ea typeface="+mn-lt"/>
                <a:cs typeface="+mn-lt"/>
              </a:rPr>
              <a:t>, la </a:t>
            </a:r>
            <a:r>
              <a:rPr lang="es-ES" b="1" dirty="0">
                <a:ea typeface="+mn-lt"/>
                <a:cs typeface="+mn-lt"/>
              </a:rPr>
              <a:t>OMS</a:t>
            </a:r>
            <a:r>
              <a:rPr lang="es-ES" dirty="0">
                <a:ea typeface="+mn-lt"/>
                <a:cs typeface="+mn-lt"/>
              </a:rPr>
              <a:t> o la ley correspondiente.</a:t>
            </a:r>
          </a:p>
          <a:p>
            <a:pPr marL="0" indent="0">
              <a:buNone/>
            </a:pPr>
            <a:r>
              <a:rPr lang="es-ES" i="1" dirty="0"/>
              <a:t>Frase: “</a:t>
            </a:r>
            <a:r>
              <a:rPr lang="es-ES" i="1" dirty="0">
                <a:ea typeface="+mn-lt"/>
                <a:cs typeface="+mn-lt"/>
              </a:rPr>
              <a:t>Si no citarías esa frase en un informe formal, probablemente necesitas validarla con una fuente externa.”</a:t>
            </a:r>
            <a:endParaRPr lang="es-ES" i="1"/>
          </a:p>
          <a:p>
            <a:pPr>
              <a:buNone/>
            </a:pPr>
            <a:endParaRPr lang="es-ES" b="1" dirty="0"/>
          </a:p>
        </p:txBody>
      </p:sp>
    </p:spTree>
    <p:extLst>
      <p:ext uri="{BB962C8B-B14F-4D97-AF65-F5344CB8AC3E}">
        <p14:creationId xmlns:p14="http://schemas.microsoft.com/office/powerpoint/2010/main" val="368511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84689-66F0-D19D-9A39-94F5FDDFB3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849A962-CA9C-1148-D4B9-2B58CBC6D44E}"/>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9FE40825-1706-B06E-B41F-9AEB8BC7A734}"/>
              </a:ext>
            </a:extLst>
          </p:cNvPr>
          <p:cNvSpPr>
            <a:spLocks noGrp="1"/>
          </p:cNvSpPr>
          <p:nvPr>
            <p:ph idx="1"/>
          </p:nvPr>
        </p:nvSpPr>
        <p:spPr/>
        <p:txBody>
          <a:bodyPr vert="horz" lIns="91440" tIns="45720" rIns="91440" bIns="45720" rtlCol="0" anchor="t">
            <a:normAutofit/>
          </a:bodyPr>
          <a:lstStyle/>
          <a:p>
            <a:pPr algn="ctr">
              <a:buNone/>
            </a:pPr>
            <a:r>
              <a:rPr lang="es-ES" sz="2400" b="1" dirty="0"/>
              <a:t>🧱 MITO 2: “La IA es objetiva y neutral.”</a:t>
            </a:r>
          </a:p>
          <a:p>
            <a:pPr>
              <a:buNone/>
            </a:pPr>
            <a:endParaRPr lang="es-ES" dirty="0">
              <a:ea typeface="+mn-lt"/>
              <a:cs typeface="+mn-lt"/>
            </a:endParaRPr>
          </a:p>
          <a:p>
            <a:pPr algn="ctr">
              <a:buNone/>
            </a:pPr>
            <a:r>
              <a:rPr lang="es-ES" dirty="0">
                <a:ea typeface="+mn-lt"/>
                <a:cs typeface="+mn-lt"/>
              </a:rPr>
              <a:t>“¿Qué pasa si entrenamos una IA con datos de salud donde ciertos grupos estuvieron históricamente subrepresentados? ¿A quién va a diagnosticar peor?”</a:t>
            </a:r>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61334775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0B4A7-F085-7B02-DA5D-F4C6A1BE0B3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EF64633-0123-8CAF-9659-3DA4701977FF}"/>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6" name="CuadroTexto 5">
            <a:extLst>
              <a:ext uri="{FF2B5EF4-FFF2-40B4-BE49-F238E27FC236}">
                <a16:creationId xmlns:a16="http://schemas.microsoft.com/office/drawing/2014/main" id="{5910CB51-4D7F-8BB3-9640-0737796DCD74}"/>
              </a:ext>
            </a:extLst>
          </p:cNvPr>
          <p:cNvSpPr txBox="1"/>
          <p:nvPr/>
        </p:nvSpPr>
        <p:spPr>
          <a:xfrm>
            <a:off x="1027471" y="2448232"/>
            <a:ext cx="1003873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2. </a:t>
            </a:r>
            <a:r>
              <a:rPr lang="en-US" b="1" dirty="0" err="1"/>
              <a:t>Detección</a:t>
            </a:r>
            <a:r>
              <a:rPr lang="en-US" b="1" dirty="0"/>
              <a:t> de </a:t>
            </a:r>
            <a:r>
              <a:rPr lang="en-US" b="1" dirty="0" err="1"/>
              <a:t>alucinaciones</a:t>
            </a:r>
            <a:r>
              <a:rPr lang="en-US" b="1" dirty="0"/>
              <a:t> o </a:t>
            </a:r>
            <a:r>
              <a:rPr lang="en-US" b="1" dirty="0" err="1"/>
              <a:t>errores</a:t>
            </a:r>
            <a:endParaRPr lang="en-US" b="1"/>
          </a:p>
          <a:p>
            <a:pPr lvl="1"/>
            <a:r>
              <a:rPr lang="en-US" dirty="0"/>
              <a:t>“Una ‘</a:t>
            </a:r>
            <a:r>
              <a:rPr lang="en-US" dirty="0" err="1"/>
              <a:t>alucinación</a:t>
            </a:r>
            <a:r>
              <a:rPr lang="en-US" dirty="0"/>
              <a:t>’ </a:t>
            </a:r>
            <a:r>
              <a:rPr lang="en-US" dirty="0" err="1"/>
              <a:t>en</a:t>
            </a:r>
            <a:r>
              <a:rPr lang="en-US" dirty="0"/>
              <a:t> IA es </a:t>
            </a:r>
            <a:r>
              <a:rPr lang="en-US" dirty="0" err="1"/>
              <a:t>cuando</a:t>
            </a:r>
            <a:r>
              <a:rPr lang="en-US" dirty="0"/>
              <a:t> </a:t>
            </a:r>
            <a:r>
              <a:rPr lang="en-US" dirty="0" err="1"/>
              <a:t>responde</a:t>
            </a:r>
            <a:r>
              <a:rPr lang="en-US" dirty="0"/>
              <a:t> con </a:t>
            </a:r>
            <a:r>
              <a:rPr lang="en-US" dirty="0" err="1"/>
              <a:t>información</a:t>
            </a:r>
            <a:r>
              <a:rPr lang="en-US" dirty="0"/>
              <a:t> falsa </a:t>
            </a:r>
            <a:r>
              <a:rPr lang="en-US" dirty="0" err="1"/>
              <a:t>pero</a:t>
            </a:r>
            <a:r>
              <a:rPr lang="en-US" dirty="0"/>
              <a:t> </a:t>
            </a:r>
            <a:r>
              <a:rPr lang="en-US" dirty="0" err="1"/>
              <a:t>convincente</a:t>
            </a:r>
            <a:r>
              <a:rPr lang="en-US" dirty="0"/>
              <a:t>. No lo </a:t>
            </a:r>
            <a:r>
              <a:rPr lang="en-US" dirty="0" err="1"/>
              <a:t>hace</a:t>
            </a:r>
            <a:r>
              <a:rPr lang="en-US" dirty="0"/>
              <a:t> </a:t>
            </a:r>
            <a:r>
              <a:rPr lang="en-US" dirty="0" err="1"/>
              <a:t>por</a:t>
            </a:r>
            <a:r>
              <a:rPr lang="en-US" dirty="0"/>
              <a:t> </a:t>
            </a:r>
            <a:r>
              <a:rPr lang="en-US" dirty="0" err="1"/>
              <a:t>malicia</a:t>
            </a:r>
            <a:r>
              <a:rPr lang="en-US" dirty="0"/>
              <a:t>: </a:t>
            </a:r>
            <a:r>
              <a:rPr lang="en-US" dirty="0" err="1"/>
              <a:t>simplemente</a:t>
            </a:r>
            <a:r>
              <a:rPr lang="en-US" dirty="0"/>
              <a:t> </a:t>
            </a:r>
            <a:r>
              <a:rPr lang="en-US" dirty="0" err="1"/>
              <a:t>predice</a:t>
            </a:r>
            <a:r>
              <a:rPr lang="en-US" dirty="0"/>
              <a:t> algo que ‘</a:t>
            </a:r>
            <a:r>
              <a:rPr lang="en-US" dirty="0" err="1"/>
              <a:t>suena</a:t>
            </a:r>
            <a:r>
              <a:rPr lang="en-US" dirty="0"/>
              <a:t> </a:t>
            </a:r>
            <a:r>
              <a:rPr lang="en-US" dirty="0" err="1"/>
              <a:t>correcto</a:t>
            </a:r>
            <a:r>
              <a:rPr lang="en-US" dirty="0"/>
              <a:t>’.”</a:t>
            </a:r>
          </a:p>
          <a:p>
            <a:endParaRPr lang="en-US" b="1" dirty="0"/>
          </a:p>
          <a:p>
            <a:r>
              <a:rPr lang="en-US" b="1" dirty="0" err="1"/>
              <a:t>Señales</a:t>
            </a:r>
            <a:r>
              <a:rPr lang="en-US" b="1" dirty="0"/>
              <a:t> de </a:t>
            </a:r>
            <a:r>
              <a:rPr lang="en-US" b="1" dirty="0" err="1"/>
              <a:t>alerta</a:t>
            </a:r>
            <a:r>
              <a:rPr lang="en-US" b="1" dirty="0"/>
              <a:t>:</a:t>
            </a:r>
            <a:endParaRPr lang="en-US"/>
          </a:p>
        </p:txBody>
      </p:sp>
      <p:graphicFrame>
        <p:nvGraphicFramePr>
          <p:cNvPr id="10" name="Tabla 9">
            <a:extLst>
              <a:ext uri="{FF2B5EF4-FFF2-40B4-BE49-F238E27FC236}">
                <a16:creationId xmlns:a16="http://schemas.microsoft.com/office/drawing/2014/main" id="{985E9CBA-C549-AB1B-4219-31C16D730641}"/>
              </a:ext>
            </a:extLst>
          </p:cNvPr>
          <p:cNvGraphicFramePr>
            <a:graphicFrameLocks noGrp="1"/>
          </p:cNvGraphicFramePr>
          <p:nvPr>
            <p:extLst>
              <p:ext uri="{D42A27DB-BD31-4B8C-83A1-F6EECF244321}">
                <p14:modId xmlns:p14="http://schemas.microsoft.com/office/powerpoint/2010/main" val="2223086005"/>
              </p:ext>
            </p:extLst>
          </p:nvPr>
        </p:nvGraphicFramePr>
        <p:xfrm>
          <a:off x="1155290" y="3929462"/>
          <a:ext cx="9214554" cy="2011680"/>
        </p:xfrm>
        <a:graphic>
          <a:graphicData uri="http://schemas.openxmlformats.org/drawingml/2006/table">
            <a:tbl>
              <a:tblPr firstRow="1" bandRow="1">
                <a:tableStyleId>{93296810-A885-4BE3-A3E7-6D5BEEA58F35}</a:tableStyleId>
              </a:tblPr>
              <a:tblGrid>
                <a:gridCol w="4219221">
                  <a:extLst>
                    <a:ext uri="{9D8B030D-6E8A-4147-A177-3AD203B41FA5}">
                      <a16:colId xmlns:a16="http://schemas.microsoft.com/office/drawing/2014/main" val="271636314"/>
                    </a:ext>
                  </a:extLst>
                </a:gridCol>
                <a:gridCol w="4995333">
                  <a:extLst>
                    <a:ext uri="{9D8B030D-6E8A-4147-A177-3AD203B41FA5}">
                      <a16:colId xmlns:a16="http://schemas.microsoft.com/office/drawing/2014/main" val="931654270"/>
                    </a:ext>
                  </a:extLst>
                </a:gridCol>
              </a:tblGrid>
              <a:tr h="0">
                <a:tc>
                  <a:txBody>
                    <a:bodyPr/>
                    <a:lstStyle/>
                    <a:p>
                      <a:pPr>
                        <a:buNone/>
                      </a:pPr>
                      <a:r>
                        <a:rPr lang="es-ES" sz="1600" dirty="0"/>
                        <a:t>Señal</a:t>
                      </a:r>
                    </a:p>
                  </a:txBody>
                  <a:tcPr anchor="ctr"/>
                </a:tc>
                <a:tc>
                  <a:txBody>
                    <a:bodyPr/>
                    <a:lstStyle/>
                    <a:p>
                      <a:pPr>
                        <a:buNone/>
                      </a:pPr>
                      <a:r>
                        <a:rPr lang="es-ES" sz="1600" dirty="0"/>
                        <a:t>Qué puede indicar</a:t>
                      </a:r>
                    </a:p>
                  </a:txBody>
                  <a:tcPr anchor="ctr"/>
                </a:tc>
                <a:extLst>
                  <a:ext uri="{0D108BD9-81ED-4DB2-BD59-A6C34878D82A}">
                    <a16:rowId xmlns:a16="http://schemas.microsoft.com/office/drawing/2014/main" val="574172867"/>
                  </a:ext>
                </a:extLst>
              </a:tr>
              <a:tr h="0">
                <a:tc>
                  <a:txBody>
                    <a:bodyPr/>
                    <a:lstStyle/>
                    <a:p>
                      <a:pPr>
                        <a:buNone/>
                      </a:pPr>
                      <a:r>
                        <a:rPr lang="es-ES" sz="1600" dirty="0"/>
                        <a:t>Citas sin fuente o autores raros</a:t>
                      </a:r>
                    </a:p>
                  </a:txBody>
                  <a:tcPr anchor="ctr"/>
                </a:tc>
                <a:tc>
                  <a:txBody>
                    <a:bodyPr/>
                    <a:lstStyle/>
                    <a:p>
                      <a:pPr>
                        <a:buNone/>
                      </a:pPr>
                      <a:r>
                        <a:rPr lang="es-ES" sz="1600" dirty="0"/>
                        <a:t>Inventadas</a:t>
                      </a:r>
                    </a:p>
                  </a:txBody>
                  <a:tcPr anchor="ctr"/>
                </a:tc>
                <a:extLst>
                  <a:ext uri="{0D108BD9-81ED-4DB2-BD59-A6C34878D82A}">
                    <a16:rowId xmlns:a16="http://schemas.microsoft.com/office/drawing/2014/main" val="2799355552"/>
                  </a:ext>
                </a:extLst>
              </a:tr>
              <a:tr h="0">
                <a:tc>
                  <a:txBody>
                    <a:bodyPr/>
                    <a:lstStyle/>
                    <a:p>
                      <a:pPr>
                        <a:buNone/>
                      </a:pPr>
                      <a:r>
                        <a:rPr lang="es-ES" sz="1600" dirty="0"/>
                        <a:t>Fechas imprecisas</a:t>
                      </a:r>
                    </a:p>
                  </a:txBody>
                  <a:tcPr anchor="ctr"/>
                </a:tc>
                <a:tc>
                  <a:txBody>
                    <a:bodyPr/>
                    <a:lstStyle/>
                    <a:p>
                      <a:pPr>
                        <a:buNone/>
                      </a:pPr>
                      <a:r>
                        <a:rPr lang="es-ES" sz="1600" dirty="0"/>
                        <a:t>Respuesta genérica o incorrecta</a:t>
                      </a:r>
                    </a:p>
                  </a:txBody>
                  <a:tcPr anchor="ctr"/>
                </a:tc>
                <a:extLst>
                  <a:ext uri="{0D108BD9-81ED-4DB2-BD59-A6C34878D82A}">
                    <a16:rowId xmlns:a16="http://schemas.microsoft.com/office/drawing/2014/main" val="526628454"/>
                  </a:ext>
                </a:extLst>
              </a:tr>
              <a:tr h="0">
                <a:tc>
                  <a:txBody>
                    <a:bodyPr/>
                    <a:lstStyle/>
                    <a:p>
                      <a:pPr>
                        <a:buNone/>
                      </a:pPr>
                      <a:r>
                        <a:rPr lang="es-ES" sz="1600" dirty="0"/>
                        <a:t>Explicaciones vagas</a:t>
                      </a:r>
                    </a:p>
                  </a:txBody>
                  <a:tcPr anchor="ctr"/>
                </a:tc>
                <a:tc>
                  <a:txBody>
                    <a:bodyPr/>
                    <a:lstStyle/>
                    <a:p>
                      <a:pPr>
                        <a:buNone/>
                      </a:pPr>
                      <a:r>
                        <a:rPr lang="es-ES" sz="1600" dirty="0"/>
                        <a:t>Puede estar rellenando para sonar experto</a:t>
                      </a:r>
                    </a:p>
                  </a:txBody>
                  <a:tcPr anchor="ctr"/>
                </a:tc>
                <a:extLst>
                  <a:ext uri="{0D108BD9-81ED-4DB2-BD59-A6C34878D82A}">
                    <a16:rowId xmlns:a16="http://schemas.microsoft.com/office/drawing/2014/main" val="3198256249"/>
                  </a:ext>
                </a:extLst>
              </a:tr>
              <a:tr h="0">
                <a:tc>
                  <a:txBody>
                    <a:bodyPr/>
                    <a:lstStyle/>
                    <a:p>
                      <a:pPr>
                        <a:buNone/>
                      </a:pPr>
                      <a:r>
                        <a:rPr lang="es-ES" sz="1600" dirty="0"/>
                        <a:t>Nombres de leyes mal redactados</a:t>
                      </a:r>
                    </a:p>
                  </a:txBody>
                  <a:tcPr anchor="ctr"/>
                </a:tc>
                <a:tc>
                  <a:txBody>
                    <a:bodyPr/>
                    <a:lstStyle/>
                    <a:p>
                      <a:pPr>
                        <a:buNone/>
                      </a:pPr>
                      <a:r>
                        <a:rPr lang="es-ES" sz="1600" dirty="0"/>
                        <a:t>Invención o mezcla de leyes existentes</a:t>
                      </a:r>
                    </a:p>
                  </a:txBody>
                  <a:tcPr anchor="ctr"/>
                </a:tc>
                <a:extLst>
                  <a:ext uri="{0D108BD9-81ED-4DB2-BD59-A6C34878D82A}">
                    <a16:rowId xmlns:a16="http://schemas.microsoft.com/office/drawing/2014/main" val="1673209483"/>
                  </a:ext>
                </a:extLst>
              </a:tr>
              <a:tr h="0">
                <a:tc>
                  <a:txBody>
                    <a:bodyPr/>
                    <a:lstStyle/>
                    <a:p>
                      <a:pPr>
                        <a:buNone/>
                      </a:pPr>
                      <a:r>
                        <a:rPr lang="es-ES" sz="1600" dirty="0"/>
                        <a:t>Listas muy ordenadas pero sin contexto</a:t>
                      </a:r>
                    </a:p>
                  </a:txBody>
                  <a:tcPr anchor="ctr"/>
                </a:tc>
                <a:tc>
                  <a:txBody>
                    <a:bodyPr/>
                    <a:lstStyle/>
                    <a:p>
                      <a:pPr>
                        <a:buNone/>
                      </a:pPr>
                      <a:r>
                        <a:rPr lang="es-ES" sz="1600" dirty="0"/>
                        <a:t>Relleno elegante, pero superficial</a:t>
                      </a:r>
                    </a:p>
                  </a:txBody>
                  <a:tcPr anchor="ctr"/>
                </a:tc>
                <a:extLst>
                  <a:ext uri="{0D108BD9-81ED-4DB2-BD59-A6C34878D82A}">
                    <a16:rowId xmlns:a16="http://schemas.microsoft.com/office/drawing/2014/main" val="741462357"/>
                  </a:ext>
                </a:extLst>
              </a:tr>
            </a:tbl>
          </a:graphicData>
        </a:graphic>
      </p:graphicFrame>
    </p:spTree>
    <p:extLst>
      <p:ext uri="{BB962C8B-B14F-4D97-AF65-F5344CB8AC3E}">
        <p14:creationId xmlns:p14="http://schemas.microsoft.com/office/powerpoint/2010/main" val="299749547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530F1-64C6-AAD6-4FCD-AAEF238F1A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939337F-DECC-34FD-0EF2-3075E79F4AA9}"/>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6" name="CuadroTexto 5">
            <a:extLst>
              <a:ext uri="{FF2B5EF4-FFF2-40B4-BE49-F238E27FC236}">
                <a16:creationId xmlns:a16="http://schemas.microsoft.com/office/drawing/2014/main" id="{4AC36A98-BDA7-2C15-8130-0250541C710F}"/>
              </a:ext>
            </a:extLst>
          </p:cNvPr>
          <p:cNvSpPr txBox="1"/>
          <p:nvPr/>
        </p:nvSpPr>
        <p:spPr>
          <a:xfrm>
            <a:off x="1076632" y="2290916"/>
            <a:ext cx="100387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2. </a:t>
            </a:r>
            <a:r>
              <a:rPr lang="en-US" b="1" dirty="0" err="1"/>
              <a:t>Detección</a:t>
            </a:r>
            <a:r>
              <a:rPr lang="en-US" b="1" dirty="0"/>
              <a:t> de </a:t>
            </a:r>
            <a:r>
              <a:rPr lang="en-US" b="1" dirty="0" err="1"/>
              <a:t>alucinaciones</a:t>
            </a:r>
            <a:r>
              <a:rPr lang="en-US" b="1" dirty="0"/>
              <a:t> o </a:t>
            </a:r>
            <a:r>
              <a:rPr lang="en-US" b="1" dirty="0" err="1"/>
              <a:t>errores</a:t>
            </a:r>
          </a:p>
          <a:p>
            <a:pPr lvl="1"/>
            <a:endParaRPr lang="en-US" dirty="0"/>
          </a:p>
          <a:p>
            <a:endParaRPr lang="en-US"/>
          </a:p>
          <a:p>
            <a:r>
              <a:rPr lang="en-US" b="1" dirty="0" err="1"/>
              <a:t>Ejemplo</a:t>
            </a:r>
            <a:r>
              <a:rPr lang="en-US" b="1" dirty="0"/>
              <a:t> </a:t>
            </a:r>
            <a:r>
              <a:rPr lang="en-US" b="1" dirty="0" err="1"/>
              <a:t>en</a:t>
            </a:r>
            <a:r>
              <a:rPr lang="en-US" b="1" dirty="0"/>
              <a:t> </a:t>
            </a:r>
            <a:r>
              <a:rPr lang="en-US" b="1" dirty="0" err="1"/>
              <a:t>clase</a:t>
            </a:r>
            <a:r>
              <a:rPr lang="en-US" b="1" dirty="0"/>
              <a:t>:</a:t>
            </a:r>
          </a:p>
          <a:p>
            <a:pPr lvl="1"/>
            <a:r>
              <a:rPr lang="en-US" dirty="0"/>
              <a:t>“ChatGPT me </a:t>
            </a:r>
            <a:r>
              <a:rPr lang="en-US" dirty="0" err="1"/>
              <a:t>dijo</a:t>
            </a:r>
            <a:r>
              <a:rPr lang="en-US" dirty="0"/>
              <a:t> que la Ley 20.568 </a:t>
            </a:r>
            <a:r>
              <a:rPr lang="en-US" dirty="0" err="1"/>
              <a:t>regula</a:t>
            </a:r>
            <a:r>
              <a:rPr lang="en-US" dirty="0"/>
              <a:t> la </a:t>
            </a:r>
            <a:r>
              <a:rPr lang="en-US" dirty="0" err="1"/>
              <a:t>salud</a:t>
            </a:r>
            <a:r>
              <a:rPr lang="en-US" dirty="0"/>
              <a:t> digital </a:t>
            </a:r>
            <a:r>
              <a:rPr lang="en-US" dirty="0" err="1"/>
              <a:t>en</a:t>
            </a:r>
            <a:r>
              <a:rPr lang="en-US" dirty="0"/>
              <a:t> Chile.”</a:t>
            </a:r>
            <a:br>
              <a:rPr lang="en-US" dirty="0"/>
            </a:br>
            <a:r>
              <a:rPr lang="en-US" dirty="0"/>
              <a:t>→ Esa ley no </a:t>
            </a:r>
            <a:r>
              <a:rPr lang="en-US" dirty="0" err="1"/>
              <a:t>existe</a:t>
            </a:r>
            <a:r>
              <a:rPr lang="en-US" dirty="0"/>
              <a:t>. La </a:t>
            </a:r>
            <a:r>
              <a:rPr lang="en-US" dirty="0" err="1"/>
              <a:t>inventó</a:t>
            </a:r>
            <a:r>
              <a:rPr lang="en-US" dirty="0"/>
              <a:t>.</a:t>
            </a:r>
          </a:p>
          <a:p>
            <a:r>
              <a:rPr lang="en-US" dirty="0"/>
              <a:t>🎯 </a:t>
            </a:r>
            <a:r>
              <a:rPr lang="en-US" i="1" dirty="0"/>
              <a:t>Frase para </a:t>
            </a:r>
            <a:r>
              <a:rPr lang="en-US" i="1" dirty="0" err="1"/>
              <a:t>reforzar</a:t>
            </a:r>
            <a:r>
              <a:rPr lang="en-US" i="1" dirty="0"/>
              <a:t>:</a:t>
            </a:r>
          </a:p>
          <a:p>
            <a:pPr lvl="1"/>
            <a:r>
              <a:rPr lang="en-US" dirty="0"/>
              <a:t>“La IA no </a:t>
            </a:r>
            <a:r>
              <a:rPr lang="en-US" dirty="0" err="1"/>
              <a:t>miente</a:t>
            </a:r>
            <a:r>
              <a:rPr lang="en-US" dirty="0"/>
              <a:t>. Pero </a:t>
            </a:r>
            <a:r>
              <a:rPr lang="en-US" dirty="0" err="1"/>
              <a:t>tampoco</a:t>
            </a:r>
            <a:r>
              <a:rPr lang="en-US" dirty="0"/>
              <a:t> sabe. Y </a:t>
            </a:r>
            <a:r>
              <a:rPr lang="en-US" dirty="0" err="1"/>
              <a:t>por</a:t>
            </a:r>
            <a:r>
              <a:rPr lang="en-US" dirty="0"/>
              <a:t> </a:t>
            </a:r>
            <a:r>
              <a:rPr lang="en-US" dirty="0" err="1"/>
              <a:t>eso</a:t>
            </a:r>
            <a:r>
              <a:rPr lang="en-US" dirty="0"/>
              <a:t> </a:t>
            </a:r>
            <a:r>
              <a:rPr lang="en-US" dirty="0" err="1"/>
              <a:t>puede</a:t>
            </a:r>
            <a:r>
              <a:rPr lang="en-US" dirty="0"/>
              <a:t> </a:t>
            </a:r>
            <a:r>
              <a:rPr lang="en-US" dirty="0" err="1"/>
              <a:t>inventar</a:t>
            </a:r>
            <a:r>
              <a:rPr lang="en-US" dirty="0"/>
              <a:t> con total </a:t>
            </a:r>
            <a:r>
              <a:rPr lang="en-US" dirty="0" err="1"/>
              <a:t>seguridad</a:t>
            </a:r>
            <a:r>
              <a:rPr lang="en-US" dirty="0"/>
              <a:t>.”</a:t>
            </a:r>
          </a:p>
        </p:txBody>
      </p:sp>
    </p:spTree>
    <p:extLst>
      <p:ext uri="{BB962C8B-B14F-4D97-AF65-F5344CB8AC3E}">
        <p14:creationId xmlns:p14="http://schemas.microsoft.com/office/powerpoint/2010/main" val="208039802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F8A89-4F66-B3D4-45FE-B0C9220AC0A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0D62B1-ABCE-328A-2155-931F53EC9CDE}"/>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38A254A3-5B27-DD65-023A-C0D9CE440EE3}"/>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3. Validación profesional del contenido </a:t>
            </a:r>
            <a:r>
              <a:rPr lang="es-ES" b="1" dirty="0" err="1"/>
              <a:t>generadodo</a:t>
            </a:r>
            <a:endParaRPr lang="es-ES" b="1" dirty="0"/>
          </a:p>
          <a:p>
            <a:pPr marL="0" indent="0">
              <a:buNone/>
            </a:pPr>
            <a:r>
              <a:rPr lang="es-ES" dirty="0">
                <a:ea typeface="+mn-lt"/>
                <a:cs typeface="+mn-lt"/>
              </a:rPr>
              <a:t>“La IA no reemplaza la experiencia humana. El contenido generado siempre debe pasar por la revisión de alguien que conozca el tema.”</a:t>
            </a:r>
            <a:endParaRPr lang="es-ES" dirty="0"/>
          </a:p>
          <a:p>
            <a:pPr>
              <a:buNone/>
            </a:pPr>
            <a:r>
              <a:rPr lang="es-ES" b="1" dirty="0"/>
              <a:t>¿Qué se valida?</a:t>
            </a:r>
          </a:p>
          <a:p>
            <a:pPr>
              <a:buFont typeface="Arial"/>
              <a:buChar char="•"/>
            </a:pPr>
            <a:r>
              <a:rPr lang="es-ES" dirty="0">
                <a:ea typeface="+mn-lt"/>
                <a:cs typeface="+mn-lt"/>
              </a:rPr>
              <a:t>Exactitud conceptual</a:t>
            </a:r>
            <a:endParaRPr lang="es-ES" dirty="0"/>
          </a:p>
          <a:p>
            <a:pPr>
              <a:buFont typeface="Arial"/>
              <a:buChar char="•"/>
            </a:pPr>
            <a:r>
              <a:rPr lang="es-ES" dirty="0">
                <a:ea typeface="+mn-lt"/>
                <a:cs typeface="+mn-lt"/>
              </a:rPr>
              <a:t>Adecuación al contexto institucional</a:t>
            </a:r>
            <a:endParaRPr lang="es-ES" dirty="0"/>
          </a:p>
          <a:p>
            <a:pPr>
              <a:buFont typeface="Arial"/>
              <a:buChar char="•"/>
            </a:pPr>
            <a:r>
              <a:rPr lang="es-ES" dirty="0">
                <a:ea typeface="+mn-lt"/>
                <a:cs typeface="+mn-lt"/>
              </a:rPr>
              <a:t>Tono, lenguaje, enfoque</a:t>
            </a:r>
            <a:endParaRPr lang="es-ES" dirty="0"/>
          </a:p>
          <a:p>
            <a:pPr>
              <a:buFont typeface="Arial"/>
              <a:buChar char="•"/>
            </a:pPr>
            <a:r>
              <a:rPr lang="es-ES" dirty="0">
                <a:ea typeface="+mn-lt"/>
                <a:cs typeface="+mn-lt"/>
              </a:rPr>
              <a:t>Alineación con normativas o políticas locales</a:t>
            </a:r>
          </a:p>
          <a:p>
            <a:pPr marL="0" indent="0">
              <a:buNone/>
            </a:pPr>
            <a:endParaRPr lang="es-ES" dirty="0"/>
          </a:p>
        </p:txBody>
      </p:sp>
    </p:spTree>
    <p:extLst>
      <p:ext uri="{BB962C8B-B14F-4D97-AF65-F5344CB8AC3E}">
        <p14:creationId xmlns:p14="http://schemas.microsoft.com/office/powerpoint/2010/main" val="55412935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6E2E5-758A-FEB7-BC74-0CEBA3986F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48E262E-30BE-D62F-6F06-AC212D0101A4}"/>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ADE07674-FF7E-0279-3726-DB754CDE0623}"/>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3. Validación profesional del contenido </a:t>
            </a:r>
            <a:r>
              <a:rPr lang="es-ES" b="1" dirty="0" err="1"/>
              <a:t>generadodo</a:t>
            </a:r>
          </a:p>
          <a:p>
            <a:pPr marL="0" indent="0">
              <a:buNone/>
            </a:pPr>
            <a:r>
              <a:rPr lang="es-ES" dirty="0">
                <a:ea typeface="+mn-lt"/>
                <a:cs typeface="+mn-lt"/>
              </a:rPr>
              <a:t>Ejemplo</a:t>
            </a:r>
            <a:r>
              <a:rPr lang="es-ES" dirty="0"/>
              <a:t>:</a:t>
            </a:r>
          </a:p>
          <a:p>
            <a:pPr>
              <a:buNone/>
            </a:pPr>
            <a:r>
              <a:rPr lang="es-ES" dirty="0">
                <a:ea typeface="+mn-lt"/>
                <a:cs typeface="+mn-lt"/>
              </a:rPr>
              <a:t>Redactas con IA un instructivo para pacientes hipertensos.</a:t>
            </a:r>
            <a:br>
              <a:rPr lang="es-ES" dirty="0">
                <a:ea typeface="+mn-lt"/>
                <a:cs typeface="+mn-lt"/>
              </a:rPr>
            </a:br>
            <a:r>
              <a:rPr lang="es-ES" dirty="0">
                <a:ea typeface="+mn-lt"/>
                <a:cs typeface="+mn-lt"/>
              </a:rPr>
              <a:t> 📌 Antes de publicarlo: debe validarlo un profesional de salud.</a:t>
            </a:r>
            <a:endParaRPr lang="es-ES" dirty="0"/>
          </a:p>
          <a:p>
            <a:pPr>
              <a:buNone/>
            </a:pPr>
            <a:r>
              <a:rPr lang="es-ES" dirty="0">
                <a:ea typeface="+mn-lt"/>
                <a:cs typeface="+mn-lt"/>
              </a:rPr>
              <a:t>📌 Lo mismo aplica para: contenido legal, educativo, psicológico, normativo, clínico, etc.</a:t>
            </a:r>
            <a:endParaRPr lang="es-ES" dirty="0"/>
          </a:p>
        </p:txBody>
      </p:sp>
    </p:spTree>
    <p:extLst>
      <p:ext uri="{BB962C8B-B14F-4D97-AF65-F5344CB8AC3E}">
        <p14:creationId xmlns:p14="http://schemas.microsoft.com/office/powerpoint/2010/main" val="28223242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88236-097E-DC66-923A-79680AD179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C52B34-3FBD-A9ED-5C72-A6C8CA32509E}"/>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85EAAD5B-FAB1-75A0-B05C-FDF0AA479729}"/>
              </a:ext>
            </a:extLst>
          </p:cNvPr>
          <p:cNvSpPr>
            <a:spLocks noGrp="1"/>
          </p:cNvSpPr>
          <p:nvPr>
            <p:ph idx="1"/>
          </p:nvPr>
        </p:nvSpPr>
        <p:spPr>
          <a:xfrm>
            <a:off x="877845" y="2271898"/>
            <a:ext cx="10514054" cy="437452"/>
          </a:xfrm>
        </p:spPr>
        <p:txBody>
          <a:bodyPr vert="horz" lIns="91440" tIns="45720" rIns="91440" bIns="45720" rtlCol="0" anchor="t">
            <a:normAutofit/>
          </a:bodyPr>
          <a:lstStyle/>
          <a:p>
            <a:pPr>
              <a:buNone/>
            </a:pPr>
            <a:r>
              <a:rPr lang="es-ES" b="1" dirty="0">
                <a:ea typeface="+mn-lt"/>
                <a:cs typeface="+mn-lt"/>
              </a:rPr>
              <a:t>Tabla resumen </a:t>
            </a:r>
            <a:endParaRPr lang="es-ES" b="1" dirty="0"/>
          </a:p>
        </p:txBody>
      </p:sp>
      <p:graphicFrame>
        <p:nvGraphicFramePr>
          <p:cNvPr id="5" name="Tabla 4">
            <a:extLst>
              <a:ext uri="{FF2B5EF4-FFF2-40B4-BE49-F238E27FC236}">
                <a16:creationId xmlns:a16="http://schemas.microsoft.com/office/drawing/2014/main" id="{E5EEFE99-C1ED-A9F1-9031-6FC6C1963200}"/>
              </a:ext>
            </a:extLst>
          </p:cNvPr>
          <p:cNvGraphicFramePr>
            <a:graphicFrameLocks noGrp="1"/>
          </p:cNvGraphicFramePr>
          <p:nvPr>
            <p:extLst>
              <p:ext uri="{D42A27DB-BD31-4B8C-83A1-F6EECF244321}">
                <p14:modId xmlns:p14="http://schemas.microsoft.com/office/powerpoint/2010/main" val="2347128617"/>
              </p:ext>
            </p:extLst>
          </p:nvPr>
        </p:nvGraphicFramePr>
        <p:xfrm>
          <a:off x="879987" y="2836606"/>
          <a:ext cx="10780888" cy="2072640"/>
        </p:xfrm>
        <a:graphic>
          <a:graphicData uri="http://schemas.openxmlformats.org/drawingml/2006/table">
            <a:tbl>
              <a:tblPr firstRow="1" bandRow="1">
                <a:tableStyleId>{93296810-A885-4BE3-A3E7-6D5BEEA58F35}</a:tableStyleId>
              </a:tblPr>
              <a:tblGrid>
                <a:gridCol w="3245555">
                  <a:extLst>
                    <a:ext uri="{9D8B030D-6E8A-4147-A177-3AD203B41FA5}">
                      <a16:colId xmlns:a16="http://schemas.microsoft.com/office/drawing/2014/main" val="698784638"/>
                    </a:ext>
                  </a:extLst>
                </a:gridCol>
                <a:gridCol w="3711222">
                  <a:extLst>
                    <a:ext uri="{9D8B030D-6E8A-4147-A177-3AD203B41FA5}">
                      <a16:colId xmlns:a16="http://schemas.microsoft.com/office/drawing/2014/main" val="769903140"/>
                    </a:ext>
                  </a:extLst>
                </a:gridCol>
                <a:gridCol w="3824111">
                  <a:extLst>
                    <a:ext uri="{9D8B030D-6E8A-4147-A177-3AD203B41FA5}">
                      <a16:colId xmlns:a16="http://schemas.microsoft.com/office/drawing/2014/main" val="281411719"/>
                    </a:ext>
                  </a:extLst>
                </a:gridCol>
              </a:tblGrid>
              <a:tr h="0">
                <a:tc>
                  <a:txBody>
                    <a:bodyPr/>
                    <a:lstStyle/>
                    <a:p>
                      <a:pPr>
                        <a:buNone/>
                      </a:pPr>
                      <a:r>
                        <a:rPr lang="es-ES" sz="1600" dirty="0"/>
                        <a:t>Criterio</a:t>
                      </a:r>
                    </a:p>
                  </a:txBody>
                  <a:tcPr anchor="ctr"/>
                </a:tc>
                <a:tc>
                  <a:txBody>
                    <a:bodyPr/>
                    <a:lstStyle/>
                    <a:p>
                      <a:pPr>
                        <a:buNone/>
                      </a:pPr>
                      <a:r>
                        <a:rPr lang="es-ES" sz="1600" dirty="0"/>
                        <a:t>¿Por qué es importante?</a:t>
                      </a:r>
                    </a:p>
                  </a:txBody>
                  <a:tcPr anchor="ctr"/>
                </a:tc>
                <a:tc>
                  <a:txBody>
                    <a:bodyPr/>
                    <a:lstStyle/>
                    <a:p>
                      <a:pPr>
                        <a:buNone/>
                      </a:pPr>
                      <a:r>
                        <a:rPr lang="es-ES" sz="1600" dirty="0"/>
                        <a:t>¿Cómo se aplica?</a:t>
                      </a:r>
                    </a:p>
                  </a:txBody>
                  <a:tcPr anchor="ctr"/>
                </a:tc>
                <a:extLst>
                  <a:ext uri="{0D108BD9-81ED-4DB2-BD59-A6C34878D82A}">
                    <a16:rowId xmlns:a16="http://schemas.microsoft.com/office/drawing/2014/main" val="4192388940"/>
                  </a:ext>
                </a:extLst>
              </a:tr>
              <a:tr h="0">
                <a:tc>
                  <a:txBody>
                    <a:bodyPr/>
                    <a:lstStyle/>
                    <a:p>
                      <a:pPr>
                        <a:buNone/>
                      </a:pPr>
                      <a:r>
                        <a:rPr lang="es-ES" sz="1600" dirty="0"/>
                        <a:t>Comparar con fuentes confiables</a:t>
                      </a:r>
                    </a:p>
                  </a:txBody>
                  <a:tcPr anchor="ctr"/>
                </a:tc>
                <a:tc>
                  <a:txBody>
                    <a:bodyPr/>
                    <a:lstStyle/>
                    <a:p>
                      <a:pPr>
                        <a:buNone/>
                      </a:pPr>
                      <a:r>
                        <a:rPr lang="es-ES" sz="1600" dirty="0"/>
                        <a:t>La IA puede mezclar datos reales con falsos</a:t>
                      </a:r>
                    </a:p>
                  </a:txBody>
                  <a:tcPr anchor="ctr"/>
                </a:tc>
                <a:tc>
                  <a:txBody>
                    <a:bodyPr/>
                    <a:lstStyle/>
                    <a:p>
                      <a:pPr>
                        <a:buNone/>
                      </a:pPr>
                      <a:r>
                        <a:rPr lang="es-ES" sz="1600" dirty="0"/>
                        <a:t>Verificar en sitios oficiales o fuentes válidas</a:t>
                      </a:r>
                    </a:p>
                  </a:txBody>
                  <a:tcPr anchor="ctr"/>
                </a:tc>
                <a:extLst>
                  <a:ext uri="{0D108BD9-81ED-4DB2-BD59-A6C34878D82A}">
                    <a16:rowId xmlns:a16="http://schemas.microsoft.com/office/drawing/2014/main" val="2075920000"/>
                  </a:ext>
                </a:extLst>
              </a:tr>
              <a:tr h="0">
                <a:tc>
                  <a:txBody>
                    <a:bodyPr/>
                    <a:lstStyle/>
                    <a:p>
                      <a:pPr>
                        <a:buNone/>
                      </a:pPr>
                      <a:r>
                        <a:rPr lang="es-ES" sz="1600" dirty="0"/>
                        <a:t>Detectar alucinaciones</a:t>
                      </a:r>
                    </a:p>
                  </a:txBody>
                  <a:tcPr anchor="ctr"/>
                </a:tc>
                <a:tc>
                  <a:txBody>
                    <a:bodyPr/>
                    <a:lstStyle/>
                    <a:p>
                      <a:pPr>
                        <a:buNone/>
                      </a:pPr>
                      <a:r>
                        <a:rPr lang="es-ES" sz="1600" dirty="0"/>
                        <a:t>La IA puede inventar cifras, leyes o citas</a:t>
                      </a:r>
                    </a:p>
                  </a:txBody>
                  <a:tcPr anchor="ctr"/>
                </a:tc>
                <a:tc>
                  <a:txBody>
                    <a:bodyPr/>
                    <a:lstStyle/>
                    <a:p>
                      <a:pPr>
                        <a:buNone/>
                      </a:pPr>
                      <a:r>
                        <a:rPr lang="es-ES" sz="1600" dirty="0"/>
                        <a:t>Dudar de lo que suena demasiado perfecto</a:t>
                      </a:r>
                    </a:p>
                  </a:txBody>
                  <a:tcPr anchor="ctr"/>
                </a:tc>
                <a:extLst>
                  <a:ext uri="{0D108BD9-81ED-4DB2-BD59-A6C34878D82A}">
                    <a16:rowId xmlns:a16="http://schemas.microsoft.com/office/drawing/2014/main" val="3440749065"/>
                  </a:ext>
                </a:extLst>
              </a:tr>
              <a:tr h="0">
                <a:tc>
                  <a:txBody>
                    <a:bodyPr/>
                    <a:lstStyle/>
                    <a:p>
                      <a:pPr>
                        <a:buNone/>
                      </a:pPr>
                      <a:r>
                        <a:rPr lang="es-ES" sz="1600" dirty="0"/>
                        <a:t>Validación profesional</a:t>
                      </a:r>
                    </a:p>
                  </a:txBody>
                  <a:tcPr anchor="ctr"/>
                </a:tc>
                <a:tc>
                  <a:txBody>
                    <a:bodyPr/>
                    <a:lstStyle/>
                    <a:p>
                      <a:pPr>
                        <a:buNone/>
                      </a:pPr>
                      <a:r>
                        <a:rPr lang="es-ES" sz="1600" dirty="0"/>
                        <a:t>La IA no conoce el contexto local ni profesional</a:t>
                      </a:r>
                    </a:p>
                  </a:txBody>
                  <a:tcPr anchor="ctr"/>
                </a:tc>
                <a:tc>
                  <a:txBody>
                    <a:bodyPr/>
                    <a:lstStyle/>
                    <a:p>
                      <a:pPr>
                        <a:buNone/>
                      </a:pPr>
                      <a:r>
                        <a:rPr lang="es-ES" sz="1600" dirty="0"/>
                        <a:t>Siempre revisar con expertos del área</a:t>
                      </a:r>
                    </a:p>
                  </a:txBody>
                  <a:tcPr anchor="ctr"/>
                </a:tc>
                <a:extLst>
                  <a:ext uri="{0D108BD9-81ED-4DB2-BD59-A6C34878D82A}">
                    <a16:rowId xmlns:a16="http://schemas.microsoft.com/office/drawing/2014/main" val="392709000"/>
                  </a:ext>
                </a:extLst>
              </a:tr>
            </a:tbl>
          </a:graphicData>
        </a:graphic>
      </p:graphicFrame>
    </p:spTree>
    <p:extLst>
      <p:ext uri="{BB962C8B-B14F-4D97-AF65-F5344CB8AC3E}">
        <p14:creationId xmlns:p14="http://schemas.microsoft.com/office/powerpoint/2010/main" val="20136374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75354-3D14-2BC3-9993-A792843267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B86EC54-6CBB-1416-4DE6-EB67BE8021F0}"/>
              </a:ext>
            </a:extLst>
          </p:cNvPr>
          <p:cNvSpPr>
            <a:spLocks noGrp="1"/>
          </p:cNvSpPr>
          <p:nvPr>
            <p:ph type="title"/>
          </p:nvPr>
        </p:nvSpPr>
        <p:spPr/>
        <p:txBody>
          <a:bodyPr>
            <a:normAutofit/>
          </a:bodyPr>
          <a:lstStyle/>
          <a:p>
            <a:pPr algn="ctr">
              <a:spcBef>
                <a:spcPts val="0"/>
              </a:spcBef>
            </a:pPr>
            <a:r>
              <a:rPr lang="es-ES" sz="3600" dirty="0"/>
              <a:t>1. Criterios para verificar la veracidad de la información generada por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F6C3098E-78F1-933E-E73A-603A8E0C1668}"/>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“La IA puede escribir bonito, pero no piensa por ti. El juicio, la experiencia y la verificación siguen siendo humanos.”</a:t>
            </a:r>
            <a:endParaRPr lang="es-ES" dirty="0"/>
          </a:p>
          <a:p>
            <a:pPr>
              <a:buNone/>
            </a:pPr>
            <a:endParaRPr lang="es-ES" b="1" dirty="0"/>
          </a:p>
        </p:txBody>
      </p:sp>
    </p:spTree>
    <p:extLst>
      <p:ext uri="{BB962C8B-B14F-4D97-AF65-F5344CB8AC3E}">
        <p14:creationId xmlns:p14="http://schemas.microsoft.com/office/powerpoint/2010/main" val="169933567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BF8C-F972-6EDF-0810-E318090C7C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564384-7000-3F60-2CEB-D1B7F1222ABD}"/>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30AE2072-ED74-D390-B453-CFAEB8EF078F}"/>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Introducción:</a:t>
            </a:r>
          </a:p>
          <a:p>
            <a:pPr algn="ctr">
              <a:buNone/>
            </a:pPr>
            <a:r>
              <a:rPr lang="es-ES" i="1" dirty="0">
                <a:ea typeface="+mn-lt"/>
                <a:cs typeface="+mn-lt"/>
              </a:rPr>
              <a:t>“La IA puede escribir bonito, pero no piensa por ti. El juicio, la experiencia y la verificación siguen siendo humanos.”</a:t>
            </a:r>
            <a:endParaRPr lang="es-ES" dirty="0"/>
          </a:p>
          <a:p>
            <a:pPr>
              <a:buNone/>
            </a:pPr>
            <a:endParaRPr lang="es-ES" b="1" dirty="0"/>
          </a:p>
        </p:txBody>
      </p:sp>
    </p:spTree>
    <p:extLst>
      <p:ext uri="{BB962C8B-B14F-4D97-AF65-F5344CB8AC3E}">
        <p14:creationId xmlns:p14="http://schemas.microsoft.com/office/powerpoint/2010/main" val="36951093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9CE92-A289-11F2-FBF7-6C204E199E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72BC259-7B96-A695-F021-B10F3D6C6D11}"/>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74094F22-BAEC-6E6D-92FD-835ECBD2E1C2}"/>
              </a:ext>
            </a:extLst>
          </p:cNvPr>
          <p:cNvSpPr>
            <a:spLocks noGrp="1"/>
          </p:cNvSpPr>
          <p:nvPr>
            <p:ph idx="1"/>
          </p:nvPr>
        </p:nvSpPr>
        <p:spPr>
          <a:xfrm>
            <a:off x="877845" y="2262066"/>
            <a:ext cx="10514054" cy="3549361"/>
          </a:xfrm>
        </p:spPr>
        <p:txBody>
          <a:bodyPr vert="horz" lIns="91440" tIns="45720" rIns="91440" bIns="45720" rtlCol="0" anchor="t">
            <a:normAutofit fontScale="92500" lnSpcReduction="10000"/>
          </a:bodyPr>
          <a:lstStyle/>
          <a:p>
            <a:pPr>
              <a:buNone/>
            </a:pPr>
            <a:r>
              <a:rPr lang="es-ES" b="1" dirty="0"/>
              <a:t>1. Riesgos asociados al uso de IA con datos personales o institucionales</a:t>
            </a:r>
            <a:endParaRPr lang="es-ES" dirty="0"/>
          </a:p>
          <a:p>
            <a:pPr>
              <a:buNone/>
            </a:pPr>
            <a:r>
              <a:rPr lang="es-ES" dirty="0">
                <a:ea typeface="+mn-lt"/>
                <a:cs typeface="+mn-lt"/>
              </a:rPr>
              <a:t>“Uno de los principales errores al usar IA es olvidar que estamos interactuando con un sistema que puede ‘aprender’ de lo que escribimos. Por eso, </a:t>
            </a:r>
            <a:r>
              <a:rPr lang="es-ES" b="1" dirty="0">
                <a:ea typeface="+mn-lt"/>
                <a:cs typeface="+mn-lt"/>
              </a:rPr>
              <a:t>nunca deberíamos compartir información personal, sensible o confidencial</a:t>
            </a:r>
            <a:r>
              <a:rPr lang="es-ES" dirty="0">
                <a:ea typeface="+mn-lt"/>
                <a:cs typeface="+mn-lt"/>
              </a:rPr>
              <a:t>, incluso si la conversación parece privada.”</a:t>
            </a:r>
            <a:endParaRPr lang="es-ES" dirty="0"/>
          </a:p>
          <a:p>
            <a:pPr>
              <a:buNone/>
            </a:pPr>
            <a:r>
              <a:rPr lang="es-ES" dirty="0"/>
              <a:t>🧨 ¿Qué se considera riesgoso?</a:t>
            </a:r>
          </a:p>
          <a:p>
            <a:pPr>
              <a:buFont typeface="Arial"/>
              <a:buChar char="•"/>
            </a:pPr>
            <a:r>
              <a:rPr lang="es-ES" dirty="0">
                <a:ea typeface="+mn-lt"/>
                <a:cs typeface="+mn-lt"/>
              </a:rPr>
              <a:t>RUT, nombre completo, direcciones, teléfonos.</a:t>
            </a:r>
          </a:p>
          <a:p>
            <a:pPr>
              <a:buFont typeface="Arial"/>
              <a:buChar char="•"/>
            </a:pPr>
            <a:r>
              <a:rPr lang="es-ES" dirty="0">
                <a:ea typeface="+mn-lt"/>
                <a:cs typeface="+mn-lt"/>
              </a:rPr>
              <a:t>Diagnósticos clínicos, fichas médicas, resultados de exámenes.</a:t>
            </a:r>
          </a:p>
          <a:p>
            <a:pPr>
              <a:buFont typeface="Arial"/>
              <a:buChar char="•"/>
            </a:pPr>
            <a:r>
              <a:rPr lang="es-ES" dirty="0">
                <a:ea typeface="+mn-lt"/>
                <a:cs typeface="+mn-lt"/>
              </a:rPr>
              <a:t>Documentos internos de la organización (contratos, bases de datos, correos, políticas).</a:t>
            </a:r>
          </a:p>
          <a:p>
            <a:pPr>
              <a:buFont typeface="Arial"/>
              <a:buChar char="•"/>
            </a:pPr>
            <a:r>
              <a:rPr lang="es-ES" dirty="0">
                <a:ea typeface="+mn-lt"/>
                <a:cs typeface="+mn-lt"/>
              </a:rPr>
              <a:t>Claves, usuarios, correos institucionales.</a:t>
            </a:r>
            <a:endParaRPr lang="es-ES" dirty="0"/>
          </a:p>
          <a:p>
            <a:pPr>
              <a:buNone/>
            </a:pPr>
            <a:endParaRPr lang="es-ES" b="1" dirty="0">
              <a:ea typeface="+mn-lt"/>
              <a:cs typeface="+mn-lt"/>
            </a:endParaRPr>
          </a:p>
          <a:p>
            <a:pPr>
              <a:buNone/>
            </a:pPr>
            <a:endParaRPr lang="es-ES" b="1" dirty="0"/>
          </a:p>
        </p:txBody>
      </p:sp>
    </p:spTree>
    <p:extLst>
      <p:ext uri="{BB962C8B-B14F-4D97-AF65-F5344CB8AC3E}">
        <p14:creationId xmlns:p14="http://schemas.microsoft.com/office/powerpoint/2010/main" val="162406924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4C9BA-3200-0A31-697D-76B516FF8CD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B2181E-A498-71A9-835B-A5AA7241A40B}"/>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71286C5E-B0A0-BD4E-2848-A14014BFF459}"/>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dirty="0"/>
              <a:t>1. </a:t>
            </a:r>
            <a:r>
              <a:rPr lang="es-ES" b="1" dirty="0"/>
              <a:t>Riesgos asociados al uso de IA con datos personales o institucionales</a:t>
            </a:r>
            <a:endParaRPr lang="es-ES" dirty="0"/>
          </a:p>
          <a:p>
            <a:pPr>
              <a:buNone/>
            </a:pPr>
            <a:r>
              <a:rPr lang="es-ES" dirty="0"/>
              <a:t>⚠️ Ejemplo común:</a:t>
            </a:r>
          </a:p>
          <a:p>
            <a:pPr>
              <a:buNone/>
            </a:pPr>
            <a:r>
              <a:rPr lang="es-ES" dirty="0">
                <a:ea typeface="+mn-lt"/>
                <a:cs typeface="+mn-lt"/>
              </a:rPr>
              <a:t>❌ </a:t>
            </a:r>
            <a:r>
              <a:rPr lang="es-ES" i="1" dirty="0">
                <a:ea typeface="+mn-lt"/>
                <a:cs typeface="+mn-lt"/>
              </a:rPr>
              <a:t>Pedirle a </a:t>
            </a:r>
            <a:r>
              <a:rPr lang="es-ES" i="1" err="1">
                <a:ea typeface="+mn-lt"/>
                <a:cs typeface="+mn-lt"/>
              </a:rPr>
              <a:t>ChatGPT</a:t>
            </a:r>
            <a:r>
              <a:rPr lang="es-ES" i="1" dirty="0">
                <a:ea typeface="+mn-lt"/>
                <a:cs typeface="+mn-lt"/>
              </a:rPr>
              <a:t> que redacte un correo con los datos de una paciente: “Estimada Andrea Rojas, su examen de VIH salió positivo.”</a:t>
            </a:r>
            <a:endParaRPr lang="es-ES" dirty="0"/>
          </a:p>
          <a:p>
            <a:pPr>
              <a:buNone/>
            </a:pPr>
            <a:r>
              <a:rPr lang="es-ES" dirty="0">
                <a:ea typeface="+mn-lt"/>
                <a:cs typeface="+mn-lt"/>
              </a:rPr>
              <a:t>Ese texto </a:t>
            </a:r>
            <a:r>
              <a:rPr lang="es-ES" b="1" dirty="0">
                <a:ea typeface="+mn-lt"/>
                <a:cs typeface="+mn-lt"/>
              </a:rPr>
              <a:t>jamás</a:t>
            </a:r>
            <a:r>
              <a:rPr lang="es-ES" dirty="0">
                <a:ea typeface="+mn-lt"/>
                <a:cs typeface="+mn-lt"/>
              </a:rPr>
              <a:t> debiese pasarse por un sistema que no garantice confidencialidad.</a:t>
            </a:r>
            <a:endParaRPr lang="es-ES" dirty="0"/>
          </a:p>
          <a:p>
            <a:pPr>
              <a:buNone/>
            </a:pPr>
            <a:r>
              <a:rPr lang="es-ES" dirty="0"/>
              <a:t>📌 </a:t>
            </a:r>
            <a:r>
              <a:rPr lang="es-ES" dirty="0">
                <a:ea typeface="+mn-lt"/>
                <a:cs typeface="+mn-lt"/>
              </a:rPr>
              <a:t> “Lo que escribas puede ser usado para entrenar futuros modelos. Piensa: ¿Lo subirías a Google sin pensarlo dos veces? Si la respuesta es no, entonces tampoco lo pongas en una IA.”</a:t>
            </a:r>
          </a:p>
          <a:p>
            <a:pPr>
              <a:buNone/>
            </a:pPr>
            <a:endParaRPr lang="es-ES" b="1" dirty="0"/>
          </a:p>
          <a:p>
            <a:pPr>
              <a:buNone/>
            </a:pPr>
            <a:endParaRPr lang="es-ES" b="1" dirty="0"/>
          </a:p>
        </p:txBody>
      </p:sp>
    </p:spTree>
    <p:extLst>
      <p:ext uri="{BB962C8B-B14F-4D97-AF65-F5344CB8AC3E}">
        <p14:creationId xmlns:p14="http://schemas.microsoft.com/office/powerpoint/2010/main" val="277632344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1D033-BA4A-AD82-9A4D-EBDED3CF66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28D884-08B3-272A-DAD4-76419DA58A87}"/>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42A3D6F3-922E-A484-C768-305CBD6E26EE}"/>
              </a:ext>
            </a:extLst>
          </p:cNvPr>
          <p:cNvSpPr>
            <a:spLocks noGrp="1"/>
          </p:cNvSpPr>
          <p:nvPr>
            <p:ph idx="1"/>
          </p:nvPr>
        </p:nvSpPr>
        <p:spPr>
          <a:xfrm>
            <a:off x="877845" y="2262066"/>
            <a:ext cx="10514054" cy="3549361"/>
          </a:xfrm>
        </p:spPr>
        <p:txBody>
          <a:bodyPr vert="horz" lIns="91440" tIns="45720" rIns="91440" bIns="45720" rtlCol="0" anchor="t">
            <a:normAutofit fontScale="85000" lnSpcReduction="20000"/>
          </a:bodyPr>
          <a:lstStyle/>
          <a:p>
            <a:pPr>
              <a:buNone/>
            </a:pPr>
            <a:r>
              <a:rPr lang="es-ES" b="1" dirty="0"/>
              <a:t>2. Buenas prácticas en el manejo de documentos sensibles</a:t>
            </a:r>
            <a:endParaRPr lang="es-ES"/>
          </a:p>
          <a:p>
            <a:pPr>
              <a:buNone/>
            </a:pPr>
            <a:r>
              <a:rPr lang="es-ES" dirty="0">
                <a:ea typeface="+mn-lt"/>
                <a:cs typeface="+mn-lt"/>
              </a:rPr>
              <a:t>Aquí se trata de formar hábitos conscientes en el uso de herramientas tecnológicas. Algunas prácticas recomendadas:</a:t>
            </a:r>
          </a:p>
          <a:p>
            <a:pPr>
              <a:buNone/>
            </a:pPr>
            <a:r>
              <a:rPr lang="es-ES" dirty="0"/>
              <a:t>✅ Recomendaciones:</a:t>
            </a:r>
          </a:p>
          <a:p>
            <a:pPr>
              <a:buFont typeface="Arial"/>
              <a:buChar char="•"/>
            </a:pPr>
            <a:r>
              <a:rPr lang="es-ES" dirty="0">
                <a:ea typeface="+mn-lt"/>
                <a:cs typeface="+mn-lt"/>
              </a:rPr>
              <a:t>Nunca copiar-pegar documentos completos sensibles en un </a:t>
            </a:r>
            <a:r>
              <a:rPr lang="es-ES" dirty="0" err="1">
                <a:ea typeface="+mn-lt"/>
                <a:cs typeface="+mn-lt"/>
              </a:rPr>
              <a:t>prompt</a:t>
            </a:r>
            <a:r>
              <a:rPr lang="es-ES" dirty="0">
                <a:ea typeface="+mn-lt"/>
                <a:cs typeface="+mn-lt"/>
              </a:rPr>
              <a:t>.</a:t>
            </a:r>
            <a:endParaRPr lang="es-ES" dirty="0"/>
          </a:p>
          <a:p>
            <a:pPr>
              <a:buFont typeface="Arial"/>
              <a:buChar char="•"/>
            </a:pPr>
            <a:r>
              <a:rPr lang="es-ES" dirty="0">
                <a:ea typeface="+mn-lt"/>
                <a:cs typeface="+mn-lt"/>
              </a:rPr>
              <a:t>Si vas a usar IA para ayudarte con un documento, </a:t>
            </a:r>
            <a:r>
              <a:rPr lang="es-ES" b="1" dirty="0">
                <a:ea typeface="+mn-lt"/>
                <a:cs typeface="+mn-lt"/>
              </a:rPr>
              <a:t>anonimiza</a:t>
            </a:r>
            <a:r>
              <a:rPr lang="es-ES" dirty="0">
                <a:ea typeface="+mn-lt"/>
                <a:cs typeface="+mn-lt"/>
              </a:rPr>
              <a:t> nombres, fechas o contenidos críticos.</a:t>
            </a:r>
            <a:endParaRPr lang="es-ES" dirty="0"/>
          </a:p>
          <a:p>
            <a:pPr>
              <a:buFont typeface="Arial"/>
              <a:buChar char="•"/>
            </a:pPr>
            <a:r>
              <a:rPr lang="es-ES" dirty="0">
                <a:ea typeface="+mn-lt"/>
                <a:cs typeface="+mn-lt"/>
              </a:rPr>
              <a:t>Usa entornos cerrados (</a:t>
            </a:r>
            <a:r>
              <a:rPr lang="es-ES" dirty="0" err="1">
                <a:ea typeface="+mn-lt"/>
                <a:cs typeface="+mn-lt"/>
              </a:rPr>
              <a:t>ej</a:t>
            </a:r>
            <a:r>
              <a:rPr lang="es-ES" dirty="0">
                <a:ea typeface="+mn-lt"/>
                <a:cs typeface="+mn-lt"/>
              </a:rPr>
              <a:t>: IA internas o que operan en servidores locales o corporativos).</a:t>
            </a:r>
          </a:p>
          <a:p>
            <a:pPr>
              <a:buFont typeface="Arial"/>
              <a:buChar char="•"/>
            </a:pPr>
            <a:r>
              <a:rPr lang="es-ES" dirty="0">
                <a:ea typeface="+mn-lt"/>
                <a:cs typeface="+mn-lt"/>
              </a:rPr>
              <a:t>Revisa los términos de uso: algunas herramientas </a:t>
            </a:r>
            <a:r>
              <a:rPr lang="es-ES" i="1" dirty="0">
                <a:ea typeface="+mn-lt"/>
                <a:cs typeface="+mn-lt"/>
              </a:rPr>
              <a:t>guardan o analizan tus datos</a:t>
            </a:r>
            <a:r>
              <a:rPr lang="es-ES" dirty="0">
                <a:ea typeface="+mn-lt"/>
                <a:cs typeface="+mn-lt"/>
              </a:rPr>
              <a:t> (otras como </a:t>
            </a:r>
            <a:r>
              <a:rPr lang="es-ES" dirty="0" err="1">
                <a:ea typeface="+mn-lt"/>
                <a:cs typeface="+mn-lt"/>
              </a:rPr>
              <a:t>ChatGPT</a:t>
            </a:r>
            <a:r>
              <a:rPr lang="es-ES" dirty="0">
                <a:ea typeface="+mn-lt"/>
                <a:cs typeface="+mn-lt"/>
              </a:rPr>
              <a:t> Enterprise o </a:t>
            </a:r>
            <a:r>
              <a:rPr lang="es-ES" dirty="0" err="1">
                <a:ea typeface="+mn-lt"/>
                <a:cs typeface="+mn-lt"/>
              </a:rPr>
              <a:t>Copilot</a:t>
            </a:r>
            <a:r>
              <a:rPr lang="es-ES" dirty="0">
                <a:ea typeface="+mn-lt"/>
                <a:cs typeface="+mn-lt"/>
              </a:rPr>
              <a:t> Pro prometen no hacerlo).</a:t>
            </a:r>
            <a:endParaRPr lang="es-ES" dirty="0"/>
          </a:p>
          <a:p>
            <a:pPr marL="0" indent="0">
              <a:buNone/>
            </a:pPr>
            <a:r>
              <a:rPr lang="es-ES" dirty="0"/>
              <a:t>🧠 Tip: “</a:t>
            </a:r>
            <a:r>
              <a:rPr lang="es-ES" dirty="0">
                <a:ea typeface="+mn-lt"/>
                <a:cs typeface="+mn-lt"/>
              </a:rPr>
              <a:t>Antes de usar IA con un archivo, piensa si ese archivo podría compartirse sin consecuencias en una reunión pública.”</a:t>
            </a:r>
            <a:endParaRPr lang="es-ES"/>
          </a:p>
          <a:p>
            <a:pPr>
              <a:buNone/>
            </a:pPr>
            <a:endParaRPr lang="es-ES" b="1" dirty="0"/>
          </a:p>
          <a:p>
            <a:pPr>
              <a:buNone/>
            </a:pPr>
            <a:endParaRPr lang="es-ES" b="1" dirty="0"/>
          </a:p>
        </p:txBody>
      </p:sp>
    </p:spTree>
    <p:extLst>
      <p:ext uri="{BB962C8B-B14F-4D97-AF65-F5344CB8AC3E}">
        <p14:creationId xmlns:p14="http://schemas.microsoft.com/office/powerpoint/2010/main" val="212515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F4EB9-D188-3AA0-3E37-19265C0ED61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CFA151-1FD3-70C2-49A4-0C3948393F3E}"/>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01A12C1B-5BB4-F9B2-DAF1-50576AF18412}"/>
              </a:ext>
            </a:extLst>
          </p:cNvPr>
          <p:cNvSpPr>
            <a:spLocks noGrp="1"/>
          </p:cNvSpPr>
          <p:nvPr>
            <p:ph idx="1"/>
          </p:nvPr>
        </p:nvSpPr>
        <p:spPr/>
        <p:txBody>
          <a:bodyPr vert="horz" lIns="91440" tIns="45720" rIns="91440" bIns="45720" rtlCol="0" anchor="t">
            <a:normAutofit/>
          </a:bodyPr>
          <a:lstStyle/>
          <a:p>
            <a:pPr algn="ctr">
              <a:buNone/>
            </a:pPr>
            <a:r>
              <a:rPr lang="es-ES" sz="2400" b="1" dirty="0"/>
              <a:t>🧱 MITO 3: “La IA entiende lo que dice.”</a:t>
            </a:r>
          </a:p>
          <a:p>
            <a:pPr>
              <a:buNone/>
            </a:pPr>
            <a:r>
              <a:rPr lang="es-ES" dirty="0">
                <a:ea typeface="+mn-lt"/>
                <a:cs typeface="+mn-lt"/>
              </a:rPr>
              <a:t>💥 Por qué surge:</a:t>
            </a:r>
          </a:p>
          <a:p>
            <a:pPr marL="0" indent="0">
              <a:buNone/>
            </a:pPr>
            <a:r>
              <a:rPr lang="es-ES" i="1" dirty="0">
                <a:ea typeface="+mn-lt"/>
                <a:cs typeface="+mn-lt"/>
              </a:rPr>
              <a:t>Los modelos de lenguaje como </a:t>
            </a:r>
            <a:r>
              <a:rPr lang="es-ES" i="1" dirty="0" err="1">
                <a:ea typeface="+mn-lt"/>
                <a:cs typeface="+mn-lt"/>
              </a:rPr>
              <a:t>ChatGPT</a:t>
            </a:r>
            <a:r>
              <a:rPr lang="es-ES" i="1" dirty="0">
                <a:ea typeface="+mn-lt"/>
                <a:cs typeface="+mn-lt"/>
              </a:rPr>
              <a:t> escriben textos coherentes, naturales... a veces, demasiado convincentes.</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2370755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A68E3-5C87-7E65-A93E-15D10D660F8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81075E1-8908-D0A7-A1C0-DF34D639507C}"/>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BC1650CF-E223-685C-41C8-C8DB90AD3CC2}"/>
              </a:ext>
            </a:extLst>
          </p:cNvPr>
          <p:cNvSpPr>
            <a:spLocks noGrp="1"/>
          </p:cNvSpPr>
          <p:nvPr>
            <p:ph idx="1"/>
          </p:nvPr>
        </p:nvSpPr>
        <p:spPr>
          <a:xfrm>
            <a:off x="877845" y="2262066"/>
            <a:ext cx="10514054" cy="3549361"/>
          </a:xfrm>
        </p:spPr>
        <p:txBody>
          <a:bodyPr vert="horz" lIns="91440" tIns="45720" rIns="91440" bIns="45720" rtlCol="0" anchor="t">
            <a:normAutofit lnSpcReduction="10000"/>
          </a:bodyPr>
          <a:lstStyle/>
          <a:p>
            <a:pPr>
              <a:buNone/>
            </a:pPr>
            <a:r>
              <a:rPr lang="es-ES" dirty="0"/>
              <a:t>3. </a:t>
            </a:r>
            <a:r>
              <a:rPr lang="es-ES" b="1" dirty="0"/>
              <a:t>Configuración básica de privacidad en herramientas de IA</a:t>
            </a:r>
            <a:endParaRPr lang="es-ES"/>
          </a:p>
          <a:p>
            <a:pPr marL="0" indent="0">
              <a:buNone/>
            </a:pPr>
            <a:r>
              <a:rPr lang="es-ES" dirty="0">
                <a:ea typeface="+mn-lt"/>
                <a:cs typeface="+mn-lt"/>
              </a:rPr>
              <a:t>La mayoría de las herramientas ofrecen opciones mínimas de privacidad. Aquí puedes mostrar algunas:</a:t>
            </a:r>
            <a:endParaRPr lang="es-ES"/>
          </a:p>
          <a:p>
            <a:pPr>
              <a:buNone/>
            </a:pPr>
            <a:r>
              <a:rPr lang="es-ES" dirty="0"/>
              <a:t>🔒 </a:t>
            </a:r>
            <a:r>
              <a:rPr lang="es-ES" dirty="0" err="1"/>
              <a:t>ChatGPT</a:t>
            </a:r>
            <a:r>
              <a:rPr lang="es-ES" dirty="0"/>
              <a:t>:</a:t>
            </a:r>
          </a:p>
          <a:p>
            <a:pPr>
              <a:buFont typeface="Arial"/>
              <a:buChar char="•"/>
            </a:pPr>
            <a:r>
              <a:rPr lang="es-ES" dirty="0">
                <a:ea typeface="+mn-lt"/>
                <a:cs typeface="+mn-lt"/>
              </a:rPr>
              <a:t>En la versión gratuita, las conversaciones </a:t>
            </a:r>
            <a:r>
              <a:rPr lang="es-ES" b="1" dirty="0">
                <a:ea typeface="+mn-lt"/>
                <a:cs typeface="+mn-lt"/>
              </a:rPr>
              <a:t>sí se usan para entrenamiento</a:t>
            </a:r>
            <a:r>
              <a:rPr lang="es-ES" dirty="0">
                <a:ea typeface="+mn-lt"/>
                <a:cs typeface="+mn-lt"/>
              </a:rPr>
              <a:t> (a menos que se desactive).</a:t>
            </a:r>
            <a:endParaRPr lang="es-ES"/>
          </a:p>
          <a:p>
            <a:pPr>
              <a:buFont typeface="Arial"/>
              <a:buChar char="•"/>
            </a:pPr>
            <a:r>
              <a:rPr lang="es-ES" dirty="0">
                <a:ea typeface="+mn-lt"/>
                <a:cs typeface="+mn-lt"/>
              </a:rPr>
              <a:t>Puedes desactivar esto:</a:t>
            </a:r>
            <a:br>
              <a:rPr lang="es-ES" dirty="0">
                <a:ea typeface="+mn-lt"/>
                <a:cs typeface="+mn-lt"/>
              </a:rPr>
            </a:br>
            <a:r>
              <a:rPr lang="es-ES" dirty="0">
                <a:ea typeface="+mn-lt"/>
                <a:cs typeface="+mn-lt"/>
              </a:rPr>
              <a:t> </a:t>
            </a:r>
            <a:r>
              <a:rPr lang="es-ES" dirty="0">
                <a:latin typeface="Consolas"/>
                <a:ea typeface="+mn-lt"/>
                <a:cs typeface="+mn-lt"/>
              </a:rPr>
              <a:t>Configuración → Personalización de datos → Desactivar “Permitir que se usen mis datos…”</a:t>
            </a:r>
            <a:endParaRPr lang="es-ES" dirty="0"/>
          </a:p>
          <a:p>
            <a:pPr>
              <a:buNone/>
            </a:pPr>
            <a:endParaRPr lang="es-ES" b="1" dirty="0"/>
          </a:p>
          <a:p>
            <a:pPr>
              <a:buNone/>
            </a:pPr>
            <a:endParaRPr lang="es-ES" b="1" dirty="0"/>
          </a:p>
        </p:txBody>
      </p:sp>
    </p:spTree>
    <p:extLst>
      <p:ext uri="{BB962C8B-B14F-4D97-AF65-F5344CB8AC3E}">
        <p14:creationId xmlns:p14="http://schemas.microsoft.com/office/powerpoint/2010/main" val="398377887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B72F4-9E32-D3BF-9572-15DFE7AE7D4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B38907E-A9B5-3AD7-7056-2441F88A840C}"/>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11AC4E8D-92E1-912E-6ABD-1F1FFA2C3877}"/>
              </a:ext>
            </a:extLst>
          </p:cNvPr>
          <p:cNvSpPr>
            <a:spLocks noGrp="1"/>
          </p:cNvSpPr>
          <p:nvPr>
            <p:ph idx="1"/>
          </p:nvPr>
        </p:nvSpPr>
        <p:spPr>
          <a:xfrm>
            <a:off x="877845" y="2262066"/>
            <a:ext cx="10514054" cy="3549361"/>
          </a:xfrm>
        </p:spPr>
        <p:txBody>
          <a:bodyPr vert="horz" lIns="91440" tIns="45720" rIns="91440" bIns="45720" rtlCol="0" anchor="t">
            <a:normAutofit fontScale="85000" lnSpcReduction="20000"/>
          </a:bodyPr>
          <a:lstStyle/>
          <a:p>
            <a:pPr>
              <a:buNone/>
            </a:pPr>
            <a:r>
              <a:rPr lang="es-ES" dirty="0"/>
              <a:t>3. </a:t>
            </a:r>
            <a:r>
              <a:rPr lang="es-ES" b="1" dirty="0"/>
              <a:t>Configuración básica de privacidad en herramientas de IA</a:t>
            </a:r>
            <a:endParaRPr lang="es-ES" dirty="0"/>
          </a:p>
          <a:p>
            <a:pPr>
              <a:buNone/>
            </a:pPr>
            <a:r>
              <a:rPr lang="es-ES" dirty="0"/>
              <a:t>🛡️ </a:t>
            </a:r>
            <a:r>
              <a:rPr lang="es-ES" dirty="0" err="1"/>
              <a:t>Copilot</a:t>
            </a:r>
            <a:r>
              <a:rPr lang="es-ES" dirty="0"/>
              <a:t> (Microsoft 365):</a:t>
            </a:r>
          </a:p>
          <a:p>
            <a:pPr>
              <a:buFont typeface="Arial"/>
              <a:buChar char="•"/>
            </a:pPr>
            <a:r>
              <a:rPr lang="es-ES" dirty="0">
                <a:ea typeface="+mn-lt"/>
                <a:cs typeface="+mn-lt"/>
              </a:rPr>
              <a:t>Mayor seguridad, ya que en entornos empresariales, los datos </a:t>
            </a:r>
            <a:r>
              <a:rPr lang="es-ES" b="1" dirty="0">
                <a:ea typeface="+mn-lt"/>
                <a:cs typeface="+mn-lt"/>
              </a:rPr>
              <a:t>no se usan para entrenamiento externo</a:t>
            </a:r>
            <a:r>
              <a:rPr lang="es-ES" dirty="0">
                <a:ea typeface="+mn-lt"/>
                <a:cs typeface="+mn-lt"/>
              </a:rPr>
              <a:t>.</a:t>
            </a:r>
          </a:p>
          <a:p>
            <a:pPr>
              <a:buFont typeface="Arial"/>
              <a:buChar char="•"/>
            </a:pPr>
            <a:r>
              <a:rPr lang="es-ES" dirty="0">
                <a:ea typeface="+mn-lt"/>
                <a:cs typeface="+mn-lt"/>
              </a:rPr>
              <a:t>Sin embargo, </a:t>
            </a:r>
            <a:r>
              <a:rPr lang="es-ES" b="1" dirty="0">
                <a:ea typeface="+mn-lt"/>
                <a:cs typeface="+mn-lt"/>
              </a:rPr>
              <a:t>lo que escribes sí puede ser visible por administradores del sistema</a:t>
            </a:r>
            <a:r>
              <a:rPr lang="es-ES" dirty="0">
                <a:ea typeface="+mn-lt"/>
                <a:cs typeface="+mn-lt"/>
              </a:rPr>
              <a:t>.</a:t>
            </a:r>
            <a:endParaRPr lang="es-ES" dirty="0"/>
          </a:p>
          <a:p>
            <a:pPr marL="0" indent="0">
              <a:buNone/>
            </a:pPr>
            <a:endParaRPr lang="es-ES" dirty="0"/>
          </a:p>
          <a:p>
            <a:pPr marL="0" indent="0">
              <a:buNone/>
            </a:pPr>
            <a:r>
              <a:rPr lang="es-ES" dirty="0"/>
              <a:t>🛠️ Sugerencias generales:</a:t>
            </a:r>
          </a:p>
          <a:p>
            <a:pPr>
              <a:buFont typeface="Arial"/>
              <a:buChar char="•"/>
            </a:pPr>
            <a:r>
              <a:rPr lang="es-ES" dirty="0">
                <a:ea typeface="+mn-lt"/>
                <a:cs typeface="+mn-lt"/>
              </a:rPr>
              <a:t>Usar sesiones de incógnito o temporales si compartes dispositivos.</a:t>
            </a:r>
            <a:endParaRPr lang="es-ES" dirty="0"/>
          </a:p>
          <a:p>
            <a:pPr>
              <a:buFont typeface="Arial"/>
              <a:buChar char="•"/>
            </a:pPr>
            <a:r>
              <a:rPr lang="es-ES" dirty="0">
                <a:ea typeface="+mn-lt"/>
                <a:cs typeface="+mn-lt"/>
              </a:rPr>
              <a:t>No almacenar </a:t>
            </a:r>
            <a:r>
              <a:rPr lang="es-ES" dirty="0" err="1">
                <a:ea typeface="+mn-lt"/>
                <a:cs typeface="+mn-lt"/>
              </a:rPr>
              <a:t>prompts</a:t>
            </a:r>
            <a:r>
              <a:rPr lang="es-ES" dirty="0">
                <a:ea typeface="+mn-lt"/>
                <a:cs typeface="+mn-lt"/>
              </a:rPr>
              <a:t> con datos sensibles en blocs de notas ni en la nube sin encriptación.</a:t>
            </a:r>
            <a:endParaRPr lang="es-ES" dirty="0"/>
          </a:p>
          <a:p>
            <a:pPr>
              <a:buFont typeface="Arial"/>
              <a:buChar char="•"/>
            </a:pPr>
            <a:r>
              <a:rPr lang="es-ES" dirty="0">
                <a:ea typeface="+mn-lt"/>
                <a:cs typeface="+mn-lt"/>
              </a:rPr>
              <a:t>Evitar conectar IA a plataformas que ya contienen datos confidenciales (como CRM, bases de pacientes, etc.) sin supervisión TI.</a:t>
            </a:r>
            <a:endParaRPr lang="es-ES" dirty="0"/>
          </a:p>
          <a:p>
            <a:pPr>
              <a:buNone/>
            </a:pPr>
            <a:endParaRPr lang="es-ES" b="1" dirty="0"/>
          </a:p>
          <a:p>
            <a:pPr>
              <a:buNone/>
            </a:pPr>
            <a:endParaRPr lang="es-ES" b="1" dirty="0"/>
          </a:p>
        </p:txBody>
      </p:sp>
    </p:spTree>
    <p:extLst>
      <p:ext uri="{BB962C8B-B14F-4D97-AF65-F5344CB8AC3E}">
        <p14:creationId xmlns:p14="http://schemas.microsoft.com/office/powerpoint/2010/main" val="346645942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A4ACE-03F8-BEF6-296F-05C4743AC9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C0DA137-152B-461E-907C-F3A5F67A5D14}"/>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AC8B1DC7-B218-7430-A4D3-AEF5C6237ACC}"/>
              </a:ext>
            </a:extLst>
          </p:cNvPr>
          <p:cNvSpPr>
            <a:spLocks noGrp="1"/>
          </p:cNvSpPr>
          <p:nvPr>
            <p:ph idx="1"/>
          </p:nvPr>
        </p:nvSpPr>
        <p:spPr>
          <a:xfrm>
            <a:off x="838516" y="2158827"/>
            <a:ext cx="10514054" cy="2217091"/>
          </a:xfrm>
        </p:spPr>
        <p:txBody>
          <a:bodyPr vert="horz" lIns="91440" tIns="45720" rIns="91440" bIns="45720" rtlCol="0" anchor="t">
            <a:normAutofit/>
          </a:bodyPr>
          <a:lstStyle/>
          <a:p>
            <a:pPr>
              <a:buNone/>
            </a:pPr>
            <a:r>
              <a:rPr lang="es-ES" b="1" dirty="0"/>
              <a:t>🎯 Actividad práctica sugerida</a:t>
            </a:r>
          </a:p>
          <a:p>
            <a:pPr>
              <a:buNone/>
            </a:pPr>
            <a:r>
              <a:rPr lang="es-ES" b="1" dirty="0">
                <a:ea typeface="+mn-lt"/>
                <a:cs typeface="+mn-lt"/>
              </a:rPr>
              <a:t>Nombre:</a:t>
            </a:r>
            <a:r>
              <a:rPr lang="es-ES" dirty="0">
                <a:ea typeface="+mn-lt"/>
                <a:cs typeface="+mn-lt"/>
              </a:rPr>
              <a:t> “¿Es seguro o no?”</a:t>
            </a:r>
            <a:endParaRPr lang="es-ES" dirty="0"/>
          </a:p>
          <a:p>
            <a:pPr marL="0" indent="0">
              <a:buNone/>
            </a:pPr>
            <a:r>
              <a:rPr lang="es-ES" b="1" dirty="0">
                <a:ea typeface="+mn-lt"/>
                <a:cs typeface="+mn-lt"/>
              </a:rPr>
              <a:t>Dinámica:</a:t>
            </a:r>
            <a:r>
              <a:rPr lang="es-ES" dirty="0">
                <a:ea typeface="+mn-lt"/>
                <a:cs typeface="+mn-lt"/>
              </a:rPr>
              <a:t> Muestras ejemplos de </a:t>
            </a:r>
            <a:r>
              <a:rPr lang="es-ES" err="1">
                <a:ea typeface="+mn-lt"/>
                <a:cs typeface="+mn-lt"/>
              </a:rPr>
              <a:t>prompts</a:t>
            </a:r>
            <a:r>
              <a:rPr lang="es-ES" dirty="0">
                <a:ea typeface="+mn-lt"/>
                <a:cs typeface="+mn-lt"/>
              </a:rPr>
              <a:t> reales y el grupo debe decidir si se están aplicando buenas prácticas de ciberseguridad.</a:t>
            </a:r>
            <a:endParaRPr lang="es-ES" dirty="0"/>
          </a:p>
          <a:p>
            <a:pPr>
              <a:buNone/>
            </a:pPr>
            <a:r>
              <a:rPr lang="es-ES" dirty="0">
                <a:ea typeface="+mn-lt"/>
                <a:cs typeface="+mn-lt"/>
              </a:rPr>
              <a:t>Ejemplos:</a:t>
            </a:r>
            <a:endParaRPr lang="es-ES" dirty="0"/>
          </a:p>
        </p:txBody>
      </p:sp>
      <p:graphicFrame>
        <p:nvGraphicFramePr>
          <p:cNvPr id="5" name="Tabla 4">
            <a:extLst>
              <a:ext uri="{FF2B5EF4-FFF2-40B4-BE49-F238E27FC236}">
                <a16:creationId xmlns:a16="http://schemas.microsoft.com/office/drawing/2014/main" id="{0F36BE15-8410-8BD1-2275-205C629F14C8}"/>
              </a:ext>
            </a:extLst>
          </p:cNvPr>
          <p:cNvGraphicFramePr>
            <a:graphicFrameLocks noGrp="1"/>
          </p:cNvGraphicFramePr>
          <p:nvPr>
            <p:extLst>
              <p:ext uri="{D42A27DB-BD31-4B8C-83A1-F6EECF244321}">
                <p14:modId xmlns:p14="http://schemas.microsoft.com/office/powerpoint/2010/main" val="724732439"/>
              </p:ext>
            </p:extLst>
          </p:nvPr>
        </p:nvGraphicFramePr>
        <p:xfrm>
          <a:off x="1037303" y="4374863"/>
          <a:ext cx="9694333" cy="1676400"/>
        </p:xfrm>
        <a:graphic>
          <a:graphicData uri="http://schemas.openxmlformats.org/drawingml/2006/table">
            <a:tbl>
              <a:tblPr firstRow="1" bandRow="1">
                <a:tableStyleId>{93296810-A885-4BE3-A3E7-6D5BEEA58F35}</a:tableStyleId>
              </a:tblPr>
              <a:tblGrid>
                <a:gridCol w="8382000">
                  <a:extLst>
                    <a:ext uri="{9D8B030D-6E8A-4147-A177-3AD203B41FA5}">
                      <a16:colId xmlns:a16="http://schemas.microsoft.com/office/drawing/2014/main" val="887986088"/>
                    </a:ext>
                  </a:extLst>
                </a:gridCol>
                <a:gridCol w="1312333">
                  <a:extLst>
                    <a:ext uri="{9D8B030D-6E8A-4147-A177-3AD203B41FA5}">
                      <a16:colId xmlns:a16="http://schemas.microsoft.com/office/drawing/2014/main" val="2680830628"/>
                    </a:ext>
                  </a:extLst>
                </a:gridCol>
              </a:tblGrid>
              <a:tr h="0">
                <a:tc>
                  <a:txBody>
                    <a:bodyPr/>
                    <a:lstStyle/>
                    <a:p>
                      <a:pPr>
                        <a:buNone/>
                      </a:pPr>
                      <a:r>
                        <a:rPr lang="es-ES" sz="1600" err="1"/>
                        <a:t>Prompt</a:t>
                      </a:r>
                    </a:p>
                  </a:txBody>
                  <a:tcPr anchor="ctr"/>
                </a:tc>
                <a:tc>
                  <a:txBody>
                    <a:bodyPr/>
                    <a:lstStyle/>
                    <a:p>
                      <a:pPr algn="ctr">
                        <a:buNone/>
                      </a:pPr>
                      <a:r>
                        <a:rPr lang="es-ES" sz="1600" dirty="0"/>
                        <a:t>¿Seguro?</a:t>
                      </a:r>
                    </a:p>
                  </a:txBody>
                  <a:tcPr anchor="ctr"/>
                </a:tc>
                <a:extLst>
                  <a:ext uri="{0D108BD9-81ED-4DB2-BD59-A6C34878D82A}">
                    <a16:rowId xmlns:a16="http://schemas.microsoft.com/office/drawing/2014/main" val="392805847"/>
                  </a:ext>
                </a:extLst>
              </a:tr>
              <a:tr h="0">
                <a:tc>
                  <a:txBody>
                    <a:bodyPr/>
                    <a:lstStyle/>
                    <a:p>
                      <a:pPr>
                        <a:buNone/>
                      </a:pPr>
                      <a:r>
                        <a:rPr lang="es-ES" sz="1600" dirty="0"/>
                        <a:t>“Redacta carta para María Pérez, RUT 12.345.678-9, con el resultado de su test psicológico.”</a:t>
                      </a:r>
                    </a:p>
                  </a:txBody>
                  <a:tcPr anchor="ctr"/>
                </a:tc>
                <a:tc>
                  <a:txBody>
                    <a:bodyPr/>
                    <a:lstStyle/>
                    <a:p>
                      <a:pPr algn="ctr">
                        <a:buNone/>
                      </a:pPr>
                      <a:r>
                        <a:rPr lang="es-ES" sz="1600" dirty="0"/>
                        <a:t>❌ No</a:t>
                      </a:r>
                    </a:p>
                  </a:txBody>
                  <a:tcPr anchor="ctr"/>
                </a:tc>
                <a:extLst>
                  <a:ext uri="{0D108BD9-81ED-4DB2-BD59-A6C34878D82A}">
                    <a16:rowId xmlns:a16="http://schemas.microsoft.com/office/drawing/2014/main" val="388343880"/>
                  </a:ext>
                </a:extLst>
              </a:tr>
              <a:tr h="0">
                <a:tc>
                  <a:txBody>
                    <a:bodyPr/>
                    <a:lstStyle/>
                    <a:p>
                      <a:pPr>
                        <a:buNone/>
                      </a:pPr>
                      <a:r>
                        <a:rPr lang="es-ES" sz="1600" dirty="0"/>
                        <a:t>“Genera una propuesta genérica para un paciente con trastorno de ansiedad leve.”</a:t>
                      </a:r>
                    </a:p>
                  </a:txBody>
                  <a:tcPr anchor="ctr"/>
                </a:tc>
                <a:tc>
                  <a:txBody>
                    <a:bodyPr/>
                    <a:lstStyle/>
                    <a:p>
                      <a:pPr algn="ctr">
                        <a:buNone/>
                      </a:pPr>
                      <a:r>
                        <a:rPr lang="es-ES" sz="1600" dirty="0"/>
                        <a:t>✅ Sí</a:t>
                      </a:r>
                    </a:p>
                  </a:txBody>
                  <a:tcPr anchor="ctr"/>
                </a:tc>
                <a:extLst>
                  <a:ext uri="{0D108BD9-81ED-4DB2-BD59-A6C34878D82A}">
                    <a16:rowId xmlns:a16="http://schemas.microsoft.com/office/drawing/2014/main" val="2121031459"/>
                  </a:ext>
                </a:extLst>
              </a:tr>
              <a:tr h="0">
                <a:tc>
                  <a:txBody>
                    <a:bodyPr/>
                    <a:lstStyle/>
                    <a:p>
                      <a:pPr>
                        <a:buNone/>
                      </a:pPr>
                      <a:r>
                        <a:rPr lang="es-ES" sz="1600" dirty="0"/>
                        <a:t>“Resume este documento institucional adjunto (PDF con protocolos internos).”</a:t>
                      </a:r>
                    </a:p>
                  </a:txBody>
                  <a:tcPr anchor="ctr"/>
                </a:tc>
                <a:tc>
                  <a:txBody>
                    <a:bodyPr/>
                    <a:lstStyle/>
                    <a:p>
                      <a:pPr algn="ctr">
                        <a:buNone/>
                      </a:pPr>
                      <a:r>
                        <a:rPr lang="es-ES" sz="1600" dirty="0"/>
                        <a:t>❌ No</a:t>
                      </a:r>
                    </a:p>
                  </a:txBody>
                  <a:tcPr anchor="ctr"/>
                </a:tc>
                <a:extLst>
                  <a:ext uri="{0D108BD9-81ED-4DB2-BD59-A6C34878D82A}">
                    <a16:rowId xmlns:a16="http://schemas.microsoft.com/office/drawing/2014/main" val="1849599131"/>
                  </a:ext>
                </a:extLst>
              </a:tr>
              <a:tr h="0">
                <a:tc>
                  <a:txBody>
                    <a:bodyPr/>
                    <a:lstStyle/>
                    <a:p>
                      <a:pPr>
                        <a:buNone/>
                      </a:pPr>
                      <a:r>
                        <a:rPr lang="es-ES" sz="1600" dirty="0"/>
                        <a:t>“Sugiere buenas prácticas en el uso de IA para atención de pacientes.”</a:t>
                      </a:r>
                    </a:p>
                  </a:txBody>
                  <a:tcPr anchor="ctr"/>
                </a:tc>
                <a:tc>
                  <a:txBody>
                    <a:bodyPr/>
                    <a:lstStyle/>
                    <a:p>
                      <a:pPr algn="ctr">
                        <a:buNone/>
                      </a:pPr>
                      <a:r>
                        <a:rPr lang="es-ES" sz="1600" dirty="0"/>
                        <a:t>✅ Sí</a:t>
                      </a:r>
                    </a:p>
                  </a:txBody>
                  <a:tcPr anchor="ctr"/>
                </a:tc>
                <a:extLst>
                  <a:ext uri="{0D108BD9-81ED-4DB2-BD59-A6C34878D82A}">
                    <a16:rowId xmlns:a16="http://schemas.microsoft.com/office/drawing/2014/main" val="1245459032"/>
                  </a:ext>
                </a:extLst>
              </a:tr>
            </a:tbl>
          </a:graphicData>
        </a:graphic>
      </p:graphicFrame>
    </p:spTree>
    <p:extLst>
      <p:ext uri="{BB962C8B-B14F-4D97-AF65-F5344CB8AC3E}">
        <p14:creationId xmlns:p14="http://schemas.microsoft.com/office/powerpoint/2010/main" val="25437909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6DCF4-1CDB-6473-2CDC-DB63AE647EE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9CBF896-23D5-95BB-95DD-546D871D5ACF}"/>
              </a:ext>
            </a:extLst>
          </p:cNvPr>
          <p:cNvSpPr>
            <a:spLocks noGrp="1"/>
          </p:cNvSpPr>
          <p:nvPr>
            <p:ph type="title"/>
          </p:nvPr>
        </p:nvSpPr>
        <p:spPr/>
        <p:txBody>
          <a:bodyPr>
            <a:normAutofit/>
          </a:bodyPr>
          <a:lstStyle/>
          <a:p>
            <a:pPr algn="ctr">
              <a:spcBef>
                <a:spcPts val="0"/>
              </a:spcBef>
            </a:pPr>
            <a:r>
              <a:rPr lang="es-ES" sz="3600" dirty="0"/>
              <a:t>2. Introducción a los principios de ciberseguridad</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7E7ADA6D-AA47-8780-31B4-2886CD8203D3}"/>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“La IA no es buena ni mala. Pero puede ser peligrosa si no la usamos con responsabilidad. Hoy, tener conciencia de ciberseguridad ya no es opcional. Es parte del trabajo.”</a:t>
            </a:r>
            <a:endParaRPr lang="es-ES" dirty="0"/>
          </a:p>
          <a:p>
            <a:pPr algn="ctr">
              <a:buNone/>
            </a:pPr>
            <a:endParaRPr lang="es-ES" i="1" dirty="0"/>
          </a:p>
          <a:p>
            <a:pPr>
              <a:buNone/>
            </a:pPr>
            <a:endParaRPr lang="es-ES" b="1" dirty="0"/>
          </a:p>
        </p:txBody>
      </p:sp>
    </p:spTree>
    <p:extLst>
      <p:ext uri="{BB962C8B-B14F-4D97-AF65-F5344CB8AC3E}">
        <p14:creationId xmlns:p14="http://schemas.microsoft.com/office/powerpoint/2010/main" val="37307499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A3621-9595-5793-45B1-25FE3771B5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5700EC3-CD7E-3B04-B177-471EA6B697E7}"/>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946E073C-8C32-40DA-73F4-E7DFB6341992}"/>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1. 🌐 ¿Por qué es importante hablar de normativas?</a:t>
            </a:r>
          </a:p>
          <a:p>
            <a:pPr>
              <a:buNone/>
            </a:pPr>
            <a:r>
              <a:rPr lang="es-ES" dirty="0">
                <a:ea typeface="+mn-lt"/>
                <a:cs typeface="+mn-lt"/>
              </a:rPr>
              <a:t>“En un mundo donde los datos lo son todo, </a:t>
            </a:r>
            <a:r>
              <a:rPr lang="es-ES" b="1" dirty="0">
                <a:ea typeface="+mn-lt"/>
                <a:cs typeface="+mn-lt"/>
              </a:rPr>
              <a:t>protegerlos es proteger a las personas</a:t>
            </a:r>
            <a:r>
              <a:rPr lang="es-ES" dirty="0">
                <a:ea typeface="+mn-lt"/>
                <a:cs typeface="+mn-lt"/>
              </a:rPr>
              <a:t>.”</a:t>
            </a:r>
            <a:endParaRPr lang="es-ES" dirty="0"/>
          </a:p>
          <a:p>
            <a:pPr marL="0" indent="0">
              <a:buNone/>
            </a:pPr>
            <a:r>
              <a:rPr lang="es-ES" dirty="0">
                <a:ea typeface="+mn-lt"/>
                <a:cs typeface="+mn-lt"/>
              </a:rPr>
              <a:t>La Inteligencia Artificial, al basarse en datos, </a:t>
            </a:r>
            <a:r>
              <a:rPr lang="es-ES" b="1" dirty="0">
                <a:ea typeface="+mn-lt"/>
                <a:cs typeface="+mn-lt"/>
              </a:rPr>
              <a:t>tiene un impacto directo sobre la privacidad, la dignidad y los derechos de las personas</a:t>
            </a:r>
            <a:r>
              <a:rPr lang="es-ES" dirty="0">
                <a:ea typeface="+mn-lt"/>
                <a:cs typeface="+mn-lt"/>
              </a:rPr>
              <a:t>. Por eso, cualquier proyecto, herramienta o uso de IA debe considerar:</a:t>
            </a:r>
            <a:endParaRPr lang="es-ES" dirty="0"/>
          </a:p>
          <a:p>
            <a:pPr>
              <a:buFont typeface="Arial"/>
              <a:buChar char="•"/>
            </a:pPr>
            <a:r>
              <a:rPr lang="es-ES" b="1" dirty="0">
                <a:ea typeface="+mn-lt"/>
                <a:cs typeface="+mn-lt"/>
              </a:rPr>
              <a:t>Normativas vigentes</a:t>
            </a:r>
            <a:endParaRPr lang="es-ES" dirty="0"/>
          </a:p>
          <a:p>
            <a:pPr>
              <a:buFont typeface="Arial"/>
              <a:buChar char="•"/>
            </a:pPr>
            <a:r>
              <a:rPr lang="es-ES" b="1" dirty="0">
                <a:ea typeface="+mn-lt"/>
                <a:cs typeface="+mn-lt"/>
              </a:rPr>
              <a:t>Principios éticos universales</a:t>
            </a:r>
            <a:endParaRPr lang="es-ES" dirty="0"/>
          </a:p>
          <a:p>
            <a:pPr>
              <a:buFont typeface="Arial"/>
              <a:buChar char="•"/>
            </a:pPr>
            <a:r>
              <a:rPr lang="es-ES" b="1" dirty="0">
                <a:ea typeface="+mn-lt"/>
                <a:cs typeface="+mn-lt"/>
              </a:rPr>
              <a:t>Contexto específico de la organización y del país</a:t>
            </a:r>
            <a:endParaRPr lang="es-ES" dirty="0"/>
          </a:p>
          <a:p>
            <a:pPr>
              <a:buNone/>
            </a:pPr>
            <a:endParaRPr lang="es-ES" b="1" dirty="0"/>
          </a:p>
          <a:p>
            <a:pPr algn="ctr">
              <a:buNone/>
            </a:pPr>
            <a:endParaRPr lang="es-ES" i="1" dirty="0"/>
          </a:p>
          <a:p>
            <a:pPr>
              <a:buNone/>
            </a:pPr>
            <a:endParaRPr lang="es-ES" b="1" dirty="0"/>
          </a:p>
        </p:txBody>
      </p:sp>
    </p:spTree>
    <p:extLst>
      <p:ext uri="{BB962C8B-B14F-4D97-AF65-F5344CB8AC3E}">
        <p14:creationId xmlns:p14="http://schemas.microsoft.com/office/powerpoint/2010/main" val="80613058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260A7-0A81-2D52-EDCC-D4ED9731219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E9CABC-73A0-0778-5E7D-5F6C2595BFB5}"/>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4CD060CF-90F4-2070-D064-3D16F116925B}"/>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2. Principales normativas sobre protección de datos (Chile y el mundo)</a:t>
            </a:r>
          </a:p>
          <a:p>
            <a:pPr>
              <a:buNone/>
            </a:pPr>
            <a:r>
              <a:rPr lang="es-ES" dirty="0"/>
              <a:t>🌎 Contexto global</a:t>
            </a:r>
          </a:p>
          <a:p>
            <a:pPr marL="0" indent="0">
              <a:buNone/>
            </a:pPr>
            <a:r>
              <a:rPr lang="es-ES" dirty="0">
                <a:ea typeface="+mn-lt"/>
                <a:cs typeface="+mn-lt"/>
              </a:rPr>
              <a:t>En el mundo, el uso de tecnologías basadas en IA ha impulsado la creación de marcos legales que resguardan los datos personales. Algunas de las normativas más influyentes incluyen:</a:t>
            </a:r>
            <a:endParaRPr lang="es-ES" dirty="0"/>
          </a:p>
          <a:p>
            <a:pPr>
              <a:buFont typeface="Arial"/>
              <a:buChar char="•"/>
            </a:pPr>
            <a:r>
              <a:rPr lang="es-ES" b="1" dirty="0">
                <a:ea typeface="+mn-lt"/>
                <a:cs typeface="+mn-lt"/>
              </a:rPr>
              <a:t>RGPD (Reglamento General de Protección de Datos) – Unión Europea</a:t>
            </a:r>
            <a:br>
              <a:rPr lang="es-ES" b="1" dirty="0">
                <a:ea typeface="+mn-lt"/>
                <a:cs typeface="+mn-lt"/>
              </a:rPr>
            </a:br>
            <a:r>
              <a:rPr lang="es-ES" dirty="0">
                <a:ea typeface="+mn-lt"/>
                <a:cs typeface="+mn-lt"/>
              </a:rPr>
              <a:t>Marco legal pionero en privacidad digital. Reconoce derechos como el acceso, la portabilidad y el “derecho al olvido”. Exige el consentimiento explícito y promueve la transparencia.</a:t>
            </a:r>
            <a:endParaRPr lang="es-ES" dirty="0"/>
          </a:p>
          <a:p>
            <a:pPr marL="0" indent="0">
              <a:buNone/>
            </a:pPr>
            <a:endParaRPr lang="es-ES" b="1" dirty="0"/>
          </a:p>
        </p:txBody>
      </p:sp>
    </p:spTree>
    <p:extLst>
      <p:ext uri="{BB962C8B-B14F-4D97-AF65-F5344CB8AC3E}">
        <p14:creationId xmlns:p14="http://schemas.microsoft.com/office/powerpoint/2010/main" val="22102708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1B5CE-9B7B-0E72-4387-88D98CF429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115D86-54D4-8ED1-66FA-E32D8E9A1CED}"/>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6B893280-6EA1-3D78-3625-E468074031DB}"/>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 2. Principales normativas sobre protección de datos (Chile y el mundo)</a:t>
            </a:r>
          </a:p>
          <a:p>
            <a:pPr>
              <a:buNone/>
            </a:pPr>
            <a:r>
              <a:rPr lang="es-ES" dirty="0"/>
              <a:t>🌎 Contexto global</a:t>
            </a:r>
          </a:p>
          <a:p>
            <a:pPr>
              <a:buFont typeface="Arial"/>
              <a:buChar char="•"/>
            </a:pPr>
            <a:r>
              <a:rPr lang="es-ES" b="1" dirty="0">
                <a:ea typeface="+mn-lt"/>
                <a:cs typeface="+mn-lt"/>
              </a:rPr>
              <a:t>LGPD – Brasil</a:t>
            </a:r>
            <a:br>
              <a:rPr lang="es-ES" b="1" dirty="0">
                <a:ea typeface="+mn-lt"/>
                <a:cs typeface="+mn-lt"/>
              </a:rPr>
            </a:br>
            <a:r>
              <a:rPr lang="es-ES" dirty="0">
                <a:ea typeface="+mn-lt"/>
                <a:cs typeface="+mn-lt"/>
              </a:rPr>
              <a:t>Inspirada en el RGPD, regula el uso de datos personales tanto en el sector público como privado. Es relevante como referencia regional.</a:t>
            </a:r>
            <a:endParaRPr lang="es-ES" dirty="0"/>
          </a:p>
          <a:p>
            <a:pPr>
              <a:buFont typeface="Arial"/>
              <a:buChar char="•"/>
            </a:pPr>
            <a:r>
              <a:rPr lang="es-ES" b="1" dirty="0">
                <a:ea typeface="+mn-lt"/>
                <a:cs typeface="+mn-lt"/>
              </a:rPr>
              <a:t>HIPAA – EE.UU. (ámbito salud)</a:t>
            </a:r>
            <a:br>
              <a:rPr lang="es-ES" b="1" dirty="0">
                <a:ea typeface="+mn-lt"/>
                <a:cs typeface="+mn-lt"/>
              </a:rPr>
            </a:br>
            <a:r>
              <a:rPr lang="es-ES" dirty="0">
                <a:ea typeface="+mn-lt"/>
                <a:cs typeface="+mn-lt"/>
              </a:rPr>
              <a:t>Normativa enfocada en la protección de datos de salud. Exige confidencialidad y control de acceso para información clínica</a:t>
            </a:r>
            <a:endParaRPr lang="es-ES" dirty="0"/>
          </a:p>
        </p:txBody>
      </p:sp>
    </p:spTree>
    <p:extLst>
      <p:ext uri="{BB962C8B-B14F-4D97-AF65-F5344CB8AC3E}">
        <p14:creationId xmlns:p14="http://schemas.microsoft.com/office/powerpoint/2010/main" val="280443425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2AE40-EDD1-30DE-7C92-C0F628E2B2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B416B68-5A00-C977-E90A-EFA60E9C79E8}"/>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4EC687DE-C08D-19B7-168B-334284DA68F7}"/>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2. 📘 Principales normativas (Chile y mundo)</a:t>
            </a:r>
          </a:p>
          <a:p>
            <a:pPr>
              <a:buNone/>
            </a:pPr>
            <a:r>
              <a:rPr lang="es-ES" dirty="0"/>
              <a:t>🇨🇱 Situación en Chile: Ley </a:t>
            </a:r>
            <a:r>
              <a:rPr lang="es-ES" dirty="0" err="1"/>
              <a:t>N°</a:t>
            </a:r>
            <a:r>
              <a:rPr lang="es-ES" dirty="0"/>
              <a:t> 21.719 (Nueva Ley de Protección de Datos Personales)</a:t>
            </a:r>
          </a:p>
          <a:p>
            <a:pPr marL="0" indent="0">
              <a:buNone/>
            </a:pPr>
            <a:r>
              <a:rPr lang="es-ES" dirty="0">
                <a:ea typeface="+mn-lt"/>
                <a:cs typeface="+mn-lt"/>
              </a:rPr>
              <a:t>Chile cuenta desde diciembre de 2024 con una nueva ley moderna y robusta en materia de protección de datos. Esta normativa reemplaza a la antigua Ley 19.628 y se alinea con estándares internacionales como el RGPD europeo.</a:t>
            </a:r>
            <a:endParaRPr lang="es-ES" dirty="0"/>
          </a:p>
          <a:p>
            <a:pPr>
              <a:buNone/>
            </a:pPr>
            <a:endParaRPr lang="es-ES" dirty="0">
              <a:ea typeface="+mn-lt"/>
              <a:cs typeface="+mn-lt"/>
            </a:endParaRPr>
          </a:p>
        </p:txBody>
      </p:sp>
    </p:spTree>
    <p:extLst>
      <p:ext uri="{BB962C8B-B14F-4D97-AF65-F5344CB8AC3E}">
        <p14:creationId xmlns:p14="http://schemas.microsoft.com/office/powerpoint/2010/main" val="18898785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96A5A-CA82-FB87-BF3E-3C193DC5459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95C2291-658B-F6E9-4363-6ED4F08F399C}"/>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0464D9CA-F0C3-9652-9979-A65A69ECA0EE}"/>
              </a:ext>
            </a:extLst>
          </p:cNvPr>
          <p:cNvSpPr>
            <a:spLocks noGrp="1"/>
          </p:cNvSpPr>
          <p:nvPr>
            <p:ph idx="1"/>
          </p:nvPr>
        </p:nvSpPr>
        <p:spPr>
          <a:xfrm>
            <a:off x="877845" y="2262066"/>
            <a:ext cx="10514054" cy="3549361"/>
          </a:xfrm>
        </p:spPr>
        <p:txBody>
          <a:bodyPr vert="horz" lIns="91440" tIns="45720" rIns="91440" bIns="45720" rtlCol="0" anchor="t">
            <a:normAutofit fontScale="85000" lnSpcReduction="20000"/>
          </a:bodyPr>
          <a:lstStyle/>
          <a:p>
            <a:pPr>
              <a:buNone/>
            </a:pPr>
            <a:r>
              <a:rPr lang="es-ES" b="1" dirty="0"/>
              <a:t>2. 📘 Principales normativas (Chile y mundo)</a:t>
            </a:r>
          </a:p>
          <a:p>
            <a:pPr>
              <a:buNone/>
            </a:pPr>
            <a:r>
              <a:rPr lang="es-ES" dirty="0"/>
              <a:t>🏛️ Aspectos clave:</a:t>
            </a:r>
          </a:p>
          <a:p>
            <a:pPr>
              <a:buFont typeface="Arial"/>
              <a:buChar char="•"/>
            </a:pPr>
            <a:r>
              <a:rPr lang="es-ES" b="1" dirty="0">
                <a:ea typeface="+mn-lt"/>
                <a:cs typeface="+mn-lt"/>
              </a:rPr>
              <a:t>Entrada en vigor:</a:t>
            </a:r>
            <a:r>
              <a:rPr lang="es-ES" dirty="0">
                <a:ea typeface="+mn-lt"/>
                <a:cs typeface="+mn-lt"/>
              </a:rPr>
              <a:t> diciembre de 2026 (período de adecuación de 24 meses).</a:t>
            </a:r>
            <a:endParaRPr lang="es-ES" dirty="0"/>
          </a:p>
          <a:p>
            <a:pPr>
              <a:buFont typeface="Arial"/>
              <a:buChar char="•"/>
            </a:pPr>
            <a:r>
              <a:rPr lang="es-ES" b="1" dirty="0">
                <a:ea typeface="+mn-lt"/>
                <a:cs typeface="+mn-lt"/>
              </a:rPr>
              <a:t>Creación de la Agencia de Protección de Datos Personales</a:t>
            </a:r>
            <a:r>
              <a:rPr lang="es-ES" dirty="0">
                <a:ea typeface="+mn-lt"/>
                <a:cs typeface="+mn-lt"/>
              </a:rPr>
              <a:t>, un organismo autónomo que fiscaliza, sanciona y promueve buenas prácticas.</a:t>
            </a:r>
            <a:endParaRPr lang="es-ES" dirty="0"/>
          </a:p>
          <a:p>
            <a:pPr>
              <a:buFont typeface="Arial"/>
              <a:buChar char="•"/>
            </a:pPr>
            <a:r>
              <a:rPr lang="es-ES" b="1" dirty="0">
                <a:ea typeface="+mn-lt"/>
                <a:cs typeface="+mn-lt"/>
              </a:rPr>
              <a:t>Derechos del titular:</a:t>
            </a:r>
            <a:r>
              <a:rPr lang="es-ES" dirty="0">
                <a:ea typeface="+mn-lt"/>
                <a:cs typeface="+mn-lt"/>
              </a:rPr>
              <a:t> acceso, rectificación, cancelación, oposición, portabilidad.</a:t>
            </a:r>
            <a:endParaRPr lang="es-ES"/>
          </a:p>
          <a:p>
            <a:pPr>
              <a:buFont typeface="Arial"/>
              <a:buChar char="•"/>
            </a:pPr>
            <a:r>
              <a:rPr lang="es-ES" b="1" dirty="0">
                <a:ea typeface="+mn-lt"/>
                <a:cs typeface="+mn-lt"/>
              </a:rPr>
              <a:t>Principios fundamentales:</a:t>
            </a:r>
            <a:r>
              <a:rPr lang="es-ES" dirty="0">
                <a:ea typeface="+mn-lt"/>
                <a:cs typeface="+mn-lt"/>
              </a:rPr>
              <a:t> licitud, finalidad, proporcionalidad, transparencia, seguridad y confidencialidad.</a:t>
            </a:r>
            <a:endParaRPr lang="es-ES" dirty="0"/>
          </a:p>
          <a:p>
            <a:pPr>
              <a:buFont typeface="Arial"/>
              <a:buChar char="•"/>
            </a:pPr>
            <a:r>
              <a:rPr lang="es-ES" b="1" dirty="0">
                <a:ea typeface="+mn-lt"/>
                <a:cs typeface="+mn-lt"/>
              </a:rPr>
              <a:t>Sanciones:</a:t>
            </a:r>
            <a:r>
              <a:rPr lang="es-ES" dirty="0">
                <a:ea typeface="+mn-lt"/>
                <a:cs typeface="+mn-lt"/>
              </a:rPr>
              <a:t> multas diferenciadas según la gravedad (leves, graves, gravísimas), aplicables tanto a empresas como organismos públicos.</a:t>
            </a:r>
            <a:endParaRPr lang="es-ES" dirty="0"/>
          </a:p>
          <a:p>
            <a:pPr>
              <a:buFont typeface="Arial"/>
              <a:buChar char="•"/>
            </a:pPr>
            <a:r>
              <a:rPr lang="es-ES" b="1" dirty="0">
                <a:ea typeface="+mn-lt"/>
                <a:cs typeface="+mn-lt"/>
              </a:rPr>
              <a:t>Evaluaciones de impacto</a:t>
            </a:r>
            <a:r>
              <a:rPr lang="es-ES" dirty="0">
                <a:ea typeface="+mn-lt"/>
                <a:cs typeface="+mn-lt"/>
              </a:rPr>
              <a:t> para tratamientos de datos que impliquen riesgos elevados.</a:t>
            </a:r>
            <a:endParaRPr lang="es-ES" dirty="0"/>
          </a:p>
        </p:txBody>
      </p:sp>
    </p:spTree>
    <p:extLst>
      <p:ext uri="{BB962C8B-B14F-4D97-AF65-F5344CB8AC3E}">
        <p14:creationId xmlns:p14="http://schemas.microsoft.com/office/powerpoint/2010/main" val="145167757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A1A09-25D5-094D-A385-BFC61530F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511EAC-8024-2867-3730-A2D954D9639C}"/>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E294843A-8AE2-AEE3-EC06-9F3168C23D37}"/>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2. 📘 Principales normativas (Chile y mundo)</a:t>
            </a:r>
          </a:p>
          <a:p>
            <a:pPr>
              <a:buNone/>
            </a:pPr>
            <a:r>
              <a:rPr lang="es-ES" dirty="0"/>
              <a:t>🛡️ Complemento: Ley Marco de Ciberseguridad (Ley </a:t>
            </a:r>
            <a:r>
              <a:rPr lang="es-ES" dirty="0" err="1"/>
              <a:t>N°</a:t>
            </a:r>
            <a:r>
              <a:rPr lang="es-ES" dirty="0"/>
              <a:t> 21.663)</a:t>
            </a:r>
          </a:p>
          <a:p>
            <a:pPr marL="0" indent="0">
              <a:buNone/>
            </a:pPr>
            <a:r>
              <a:rPr lang="es-ES" dirty="0">
                <a:ea typeface="+mn-lt"/>
                <a:cs typeface="+mn-lt"/>
              </a:rPr>
              <a:t>Esta ley obliga a instituciones críticas a implementar protocolos de prevención, monitoreo y reporte de incidentes de seguridad, incluyendo protección de datos.</a:t>
            </a:r>
          </a:p>
        </p:txBody>
      </p:sp>
    </p:spTree>
    <p:extLst>
      <p:ext uri="{BB962C8B-B14F-4D97-AF65-F5344CB8AC3E}">
        <p14:creationId xmlns:p14="http://schemas.microsoft.com/office/powerpoint/2010/main" val="389131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A8265-7F3D-5E13-3EDA-32886292D085}"/>
              </a:ext>
            </a:extLst>
          </p:cNvPr>
          <p:cNvSpPr>
            <a:spLocks noGrp="1"/>
          </p:cNvSpPr>
          <p:nvPr>
            <p:ph type="title"/>
          </p:nvPr>
        </p:nvSpPr>
        <p:spPr>
          <a:xfrm>
            <a:off x="874815" y="2322864"/>
            <a:ext cx="5491090" cy="2387600"/>
          </a:xfrm>
        </p:spPr>
        <p:txBody>
          <a:bodyPr vert="horz" lIns="91440" tIns="45720" rIns="91440" bIns="45720" rtlCol="0" anchor="b">
            <a:noAutofit/>
          </a:bodyPr>
          <a:lstStyle/>
          <a:p>
            <a:r>
              <a:rPr lang="en-US" sz="4400" kern="1200" dirty="0" err="1">
                <a:latin typeface="+mj-lt"/>
                <a:ea typeface="+mj-ea"/>
                <a:cs typeface="+mj-cs"/>
              </a:rPr>
              <a:t>Módulo</a:t>
            </a:r>
            <a:r>
              <a:rPr lang="en-US" sz="4400" kern="1200" dirty="0">
                <a:latin typeface="+mj-lt"/>
                <a:ea typeface="+mj-ea"/>
                <a:cs typeface="+mj-cs"/>
              </a:rPr>
              <a:t> 1.- </a:t>
            </a:r>
            <a:r>
              <a:rPr lang="en-US" sz="4400" dirty="0" err="1"/>
              <a:t>Fundamentos</a:t>
            </a:r>
            <a:r>
              <a:rPr lang="en-US" sz="4400" dirty="0"/>
              <a:t> de</a:t>
            </a:r>
            <a:r>
              <a:rPr lang="en-US" sz="4400" kern="1200" dirty="0">
                <a:latin typeface="+mj-lt"/>
                <a:ea typeface="+mj-ea"/>
                <a:cs typeface="+mj-cs"/>
              </a:rPr>
              <a:t> la </a:t>
            </a:r>
            <a:r>
              <a:rPr lang="en-US" sz="4400" kern="1200" dirty="0" err="1">
                <a:latin typeface="+mj-lt"/>
                <a:ea typeface="+mj-ea"/>
                <a:cs typeface="+mj-cs"/>
              </a:rPr>
              <a:t>Inteligencia</a:t>
            </a:r>
            <a:r>
              <a:rPr lang="en-US" sz="4400" kern="1200" dirty="0">
                <a:latin typeface="+mj-lt"/>
                <a:ea typeface="+mj-ea"/>
                <a:cs typeface="+mj-cs"/>
              </a:rPr>
              <a:t> Artificial</a:t>
            </a:r>
          </a:p>
        </p:txBody>
      </p:sp>
      <p:pic>
        <p:nvPicPr>
          <p:cNvPr id="7" name="Imagen 6" descr="El futuro de la IA en las empresas: Un desglose de las tendencias y  posibilidades emergentes - The Data Privacy Group">
            <a:extLst>
              <a:ext uri="{FF2B5EF4-FFF2-40B4-BE49-F238E27FC236}">
                <a16:creationId xmlns:a16="http://schemas.microsoft.com/office/drawing/2014/main" id="{D31041E9-C741-CC83-9725-B974690A59FA}"/>
              </a:ext>
            </a:extLst>
          </p:cNvPr>
          <p:cNvPicPr>
            <a:picLocks noChangeAspect="1"/>
          </p:cNvPicPr>
          <p:nvPr/>
        </p:nvPicPr>
        <p:blipFill>
          <a:blip r:embed="rId2"/>
          <a:stretch>
            <a:fillRect/>
          </a:stretch>
        </p:blipFill>
        <p:spPr>
          <a:xfrm>
            <a:off x="6275965" y="1446102"/>
            <a:ext cx="5169282" cy="343992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612102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C5CF4-C221-3198-21D1-CB2FCF13FBA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6B5810-1D02-3C40-0CAB-47F77883B391}"/>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D5E3F303-AF2B-551A-F5A9-884032336C01}"/>
              </a:ext>
            </a:extLst>
          </p:cNvPr>
          <p:cNvSpPr>
            <a:spLocks noGrp="1"/>
          </p:cNvSpPr>
          <p:nvPr>
            <p:ph idx="1"/>
          </p:nvPr>
        </p:nvSpPr>
        <p:spPr/>
        <p:txBody>
          <a:bodyPr vert="horz" lIns="91440" tIns="45720" rIns="91440" bIns="45720" rtlCol="0" anchor="t">
            <a:normAutofit/>
          </a:bodyPr>
          <a:lstStyle/>
          <a:p>
            <a:pPr algn="ctr">
              <a:buNone/>
            </a:pPr>
            <a:r>
              <a:rPr lang="es-ES" sz="2400" b="1" dirty="0"/>
              <a:t>🧱 MITO 3: “La IA entiende lo que dice.”</a:t>
            </a:r>
          </a:p>
          <a:p>
            <a:pPr>
              <a:buNone/>
            </a:pPr>
            <a:r>
              <a:rPr lang="es-ES" dirty="0">
                <a:ea typeface="+mn-lt"/>
                <a:cs typeface="+mn-lt"/>
              </a:rPr>
              <a:t>🚫 </a:t>
            </a:r>
            <a:r>
              <a:rPr lang="es-ES" b="1" dirty="0">
                <a:ea typeface="+mn-lt"/>
                <a:cs typeface="+mn-lt"/>
              </a:rPr>
              <a:t>Realidad:</a:t>
            </a:r>
          </a:p>
          <a:p>
            <a:pPr marL="0" indent="0">
              <a:buNone/>
            </a:pPr>
            <a:r>
              <a:rPr lang="es-ES" dirty="0">
                <a:ea typeface="+mn-lt"/>
                <a:cs typeface="+mn-lt"/>
              </a:rPr>
              <a:t>“Los modelos no ‘piensan’ ni ‘entienden’. Solo predicen la palabra más probable, dado el contexto.”</a:t>
            </a:r>
            <a:endParaRPr lang="es-ES" dirty="0"/>
          </a:p>
          <a:p>
            <a:pPr>
              <a:buNone/>
            </a:pPr>
            <a:r>
              <a:rPr lang="es-ES" b="1" dirty="0">
                <a:ea typeface="+mn-lt"/>
                <a:cs typeface="+mn-lt"/>
              </a:rPr>
              <a:t>Ejemplo para contar:</a:t>
            </a:r>
            <a:endParaRPr lang="es-ES" dirty="0"/>
          </a:p>
          <a:p>
            <a:pPr>
              <a:buFont typeface="Arial"/>
              <a:buChar char="•"/>
            </a:pPr>
            <a:r>
              <a:rPr lang="es-ES" dirty="0" err="1">
                <a:ea typeface="+mn-lt"/>
                <a:cs typeface="+mn-lt"/>
              </a:rPr>
              <a:t>ChatGPT</a:t>
            </a:r>
            <a:r>
              <a:rPr lang="es-ES" dirty="0">
                <a:ea typeface="+mn-lt"/>
                <a:cs typeface="+mn-lt"/>
              </a:rPr>
              <a:t> puede inventar una cita o una fuente si no la conoce. No lo hace con mala intención —porque no tiene intención—, simplemente completa texto de forma estadística.</a:t>
            </a:r>
          </a:p>
          <a:p>
            <a:pPr>
              <a:buNone/>
            </a:pP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408308864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18A03-422F-28E5-A5A5-EE3D9A47D7B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1FA803-B94A-7C51-8CB6-89086453BF74}"/>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4105379E-A521-78A4-B64B-FF511C1FD0DF}"/>
              </a:ext>
            </a:extLst>
          </p:cNvPr>
          <p:cNvSpPr>
            <a:spLocks noGrp="1"/>
          </p:cNvSpPr>
          <p:nvPr>
            <p:ph idx="1"/>
          </p:nvPr>
        </p:nvSpPr>
        <p:spPr>
          <a:xfrm>
            <a:off x="877845" y="2271898"/>
            <a:ext cx="10514054" cy="1745142"/>
          </a:xfrm>
        </p:spPr>
        <p:txBody>
          <a:bodyPr vert="horz" lIns="91440" tIns="45720" rIns="91440" bIns="45720" rtlCol="0" anchor="t">
            <a:normAutofit/>
          </a:bodyPr>
          <a:lstStyle/>
          <a:p>
            <a:pPr>
              <a:buNone/>
            </a:pPr>
            <a:r>
              <a:rPr lang="es-ES" b="1" dirty="0"/>
              <a:t>3. 🧭 Consideraciones éticas clave al usar IA</a:t>
            </a:r>
          </a:p>
          <a:p>
            <a:pPr marL="0" indent="0">
              <a:buNone/>
            </a:pPr>
            <a:r>
              <a:rPr lang="es-ES" dirty="0">
                <a:ea typeface="+mn-lt"/>
                <a:cs typeface="+mn-lt"/>
              </a:rPr>
              <a:t>Además de cumplir la ley, </a:t>
            </a:r>
            <a:r>
              <a:rPr lang="es-ES" b="1" dirty="0">
                <a:ea typeface="+mn-lt"/>
                <a:cs typeface="+mn-lt"/>
              </a:rPr>
              <a:t>debemos actuar con responsabilidad profesional y ética</a:t>
            </a:r>
            <a:r>
              <a:rPr lang="es-ES" dirty="0">
                <a:ea typeface="+mn-lt"/>
                <a:cs typeface="+mn-lt"/>
              </a:rPr>
              <a:t>. Algunos principios universales:</a:t>
            </a:r>
            <a:endParaRPr lang="es-ES" dirty="0"/>
          </a:p>
          <a:p>
            <a:pPr>
              <a:buNone/>
            </a:pPr>
            <a:r>
              <a:rPr lang="es-ES" dirty="0"/>
              <a:t>⚖️ Principios éticos en IA:</a:t>
            </a:r>
          </a:p>
        </p:txBody>
      </p:sp>
      <p:graphicFrame>
        <p:nvGraphicFramePr>
          <p:cNvPr id="5" name="Tabla 4">
            <a:extLst>
              <a:ext uri="{FF2B5EF4-FFF2-40B4-BE49-F238E27FC236}">
                <a16:creationId xmlns:a16="http://schemas.microsoft.com/office/drawing/2014/main" id="{6A64311A-87F3-1AC3-536C-C96FF59A97F6}"/>
              </a:ext>
            </a:extLst>
          </p:cNvPr>
          <p:cNvGraphicFramePr>
            <a:graphicFrameLocks noGrp="1"/>
          </p:cNvGraphicFramePr>
          <p:nvPr>
            <p:extLst>
              <p:ext uri="{D42A27DB-BD31-4B8C-83A1-F6EECF244321}">
                <p14:modId xmlns:p14="http://schemas.microsoft.com/office/powerpoint/2010/main" val="1720038511"/>
              </p:ext>
            </p:extLst>
          </p:nvPr>
        </p:nvGraphicFramePr>
        <p:xfrm>
          <a:off x="1376516" y="4019427"/>
          <a:ext cx="9510888" cy="2011680"/>
        </p:xfrm>
        <a:graphic>
          <a:graphicData uri="http://schemas.openxmlformats.org/drawingml/2006/table">
            <a:tbl>
              <a:tblPr firstRow="1" bandRow="1">
                <a:tableStyleId>{93296810-A885-4BE3-A3E7-6D5BEEA58F35}</a:tableStyleId>
              </a:tblPr>
              <a:tblGrid>
                <a:gridCol w="1975555">
                  <a:extLst>
                    <a:ext uri="{9D8B030D-6E8A-4147-A177-3AD203B41FA5}">
                      <a16:colId xmlns:a16="http://schemas.microsoft.com/office/drawing/2014/main" val="2054627971"/>
                    </a:ext>
                  </a:extLst>
                </a:gridCol>
                <a:gridCol w="7535333">
                  <a:extLst>
                    <a:ext uri="{9D8B030D-6E8A-4147-A177-3AD203B41FA5}">
                      <a16:colId xmlns:a16="http://schemas.microsoft.com/office/drawing/2014/main" val="4211343364"/>
                    </a:ext>
                  </a:extLst>
                </a:gridCol>
              </a:tblGrid>
              <a:tr h="324555">
                <a:tc>
                  <a:txBody>
                    <a:bodyPr/>
                    <a:lstStyle/>
                    <a:p>
                      <a:pPr>
                        <a:buNone/>
                      </a:pPr>
                      <a:r>
                        <a:rPr lang="es-ES" sz="1600" dirty="0"/>
                        <a:t>Principio</a:t>
                      </a:r>
                    </a:p>
                  </a:txBody>
                  <a:tcPr anchor="ctr"/>
                </a:tc>
                <a:tc>
                  <a:txBody>
                    <a:bodyPr/>
                    <a:lstStyle/>
                    <a:p>
                      <a:pPr>
                        <a:buNone/>
                      </a:pPr>
                      <a:r>
                        <a:rPr lang="es-ES" sz="1600" dirty="0"/>
                        <a:t>¿Qué implica?</a:t>
                      </a:r>
                    </a:p>
                  </a:txBody>
                  <a:tcPr anchor="ctr"/>
                </a:tc>
                <a:extLst>
                  <a:ext uri="{0D108BD9-81ED-4DB2-BD59-A6C34878D82A}">
                    <a16:rowId xmlns:a16="http://schemas.microsoft.com/office/drawing/2014/main" val="430541679"/>
                  </a:ext>
                </a:extLst>
              </a:tr>
              <a:tr h="0">
                <a:tc>
                  <a:txBody>
                    <a:bodyPr/>
                    <a:lstStyle/>
                    <a:p>
                      <a:pPr>
                        <a:buNone/>
                      </a:pPr>
                      <a:r>
                        <a:rPr lang="es-ES" sz="1600"/>
                        <a:t>Transparencia</a:t>
                      </a:r>
                      <a:endParaRPr lang="es-ES" sz="1600" dirty="0"/>
                    </a:p>
                  </a:txBody>
                  <a:tcPr anchor="ctr"/>
                </a:tc>
                <a:tc>
                  <a:txBody>
                    <a:bodyPr/>
                    <a:lstStyle/>
                    <a:p>
                      <a:pPr>
                        <a:buNone/>
                      </a:pPr>
                      <a:r>
                        <a:rPr lang="es-ES" sz="1600" dirty="0"/>
                        <a:t>Poder explicar cómo funciona un modelo y qué datos usa.</a:t>
                      </a:r>
                    </a:p>
                  </a:txBody>
                  <a:tcPr anchor="ctr"/>
                </a:tc>
                <a:extLst>
                  <a:ext uri="{0D108BD9-81ED-4DB2-BD59-A6C34878D82A}">
                    <a16:rowId xmlns:a16="http://schemas.microsoft.com/office/drawing/2014/main" val="1833020431"/>
                  </a:ext>
                </a:extLst>
              </a:tr>
              <a:tr h="0">
                <a:tc>
                  <a:txBody>
                    <a:bodyPr/>
                    <a:lstStyle/>
                    <a:p>
                      <a:pPr>
                        <a:buNone/>
                      </a:pPr>
                      <a:r>
                        <a:rPr lang="es-ES" sz="1600"/>
                        <a:t>Justicia</a:t>
                      </a:r>
                      <a:endParaRPr lang="es-ES" sz="1600" dirty="0"/>
                    </a:p>
                  </a:txBody>
                  <a:tcPr anchor="ctr"/>
                </a:tc>
                <a:tc>
                  <a:txBody>
                    <a:bodyPr/>
                    <a:lstStyle/>
                    <a:p>
                      <a:pPr>
                        <a:buNone/>
                      </a:pPr>
                      <a:r>
                        <a:rPr lang="es-ES" sz="1600" dirty="0"/>
                        <a:t>Evitar sesgos que reproduzcan discriminación o exclusión.</a:t>
                      </a:r>
                    </a:p>
                  </a:txBody>
                  <a:tcPr anchor="ctr"/>
                </a:tc>
                <a:extLst>
                  <a:ext uri="{0D108BD9-81ED-4DB2-BD59-A6C34878D82A}">
                    <a16:rowId xmlns:a16="http://schemas.microsoft.com/office/drawing/2014/main" val="537437969"/>
                  </a:ext>
                </a:extLst>
              </a:tr>
              <a:tr h="0">
                <a:tc>
                  <a:txBody>
                    <a:bodyPr/>
                    <a:lstStyle/>
                    <a:p>
                      <a:pPr>
                        <a:buNone/>
                      </a:pPr>
                      <a:r>
                        <a:rPr lang="es-ES" sz="1600" dirty="0"/>
                        <a:t>Responsabilidad</a:t>
                      </a:r>
                    </a:p>
                  </a:txBody>
                  <a:tcPr anchor="ctr"/>
                </a:tc>
                <a:tc>
                  <a:txBody>
                    <a:bodyPr/>
                    <a:lstStyle/>
                    <a:p>
                      <a:pPr>
                        <a:buNone/>
                      </a:pPr>
                      <a:r>
                        <a:rPr lang="es-ES" sz="1600" dirty="0"/>
                        <a:t>Siempre debe haber un humano responsable por las decisiones tomadas con IA.</a:t>
                      </a:r>
                    </a:p>
                  </a:txBody>
                  <a:tcPr anchor="ctr"/>
                </a:tc>
                <a:extLst>
                  <a:ext uri="{0D108BD9-81ED-4DB2-BD59-A6C34878D82A}">
                    <a16:rowId xmlns:a16="http://schemas.microsoft.com/office/drawing/2014/main" val="3059814707"/>
                  </a:ext>
                </a:extLst>
              </a:tr>
              <a:tr h="0">
                <a:tc>
                  <a:txBody>
                    <a:bodyPr/>
                    <a:lstStyle/>
                    <a:p>
                      <a:pPr>
                        <a:buNone/>
                      </a:pPr>
                      <a:r>
                        <a:rPr lang="es-ES" sz="1600" dirty="0"/>
                        <a:t>Privacidad</a:t>
                      </a:r>
                    </a:p>
                  </a:txBody>
                  <a:tcPr anchor="ctr"/>
                </a:tc>
                <a:tc>
                  <a:txBody>
                    <a:bodyPr/>
                    <a:lstStyle/>
                    <a:p>
                      <a:pPr>
                        <a:buNone/>
                      </a:pPr>
                      <a:r>
                        <a:rPr lang="es-ES" sz="1600" dirty="0"/>
                        <a:t>No recolectar más datos de los necesarios, y protegerlos activamente.</a:t>
                      </a:r>
                    </a:p>
                  </a:txBody>
                  <a:tcPr anchor="ctr"/>
                </a:tc>
                <a:extLst>
                  <a:ext uri="{0D108BD9-81ED-4DB2-BD59-A6C34878D82A}">
                    <a16:rowId xmlns:a16="http://schemas.microsoft.com/office/drawing/2014/main" val="4002293278"/>
                  </a:ext>
                </a:extLst>
              </a:tr>
              <a:tr h="0">
                <a:tc>
                  <a:txBody>
                    <a:bodyPr/>
                    <a:lstStyle/>
                    <a:p>
                      <a:pPr>
                        <a:buNone/>
                      </a:pPr>
                      <a:r>
                        <a:rPr lang="es-ES" sz="1600" dirty="0"/>
                        <a:t>No maleficencia</a:t>
                      </a:r>
                    </a:p>
                  </a:txBody>
                  <a:tcPr anchor="ctr"/>
                </a:tc>
                <a:tc>
                  <a:txBody>
                    <a:bodyPr/>
                    <a:lstStyle/>
                    <a:p>
                      <a:pPr>
                        <a:buNone/>
                      </a:pPr>
                      <a:r>
                        <a:rPr lang="es-ES" sz="1600" dirty="0"/>
                        <a:t>Prevenir daño potencial por errores, mal uso o interpretación indebida de resultados.</a:t>
                      </a:r>
                    </a:p>
                  </a:txBody>
                  <a:tcPr anchor="ctr"/>
                </a:tc>
                <a:extLst>
                  <a:ext uri="{0D108BD9-81ED-4DB2-BD59-A6C34878D82A}">
                    <a16:rowId xmlns:a16="http://schemas.microsoft.com/office/drawing/2014/main" val="2828950672"/>
                  </a:ext>
                </a:extLst>
              </a:tr>
            </a:tbl>
          </a:graphicData>
        </a:graphic>
      </p:graphicFrame>
    </p:spTree>
    <p:extLst>
      <p:ext uri="{BB962C8B-B14F-4D97-AF65-F5344CB8AC3E}">
        <p14:creationId xmlns:p14="http://schemas.microsoft.com/office/powerpoint/2010/main" val="29504069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53975-18BA-A694-7A24-3BBECDAAD7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0FBF75-730E-758A-E2C6-A5E85DF060CF}"/>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72198916-6F88-A944-A0A1-735845245045}"/>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4. 🔍 Buenas prácticas organizacionales</a:t>
            </a:r>
          </a:p>
          <a:p>
            <a:pPr>
              <a:buNone/>
            </a:pPr>
            <a:r>
              <a:rPr lang="es-ES" dirty="0">
                <a:ea typeface="+mn-lt"/>
                <a:cs typeface="+mn-lt"/>
              </a:rPr>
              <a:t>Puedes cerrar con una lista práctica, que los asistentes puedan aplicar en sus entornos:</a:t>
            </a:r>
          </a:p>
          <a:p>
            <a:pPr>
              <a:buFont typeface="Arial"/>
              <a:buChar char="•"/>
            </a:pPr>
            <a:r>
              <a:rPr lang="es-ES" dirty="0">
                <a:ea typeface="+mn-lt"/>
                <a:cs typeface="+mn-lt"/>
              </a:rPr>
              <a:t>Pedir consentimiento explícito al usar datos personales.</a:t>
            </a:r>
            <a:endParaRPr lang="es-ES" dirty="0"/>
          </a:p>
          <a:p>
            <a:pPr>
              <a:buFont typeface="Arial"/>
              <a:buChar char="•"/>
            </a:pPr>
            <a:r>
              <a:rPr lang="es-ES" dirty="0">
                <a:ea typeface="+mn-lt"/>
                <a:cs typeface="+mn-lt"/>
              </a:rPr>
              <a:t>Evitar entrenar modelos con datos sensibles si no hay respaldo legal ni técnico.</a:t>
            </a:r>
            <a:endParaRPr lang="es-ES" dirty="0"/>
          </a:p>
          <a:p>
            <a:pPr>
              <a:buFont typeface="Arial"/>
              <a:buChar char="•"/>
            </a:pPr>
            <a:r>
              <a:rPr lang="es-ES" dirty="0">
                <a:ea typeface="+mn-lt"/>
                <a:cs typeface="+mn-lt"/>
              </a:rPr>
              <a:t>Anonimizar </a:t>
            </a:r>
            <a:r>
              <a:rPr lang="es-ES" dirty="0" err="1">
                <a:ea typeface="+mn-lt"/>
                <a:cs typeface="+mn-lt"/>
              </a:rPr>
              <a:t>datasets</a:t>
            </a:r>
            <a:r>
              <a:rPr lang="es-ES" dirty="0">
                <a:ea typeface="+mn-lt"/>
                <a:cs typeface="+mn-lt"/>
              </a:rPr>
              <a:t> cuando sea posible.</a:t>
            </a:r>
            <a:endParaRPr lang="es-ES" dirty="0"/>
          </a:p>
          <a:p>
            <a:pPr>
              <a:buFont typeface="Arial"/>
              <a:buChar char="•"/>
            </a:pPr>
            <a:r>
              <a:rPr lang="es-ES" dirty="0">
                <a:ea typeface="+mn-lt"/>
                <a:cs typeface="+mn-lt"/>
              </a:rPr>
              <a:t>Mantener documentación clara de cómo se usan y procesan los datos.</a:t>
            </a:r>
          </a:p>
          <a:p>
            <a:pPr>
              <a:buFont typeface="Arial"/>
              <a:buChar char="•"/>
            </a:pPr>
            <a:r>
              <a:rPr lang="es-ES" dirty="0">
                <a:ea typeface="+mn-lt"/>
                <a:cs typeface="+mn-lt"/>
              </a:rPr>
              <a:t>Incluir a equipos jurídicos o de ética institucional en proyectos con IA.</a:t>
            </a:r>
            <a:endParaRPr lang="es-ES" dirty="0"/>
          </a:p>
        </p:txBody>
      </p:sp>
    </p:spTree>
    <p:extLst>
      <p:ext uri="{BB962C8B-B14F-4D97-AF65-F5344CB8AC3E}">
        <p14:creationId xmlns:p14="http://schemas.microsoft.com/office/powerpoint/2010/main" val="35844313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CAAC0-A84A-79AF-AC7B-C44AED4963F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39D8140-FAAA-B692-0E22-50ED62EA6BCA}"/>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7387C0DB-1045-7946-C607-D579456E9A9C}"/>
              </a:ext>
            </a:extLst>
          </p:cNvPr>
          <p:cNvSpPr>
            <a:spLocks noGrp="1"/>
          </p:cNvSpPr>
          <p:nvPr>
            <p:ph idx="1"/>
          </p:nvPr>
        </p:nvSpPr>
        <p:spPr>
          <a:xfrm>
            <a:off x="877845" y="2262066"/>
            <a:ext cx="10514054" cy="3549361"/>
          </a:xfrm>
        </p:spPr>
        <p:txBody>
          <a:bodyPr vert="horz" lIns="91440" tIns="45720" rIns="91440" bIns="45720" rtlCol="0" anchor="t">
            <a:normAutofit fontScale="70000" lnSpcReduction="20000"/>
          </a:bodyPr>
          <a:lstStyle/>
          <a:p>
            <a:pPr>
              <a:buNone/>
            </a:pPr>
            <a:r>
              <a:rPr lang="es-ES" dirty="0"/>
              <a:t>🧪 Actividad sugerida: "Decisión Ética"</a:t>
            </a:r>
          </a:p>
          <a:p>
            <a:pPr>
              <a:buNone/>
            </a:pPr>
            <a:r>
              <a:rPr lang="es-ES" dirty="0">
                <a:ea typeface="+mn-lt"/>
                <a:cs typeface="+mn-lt"/>
              </a:rPr>
              <a:t>Propones 2 o 3 </a:t>
            </a:r>
            <a:r>
              <a:rPr lang="es-ES" b="1" dirty="0">
                <a:ea typeface="+mn-lt"/>
                <a:cs typeface="+mn-lt"/>
              </a:rPr>
              <a:t>mini casos reales o ficticios</a:t>
            </a:r>
            <a:r>
              <a:rPr lang="es-ES" dirty="0">
                <a:ea typeface="+mn-lt"/>
                <a:cs typeface="+mn-lt"/>
              </a:rPr>
              <a:t> y pides al grupo que discutan:</a:t>
            </a:r>
            <a:endParaRPr lang="es-ES" dirty="0"/>
          </a:p>
          <a:p>
            <a:pPr>
              <a:buFont typeface="Arial"/>
              <a:buChar char="•"/>
            </a:pPr>
            <a:r>
              <a:rPr lang="es-ES" dirty="0">
                <a:ea typeface="+mn-lt"/>
                <a:cs typeface="+mn-lt"/>
              </a:rPr>
              <a:t>¿Qué riesgos éticos existen?</a:t>
            </a:r>
            <a:endParaRPr lang="es-ES" dirty="0"/>
          </a:p>
          <a:p>
            <a:pPr>
              <a:buFont typeface="Arial"/>
              <a:buChar char="•"/>
            </a:pPr>
            <a:r>
              <a:rPr lang="es-ES" dirty="0">
                <a:ea typeface="+mn-lt"/>
                <a:cs typeface="+mn-lt"/>
              </a:rPr>
              <a:t>¿Se cumple la normativa?</a:t>
            </a:r>
          </a:p>
          <a:p>
            <a:pPr>
              <a:buFont typeface="Arial"/>
              <a:buChar char="•"/>
            </a:pPr>
            <a:r>
              <a:rPr lang="es-ES" dirty="0">
                <a:ea typeface="+mn-lt"/>
                <a:cs typeface="+mn-lt"/>
              </a:rPr>
              <a:t>¿Cómo lo mejorarías?</a:t>
            </a:r>
            <a:endParaRPr lang="es-ES" dirty="0"/>
          </a:p>
          <a:p>
            <a:pPr indent="0">
              <a:buNone/>
            </a:pPr>
            <a:r>
              <a:rPr lang="es-ES" dirty="0"/>
              <a:t>Ejemplo 1:</a:t>
            </a:r>
          </a:p>
          <a:p>
            <a:pPr>
              <a:buNone/>
            </a:pPr>
            <a:r>
              <a:rPr lang="es-ES" i="1" dirty="0">
                <a:ea typeface="+mn-lt"/>
                <a:cs typeface="+mn-lt"/>
              </a:rPr>
              <a:t>Una clínica privada entrena un modelo predictivo de ausentismo con datos de pacientes que nunca fueron notificados del uso de sus datos.</a:t>
            </a:r>
            <a:endParaRPr lang="es-ES" dirty="0"/>
          </a:p>
          <a:p>
            <a:pPr>
              <a:buNone/>
            </a:pPr>
            <a:r>
              <a:rPr lang="es-ES" dirty="0">
                <a:ea typeface="+mn-lt"/>
                <a:cs typeface="+mn-lt"/>
              </a:rPr>
              <a:t>→ Preguntas para el grupo:</a:t>
            </a:r>
          </a:p>
          <a:p>
            <a:pPr>
              <a:buFont typeface="Arial"/>
              <a:buChar char="•"/>
            </a:pPr>
            <a:r>
              <a:rPr lang="es-ES" dirty="0">
                <a:ea typeface="+mn-lt"/>
                <a:cs typeface="+mn-lt"/>
              </a:rPr>
              <a:t>¿Está permitido?</a:t>
            </a:r>
            <a:endParaRPr lang="es-ES" dirty="0"/>
          </a:p>
          <a:p>
            <a:pPr>
              <a:buFont typeface="Arial"/>
              <a:buChar char="•"/>
            </a:pPr>
            <a:r>
              <a:rPr lang="es-ES" dirty="0">
                <a:ea typeface="+mn-lt"/>
                <a:cs typeface="+mn-lt"/>
              </a:rPr>
              <a:t>¿Qué debieron hacer antes?</a:t>
            </a:r>
            <a:endParaRPr lang="es-ES" dirty="0"/>
          </a:p>
          <a:p>
            <a:pPr>
              <a:buFont typeface="Arial"/>
              <a:buChar char="•"/>
            </a:pPr>
            <a:r>
              <a:rPr lang="es-ES" dirty="0">
                <a:ea typeface="+mn-lt"/>
                <a:cs typeface="+mn-lt"/>
              </a:rPr>
              <a:t>¿Cómo se soluciona?</a:t>
            </a:r>
            <a:endParaRPr lang="es-ES" dirty="0"/>
          </a:p>
          <a:p>
            <a:pPr>
              <a:buNone/>
            </a:pPr>
            <a:endParaRPr lang="es-ES" b="1" dirty="0"/>
          </a:p>
          <a:p>
            <a:pPr>
              <a:buNone/>
            </a:pPr>
            <a:endParaRPr lang="es-ES" b="1" dirty="0"/>
          </a:p>
          <a:p>
            <a:pPr algn="ctr">
              <a:buNone/>
            </a:pPr>
            <a:endParaRPr lang="es-ES" i="1" dirty="0"/>
          </a:p>
          <a:p>
            <a:pPr>
              <a:buNone/>
            </a:pPr>
            <a:endParaRPr lang="es-ES" b="1" dirty="0"/>
          </a:p>
        </p:txBody>
      </p:sp>
    </p:spTree>
    <p:extLst>
      <p:ext uri="{BB962C8B-B14F-4D97-AF65-F5344CB8AC3E}">
        <p14:creationId xmlns:p14="http://schemas.microsoft.com/office/powerpoint/2010/main" val="31900233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97C9F-47B6-1113-DD87-1BA3A50B1B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175E740-8973-4D9D-5202-07D0A1D501CA}"/>
              </a:ext>
            </a:extLst>
          </p:cNvPr>
          <p:cNvSpPr>
            <a:spLocks noGrp="1"/>
          </p:cNvSpPr>
          <p:nvPr>
            <p:ph type="title"/>
          </p:nvPr>
        </p:nvSpPr>
        <p:spPr/>
        <p:txBody>
          <a:bodyPr>
            <a:normAutofit/>
          </a:bodyPr>
          <a:lstStyle/>
          <a:p>
            <a:pPr algn="ctr">
              <a:spcBef>
                <a:spcPts val="0"/>
              </a:spcBef>
            </a:pPr>
            <a:r>
              <a:rPr lang="es-ES" sz="3600" dirty="0"/>
              <a:t>3. Normativas y consideraciones éticas sobre la protección de datos.</a:t>
            </a:r>
          </a:p>
          <a:p>
            <a:pPr algn="ctr">
              <a:spcBef>
                <a:spcPts val="0"/>
              </a:spcBef>
            </a:pPr>
            <a:endParaRPr lang="es-ES" sz="3600" dirty="0"/>
          </a:p>
        </p:txBody>
      </p:sp>
      <p:sp>
        <p:nvSpPr>
          <p:cNvPr id="3" name="Marcador de contenido 2">
            <a:extLst>
              <a:ext uri="{FF2B5EF4-FFF2-40B4-BE49-F238E27FC236}">
                <a16:creationId xmlns:a16="http://schemas.microsoft.com/office/drawing/2014/main" id="{689388A9-B71A-62EB-748F-153738034ED8}"/>
              </a:ext>
            </a:extLst>
          </p:cNvPr>
          <p:cNvSpPr>
            <a:spLocks noGrp="1"/>
          </p:cNvSpPr>
          <p:nvPr>
            <p:ph idx="1"/>
          </p:nvPr>
        </p:nvSpPr>
        <p:spPr>
          <a:xfrm>
            <a:off x="877845" y="2262066"/>
            <a:ext cx="10514054" cy="3549361"/>
          </a:xfrm>
        </p:spPr>
        <p:txBody>
          <a:bodyPr vert="horz" lIns="91440" tIns="45720" rIns="91440" bIns="45720" rtlCol="0" anchor="t">
            <a:normAutofit/>
          </a:bodyPr>
          <a:lstStyle/>
          <a:p>
            <a:pPr>
              <a:buNone/>
            </a:pPr>
            <a:r>
              <a:rPr lang="es-ES" b="1" dirty="0"/>
              <a:t>Cierre:</a:t>
            </a:r>
          </a:p>
          <a:p>
            <a:pPr algn="ctr">
              <a:buNone/>
            </a:pPr>
            <a:r>
              <a:rPr lang="es-ES" i="1" dirty="0">
                <a:ea typeface="+mn-lt"/>
                <a:cs typeface="+mn-lt"/>
              </a:rPr>
              <a:t>“Usar IA no puede ser sinónimo de ‘vale todo’. Cada dato representa a una persona. Y nuestro deber profesional es protegerlas.”</a:t>
            </a:r>
            <a:endParaRPr lang="es-ES" dirty="0"/>
          </a:p>
          <a:p>
            <a:pPr algn="ctr">
              <a:buNone/>
            </a:pPr>
            <a:endParaRPr lang="es-ES" i="1" dirty="0"/>
          </a:p>
          <a:p>
            <a:pPr>
              <a:buNone/>
            </a:pPr>
            <a:endParaRPr lang="es-ES" b="1" dirty="0"/>
          </a:p>
        </p:txBody>
      </p:sp>
    </p:spTree>
    <p:extLst>
      <p:ext uri="{BB962C8B-B14F-4D97-AF65-F5344CB8AC3E}">
        <p14:creationId xmlns:p14="http://schemas.microsoft.com/office/powerpoint/2010/main" val="28263625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0D174F-97DA-ED20-4DD9-CC37A79063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A3B788-F515-D31A-4186-0FDD9E51CD35}"/>
              </a:ext>
            </a:extLst>
          </p:cNvPr>
          <p:cNvSpPr>
            <a:spLocks noGrp="1"/>
          </p:cNvSpPr>
          <p:nvPr>
            <p:ph type="ctrTitle"/>
          </p:nvPr>
        </p:nvSpPr>
        <p:spPr>
          <a:xfrm>
            <a:off x="1184744" y="5198168"/>
            <a:ext cx="9859618" cy="642797"/>
          </a:xfrm>
        </p:spPr>
        <p:txBody>
          <a:bodyPr>
            <a:normAutofit/>
          </a:bodyPr>
          <a:lstStyle/>
          <a:p>
            <a:pPr algn="ctr"/>
            <a:r>
              <a:rPr lang="es-ES" sz="3600" dirty="0"/>
              <a:t>INTELIGENCIA ARTIFICIAL</a:t>
            </a:r>
            <a:endParaRPr lang="es-ES"/>
          </a:p>
        </p:txBody>
      </p:sp>
      <p:sp>
        <p:nvSpPr>
          <p:cNvPr id="3" name="Subtítulo 2">
            <a:extLst>
              <a:ext uri="{FF2B5EF4-FFF2-40B4-BE49-F238E27FC236}">
                <a16:creationId xmlns:a16="http://schemas.microsoft.com/office/drawing/2014/main" id="{7918BAF8-D24E-BFCD-A533-917B82CEBC42}"/>
              </a:ext>
            </a:extLst>
          </p:cNvPr>
          <p:cNvSpPr>
            <a:spLocks noGrp="1"/>
          </p:cNvSpPr>
          <p:nvPr>
            <p:ph type="subTitle" idx="1"/>
          </p:nvPr>
        </p:nvSpPr>
        <p:spPr>
          <a:xfrm>
            <a:off x="2282348" y="5746759"/>
            <a:ext cx="7831559" cy="410689"/>
          </a:xfrm>
        </p:spPr>
        <p:txBody>
          <a:bodyPr vert="horz" lIns="91440" tIns="45720" rIns="91440" bIns="45720" rtlCol="0" anchor="t">
            <a:normAutofit/>
          </a:bodyPr>
          <a:lstStyle/>
          <a:p>
            <a:pPr algn="ctr"/>
            <a:r>
              <a:rPr lang="es-ES" sz="1600" dirty="0"/>
              <a:t>La Serena</a:t>
            </a:r>
          </a:p>
        </p:txBody>
      </p:sp>
      <p:pic>
        <p:nvPicPr>
          <p:cNvPr id="4" name="Imagen 3" descr="Inteligencia Artificial - MSMK">
            <a:extLst>
              <a:ext uri="{FF2B5EF4-FFF2-40B4-BE49-F238E27FC236}">
                <a16:creationId xmlns:a16="http://schemas.microsoft.com/office/drawing/2014/main" id="{D3ADB755-1003-1375-F79B-2790B4767A84}"/>
              </a:ext>
            </a:extLst>
          </p:cNvPr>
          <p:cNvPicPr>
            <a:picLocks noChangeAspect="1"/>
          </p:cNvPicPr>
          <p:nvPr/>
        </p:nvPicPr>
        <p:blipFill>
          <a:blip r:embed="rId2"/>
          <a:srcRect t="243" b="3296"/>
          <a:stretch>
            <a:fillRect/>
          </a:stretch>
        </p:blipFill>
        <p:spPr>
          <a:xfrm>
            <a:off x="2079812" y="982497"/>
            <a:ext cx="8032376" cy="4074026"/>
          </a:xfrm>
          <a:prstGeom prst="rect">
            <a:avLst/>
          </a:prstGeom>
        </p:spPr>
      </p:pic>
    </p:spTree>
    <p:extLst>
      <p:ext uri="{BB962C8B-B14F-4D97-AF65-F5344CB8AC3E}">
        <p14:creationId xmlns:p14="http://schemas.microsoft.com/office/powerpoint/2010/main" val="327666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825E2-E3CC-22BC-856B-9460A87925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664E721-93AA-4CF9-1E3C-E0CF2D5B5C4C}"/>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C84633A2-A0EE-EE30-2F77-695A908A87B8}"/>
              </a:ext>
            </a:extLst>
          </p:cNvPr>
          <p:cNvSpPr>
            <a:spLocks noGrp="1"/>
          </p:cNvSpPr>
          <p:nvPr>
            <p:ph idx="1"/>
          </p:nvPr>
        </p:nvSpPr>
        <p:spPr/>
        <p:txBody>
          <a:bodyPr vert="horz" lIns="91440" tIns="45720" rIns="91440" bIns="45720" rtlCol="0" anchor="t">
            <a:normAutofit/>
          </a:bodyPr>
          <a:lstStyle/>
          <a:p>
            <a:pPr algn="ctr">
              <a:buNone/>
            </a:pPr>
            <a:r>
              <a:rPr lang="es-ES" sz="2400" b="1" dirty="0"/>
              <a:t>🧱 MITO 3: “La IA entiende lo que dice.”</a:t>
            </a:r>
          </a:p>
          <a:p>
            <a:pPr>
              <a:buNone/>
            </a:pPr>
            <a:endParaRPr lang="es-ES" dirty="0">
              <a:ea typeface="+mn-lt"/>
              <a:cs typeface="+mn-lt"/>
            </a:endParaRPr>
          </a:p>
          <a:p>
            <a:pPr algn="ctr">
              <a:buNone/>
            </a:pPr>
            <a:r>
              <a:rPr lang="es-ES" dirty="0">
                <a:ea typeface="+mn-lt"/>
                <a:cs typeface="+mn-lt"/>
              </a:rPr>
              <a:t>“La IA no sabe. Solo parece que sabe.”</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768703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1EF11-9E3C-D8F7-52C5-12AD33EAD20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07500D-547A-75B8-F975-F8B6A767E43A}"/>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8805A97E-8B0D-826A-A9D4-A41690B6CF79}"/>
              </a:ext>
            </a:extLst>
          </p:cNvPr>
          <p:cNvSpPr>
            <a:spLocks noGrp="1"/>
          </p:cNvSpPr>
          <p:nvPr>
            <p:ph idx="1"/>
          </p:nvPr>
        </p:nvSpPr>
        <p:spPr/>
        <p:txBody>
          <a:bodyPr vert="horz" lIns="91440" tIns="45720" rIns="91440" bIns="45720" rtlCol="0" anchor="t">
            <a:normAutofit/>
          </a:bodyPr>
          <a:lstStyle/>
          <a:p>
            <a:pPr algn="ctr">
              <a:buNone/>
            </a:pPr>
            <a:r>
              <a:rPr lang="es-ES" sz="2400" b="1" dirty="0"/>
              <a:t>🧱 MITO 4: “La IA es peligrosa por sí sola.”</a:t>
            </a:r>
          </a:p>
          <a:p>
            <a:pPr>
              <a:buNone/>
            </a:pPr>
            <a:r>
              <a:rPr lang="es-ES" dirty="0">
                <a:ea typeface="+mn-lt"/>
                <a:cs typeface="+mn-lt"/>
              </a:rPr>
              <a:t>💥 Por qué surge:</a:t>
            </a:r>
          </a:p>
          <a:p>
            <a:pPr marL="0" indent="0">
              <a:buNone/>
            </a:pPr>
            <a:r>
              <a:rPr lang="es-ES" i="1" dirty="0">
                <a:ea typeface="+mn-lt"/>
                <a:cs typeface="+mn-lt"/>
              </a:rPr>
              <a:t>Películas, titulares sensacionalistas, miedo a los robots.</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424681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9A4C0-28A7-7A17-6104-03834366EB7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F6B494-942D-B5C5-9B6F-4AE3AA417A55}"/>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08F9AE71-6D82-D17F-F1D8-93D10C74ADA6}"/>
              </a:ext>
            </a:extLst>
          </p:cNvPr>
          <p:cNvSpPr>
            <a:spLocks noGrp="1"/>
          </p:cNvSpPr>
          <p:nvPr>
            <p:ph idx="1"/>
          </p:nvPr>
        </p:nvSpPr>
        <p:spPr/>
        <p:txBody>
          <a:bodyPr vert="horz" lIns="91440" tIns="45720" rIns="91440" bIns="45720" rtlCol="0" anchor="t">
            <a:normAutofit/>
          </a:bodyPr>
          <a:lstStyle/>
          <a:p>
            <a:pPr algn="ctr">
              <a:buNone/>
            </a:pPr>
            <a:r>
              <a:rPr lang="es-ES" sz="2400" b="1" dirty="0"/>
              <a:t>🧱 MITO 4: “La IA es peligrosa por sí sola.”</a:t>
            </a:r>
          </a:p>
          <a:p>
            <a:pPr>
              <a:buNone/>
            </a:pPr>
            <a:r>
              <a:rPr lang="es-ES">
                <a:ea typeface="+mn-lt"/>
                <a:cs typeface="+mn-lt"/>
              </a:rPr>
              <a:t>🤔 </a:t>
            </a:r>
            <a:r>
              <a:rPr lang="es-ES" b="1">
                <a:ea typeface="+mn-lt"/>
                <a:cs typeface="+mn-lt"/>
              </a:rPr>
              <a:t>Realidad compleja:</a:t>
            </a:r>
          </a:p>
          <a:p>
            <a:pPr marL="0" indent="0">
              <a:buNone/>
            </a:pPr>
            <a:r>
              <a:rPr lang="es-ES">
                <a:ea typeface="+mn-lt"/>
                <a:cs typeface="+mn-lt"/>
              </a:rPr>
              <a:t>“La IA no es buena ni mala. Lo que importa es cómo y para qué la usamos. El riesgo no está en la tecnología, sino en las decisiones humanas que la rodean.”</a:t>
            </a:r>
            <a:endParaRPr lang="es-ES"/>
          </a:p>
          <a:p>
            <a:pPr>
              <a:buNone/>
            </a:pPr>
            <a:r>
              <a:rPr lang="es-ES" b="1" dirty="0">
                <a:ea typeface="+mn-lt"/>
                <a:cs typeface="+mn-lt"/>
              </a:rPr>
              <a:t>Ejemplo para debatir:</a:t>
            </a:r>
            <a:endParaRPr lang="es-ES" dirty="0"/>
          </a:p>
          <a:p>
            <a:pPr>
              <a:buFont typeface="Arial"/>
              <a:buChar char="•"/>
            </a:pPr>
            <a:r>
              <a:rPr lang="es-ES" dirty="0">
                <a:ea typeface="+mn-lt"/>
                <a:cs typeface="+mn-lt"/>
              </a:rPr>
              <a:t>Un algoritmo puede priorizar pacientes en urgencias. ¿Qué pasa si el criterio no considera ciertas comorbilidades o variables sociales?</a:t>
            </a:r>
            <a:endParaRPr lang="es-ES" dirty="0"/>
          </a:p>
          <a:p>
            <a:pPr>
              <a:buNone/>
            </a:pP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24886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2ECFB-0CDA-30B5-D7D2-B516C416183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FC87F6D-845B-A964-6B39-91A81CAA83B9}"/>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0FAB9195-F46B-841D-D02D-F4C887E2D852}"/>
              </a:ext>
            </a:extLst>
          </p:cNvPr>
          <p:cNvSpPr>
            <a:spLocks noGrp="1"/>
          </p:cNvSpPr>
          <p:nvPr>
            <p:ph idx="1"/>
          </p:nvPr>
        </p:nvSpPr>
        <p:spPr/>
        <p:txBody>
          <a:bodyPr vert="horz" lIns="91440" tIns="45720" rIns="91440" bIns="45720" rtlCol="0" anchor="t">
            <a:normAutofit/>
          </a:bodyPr>
          <a:lstStyle/>
          <a:p>
            <a:pPr algn="ctr">
              <a:buNone/>
            </a:pPr>
            <a:r>
              <a:rPr lang="es-ES" sz="2400" b="1" dirty="0"/>
              <a:t>🧱 MITO 4: “La IA es peligrosa por sí sola.”</a:t>
            </a:r>
          </a:p>
          <a:p>
            <a:pPr>
              <a:buNone/>
            </a:pPr>
            <a:endParaRPr lang="es-ES" dirty="0">
              <a:ea typeface="+mn-lt"/>
              <a:cs typeface="+mn-lt"/>
            </a:endParaRPr>
          </a:p>
          <a:p>
            <a:pPr algn="ctr">
              <a:buNone/>
            </a:pPr>
            <a:r>
              <a:rPr lang="es-ES" dirty="0">
                <a:ea typeface="+mn-lt"/>
                <a:cs typeface="+mn-lt"/>
              </a:rPr>
              <a:t>“La IA no decide sola. Siempre hay un humano detrás que diseñó, entrenó, programó o dejó que actuara sin supervisión.”</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18822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5A444-84EE-CE42-918B-D7B37271A98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7D2930-71FF-64BF-D6B2-0AF348A7EBF2}"/>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06236E74-C7DD-25D6-7262-6B480FCC9476}"/>
              </a:ext>
            </a:extLst>
          </p:cNvPr>
          <p:cNvSpPr>
            <a:spLocks noGrp="1"/>
          </p:cNvSpPr>
          <p:nvPr>
            <p:ph idx="1"/>
          </p:nvPr>
        </p:nvSpPr>
        <p:spPr/>
        <p:txBody>
          <a:bodyPr vert="horz" lIns="91440" tIns="45720" rIns="91440" bIns="45720" rtlCol="0" anchor="t">
            <a:normAutofit/>
          </a:bodyPr>
          <a:lstStyle/>
          <a:p>
            <a:pPr algn="ctr">
              <a:buNone/>
            </a:pPr>
            <a:r>
              <a:rPr lang="es-ES" sz="2400" b="1" dirty="0"/>
              <a:t>🧱 MITO 5: “Si uso IA, mis datos ya no son seguros.”</a:t>
            </a:r>
          </a:p>
          <a:p>
            <a:pPr>
              <a:buNone/>
            </a:pPr>
            <a:r>
              <a:rPr lang="es-ES" dirty="0">
                <a:ea typeface="+mn-lt"/>
                <a:cs typeface="+mn-lt"/>
              </a:rPr>
              <a:t>💥 Por qué surge:</a:t>
            </a:r>
          </a:p>
          <a:p>
            <a:pPr marL="0" indent="0">
              <a:buNone/>
            </a:pPr>
            <a:r>
              <a:rPr lang="es-ES" i="1" dirty="0">
                <a:ea typeface="+mn-lt"/>
                <a:cs typeface="+mn-lt"/>
              </a:rPr>
              <a:t>Desconfianza en lo digital, desconocimiento de cómo funciona el </a:t>
            </a:r>
            <a:r>
              <a:rPr lang="es-ES" i="1" dirty="0" err="1">
                <a:ea typeface="+mn-lt"/>
                <a:cs typeface="+mn-lt"/>
              </a:rPr>
              <a:t>backend</a:t>
            </a:r>
            <a:r>
              <a:rPr lang="es-ES" i="1" dirty="0">
                <a:ea typeface="+mn-lt"/>
                <a:cs typeface="+mn-lt"/>
              </a:rPr>
              <a:t>.</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29848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69FE9-DF3E-F8B9-5A2C-AB908DE5FF0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1B2D5D6-7917-5876-507F-BF865DCDD4F1}"/>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C845A931-406A-BE84-990C-D9DFC8272E6E}"/>
              </a:ext>
            </a:extLst>
          </p:cNvPr>
          <p:cNvSpPr>
            <a:spLocks noGrp="1"/>
          </p:cNvSpPr>
          <p:nvPr>
            <p:ph idx="1"/>
          </p:nvPr>
        </p:nvSpPr>
        <p:spPr/>
        <p:txBody>
          <a:bodyPr vert="horz" lIns="91440" tIns="45720" rIns="91440" bIns="45720" rtlCol="0" anchor="t">
            <a:normAutofit/>
          </a:bodyPr>
          <a:lstStyle/>
          <a:p>
            <a:pPr algn="ctr">
              <a:buNone/>
            </a:pPr>
            <a:r>
              <a:rPr lang="es-ES" sz="2400" b="1" dirty="0"/>
              <a:t>🧱 MITO 5: “Si uso IA, mis datos ya no son seguros.”</a:t>
            </a:r>
          </a:p>
          <a:p>
            <a:pPr>
              <a:buNone/>
            </a:pPr>
            <a:r>
              <a:rPr lang="es-ES">
                <a:ea typeface="+mn-lt"/>
                <a:cs typeface="+mn-lt"/>
              </a:rPr>
              <a:t>🛡️ </a:t>
            </a:r>
            <a:r>
              <a:rPr lang="es-ES" b="1">
                <a:ea typeface="+mn-lt"/>
                <a:cs typeface="+mn-lt"/>
              </a:rPr>
              <a:t>Realidad:</a:t>
            </a:r>
          </a:p>
          <a:p>
            <a:pPr marL="0" indent="0">
              <a:buNone/>
            </a:pPr>
            <a:r>
              <a:rPr lang="es-ES">
                <a:ea typeface="+mn-lt"/>
                <a:cs typeface="+mn-lt"/>
              </a:rPr>
              <a:t>“Depende. Hay IA que funciona localmente, otra que se conecta a la nube. Lo importante es usar herramientas con políticas claras de privacidad, y no entregar datos sensibles a cualquier modelo abierto.”</a:t>
            </a:r>
            <a:endParaRPr lang="es-ES"/>
          </a:p>
          <a:p>
            <a:pPr>
              <a:buNone/>
            </a:pPr>
            <a:r>
              <a:rPr lang="es-ES" b="1" dirty="0">
                <a:ea typeface="+mn-lt"/>
                <a:cs typeface="+mn-lt"/>
              </a:rPr>
              <a:t>Ejemplo con </a:t>
            </a:r>
            <a:r>
              <a:rPr lang="es-ES" b="1" dirty="0" err="1">
                <a:ea typeface="+mn-lt"/>
                <a:cs typeface="+mn-lt"/>
              </a:rPr>
              <a:t>ChatGPT</a:t>
            </a:r>
            <a:r>
              <a:rPr lang="es-ES" b="1" dirty="0">
                <a:ea typeface="+mn-lt"/>
                <a:cs typeface="+mn-lt"/>
              </a:rPr>
              <a:t> o Gemini:</a:t>
            </a:r>
            <a:endParaRPr lang="es-ES" dirty="0"/>
          </a:p>
          <a:p>
            <a:pPr>
              <a:buFont typeface="Arial"/>
              <a:buChar char="•"/>
            </a:pPr>
            <a:r>
              <a:rPr lang="es-ES" dirty="0">
                <a:ea typeface="+mn-lt"/>
                <a:cs typeface="+mn-lt"/>
              </a:rPr>
              <a:t>Si le das tu RUT, diagnóstico médico y nombre completo a una IA abierta, no sabes exactamente qué pasa con esa información.</a:t>
            </a:r>
          </a:p>
          <a:p>
            <a:pPr>
              <a:buNone/>
            </a:pP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99890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9963D-2ED2-A6E8-A161-C415617E2D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A8B8E9-F836-FEAC-FB68-83ABA35CC49D}"/>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47D7BA4B-DB87-23DD-EE22-8A4A88A7385E}"/>
              </a:ext>
            </a:extLst>
          </p:cNvPr>
          <p:cNvSpPr>
            <a:spLocks noGrp="1"/>
          </p:cNvSpPr>
          <p:nvPr>
            <p:ph idx="1"/>
          </p:nvPr>
        </p:nvSpPr>
        <p:spPr/>
        <p:txBody>
          <a:bodyPr vert="horz" lIns="91440" tIns="45720" rIns="91440" bIns="45720" rtlCol="0" anchor="t">
            <a:normAutofit/>
          </a:bodyPr>
          <a:lstStyle/>
          <a:p>
            <a:pPr algn="ctr">
              <a:buNone/>
            </a:pPr>
            <a:r>
              <a:rPr lang="es-ES" sz="2400" b="1" dirty="0"/>
              <a:t>🧱 MITO 5: “Si uso IA, mis datos ya no son seguros.”</a:t>
            </a:r>
          </a:p>
          <a:p>
            <a:pPr>
              <a:buNone/>
            </a:pPr>
            <a:endParaRPr lang="es-ES" dirty="0">
              <a:ea typeface="+mn-lt"/>
              <a:cs typeface="+mn-lt"/>
            </a:endParaRPr>
          </a:p>
          <a:p>
            <a:pPr algn="ctr">
              <a:buNone/>
            </a:pPr>
            <a:r>
              <a:rPr lang="es-ES" dirty="0">
                <a:ea typeface="+mn-lt"/>
                <a:cs typeface="+mn-lt"/>
              </a:rPr>
              <a:t>“Usar IA de forma segura también requiere educación digital. No es solo saber apretar botones, es entender qué hay detrás.”</a:t>
            </a:r>
            <a:endParaRPr lang="es-ES"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41846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83BCC-29B3-BF11-2629-BB064FCFD3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96C2B3E-4637-E815-2A6C-977F805ADFCC}"/>
              </a:ext>
            </a:extLst>
          </p:cNvPr>
          <p:cNvSpPr>
            <a:spLocks noGrp="1"/>
          </p:cNvSpPr>
          <p:nvPr>
            <p:ph type="title"/>
          </p:nvPr>
        </p:nvSpPr>
        <p:spPr/>
        <p:txBody>
          <a:bodyPr>
            <a:normAutofit/>
          </a:bodyPr>
          <a:lstStyle/>
          <a:p>
            <a:pPr algn="ctr">
              <a:spcBef>
                <a:spcPts val="0"/>
              </a:spcBef>
            </a:pPr>
            <a:r>
              <a:rPr lang="es-ES" sz="3600" dirty="0"/>
              <a:t>Mitos y realidades sobre la IA</a:t>
            </a:r>
            <a:endParaRPr lang="es-ES" dirty="0"/>
          </a:p>
        </p:txBody>
      </p:sp>
      <p:sp>
        <p:nvSpPr>
          <p:cNvPr id="3" name="Marcador de contenido 2">
            <a:extLst>
              <a:ext uri="{FF2B5EF4-FFF2-40B4-BE49-F238E27FC236}">
                <a16:creationId xmlns:a16="http://schemas.microsoft.com/office/drawing/2014/main" id="{34EAB4AB-BCA0-858B-B762-E96553CD2DE8}"/>
              </a:ext>
            </a:extLst>
          </p:cNvPr>
          <p:cNvSpPr>
            <a:spLocks noGrp="1"/>
          </p:cNvSpPr>
          <p:nvPr>
            <p:ph idx="1"/>
          </p:nvPr>
        </p:nvSpPr>
        <p:spPr/>
        <p:txBody>
          <a:bodyPr vert="horz" lIns="91440" tIns="45720" rIns="91440" bIns="45720" rtlCol="0" anchor="t">
            <a:normAutofit/>
          </a:bodyPr>
          <a:lstStyle/>
          <a:p>
            <a:pPr>
              <a:buNone/>
            </a:pPr>
            <a:r>
              <a:rPr lang="es-ES" b="1" dirty="0"/>
              <a:t>💬 Cierre del punto:</a:t>
            </a:r>
          </a:p>
          <a:p>
            <a:pPr marL="0" indent="0" algn="ctr">
              <a:buNone/>
            </a:pPr>
            <a:r>
              <a:rPr lang="es-ES" dirty="0">
                <a:ea typeface="+mn-lt"/>
                <a:cs typeface="+mn-lt"/>
              </a:rPr>
              <a:t>“Como toda tecnología poderosa, la IA genera expectativas y temores. Lo importante es separar la ciencia ficción de la ciencia real, y reconocer que el factor humano sigue siendo central. La IA no sustituye el criterio, la empatía ni la ética. Es una herramienta que, bien usada, puede ser transformadora.”</a:t>
            </a:r>
          </a:p>
          <a:p>
            <a:pPr algn="ctr">
              <a:buNone/>
            </a:pPr>
            <a:endParaRPr lang="es-ES" sz="2400" b="1" dirty="0"/>
          </a:p>
          <a:p>
            <a:pPr algn="ctr">
              <a:buNone/>
            </a:pPr>
            <a:endParaRPr lang="es-ES" dirty="0"/>
          </a:p>
          <a:p>
            <a:pPr marL="0" indent="0">
              <a:buNone/>
            </a:pPr>
            <a:endParaRPr lang="es-ES" b="1" dirty="0"/>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816040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B42C9-2F07-94C2-14AC-E3747245166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CA8741-137D-7490-F040-040AD3E26C75}"/>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sp>
        <p:nvSpPr>
          <p:cNvPr id="3" name="Marcador de contenido 2">
            <a:extLst>
              <a:ext uri="{FF2B5EF4-FFF2-40B4-BE49-F238E27FC236}">
                <a16:creationId xmlns:a16="http://schemas.microsoft.com/office/drawing/2014/main" id="{BB6E09F6-6448-098D-7DD2-DFFA71BE21DC}"/>
              </a:ext>
            </a:extLst>
          </p:cNvPr>
          <p:cNvSpPr>
            <a:spLocks noGrp="1"/>
          </p:cNvSpPr>
          <p:nvPr>
            <p:ph idx="1"/>
          </p:nvPr>
        </p:nvSpPr>
        <p:spPr>
          <a:xfrm>
            <a:off x="877845" y="2293127"/>
            <a:ext cx="10514054" cy="3724693"/>
          </a:xfrm>
        </p:spPr>
        <p:txBody>
          <a:bodyPr vert="horz" lIns="91440" tIns="45720" rIns="91440" bIns="45720" rtlCol="0" anchor="t">
            <a:normAutofit/>
          </a:bodyPr>
          <a:lstStyle/>
          <a:p>
            <a:pPr marL="0" indent="0">
              <a:buNone/>
            </a:pPr>
            <a:r>
              <a:rPr lang="es-ES" dirty="0">
                <a:ea typeface="+mn-lt"/>
                <a:cs typeface="+mn-lt"/>
              </a:rPr>
              <a:t>“Ambos son ramas de la IA, pero no son lo mismo. Uno es más simple, el otro más potente… pero también más exigente.”</a:t>
            </a: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410192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descr="Spotify">
            <a:extLst>
              <a:ext uri="{FF2B5EF4-FFF2-40B4-BE49-F238E27FC236}">
                <a16:creationId xmlns:a16="http://schemas.microsoft.com/office/drawing/2014/main" id="{3218164D-DDE6-91F2-2A37-3EE28FF37149}"/>
              </a:ext>
            </a:extLst>
          </p:cNvPr>
          <p:cNvPicPr>
            <a:picLocks noChangeAspect="1"/>
          </p:cNvPicPr>
          <p:nvPr/>
        </p:nvPicPr>
        <p:blipFill>
          <a:blip r:embed="rId2"/>
          <a:stretch>
            <a:fillRect/>
          </a:stretch>
        </p:blipFill>
        <p:spPr>
          <a:xfrm>
            <a:off x="1483858" y="981637"/>
            <a:ext cx="2162450" cy="2162450"/>
          </a:xfrm>
          <a:prstGeom prst="rect">
            <a:avLst/>
          </a:prstGeom>
        </p:spPr>
      </p:pic>
      <p:pic>
        <p:nvPicPr>
          <p:cNvPr id="4" name="Imagen 3" descr="Instagram - Wikipedia, la enciclopedia libre">
            <a:extLst>
              <a:ext uri="{FF2B5EF4-FFF2-40B4-BE49-F238E27FC236}">
                <a16:creationId xmlns:a16="http://schemas.microsoft.com/office/drawing/2014/main" id="{833F599E-23DD-2E2C-48E9-C0F51D6B613B}"/>
              </a:ext>
            </a:extLst>
          </p:cNvPr>
          <p:cNvPicPr>
            <a:picLocks noChangeAspect="1"/>
          </p:cNvPicPr>
          <p:nvPr/>
        </p:nvPicPr>
        <p:blipFill>
          <a:blip r:embed="rId3"/>
          <a:stretch>
            <a:fillRect/>
          </a:stretch>
        </p:blipFill>
        <p:spPr>
          <a:xfrm>
            <a:off x="1483963" y="3430379"/>
            <a:ext cx="2174054" cy="2174054"/>
          </a:xfrm>
          <a:prstGeom prst="rect">
            <a:avLst/>
          </a:prstGeom>
        </p:spPr>
      </p:pic>
      <p:sp>
        <p:nvSpPr>
          <p:cNvPr id="6" name="Marcador de contenido 5">
            <a:extLst>
              <a:ext uri="{FF2B5EF4-FFF2-40B4-BE49-F238E27FC236}">
                <a16:creationId xmlns:a16="http://schemas.microsoft.com/office/drawing/2014/main" id="{8BB3D6E6-E6E7-D0B6-A6E4-968BD1E9030C}"/>
              </a:ext>
            </a:extLst>
          </p:cNvPr>
          <p:cNvSpPr>
            <a:spLocks noGrp="1"/>
          </p:cNvSpPr>
          <p:nvPr>
            <p:ph idx="1"/>
          </p:nvPr>
        </p:nvSpPr>
        <p:spPr>
          <a:xfrm>
            <a:off x="5112668" y="1482836"/>
            <a:ext cx="5827644" cy="4121149"/>
          </a:xfrm>
        </p:spPr>
        <p:txBody>
          <a:bodyPr vert="horz" lIns="91440" tIns="45720" rIns="91440" bIns="45720" rtlCol="0" anchor="t">
            <a:noAutofit/>
          </a:bodyPr>
          <a:lstStyle/>
          <a:p>
            <a:r>
              <a:rPr lang="es-ES" dirty="0">
                <a:ea typeface="+mn-lt"/>
                <a:cs typeface="+mn-lt"/>
              </a:rPr>
              <a:t>¿Alguna vez han usado un filtro de Instagram? </a:t>
            </a:r>
            <a:endParaRPr lang="es-ES" dirty="0"/>
          </a:p>
          <a:p>
            <a:endParaRPr lang="es-ES" dirty="0">
              <a:ea typeface="+mn-lt"/>
              <a:cs typeface="+mn-lt"/>
            </a:endParaRPr>
          </a:p>
          <a:p>
            <a:r>
              <a:rPr lang="es-ES" dirty="0">
                <a:ea typeface="+mn-lt"/>
                <a:cs typeface="+mn-lt"/>
              </a:rPr>
              <a:t>¿O les ha pasado que Spotify les recomienda una canción que justo les gusta? </a:t>
            </a:r>
          </a:p>
          <a:p>
            <a:endParaRPr lang="es-ES" dirty="0">
              <a:ea typeface="+mn-lt"/>
              <a:cs typeface="+mn-lt"/>
            </a:endParaRPr>
          </a:p>
          <a:p>
            <a:r>
              <a:rPr lang="es-ES" dirty="0">
                <a:ea typeface="+mn-lt"/>
                <a:cs typeface="+mn-lt"/>
              </a:rPr>
              <a:t>¿O que en la app del banco les aparezca un mensaje personalizado?</a:t>
            </a:r>
            <a:endParaRPr lang="es-ES" dirty="0"/>
          </a:p>
        </p:txBody>
      </p:sp>
    </p:spTree>
    <p:extLst>
      <p:ext uri="{BB962C8B-B14F-4D97-AF65-F5344CB8AC3E}">
        <p14:creationId xmlns:p14="http://schemas.microsoft.com/office/powerpoint/2010/main" val="2431674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D6858-94BC-AA2B-3A4C-5241A1F5EE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F1A8A5-596A-FA04-E278-35020418F288}"/>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sp>
        <p:nvSpPr>
          <p:cNvPr id="3" name="Marcador de contenido 2">
            <a:extLst>
              <a:ext uri="{FF2B5EF4-FFF2-40B4-BE49-F238E27FC236}">
                <a16:creationId xmlns:a16="http://schemas.microsoft.com/office/drawing/2014/main" id="{F829FE43-D36E-05D4-C5A9-EAEF9811F4B2}"/>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dirty="0"/>
              <a:t>🤓 </a:t>
            </a:r>
            <a:r>
              <a:rPr lang="es-ES" b="1" dirty="0"/>
              <a:t>Machine </a:t>
            </a:r>
            <a:r>
              <a:rPr lang="es-ES" b="1" dirty="0" err="1"/>
              <a:t>Learning</a:t>
            </a:r>
            <a:r>
              <a:rPr lang="es-ES" b="1" dirty="0"/>
              <a:t> (</a:t>
            </a:r>
            <a:r>
              <a:rPr lang="es-ES" b="1" dirty="0">
                <a:ea typeface="+mn-lt"/>
                <a:cs typeface="+mn-lt"/>
              </a:rPr>
              <a:t>aprendizaje automático</a:t>
            </a:r>
            <a:r>
              <a:rPr lang="es-ES" b="1" dirty="0"/>
              <a:t>)</a:t>
            </a:r>
            <a:endParaRPr lang="es-ES" dirty="0"/>
          </a:p>
          <a:p>
            <a:pPr>
              <a:buFont typeface="Arial"/>
              <a:buChar char="•"/>
            </a:pPr>
            <a:r>
              <a:rPr lang="es-ES" dirty="0">
                <a:ea typeface="+mn-lt"/>
                <a:cs typeface="+mn-lt"/>
              </a:rPr>
              <a:t>Aprende a partir de datos etiquetados o patrones estadísticos.</a:t>
            </a:r>
            <a:endParaRPr lang="es-ES" dirty="0"/>
          </a:p>
          <a:p>
            <a:pPr>
              <a:buFont typeface="Arial"/>
              <a:buChar char="•"/>
            </a:pPr>
            <a:r>
              <a:rPr lang="es-ES" dirty="0">
                <a:ea typeface="+mn-lt"/>
                <a:cs typeface="+mn-lt"/>
              </a:rPr>
              <a:t>Se entrena con ejemplos: 'esto es A', 'esto es B'.</a:t>
            </a:r>
            <a:endParaRPr lang="es-ES" dirty="0"/>
          </a:p>
          <a:p>
            <a:pPr>
              <a:buFont typeface="Arial"/>
              <a:buChar char="•"/>
            </a:pPr>
            <a:r>
              <a:rPr lang="es-ES" dirty="0">
                <a:ea typeface="+mn-lt"/>
                <a:cs typeface="+mn-lt"/>
              </a:rPr>
              <a:t>Requiere intervención humana para elegir qué variables usar (ej. edad, presión, colesterol…).</a:t>
            </a:r>
            <a:endParaRPr lang="es-ES" dirty="0"/>
          </a:p>
          <a:p>
            <a:pPr marL="0" indent="0">
              <a:buNone/>
            </a:pPr>
            <a:r>
              <a:rPr lang="es-ES" b="1" dirty="0">
                <a:ea typeface="+mn-lt"/>
                <a:cs typeface="+mn-lt"/>
              </a:rPr>
              <a:t>Ejemplo práctico</a:t>
            </a:r>
            <a:r>
              <a:rPr lang="es-ES" dirty="0">
                <a:ea typeface="+mn-lt"/>
                <a:cs typeface="+mn-lt"/>
              </a:rPr>
              <a:t>:</a:t>
            </a:r>
            <a:endParaRPr lang="es-ES" dirty="0"/>
          </a:p>
          <a:p>
            <a:pPr>
              <a:buNone/>
            </a:pPr>
            <a:r>
              <a:rPr lang="es-ES" dirty="0">
                <a:ea typeface="+mn-lt"/>
                <a:cs typeface="+mn-lt"/>
              </a:rPr>
              <a:t>“Un modelo que predice si un paciente es de alto riesgo o no, en base a su historial clínico.”</a:t>
            </a: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358793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70B78-FD3C-BF43-771A-F50276F993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A1F7E8-95CC-9579-B071-025F5CCFC261}"/>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sp>
        <p:nvSpPr>
          <p:cNvPr id="3" name="Marcador de contenido 2">
            <a:extLst>
              <a:ext uri="{FF2B5EF4-FFF2-40B4-BE49-F238E27FC236}">
                <a16:creationId xmlns:a16="http://schemas.microsoft.com/office/drawing/2014/main" id="{A161DC6B-84B5-8B59-8072-28CB35AC2428}"/>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dirty="0"/>
              <a:t>🤓 </a:t>
            </a:r>
            <a:r>
              <a:rPr lang="es-ES" b="1" dirty="0"/>
              <a:t>Machine </a:t>
            </a:r>
            <a:r>
              <a:rPr lang="es-ES" b="1" dirty="0" err="1"/>
              <a:t>Learning</a:t>
            </a:r>
            <a:r>
              <a:rPr lang="es-ES" b="1" dirty="0"/>
              <a:t> (</a:t>
            </a:r>
            <a:r>
              <a:rPr lang="es-ES" b="1" dirty="0">
                <a:ea typeface="+mn-lt"/>
                <a:cs typeface="+mn-lt"/>
              </a:rPr>
              <a:t>aprendizaje automático</a:t>
            </a:r>
            <a:r>
              <a:rPr lang="es-ES" b="1" dirty="0"/>
              <a:t>)</a:t>
            </a:r>
            <a:endParaRPr lang="es-ES" dirty="0"/>
          </a:p>
          <a:p>
            <a:pPr marL="0" indent="0">
              <a:buNone/>
            </a:pPr>
            <a:r>
              <a:rPr lang="es-ES" b="1" dirty="0">
                <a:ea typeface="+mn-lt"/>
                <a:cs typeface="+mn-lt"/>
              </a:rPr>
              <a:t>Técnicas comunes</a:t>
            </a:r>
            <a:r>
              <a:rPr lang="es-ES" dirty="0">
                <a:ea typeface="+mn-lt"/>
                <a:cs typeface="+mn-lt"/>
              </a:rPr>
              <a:t>:</a:t>
            </a:r>
          </a:p>
          <a:p>
            <a:pPr>
              <a:buFont typeface="Arial"/>
              <a:buChar char="•"/>
            </a:pPr>
            <a:r>
              <a:rPr lang="es-ES" dirty="0">
                <a:ea typeface="+mn-lt"/>
                <a:cs typeface="+mn-lt"/>
              </a:rPr>
              <a:t>Árboles de decisión</a:t>
            </a:r>
            <a:endParaRPr lang="es-ES"/>
          </a:p>
          <a:p>
            <a:pPr>
              <a:buFont typeface="Arial"/>
              <a:buChar char="•"/>
            </a:pPr>
            <a:r>
              <a:rPr lang="es-ES" dirty="0">
                <a:ea typeface="+mn-lt"/>
                <a:cs typeface="+mn-lt"/>
              </a:rPr>
              <a:t>Regresiones</a:t>
            </a:r>
            <a:endParaRPr lang="es-ES" dirty="0"/>
          </a:p>
          <a:p>
            <a:pPr>
              <a:buFont typeface="Arial"/>
              <a:buChar char="•"/>
            </a:pPr>
            <a:r>
              <a:rPr lang="es-ES" dirty="0">
                <a:ea typeface="+mn-lt"/>
                <a:cs typeface="+mn-lt"/>
              </a:rPr>
              <a:t>Vecinos cercanos (KNN)</a:t>
            </a:r>
            <a:endParaRPr lang="es-ES" dirty="0"/>
          </a:p>
          <a:p>
            <a:pPr>
              <a:buFont typeface="Arial"/>
              <a:buChar char="•"/>
            </a:pPr>
            <a:r>
              <a:rPr lang="es-ES" dirty="0">
                <a:ea typeface="+mn-lt"/>
                <a:cs typeface="+mn-lt"/>
              </a:rPr>
              <a:t>Máquinas de soporte vectorial (SVM)</a:t>
            </a:r>
            <a:endParaRPr lang="es-ES" dirty="0"/>
          </a:p>
          <a:p>
            <a:pPr>
              <a:buFont typeface="Arial"/>
              <a:buChar char="•"/>
            </a:pPr>
            <a:endParaRPr lang="es-ES"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2958867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CF1DE-DCD4-C063-B26C-9333FE54EE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1D0B2E-40E5-AF4C-EBB6-1F16EAB4CC80}"/>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sp>
        <p:nvSpPr>
          <p:cNvPr id="3" name="Marcador de contenido 2">
            <a:extLst>
              <a:ext uri="{FF2B5EF4-FFF2-40B4-BE49-F238E27FC236}">
                <a16:creationId xmlns:a16="http://schemas.microsoft.com/office/drawing/2014/main" id="{AEFF77EC-ACC1-E0BA-F416-EA57DC051C7B}"/>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dirty="0"/>
              <a:t>🤓 </a:t>
            </a:r>
            <a:r>
              <a:rPr lang="es-ES" b="1" dirty="0"/>
              <a:t>Machine </a:t>
            </a:r>
            <a:r>
              <a:rPr lang="es-ES" b="1" dirty="0" err="1"/>
              <a:t>Learning</a:t>
            </a:r>
            <a:r>
              <a:rPr lang="es-ES" b="1" dirty="0"/>
              <a:t> (</a:t>
            </a:r>
            <a:r>
              <a:rPr lang="es-ES" b="1" dirty="0">
                <a:ea typeface="+mn-lt"/>
                <a:cs typeface="+mn-lt"/>
              </a:rPr>
              <a:t>aprendizaje automático</a:t>
            </a:r>
            <a:r>
              <a:rPr lang="es-ES" b="1" dirty="0"/>
              <a:t>)</a:t>
            </a:r>
            <a:endParaRPr lang="es-ES" dirty="0"/>
          </a:p>
          <a:p>
            <a:pPr>
              <a:buNone/>
            </a:pPr>
            <a:r>
              <a:rPr lang="es-ES" b="1" dirty="0">
                <a:ea typeface="+mn-lt"/>
                <a:cs typeface="+mn-lt"/>
              </a:rPr>
              <a:t>Ejemplo en salud</a:t>
            </a:r>
            <a:r>
              <a:rPr lang="es-ES" dirty="0">
                <a:ea typeface="+mn-lt"/>
                <a:cs typeface="+mn-lt"/>
              </a:rPr>
              <a:t>:</a:t>
            </a:r>
          </a:p>
          <a:p>
            <a:pPr marL="0" indent="0">
              <a:buNone/>
            </a:pPr>
            <a:r>
              <a:rPr lang="es-ES" dirty="0">
                <a:ea typeface="+mn-lt"/>
                <a:cs typeface="+mn-lt"/>
              </a:rPr>
              <a:t>“Si 7 de cada 10 pacientes que faltan a su control son hombres entre 20 y 30 años que no confirman cita, el modelo puede predecir ausentismo futuro.”</a:t>
            </a:r>
            <a:endParaRPr lang="es-ES" dirty="0"/>
          </a:p>
          <a:p>
            <a:pPr marL="0" indent="0">
              <a:buNone/>
            </a:pPr>
            <a:endParaRPr lang="es-ES" dirty="0"/>
          </a:p>
          <a:p>
            <a:pPr>
              <a:buFont typeface="Arial"/>
              <a:buChar char="•"/>
            </a:pPr>
            <a:endParaRPr lang="es-ES"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4077766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93F23-5900-633E-E04E-BB95D339555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051A424-AB1D-F20D-58E1-EB4A06E6D1CE}"/>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sp>
        <p:nvSpPr>
          <p:cNvPr id="3" name="Marcador de contenido 2">
            <a:extLst>
              <a:ext uri="{FF2B5EF4-FFF2-40B4-BE49-F238E27FC236}">
                <a16:creationId xmlns:a16="http://schemas.microsoft.com/office/drawing/2014/main" id="{38D8DB3A-7FFD-61C7-2113-B86E3530994D}"/>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dirty="0"/>
              <a:t>🧠 </a:t>
            </a:r>
            <a:r>
              <a:rPr lang="es-ES" b="1" dirty="0"/>
              <a:t>Deep </a:t>
            </a:r>
            <a:r>
              <a:rPr lang="es-ES" b="1" dirty="0" err="1"/>
              <a:t>Learning</a:t>
            </a:r>
            <a:r>
              <a:rPr lang="es-ES" b="1" dirty="0"/>
              <a:t> (</a:t>
            </a:r>
            <a:r>
              <a:rPr lang="es-ES" b="1" dirty="0">
                <a:ea typeface="+mn-lt"/>
                <a:cs typeface="+mn-lt"/>
              </a:rPr>
              <a:t>aprendizaje profundo</a:t>
            </a:r>
            <a:r>
              <a:rPr lang="es-ES" b="1" dirty="0"/>
              <a:t>)</a:t>
            </a:r>
            <a:endParaRPr lang="es-ES" dirty="0"/>
          </a:p>
          <a:p>
            <a:pPr>
              <a:buFont typeface="Arial"/>
              <a:buChar char="•"/>
            </a:pPr>
            <a:r>
              <a:rPr lang="es-ES" dirty="0">
                <a:ea typeface="+mn-lt"/>
                <a:cs typeface="+mn-lt"/>
              </a:rPr>
              <a:t>Es una subrama del ML que usa redes neuronales (inspiradas en el cerebro humano).</a:t>
            </a:r>
            <a:endParaRPr lang="es-ES" dirty="0"/>
          </a:p>
          <a:p>
            <a:pPr>
              <a:buFont typeface="Arial"/>
              <a:buChar char="•"/>
            </a:pPr>
            <a:r>
              <a:rPr lang="es-ES" dirty="0">
                <a:ea typeface="+mn-lt"/>
                <a:cs typeface="+mn-lt"/>
              </a:rPr>
              <a:t>No necesita que le digamos qué variables mirar: lo infiere solo.</a:t>
            </a:r>
          </a:p>
          <a:p>
            <a:pPr>
              <a:buFont typeface="Arial"/>
              <a:buChar char="•"/>
            </a:pPr>
            <a:r>
              <a:rPr lang="es-ES" dirty="0">
                <a:ea typeface="+mn-lt"/>
                <a:cs typeface="+mn-lt"/>
              </a:rPr>
              <a:t>Muy bueno para voz, imagen, lenguaje... pero necesita muchos datos y poder computacional.</a:t>
            </a:r>
            <a:endParaRPr lang="es-ES" dirty="0"/>
          </a:p>
          <a:p>
            <a:pPr indent="0">
              <a:buNone/>
            </a:pPr>
            <a:r>
              <a:rPr lang="es-ES" b="1" dirty="0">
                <a:ea typeface="+mn-lt"/>
                <a:cs typeface="+mn-lt"/>
              </a:rPr>
              <a:t>Ejemplo real</a:t>
            </a:r>
            <a:r>
              <a:rPr lang="es-ES" dirty="0">
                <a:ea typeface="+mn-lt"/>
                <a:cs typeface="+mn-lt"/>
              </a:rPr>
              <a:t>:</a:t>
            </a:r>
          </a:p>
          <a:p>
            <a:pPr marL="0" indent="0">
              <a:buNone/>
            </a:pPr>
            <a:r>
              <a:rPr lang="es-ES" dirty="0">
                <a:ea typeface="+mn-lt"/>
                <a:cs typeface="+mn-lt"/>
              </a:rPr>
              <a:t>“Un modelo que detecta neumonía en radiografías, sin que nadie le diga qué es una neumonía: lo aprende solo, mirando miles de imágenes.”</a:t>
            </a: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135914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E1268-70FF-26D5-E294-69445962399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039FE21-F23C-4909-7D7D-7D2102685684}"/>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sp>
        <p:nvSpPr>
          <p:cNvPr id="3" name="Marcador de contenido 2">
            <a:extLst>
              <a:ext uri="{FF2B5EF4-FFF2-40B4-BE49-F238E27FC236}">
                <a16:creationId xmlns:a16="http://schemas.microsoft.com/office/drawing/2014/main" id="{A8A299F7-21BF-FA55-C603-0B7F9DEF422C}"/>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dirty="0"/>
              <a:t>🧠 </a:t>
            </a:r>
            <a:r>
              <a:rPr lang="es-ES" b="1" dirty="0"/>
              <a:t>Deep </a:t>
            </a:r>
            <a:r>
              <a:rPr lang="es-ES" b="1" dirty="0" err="1"/>
              <a:t>Learning</a:t>
            </a:r>
            <a:r>
              <a:rPr lang="es-ES" b="1" dirty="0"/>
              <a:t> (</a:t>
            </a:r>
            <a:r>
              <a:rPr lang="es-ES" b="1" dirty="0">
                <a:ea typeface="+mn-lt"/>
                <a:cs typeface="+mn-lt"/>
              </a:rPr>
              <a:t>aprendizaje profundo</a:t>
            </a:r>
            <a:r>
              <a:rPr lang="es-ES" b="1" dirty="0"/>
              <a:t>)</a:t>
            </a:r>
            <a:endParaRPr lang="es-ES" dirty="0"/>
          </a:p>
          <a:p>
            <a:pPr marL="0" indent="0">
              <a:buNone/>
            </a:pPr>
            <a:r>
              <a:rPr lang="es-ES" b="1" dirty="0">
                <a:ea typeface="+mn-lt"/>
                <a:cs typeface="+mn-lt"/>
              </a:rPr>
              <a:t>Ejemplo en salud</a:t>
            </a:r>
            <a:r>
              <a:rPr lang="es-ES" dirty="0">
                <a:ea typeface="+mn-lt"/>
                <a:cs typeface="+mn-lt"/>
              </a:rPr>
              <a:t>:</a:t>
            </a:r>
          </a:p>
          <a:p>
            <a:pPr>
              <a:buFont typeface="Arial"/>
              <a:buChar char="•"/>
            </a:pPr>
            <a:r>
              <a:rPr lang="es-ES" dirty="0">
                <a:ea typeface="+mn-lt"/>
                <a:cs typeface="+mn-lt"/>
              </a:rPr>
              <a:t>“Miles de imágenes de pulmones: el modelo aprende qué es una neumonía al detectar patrones de forma, sombra y textura, sin que le indiquemos explícitamente.”</a:t>
            </a:r>
            <a:endParaRPr lang="es-ES" dirty="0"/>
          </a:p>
          <a:p>
            <a:pPr marL="0" indent="0">
              <a:buNone/>
            </a:pPr>
            <a:r>
              <a:rPr lang="es-ES" b="1" dirty="0">
                <a:ea typeface="+mn-lt"/>
                <a:cs typeface="+mn-lt"/>
              </a:rPr>
              <a:t>Frase clave</a:t>
            </a:r>
            <a:r>
              <a:rPr lang="es-ES" dirty="0">
                <a:ea typeface="+mn-lt"/>
                <a:cs typeface="+mn-lt"/>
              </a:rPr>
              <a:t>:</a:t>
            </a:r>
          </a:p>
          <a:p>
            <a:pPr>
              <a:buFont typeface="Arial"/>
              <a:buChar char="•"/>
            </a:pPr>
            <a:r>
              <a:rPr lang="es-ES" dirty="0">
                <a:ea typeface="+mn-lt"/>
                <a:cs typeface="+mn-lt"/>
              </a:rPr>
              <a:t>“El ML necesita ayuda humana. El DL necesita datos... y muchos.”</a:t>
            </a:r>
          </a:p>
          <a:p>
            <a:pPr>
              <a:buFont typeface="Arial"/>
              <a:buChar char="•"/>
            </a:pPr>
            <a:endParaRPr lang="es-ES"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2482208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8293-DDE9-61B2-555F-A2FBF426C7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A1C3B4D-02F3-96A3-A1A1-2DD5952A9686}"/>
              </a:ext>
            </a:extLst>
          </p:cNvPr>
          <p:cNvSpPr>
            <a:spLocks noGrp="1"/>
          </p:cNvSpPr>
          <p:nvPr>
            <p:ph type="title"/>
          </p:nvPr>
        </p:nvSpPr>
        <p:spPr/>
        <p:txBody>
          <a:bodyPr>
            <a:normAutofit/>
          </a:bodyPr>
          <a:lstStyle/>
          <a:p>
            <a:pPr algn="ctr">
              <a:spcBef>
                <a:spcPts val="0"/>
              </a:spcBef>
            </a:pPr>
            <a:r>
              <a:rPr lang="es-ES" sz="3600" dirty="0"/>
              <a:t>2. Machine </a:t>
            </a:r>
            <a:r>
              <a:rPr lang="es-ES" sz="3600" dirty="0" err="1"/>
              <a:t>Learning</a:t>
            </a:r>
            <a:r>
              <a:rPr lang="es-ES" sz="3600" dirty="0"/>
              <a:t> vs Deep </a:t>
            </a:r>
            <a:r>
              <a:rPr lang="es-ES" sz="3600" dirty="0" err="1"/>
              <a:t>Learning</a:t>
            </a:r>
            <a:endParaRPr lang="es-ES" dirty="0" err="1"/>
          </a:p>
          <a:p>
            <a:pPr algn="ctr">
              <a:spcBef>
                <a:spcPts val="0"/>
              </a:spcBef>
            </a:pPr>
            <a:endParaRPr lang="es-ES" sz="3600" dirty="0"/>
          </a:p>
        </p:txBody>
      </p:sp>
      <p:graphicFrame>
        <p:nvGraphicFramePr>
          <p:cNvPr id="7" name="Marcador de contenido 6">
            <a:extLst>
              <a:ext uri="{FF2B5EF4-FFF2-40B4-BE49-F238E27FC236}">
                <a16:creationId xmlns:a16="http://schemas.microsoft.com/office/drawing/2014/main" id="{713D0650-AA21-027D-F063-3E9A04397344}"/>
              </a:ext>
            </a:extLst>
          </p:cNvPr>
          <p:cNvGraphicFramePr>
            <a:graphicFrameLocks noGrp="1"/>
          </p:cNvGraphicFramePr>
          <p:nvPr>
            <p:ph idx="1"/>
            <p:extLst>
              <p:ext uri="{D42A27DB-BD31-4B8C-83A1-F6EECF244321}">
                <p14:modId xmlns:p14="http://schemas.microsoft.com/office/powerpoint/2010/main" val="4090672018"/>
              </p:ext>
            </p:extLst>
          </p:nvPr>
        </p:nvGraphicFramePr>
        <p:xfrm>
          <a:off x="700088" y="2292350"/>
          <a:ext cx="10691811" cy="1828800"/>
        </p:xfrm>
        <a:graphic>
          <a:graphicData uri="http://schemas.openxmlformats.org/drawingml/2006/table">
            <a:tbl>
              <a:tblPr firstRow="1" bandRow="1">
                <a:tableStyleId>{93296810-A885-4BE3-A3E7-6D5BEEA58F35}</a:tableStyleId>
              </a:tblPr>
              <a:tblGrid>
                <a:gridCol w="3563937">
                  <a:extLst>
                    <a:ext uri="{9D8B030D-6E8A-4147-A177-3AD203B41FA5}">
                      <a16:colId xmlns:a16="http://schemas.microsoft.com/office/drawing/2014/main" val="3322038608"/>
                    </a:ext>
                  </a:extLst>
                </a:gridCol>
                <a:gridCol w="3563937">
                  <a:extLst>
                    <a:ext uri="{9D8B030D-6E8A-4147-A177-3AD203B41FA5}">
                      <a16:colId xmlns:a16="http://schemas.microsoft.com/office/drawing/2014/main" val="2733160586"/>
                    </a:ext>
                  </a:extLst>
                </a:gridCol>
                <a:gridCol w="3563937">
                  <a:extLst>
                    <a:ext uri="{9D8B030D-6E8A-4147-A177-3AD203B41FA5}">
                      <a16:colId xmlns:a16="http://schemas.microsoft.com/office/drawing/2014/main" val="500399831"/>
                    </a:ext>
                  </a:extLst>
                </a:gridCol>
              </a:tblGrid>
              <a:tr h="0">
                <a:tc>
                  <a:txBody>
                    <a:bodyPr/>
                    <a:lstStyle/>
                    <a:p>
                      <a:pPr>
                        <a:buNone/>
                      </a:pPr>
                      <a:r>
                        <a:rPr lang="es-ES"/>
                        <a:t>Característica</a:t>
                      </a:r>
                    </a:p>
                  </a:txBody>
                  <a:tcPr anchor="ctr"/>
                </a:tc>
                <a:tc>
                  <a:txBody>
                    <a:bodyPr/>
                    <a:lstStyle/>
                    <a:p>
                      <a:pPr>
                        <a:buNone/>
                      </a:pPr>
                      <a:r>
                        <a:rPr lang="es-ES"/>
                        <a:t>Machine Learning</a:t>
                      </a:r>
                    </a:p>
                  </a:txBody>
                  <a:tcPr anchor="ctr"/>
                </a:tc>
                <a:tc>
                  <a:txBody>
                    <a:bodyPr/>
                    <a:lstStyle/>
                    <a:p>
                      <a:pPr>
                        <a:buNone/>
                      </a:pPr>
                      <a:r>
                        <a:rPr lang="es-ES"/>
                        <a:t>Deep Learning</a:t>
                      </a:r>
                    </a:p>
                  </a:txBody>
                  <a:tcPr anchor="ctr"/>
                </a:tc>
                <a:extLst>
                  <a:ext uri="{0D108BD9-81ED-4DB2-BD59-A6C34878D82A}">
                    <a16:rowId xmlns:a16="http://schemas.microsoft.com/office/drawing/2014/main" val="44423884"/>
                  </a:ext>
                </a:extLst>
              </a:tr>
              <a:tr h="0">
                <a:tc>
                  <a:txBody>
                    <a:bodyPr/>
                    <a:lstStyle/>
                    <a:p>
                      <a:pPr>
                        <a:buNone/>
                      </a:pPr>
                      <a:r>
                        <a:rPr lang="es-ES"/>
                        <a:t>Requiere features definidas</a:t>
                      </a:r>
                    </a:p>
                  </a:txBody>
                  <a:tcPr anchor="ctr"/>
                </a:tc>
                <a:tc>
                  <a:txBody>
                    <a:bodyPr/>
                    <a:lstStyle/>
                    <a:p>
                      <a:pPr>
                        <a:buNone/>
                      </a:pPr>
                      <a:r>
                        <a:rPr lang="es-ES"/>
                        <a:t>Sí</a:t>
                      </a:r>
                    </a:p>
                  </a:txBody>
                  <a:tcPr anchor="ctr"/>
                </a:tc>
                <a:tc>
                  <a:txBody>
                    <a:bodyPr/>
                    <a:lstStyle/>
                    <a:p>
                      <a:pPr>
                        <a:buNone/>
                      </a:pPr>
                      <a:r>
                        <a:rPr lang="es-ES"/>
                        <a:t>No, las infiere solo</a:t>
                      </a:r>
                    </a:p>
                  </a:txBody>
                  <a:tcPr anchor="ctr"/>
                </a:tc>
                <a:extLst>
                  <a:ext uri="{0D108BD9-81ED-4DB2-BD59-A6C34878D82A}">
                    <a16:rowId xmlns:a16="http://schemas.microsoft.com/office/drawing/2014/main" val="497697521"/>
                  </a:ext>
                </a:extLst>
              </a:tr>
              <a:tr h="0">
                <a:tc>
                  <a:txBody>
                    <a:bodyPr/>
                    <a:lstStyle/>
                    <a:p>
                      <a:pPr>
                        <a:buNone/>
                      </a:pPr>
                      <a:r>
                        <a:rPr lang="es-ES"/>
                        <a:t>Requiere muchos datos</a:t>
                      </a:r>
                    </a:p>
                  </a:txBody>
                  <a:tcPr anchor="ctr"/>
                </a:tc>
                <a:tc>
                  <a:txBody>
                    <a:bodyPr/>
                    <a:lstStyle/>
                    <a:p>
                      <a:pPr>
                        <a:buNone/>
                      </a:pPr>
                      <a:r>
                        <a:rPr lang="es-ES"/>
                        <a:t>No necesariamente</a:t>
                      </a:r>
                    </a:p>
                  </a:txBody>
                  <a:tcPr anchor="ctr"/>
                </a:tc>
                <a:tc>
                  <a:txBody>
                    <a:bodyPr/>
                    <a:lstStyle/>
                    <a:p>
                      <a:pPr>
                        <a:buNone/>
                      </a:pPr>
                      <a:r>
                        <a:rPr lang="es-ES"/>
                        <a:t>Sí, idealmente miles o millones</a:t>
                      </a:r>
                    </a:p>
                  </a:txBody>
                  <a:tcPr anchor="ctr"/>
                </a:tc>
                <a:extLst>
                  <a:ext uri="{0D108BD9-81ED-4DB2-BD59-A6C34878D82A}">
                    <a16:rowId xmlns:a16="http://schemas.microsoft.com/office/drawing/2014/main" val="4080963972"/>
                  </a:ext>
                </a:extLst>
              </a:tr>
              <a:tr h="0">
                <a:tc>
                  <a:txBody>
                    <a:bodyPr/>
                    <a:lstStyle/>
                    <a:p>
                      <a:pPr>
                        <a:buNone/>
                      </a:pPr>
                      <a:r>
                        <a:rPr lang="es-ES"/>
                        <a:t>Velocidad de entrenamiento</a:t>
                      </a:r>
                    </a:p>
                  </a:txBody>
                  <a:tcPr anchor="ctr"/>
                </a:tc>
                <a:tc>
                  <a:txBody>
                    <a:bodyPr/>
                    <a:lstStyle/>
                    <a:p>
                      <a:pPr>
                        <a:buNone/>
                      </a:pPr>
                      <a:r>
                        <a:rPr lang="es-ES"/>
                        <a:t>Más rápido</a:t>
                      </a:r>
                    </a:p>
                  </a:txBody>
                  <a:tcPr anchor="ctr"/>
                </a:tc>
                <a:tc>
                  <a:txBody>
                    <a:bodyPr/>
                    <a:lstStyle/>
                    <a:p>
                      <a:pPr>
                        <a:buNone/>
                      </a:pPr>
                      <a:r>
                        <a:rPr lang="es-ES"/>
                        <a:t>Más lento, más computacional</a:t>
                      </a:r>
                    </a:p>
                  </a:txBody>
                  <a:tcPr anchor="ctr"/>
                </a:tc>
                <a:extLst>
                  <a:ext uri="{0D108BD9-81ED-4DB2-BD59-A6C34878D82A}">
                    <a16:rowId xmlns:a16="http://schemas.microsoft.com/office/drawing/2014/main" val="3174673399"/>
                  </a:ext>
                </a:extLst>
              </a:tr>
              <a:tr h="0">
                <a:tc>
                  <a:txBody>
                    <a:bodyPr/>
                    <a:lstStyle/>
                    <a:p>
                      <a:pPr>
                        <a:buNone/>
                      </a:pPr>
                      <a:r>
                        <a:rPr lang="es-ES"/>
                        <a:t>Interpretabilidad</a:t>
                      </a:r>
                    </a:p>
                  </a:txBody>
                  <a:tcPr anchor="ctr"/>
                </a:tc>
                <a:tc>
                  <a:txBody>
                    <a:bodyPr/>
                    <a:lstStyle/>
                    <a:p>
                      <a:pPr>
                        <a:buNone/>
                      </a:pPr>
                      <a:r>
                        <a:rPr lang="es-ES"/>
                        <a:t>Alta (más explicable)</a:t>
                      </a:r>
                    </a:p>
                  </a:txBody>
                  <a:tcPr anchor="ctr"/>
                </a:tc>
                <a:tc>
                  <a:txBody>
                    <a:bodyPr/>
                    <a:lstStyle/>
                    <a:p>
                      <a:pPr>
                        <a:buNone/>
                      </a:pPr>
                      <a:r>
                        <a:rPr lang="es-ES"/>
                        <a:t>Baja (más caja negra)</a:t>
                      </a:r>
                    </a:p>
                  </a:txBody>
                  <a:tcPr anchor="ctr"/>
                </a:tc>
                <a:extLst>
                  <a:ext uri="{0D108BD9-81ED-4DB2-BD59-A6C34878D82A}">
                    <a16:rowId xmlns:a16="http://schemas.microsoft.com/office/drawing/2014/main" val="2280501478"/>
                  </a:ext>
                </a:extLst>
              </a:tr>
            </a:tbl>
          </a:graphicData>
        </a:graphic>
      </p:graphicFrame>
    </p:spTree>
    <p:extLst>
      <p:ext uri="{BB962C8B-B14F-4D97-AF65-F5344CB8AC3E}">
        <p14:creationId xmlns:p14="http://schemas.microsoft.com/office/powerpoint/2010/main" val="3413065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2E057-5815-C340-41ED-65FFA06BBF9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3FEF8F4-0A4B-16B8-2B0B-694C434F18A2}"/>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FE869BE6-9BDA-13C4-2B5A-98FB34E5F2D7}"/>
              </a:ext>
            </a:extLst>
          </p:cNvPr>
          <p:cNvSpPr>
            <a:spLocks noGrp="1"/>
          </p:cNvSpPr>
          <p:nvPr>
            <p:ph idx="1"/>
          </p:nvPr>
        </p:nvSpPr>
        <p:spPr/>
        <p:txBody>
          <a:bodyPr vert="horz" lIns="91440" tIns="45720" rIns="91440" bIns="45720" rtlCol="0" anchor="t">
            <a:normAutofit/>
          </a:bodyPr>
          <a:lstStyle/>
          <a:p>
            <a:pPr marL="0" indent="0">
              <a:buNone/>
            </a:pPr>
            <a:r>
              <a:rPr lang="es-ES" dirty="0"/>
              <a:t>🏠 En la vida cotidiana</a:t>
            </a:r>
          </a:p>
          <a:p>
            <a:r>
              <a:rPr lang="es-ES" i="1" dirty="0">
                <a:ea typeface="+mn-lt"/>
                <a:cs typeface="+mn-lt"/>
              </a:rPr>
              <a:t>"Aunque no lo notemos, usamos inteligencia artificial todos los días. Muchas veces sin siquiera saberlo."</a:t>
            </a:r>
            <a:endParaRPr lang="es-ES" dirty="0"/>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075109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0E46E-34C8-5ABE-E72B-D78A43A20E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8693CA-9626-3902-555A-A280D8F66232}"/>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B5319549-299C-FDF6-ED5F-CEE8C05A25FC}"/>
              </a:ext>
            </a:extLst>
          </p:cNvPr>
          <p:cNvSpPr>
            <a:spLocks noGrp="1"/>
          </p:cNvSpPr>
          <p:nvPr>
            <p:ph idx="1"/>
          </p:nvPr>
        </p:nvSpPr>
        <p:spPr/>
        <p:txBody>
          <a:bodyPr vert="horz" lIns="91440" tIns="45720" rIns="91440" bIns="45720" rtlCol="0" anchor="t">
            <a:normAutofit/>
          </a:bodyPr>
          <a:lstStyle/>
          <a:p>
            <a:pPr marL="0" indent="0">
              <a:buNone/>
            </a:pPr>
            <a:r>
              <a:rPr lang="es-ES" dirty="0"/>
              <a:t>🏠 En la vida cotidiana</a:t>
            </a:r>
          </a:p>
          <a:p>
            <a:pPr marL="0" indent="0">
              <a:buNone/>
            </a:pPr>
            <a:r>
              <a:rPr lang="es-ES" dirty="0"/>
              <a:t>Ejemplos:</a:t>
            </a:r>
            <a:endParaRPr lang="es-ES" dirty="0">
              <a:ea typeface="+mn-lt"/>
              <a:cs typeface="+mn-lt"/>
            </a:endParaRPr>
          </a:p>
          <a:p>
            <a:r>
              <a:rPr lang="es-ES" b="1" dirty="0">
                <a:ea typeface="+mn-lt"/>
                <a:cs typeface="+mn-lt"/>
              </a:rPr>
              <a:t>Recomendaciones de contenido</a:t>
            </a:r>
            <a:endParaRPr lang="es-ES"/>
          </a:p>
          <a:p>
            <a:pPr lvl="1"/>
            <a:r>
              <a:rPr lang="es-ES" dirty="0">
                <a:ea typeface="+mn-lt"/>
                <a:cs typeface="+mn-lt"/>
              </a:rPr>
              <a:t>Netflix, YouTube, Spotify → sugieren películas o música según lo que viste antes.</a:t>
            </a:r>
            <a:endParaRPr lang="es-ES" dirty="0"/>
          </a:p>
          <a:p>
            <a:pPr lvl="1"/>
            <a:r>
              <a:rPr lang="es-ES" i="1" dirty="0">
                <a:ea typeface="+mn-lt"/>
                <a:cs typeface="+mn-lt"/>
              </a:rPr>
              <a:t>IA: sistemas de recomendación basados en patrones de comportamiento.</a:t>
            </a:r>
            <a:endParaRPr lang="es-ES" dirty="0"/>
          </a:p>
          <a:p>
            <a:r>
              <a:rPr lang="es-ES" b="1" dirty="0">
                <a:ea typeface="+mn-lt"/>
                <a:cs typeface="+mn-lt"/>
              </a:rPr>
              <a:t>Asistentes virtuales</a:t>
            </a:r>
            <a:endParaRPr lang="es-ES" dirty="0"/>
          </a:p>
          <a:p>
            <a:pPr lvl="1"/>
            <a:r>
              <a:rPr lang="es-ES" dirty="0">
                <a:ea typeface="+mn-lt"/>
                <a:cs typeface="+mn-lt"/>
              </a:rPr>
              <a:t>Siri, Alexa, Google </a:t>
            </a:r>
            <a:r>
              <a:rPr lang="es-ES" dirty="0" err="1">
                <a:ea typeface="+mn-lt"/>
                <a:cs typeface="+mn-lt"/>
              </a:rPr>
              <a:t>Assistant</a:t>
            </a:r>
            <a:r>
              <a:rPr lang="es-ES" dirty="0">
                <a:ea typeface="+mn-lt"/>
                <a:cs typeface="+mn-lt"/>
              </a:rPr>
              <a:t> → responden preguntas, controlan dispositivos.</a:t>
            </a:r>
            <a:endParaRPr lang="es-ES" dirty="0"/>
          </a:p>
          <a:p>
            <a:pPr lvl="1"/>
            <a:r>
              <a:rPr lang="es-ES" i="1" dirty="0">
                <a:ea typeface="+mn-lt"/>
                <a:cs typeface="+mn-lt"/>
              </a:rPr>
              <a:t>IA: procesamiento de lenguaje natural y reconocimiento de voz.</a:t>
            </a:r>
            <a:endParaRPr lang="es-ES" dirty="0"/>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051580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6CF1E-6602-8088-E626-D815AD9DB8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93BF69-EDA6-2E97-AAE8-11E013E72C3B}"/>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E013B08E-1109-3BC9-2F63-63DCC9E1F30A}"/>
              </a:ext>
            </a:extLst>
          </p:cNvPr>
          <p:cNvSpPr>
            <a:spLocks noGrp="1"/>
          </p:cNvSpPr>
          <p:nvPr>
            <p:ph idx="1"/>
          </p:nvPr>
        </p:nvSpPr>
        <p:spPr/>
        <p:txBody>
          <a:bodyPr vert="horz" lIns="91440" tIns="45720" rIns="91440" bIns="45720" rtlCol="0" anchor="t">
            <a:normAutofit/>
          </a:bodyPr>
          <a:lstStyle/>
          <a:p>
            <a:pPr marL="0" indent="0">
              <a:buNone/>
            </a:pPr>
            <a:r>
              <a:rPr lang="es-ES" dirty="0"/>
              <a:t>🏠 En la vida cotidiana</a:t>
            </a:r>
          </a:p>
          <a:p>
            <a:pPr marL="0" indent="0">
              <a:buNone/>
            </a:pPr>
            <a:r>
              <a:rPr lang="es-ES" dirty="0"/>
              <a:t>Ejemplos:</a:t>
            </a:r>
            <a:endParaRPr lang="es-ES" dirty="0">
              <a:ea typeface="+mn-lt"/>
              <a:cs typeface="+mn-lt"/>
            </a:endParaRPr>
          </a:p>
          <a:p>
            <a:r>
              <a:rPr lang="es-ES" b="1" dirty="0">
                <a:ea typeface="+mn-lt"/>
                <a:cs typeface="+mn-lt"/>
              </a:rPr>
              <a:t>Traducción automática y subtítulos</a:t>
            </a:r>
            <a:endParaRPr lang="es-ES" dirty="0"/>
          </a:p>
          <a:p>
            <a:pPr lvl="1"/>
            <a:r>
              <a:rPr lang="es-ES" dirty="0">
                <a:ea typeface="+mn-lt"/>
                <a:cs typeface="+mn-lt"/>
              </a:rPr>
              <a:t>Google </a:t>
            </a:r>
            <a:r>
              <a:rPr lang="es-ES" err="1">
                <a:ea typeface="+mn-lt"/>
                <a:cs typeface="+mn-lt"/>
              </a:rPr>
              <a:t>Translate</a:t>
            </a:r>
            <a:r>
              <a:rPr lang="es-ES" dirty="0">
                <a:ea typeface="+mn-lt"/>
                <a:cs typeface="+mn-lt"/>
              </a:rPr>
              <a:t>, subtítulos en vivo en Zoom.</a:t>
            </a:r>
          </a:p>
          <a:p>
            <a:pPr lvl="1"/>
            <a:r>
              <a:rPr lang="es-ES" i="1" dirty="0">
                <a:ea typeface="+mn-lt"/>
                <a:cs typeface="+mn-lt"/>
              </a:rPr>
              <a:t>IA: modelado del lenguaje + aprendizaje automático.</a:t>
            </a:r>
            <a:endParaRPr lang="es-ES" dirty="0">
              <a:ea typeface="+mn-lt"/>
              <a:cs typeface="+mn-lt"/>
            </a:endParaRPr>
          </a:p>
          <a:p>
            <a:r>
              <a:rPr lang="es-ES" b="1" dirty="0">
                <a:ea typeface="+mn-lt"/>
                <a:cs typeface="+mn-lt"/>
              </a:rPr>
              <a:t>Filtros de redes sociales y fotografía</a:t>
            </a:r>
            <a:endParaRPr lang="es-ES" dirty="0"/>
          </a:p>
          <a:p>
            <a:pPr lvl="1"/>
            <a:r>
              <a:rPr lang="es-ES" dirty="0">
                <a:ea typeface="+mn-lt"/>
                <a:cs typeface="+mn-lt"/>
              </a:rPr>
              <a:t>Instagram, TikTok → embellecimiento automático, filtros AR.</a:t>
            </a:r>
          </a:p>
          <a:p>
            <a:pPr lvl="1"/>
            <a:r>
              <a:rPr lang="es-ES" i="1" dirty="0">
                <a:ea typeface="+mn-lt"/>
                <a:cs typeface="+mn-lt"/>
              </a:rPr>
              <a:t>IA: visión computacional + redes neuronales.</a:t>
            </a:r>
            <a:endParaRPr lang="es-ES"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34424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18818-22D2-7FDD-26E8-334BAE7083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703E211-7D24-ACA0-1582-23A72E0F225C}"/>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B5EC6BE8-F6F5-7ECC-8F22-D864457C7D1E}"/>
              </a:ext>
            </a:extLst>
          </p:cNvPr>
          <p:cNvSpPr>
            <a:spLocks noGrp="1"/>
          </p:cNvSpPr>
          <p:nvPr>
            <p:ph idx="1"/>
          </p:nvPr>
        </p:nvSpPr>
        <p:spPr/>
        <p:txBody>
          <a:bodyPr vert="horz" lIns="91440" tIns="45720" rIns="91440" bIns="45720" rtlCol="0" anchor="t">
            <a:normAutofit/>
          </a:bodyPr>
          <a:lstStyle/>
          <a:p>
            <a:pPr marL="0" indent="0">
              <a:buNone/>
            </a:pPr>
            <a:r>
              <a:rPr lang="es-ES" dirty="0"/>
              <a:t>🏠 En la vida cotidiana</a:t>
            </a:r>
          </a:p>
          <a:p>
            <a:pPr marL="0" indent="0">
              <a:buNone/>
            </a:pPr>
            <a:r>
              <a:rPr lang="es-ES" dirty="0"/>
              <a:t>Ejemplos:</a:t>
            </a:r>
            <a:endParaRPr lang="es-ES" dirty="0">
              <a:ea typeface="+mn-lt"/>
              <a:cs typeface="+mn-lt"/>
            </a:endParaRPr>
          </a:p>
          <a:p>
            <a:r>
              <a:rPr lang="es-ES" b="1" dirty="0">
                <a:ea typeface="+mn-lt"/>
                <a:cs typeface="+mn-lt"/>
              </a:rPr>
              <a:t>Sistemas de navegación y tráfico</a:t>
            </a:r>
            <a:endParaRPr lang="es-ES" dirty="0"/>
          </a:p>
          <a:p>
            <a:pPr lvl="1"/>
            <a:r>
              <a:rPr lang="es-ES" dirty="0">
                <a:ea typeface="+mn-lt"/>
                <a:cs typeface="+mn-lt"/>
              </a:rPr>
              <a:t>Google </a:t>
            </a:r>
            <a:r>
              <a:rPr lang="es-ES" dirty="0" err="1">
                <a:ea typeface="+mn-lt"/>
                <a:cs typeface="+mn-lt"/>
              </a:rPr>
              <a:t>Maps</a:t>
            </a:r>
            <a:r>
              <a:rPr lang="es-ES" dirty="0">
                <a:ea typeface="+mn-lt"/>
                <a:cs typeface="+mn-lt"/>
              </a:rPr>
              <a:t>, </a:t>
            </a:r>
            <a:r>
              <a:rPr lang="es-ES" dirty="0" err="1">
                <a:ea typeface="+mn-lt"/>
                <a:cs typeface="+mn-lt"/>
              </a:rPr>
              <a:t>Waze</a:t>
            </a:r>
            <a:r>
              <a:rPr lang="es-ES" dirty="0">
                <a:ea typeface="+mn-lt"/>
                <a:cs typeface="+mn-lt"/>
              </a:rPr>
              <a:t> → predicen tiempos de llegada y rutas.</a:t>
            </a:r>
          </a:p>
          <a:p>
            <a:pPr lvl="1"/>
            <a:r>
              <a:rPr lang="es-ES" i="1" dirty="0">
                <a:ea typeface="+mn-lt"/>
                <a:cs typeface="+mn-lt"/>
              </a:rPr>
              <a:t>IA: análisis de datos en tiempo real y predicción.</a:t>
            </a: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82867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BBC818-2525-AB03-DE3B-22434E3F328C}"/>
            </a:ext>
          </a:extLst>
        </p:cNvPr>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ADDD1F67-FF60-339D-A074-DC68C544B413}"/>
              </a:ext>
            </a:extLst>
          </p:cNvPr>
          <p:cNvSpPr>
            <a:spLocks noGrp="1"/>
          </p:cNvSpPr>
          <p:nvPr>
            <p:ph idx="1"/>
          </p:nvPr>
        </p:nvSpPr>
        <p:spPr>
          <a:xfrm>
            <a:off x="1041884" y="1715873"/>
            <a:ext cx="5814239" cy="3461155"/>
          </a:xfrm>
        </p:spPr>
        <p:txBody>
          <a:bodyPr vert="horz" lIns="91440" tIns="45720" rIns="91440" bIns="45720" rtlCol="0" anchor="t">
            <a:normAutofit/>
          </a:bodyPr>
          <a:lstStyle/>
          <a:p>
            <a:r>
              <a:rPr lang="es-ES" dirty="0">
                <a:ea typeface="+mn-lt"/>
                <a:cs typeface="+mn-lt"/>
              </a:rPr>
              <a:t>¿Dónde creen que hay IA en su día a día?</a:t>
            </a:r>
          </a:p>
          <a:p>
            <a:endParaRPr lang="es-ES" dirty="0">
              <a:ea typeface="+mn-lt"/>
              <a:cs typeface="+mn-lt"/>
            </a:endParaRPr>
          </a:p>
          <a:p>
            <a:r>
              <a:rPr lang="es-ES" dirty="0">
                <a:ea typeface="+mn-lt"/>
                <a:cs typeface="+mn-lt"/>
              </a:rPr>
              <a:t>¿Han usado </a:t>
            </a:r>
            <a:r>
              <a:rPr lang="es-ES" err="1">
                <a:ea typeface="+mn-lt"/>
                <a:cs typeface="+mn-lt"/>
              </a:rPr>
              <a:t>ChatGPT</a:t>
            </a:r>
            <a:r>
              <a:rPr lang="es-ES" dirty="0">
                <a:ea typeface="+mn-lt"/>
                <a:cs typeface="+mn-lt"/>
              </a:rPr>
              <a:t> o algo similar?</a:t>
            </a:r>
          </a:p>
          <a:p>
            <a:endParaRPr lang="es-ES" sz="2000"/>
          </a:p>
        </p:txBody>
      </p:sp>
      <p:pic>
        <p:nvPicPr>
          <p:cNvPr id="2" name="Imagen 1" descr="Quién es el propietario de ChatGPT: información y consejos de uso [mayo de  2024]">
            <a:extLst>
              <a:ext uri="{FF2B5EF4-FFF2-40B4-BE49-F238E27FC236}">
                <a16:creationId xmlns:a16="http://schemas.microsoft.com/office/drawing/2014/main" id="{FCB45C86-D8B9-713C-60B1-D98E295D684C}"/>
              </a:ext>
            </a:extLst>
          </p:cNvPr>
          <p:cNvPicPr>
            <a:picLocks noChangeAspect="1"/>
          </p:cNvPicPr>
          <p:nvPr/>
        </p:nvPicPr>
        <p:blipFill>
          <a:blip r:embed="rId2"/>
          <a:stretch>
            <a:fillRect/>
          </a:stretch>
        </p:blipFill>
        <p:spPr>
          <a:xfrm>
            <a:off x="7679766" y="874460"/>
            <a:ext cx="3712869" cy="2059963"/>
          </a:xfrm>
          <a:prstGeom prst="rect">
            <a:avLst/>
          </a:prstGeom>
        </p:spPr>
      </p:pic>
      <p:pic>
        <p:nvPicPr>
          <p:cNvPr id="5" name="Imagen 4" descr="IA">
            <a:extLst>
              <a:ext uri="{FF2B5EF4-FFF2-40B4-BE49-F238E27FC236}">
                <a16:creationId xmlns:a16="http://schemas.microsoft.com/office/drawing/2014/main" id="{501F3E84-0A44-DB8E-BC4E-3843BF3F5B21}"/>
              </a:ext>
            </a:extLst>
          </p:cNvPr>
          <p:cNvPicPr>
            <a:picLocks noChangeAspect="1"/>
          </p:cNvPicPr>
          <p:nvPr/>
        </p:nvPicPr>
        <p:blipFill>
          <a:blip r:embed="rId3"/>
          <a:stretch>
            <a:fillRect/>
          </a:stretch>
        </p:blipFill>
        <p:spPr>
          <a:xfrm>
            <a:off x="8295875" y="3375824"/>
            <a:ext cx="2451938" cy="2243263"/>
          </a:xfrm>
          <a:prstGeom prst="rect">
            <a:avLst/>
          </a:prstGeom>
        </p:spPr>
      </p:pic>
    </p:spTree>
    <p:extLst>
      <p:ext uri="{BB962C8B-B14F-4D97-AF65-F5344CB8AC3E}">
        <p14:creationId xmlns:p14="http://schemas.microsoft.com/office/powerpoint/2010/main" val="23511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90035-D16D-36AF-FF70-45E52B7A6C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7AB206C-6AE3-2146-5619-F77C1EA8EDA4}"/>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C55BCB65-3369-94D6-9263-7BE968DD0CA3}"/>
              </a:ext>
            </a:extLst>
          </p:cNvPr>
          <p:cNvSpPr>
            <a:spLocks noGrp="1"/>
          </p:cNvSpPr>
          <p:nvPr>
            <p:ph idx="1"/>
          </p:nvPr>
        </p:nvSpPr>
        <p:spPr/>
        <p:txBody>
          <a:bodyPr vert="horz" lIns="91440" tIns="45720" rIns="91440" bIns="45720" rtlCol="0" anchor="t">
            <a:normAutofit/>
          </a:bodyPr>
          <a:lstStyle/>
          <a:p>
            <a:pPr>
              <a:buNone/>
            </a:pPr>
            <a:r>
              <a:rPr lang="es-ES" dirty="0"/>
              <a:t>💼 En el trabajo</a:t>
            </a:r>
          </a:p>
          <a:p>
            <a:pPr>
              <a:buNone/>
            </a:pPr>
            <a:r>
              <a:rPr lang="es-ES" i="1" dirty="0">
                <a:ea typeface="+mn-lt"/>
                <a:cs typeface="+mn-lt"/>
              </a:rPr>
              <a:t>"La IA no solo automatiza tareas. También apoya decisiones, anticipa problemas y mejora la productividad."</a:t>
            </a:r>
            <a:endParaRPr lang="es-ES"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05064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4518F-C920-A80A-DC7F-249FA2ECD1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B671206-8AAA-BD81-7B41-A86C874895CD}"/>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D00F6195-FC54-6680-95CE-B566BB2E3E87}"/>
              </a:ext>
            </a:extLst>
          </p:cNvPr>
          <p:cNvSpPr>
            <a:spLocks noGrp="1"/>
          </p:cNvSpPr>
          <p:nvPr>
            <p:ph idx="1"/>
          </p:nvPr>
        </p:nvSpPr>
        <p:spPr/>
        <p:txBody>
          <a:bodyPr vert="horz" lIns="91440" tIns="45720" rIns="91440" bIns="45720" rtlCol="0" anchor="t">
            <a:normAutofit fontScale="92500" lnSpcReduction="20000"/>
          </a:bodyPr>
          <a:lstStyle/>
          <a:p>
            <a:pPr>
              <a:buNone/>
            </a:pPr>
            <a:r>
              <a:rPr lang="es-ES" b="1" dirty="0"/>
              <a:t>💼 En el trabajo</a:t>
            </a:r>
          </a:p>
          <a:p>
            <a:pPr>
              <a:buNone/>
            </a:pPr>
            <a:r>
              <a:rPr lang="es-ES" b="1" dirty="0"/>
              <a:t>A. Administración y oficina</a:t>
            </a:r>
            <a:endParaRPr lang="es-ES" dirty="0"/>
          </a:p>
          <a:p>
            <a:pPr>
              <a:buFont typeface="Arial"/>
              <a:buChar char="•"/>
            </a:pPr>
            <a:r>
              <a:rPr lang="es-ES" b="1" dirty="0">
                <a:ea typeface="+mn-lt"/>
                <a:cs typeface="+mn-lt"/>
              </a:rPr>
              <a:t>Corrección y redacción automática</a:t>
            </a:r>
            <a:endParaRPr lang="es-ES" dirty="0"/>
          </a:p>
          <a:p>
            <a:pPr marL="971550" lvl="1" indent="-285750">
              <a:buFont typeface="Arial"/>
              <a:buChar char="•"/>
            </a:pPr>
            <a:r>
              <a:rPr lang="es-ES" dirty="0">
                <a:ea typeface="+mn-lt"/>
                <a:cs typeface="+mn-lt"/>
              </a:rPr>
              <a:t>Outlook, Gmail, </a:t>
            </a:r>
            <a:r>
              <a:rPr lang="es-ES" dirty="0" err="1">
                <a:ea typeface="+mn-lt"/>
                <a:cs typeface="+mn-lt"/>
              </a:rPr>
              <a:t>Notion</a:t>
            </a:r>
            <a:r>
              <a:rPr lang="es-ES" dirty="0">
                <a:ea typeface="+mn-lt"/>
                <a:cs typeface="+mn-lt"/>
              </a:rPr>
              <a:t> → corrigen gramática o sugieren frases completas.</a:t>
            </a:r>
            <a:endParaRPr lang="es-ES" dirty="0"/>
          </a:p>
          <a:p>
            <a:pPr marL="971550" lvl="1" indent="-285750">
              <a:buFont typeface="Arial"/>
              <a:buChar char="•"/>
            </a:pPr>
            <a:r>
              <a:rPr lang="es-ES" i="1" dirty="0" err="1">
                <a:ea typeface="+mn-lt"/>
                <a:cs typeface="+mn-lt"/>
              </a:rPr>
              <a:t>Ej</a:t>
            </a:r>
            <a:r>
              <a:rPr lang="es-ES" i="1" dirty="0">
                <a:ea typeface="+mn-lt"/>
                <a:cs typeface="+mn-lt"/>
              </a:rPr>
              <a:t>: “Autocompletar” o “Redactar correo con IA”.</a:t>
            </a:r>
            <a:endParaRPr lang="es-ES" dirty="0"/>
          </a:p>
          <a:p>
            <a:pPr>
              <a:buFont typeface="Arial"/>
              <a:buChar char="•"/>
            </a:pPr>
            <a:r>
              <a:rPr lang="es-ES" b="1" dirty="0">
                <a:ea typeface="+mn-lt"/>
                <a:cs typeface="+mn-lt"/>
              </a:rPr>
              <a:t>Análisis de datos y </a:t>
            </a:r>
            <a:r>
              <a:rPr lang="es-ES" b="1" dirty="0" err="1">
                <a:ea typeface="+mn-lt"/>
                <a:cs typeface="+mn-lt"/>
              </a:rPr>
              <a:t>dashboards</a:t>
            </a:r>
            <a:r>
              <a:rPr lang="es-ES" b="1" dirty="0">
                <a:ea typeface="+mn-lt"/>
                <a:cs typeface="+mn-lt"/>
              </a:rPr>
              <a:t> inteligentes</a:t>
            </a:r>
            <a:endParaRPr lang="es-ES" dirty="0"/>
          </a:p>
          <a:p>
            <a:pPr marL="971550" lvl="1" indent="-285750">
              <a:buFont typeface="Arial"/>
              <a:buChar char="•"/>
            </a:pPr>
            <a:r>
              <a:rPr lang="es-ES" dirty="0" err="1">
                <a:ea typeface="+mn-lt"/>
                <a:cs typeface="+mn-lt"/>
              </a:rPr>
              <a:t>Power</a:t>
            </a:r>
            <a:r>
              <a:rPr lang="es-ES" dirty="0">
                <a:ea typeface="+mn-lt"/>
                <a:cs typeface="+mn-lt"/>
              </a:rPr>
              <a:t> BI, </a:t>
            </a:r>
            <a:r>
              <a:rPr lang="es-ES" dirty="0" err="1">
                <a:ea typeface="+mn-lt"/>
                <a:cs typeface="+mn-lt"/>
              </a:rPr>
              <a:t>Tableau</a:t>
            </a:r>
            <a:r>
              <a:rPr lang="es-ES" dirty="0">
                <a:ea typeface="+mn-lt"/>
                <a:cs typeface="+mn-lt"/>
              </a:rPr>
              <a:t> con IA → </a:t>
            </a:r>
            <a:r>
              <a:rPr lang="es-ES" dirty="0" err="1">
                <a:ea typeface="+mn-lt"/>
                <a:cs typeface="+mn-lt"/>
              </a:rPr>
              <a:t>insights</a:t>
            </a:r>
            <a:r>
              <a:rPr lang="es-ES" dirty="0">
                <a:ea typeface="+mn-lt"/>
                <a:cs typeface="+mn-lt"/>
              </a:rPr>
              <a:t> automáticos, detección de anomalías.</a:t>
            </a:r>
            <a:endParaRPr lang="es-ES" dirty="0"/>
          </a:p>
          <a:p>
            <a:pPr marL="971550" lvl="1" indent="-285750">
              <a:buFont typeface="Arial"/>
              <a:buChar char="•"/>
            </a:pPr>
            <a:r>
              <a:rPr lang="es-ES" i="1" dirty="0" err="1">
                <a:ea typeface="+mn-lt"/>
                <a:cs typeface="+mn-lt"/>
              </a:rPr>
              <a:t>Ej</a:t>
            </a:r>
            <a:r>
              <a:rPr lang="es-ES" i="1" dirty="0">
                <a:ea typeface="+mn-lt"/>
                <a:cs typeface="+mn-lt"/>
              </a:rPr>
              <a:t>: “Dime qué productos bajaron sus ventas esta semana”.</a:t>
            </a:r>
            <a:endParaRPr lang="es-ES" dirty="0"/>
          </a:p>
          <a:p>
            <a:pPr>
              <a:buFont typeface="Arial"/>
              <a:buChar char="•"/>
            </a:pPr>
            <a:r>
              <a:rPr lang="es-ES" b="1" dirty="0">
                <a:ea typeface="+mn-lt"/>
                <a:cs typeface="+mn-lt"/>
              </a:rPr>
              <a:t>Gestión del tiempo y productividad</a:t>
            </a:r>
          </a:p>
          <a:p>
            <a:pPr marL="971550" lvl="1" indent="-285750">
              <a:buFont typeface="Arial"/>
              <a:buChar char="•"/>
            </a:pPr>
            <a:r>
              <a:rPr lang="es-ES" dirty="0" err="1">
                <a:ea typeface="+mn-lt"/>
                <a:cs typeface="+mn-lt"/>
              </a:rPr>
              <a:t>Calendly</a:t>
            </a:r>
            <a:r>
              <a:rPr lang="es-ES" dirty="0">
                <a:ea typeface="+mn-lt"/>
                <a:cs typeface="+mn-lt"/>
              </a:rPr>
              <a:t>, </a:t>
            </a:r>
            <a:r>
              <a:rPr lang="es-ES" dirty="0" err="1">
                <a:ea typeface="+mn-lt"/>
                <a:cs typeface="+mn-lt"/>
              </a:rPr>
              <a:t>Copilot</a:t>
            </a:r>
            <a:r>
              <a:rPr lang="es-ES" dirty="0">
                <a:ea typeface="+mn-lt"/>
                <a:cs typeface="+mn-lt"/>
              </a:rPr>
              <a:t> en MS Office → resumen de reuniones, agendas automáticas.</a:t>
            </a:r>
            <a:endParaRPr lang="es-ES" dirty="0"/>
          </a:p>
          <a:p>
            <a:pPr>
              <a:buNone/>
            </a:pPr>
            <a:endParaRPr lang="es-ES" i="1"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589482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42E9B-FA5D-355B-3EC6-80352CEF43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272F4D-1612-6FDE-452F-CB6CE499611E}"/>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C28908B3-F707-2E35-8AA4-43C5A16DD821}"/>
              </a:ext>
            </a:extLst>
          </p:cNvPr>
          <p:cNvSpPr>
            <a:spLocks noGrp="1"/>
          </p:cNvSpPr>
          <p:nvPr>
            <p:ph idx="1"/>
          </p:nvPr>
        </p:nvSpPr>
        <p:spPr/>
        <p:txBody>
          <a:bodyPr vert="horz" lIns="91440" tIns="45720" rIns="91440" bIns="45720" rtlCol="0" anchor="t">
            <a:normAutofit fontScale="92500" lnSpcReduction="10000"/>
          </a:bodyPr>
          <a:lstStyle/>
          <a:p>
            <a:pPr>
              <a:buNone/>
            </a:pPr>
            <a:r>
              <a:rPr lang="es-ES" b="1" dirty="0"/>
              <a:t>💼 En el trabajo</a:t>
            </a:r>
          </a:p>
          <a:p>
            <a:pPr>
              <a:buNone/>
            </a:pPr>
            <a:r>
              <a:rPr lang="es-ES" b="1" dirty="0"/>
              <a:t>B. Salud</a:t>
            </a:r>
            <a:endParaRPr lang="es-ES" dirty="0"/>
          </a:p>
          <a:p>
            <a:pPr>
              <a:buFont typeface="Arial"/>
              <a:buChar char="•"/>
            </a:pPr>
            <a:r>
              <a:rPr lang="es-ES" b="1" dirty="0">
                <a:ea typeface="+mn-lt"/>
                <a:cs typeface="+mn-lt"/>
              </a:rPr>
              <a:t>Diagnóstico asistido por IA</a:t>
            </a:r>
            <a:endParaRPr lang="es-ES" dirty="0"/>
          </a:p>
          <a:p>
            <a:pPr marL="971550" lvl="1" indent="-285750">
              <a:buFont typeface="Arial"/>
              <a:buChar char="•"/>
            </a:pPr>
            <a:r>
              <a:rPr lang="es-ES" sz="2000" dirty="0">
                <a:ea typeface="+mn-lt"/>
                <a:cs typeface="+mn-lt"/>
              </a:rPr>
              <a:t>Análisis de imágenes médicas</a:t>
            </a:r>
            <a:r>
              <a:rPr lang="es-ES" dirty="0">
                <a:ea typeface="+mn-lt"/>
                <a:cs typeface="+mn-lt"/>
              </a:rPr>
              <a:t> (radiografías</a:t>
            </a:r>
            <a:r>
              <a:rPr lang="es-ES" sz="2000" dirty="0">
                <a:ea typeface="+mn-lt"/>
                <a:cs typeface="+mn-lt"/>
              </a:rPr>
              <a:t>, </a:t>
            </a:r>
            <a:r>
              <a:rPr lang="es-ES" dirty="0">
                <a:ea typeface="+mn-lt"/>
                <a:cs typeface="+mn-lt"/>
              </a:rPr>
              <a:t>mamografías</a:t>
            </a:r>
            <a:r>
              <a:rPr lang="es-ES" sz="2000" dirty="0">
                <a:ea typeface="+mn-lt"/>
                <a:cs typeface="+mn-lt"/>
              </a:rPr>
              <a:t>, </a:t>
            </a:r>
            <a:r>
              <a:rPr lang="es-ES" dirty="0" err="1">
                <a:ea typeface="+mn-lt"/>
                <a:cs typeface="+mn-lt"/>
              </a:rPr>
              <a:t>TACs</a:t>
            </a:r>
            <a:r>
              <a:rPr lang="es-ES" dirty="0">
                <a:ea typeface="+mn-lt"/>
                <a:cs typeface="+mn-lt"/>
              </a:rPr>
              <a:t>).</a:t>
            </a:r>
            <a:endParaRPr lang="es-ES" dirty="0"/>
          </a:p>
          <a:p>
            <a:pPr marL="971550" lvl="1" indent="-285750">
              <a:buFont typeface="Arial"/>
              <a:buChar char="•"/>
            </a:pPr>
            <a:r>
              <a:rPr lang="es-ES" sz="2000" i="1" dirty="0" err="1">
                <a:ea typeface="+mn-lt"/>
                <a:cs typeface="+mn-lt"/>
              </a:rPr>
              <a:t>Ej</a:t>
            </a:r>
            <a:r>
              <a:rPr lang="es-ES" sz="2000" i="1" dirty="0">
                <a:ea typeface="+mn-lt"/>
                <a:cs typeface="+mn-lt"/>
              </a:rPr>
              <a:t>: detección temprana de cáncer o lesiones pulmonares.</a:t>
            </a:r>
            <a:endParaRPr lang="es-ES" dirty="0"/>
          </a:p>
          <a:p>
            <a:pPr>
              <a:buFont typeface="Arial"/>
              <a:buChar char="•"/>
            </a:pPr>
            <a:r>
              <a:rPr lang="es-ES" b="1" dirty="0" err="1">
                <a:ea typeface="+mn-lt"/>
                <a:cs typeface="+mn-lt"/>
              </a:rPr>
              <a:t>Chatbots</a:t>
            </a:r>
            <a:r>
              <a:rPr lang="es-ES" b="1" dirty="0">
                <a:ea typeface="+mn-lt"/>
                <a:cs typeface="+mn-lt"/>
              </a:rPr>
              <a:t> de atención a pacientes</a:t>
            </a:r>
            <a:endParaRPr lang="es-ES" dirty="0"/>
          </a:p>
          <a:p>
            <a:pPr marL="971550" lvl="1" indent="-285750">
              <a:buFont typeface="Arial"/>
              <a:buChar char="•"/>
            </a:pPr>
            <a:r>
              <a:rPr lang="es-ES" sz="2000" dirty="0">
                <a:ea typeface="+mn-lt"/>
                <a:cs typeface="+mn-lt"/>
              </a:rPr>
              <a:t>Preguntas frecuentes, recordatorios de citas, orientación básica.</a:t>
            </a:r>
          </a:p>
          <a:p>
            <a:pPr>
              <a:buFont typeface="Arial"/>
              <a:buChar char="•"/>
            </a:pPr>
            <a:r>
              <a:rPr lang="es-ES" b="1" dirty="0">
                <a:ea typeface="+mn-lt"/>
                <a:cs typeface="+mn-lt"/>
              </a:rPr>
              <a:t>Optimización de turnos y camas</a:t>
            </a:r>
            <a:endParaRPr lang="es-ES" dirty="0"/>
          </a:p>
          <a:p>
            <a:pPr marL="971550" lvl="1" indent="-285750">
              <a:buFont typeface="Arial"/>
              <a:buChar char="•"/>
            </a:pPr>
            <a:r>
              <a:rPr lang="es-ES" sz="2000" dirty="0">
                <a:ea typeface="+mn-lt"/>
                <a:cs typeface="+mn-lt"/>
              </a:rPr>
              <a:t>Sistemas predictivos para gestionar recursos hospitalarios.</a:t>
            </a:r>
          </a:p>
          <a:p>
            <a:pPr>
              <a:buNone/>
            </a:pPr>
            <a:endParaRPr lang="es-ES" b="1" dirty="0"/>
          </a:p>
          <a:p>
            <a:pPr>
              <a:buNone/>
            </a:pPr>
            <a:endParaRPr lang="es-ES" i="1"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930263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5A5F7-DAAA-0FB3-F85C-C20B1FC30F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6ABEB4-DC24-3BDD-5658-9848F198527E}"/>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E390EB3A-FDF6-BFA4-2FBE-EC84D5931659}"/>
              </a:ext>
            </a:extLst>
          </p:cNvPr>
          <p:cNvSpPr>
            <a:spLocks noGrp="1"/>
          </p:cNvSpPr>
          <p:nvPr>
            <p:ph idx="1"/>
          </p:nvPr>
        </p:nvSpPr>
        <p:spPr/>
        <p:txBody>
          <a:bodyPr vert="horz" lIns="91440" tIns="45720" rIns="91440" bIns="45720" rtlCol="0" anchor="t">
            <a:normAutofit/>
          </a:bodyPr>
          <a:lstStyle/>
          <a:p>
            <a:pPr>
              <a:buNone/>
            </a:pPr>
            <a:r>
              <a:rPr lang="es-ES" b="1" dirty="0"/>
              <a:t>💼 En el trabajo</a:t>
            </a:r>
          </a:p>
          <a:p>
            <a:pPr>
              <a:buNone/>
            </a:pPr>
            <a:r>
              <a:rPr lang="es-ES" b="1" dirty="0"/>
              <a:t>C. Educación</a:t>
            </a:r>
            <a:endParaRPr lang="es-ES" dirty="0"/>
          </a:p>
          <a:p>
            <a:pPr>
              <a:buFont typeface="Arial"/>
              <a:buChar char="•"/>
            </a:pPr>
            <a:r>
              <a:rPr lang="es-ES" b="1" dirty="0">
                <a:ea typeface="+mn-lt"/>
                <a:cs typeface="+mn-lt"/>
              </a:rPr>
              <a:t>Plataformas adaptativas</a:t>
            </a:r>
            <a:endParaRPr lang="es-ES" dirty="0"/>
          </a:p>
          <a:p>
            <a:pPr marL="971550" lvl="1" indent="-285750">
              <a:buFont typeface="Arial"/>
              <a:buChar char="•"/>
            </a:pPr>
            <a:r>
              <a:rPr lang="es-ES" sz="2000" dirty="0">
                <a:ea typeface="+mn-lt"/>
                <a:cs typeface="+mn-lt"/>
              </a:rPr>
              <a:t>Duolingo, Khan </a:t>
            </a:r>
            <a:r>
              <a:rPr lang="es-ES" sz="2000" dirty="0" err="1">
                <a:ea typeface="+mn-lt"/>
                <a:cs typeface="+mn-lt"/>
              </a:rPr>
              <a:t>Academy</a:t>
            </a:r>
            <a:r>
              <a:rPr lang="es-ES" sz="2000" dirty="0">
                <a:ea typeface="+mn-lt"/>
                <a:cs typeface="+mn-lt"/>
              </a:rPr>
              <a:t>, Coursera → personalizan el ritmo de aprendizaje.</a:t>
            </a:r>
            <a:endParaRPr lang="es-ES" dirty="0">
              <a:ea typeface="+mn-lt"/>
              <a:cs typeface="+mn-lt"/>
            </a:endParaRPr>
          </a:p>
          <a:p>
            <a:pPr>
              <a:buFont typeface="Arial"/>
              <a:buChar char="•"/>
            </a:pPr>
            <a:r>
              <a:rPr lang="es-ES" b="1" dirty="0">
                <a:ea typeface="+mn-lt"/>
                <a:cs typeface="+mn-lt"/>
              </a:rPr>
              <a:t>Asistentes para tareas y estudios</a:t>
            </a:r>
            <a:endParaRPr lang="es-ES" dirty="0"/>
          </a:p>
          <a:p>
            <a:pPr marL="971550" lvl="1" indent="-285750">
              <a:buFont typeface="Arial"/>
              <a:buChar char="•"/>
            </a:pPr>
            <a:r>
              <a:rPr lang="es-ES" sz="2000" dirty="0" err="1">
                <a:ea typeface="+mn-lt"/>
                <a:cs typeface="+mn-lt"/>
              </a:rPr>
              <a:t>ChatGPT</a:t>
            </a:r>
            <a:r>
              <a:rPr lang="es-ES" sz="2000" dirty="0">
                <a:ea typeface="+mn-lt"/>
                <a:cs typeface="+mn-lt"/>
              </a:rPr>
              <a:t>, Grammarly, </a:t>
            </a:r>
            <a:r>
              <a:rPr lang="es-ES" sz="2000" dirty="0" err="1">
                <a:ea typeface="+mn-lt"/>
                <a:cs typeface="+mn-lt"/>
              </a:rPr>
              <a:t>Socratic</a:t>
            </a:r>
            <a:r>
              <a:rPr lang="es-ES" sz="2000" dirty="0">
                <a:ea typeface="+mn-lt"/>
                <a:cs typeface="+mn-lt"/>
              </a:rPr>
              <a:t> → explican conceptos o corrigen textos.</a:t>
            </a:r>
            <a:endParaRPr lang="es-ES" dirty="0">
              <a:ea typeface="+mn-lt"/>
              <a:cs typeface="+mn-lt"/>
            </a:endParaRPr>
          </a:p>
          <a:p>
            <a:pPr>
              <a:buNone/>
            </a:pPr>
            <a:endParaRPr lang="es-ES" sz="2000" b="1" dirty="0">
              <a:ea typeface="+mn-lt"/>
              <a:cs typeface="+mn-lt"/>
            </a:endParaRPr>
          </a:p>
          <a:p>
            <a:pPr>
              <a:buNone/>
            </a:pPr>
            <a:endParaRPr lang="es-ES" b="1" dirty="0"/>
          </a:p>
          <a:p>
            <a:pPr>
              <a:buNone/>
            </a:pPr>
            <a:endParaRPr lang="es-ES" i="1"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872862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9DB33-A295-F76B-A83D-608A3CCE124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D2DDBAC-51FD-EE6B-6C74-408474863CA7}"/>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288F650D-9467-DAD0-4E8C-287C14944CCC}"/>
              </a:ext>
            </a:extLst>
          </p:cNvPr>
          <p:cNvSpPr>
            <a:spLocks noGrp="1"/>
          </p:cNvSpPr>
          <p:nvPr>
            <p:ph idx="1"/>
          </p:nvPr>
        </p:nvSpPr>
        <p:spPr/>
        <p:txBody>
          <a:bodyPr vert="horz" lIns="91440" tIns="45720" rIns="91440" bIns="45720" rtlCol="0" anchor="t">
            <a:normAutofit/>
          </a:bodyPr>
          <a:lstStyle/>
          <a:p>
            <a:pPr>
              <a:buNone/>
            </a:pPr>
            <a:r>
              <a:rPr lang="es-ES" b="1" dirty="0"/>
              <a:t>💼 En el trabajo</a:t>
            </a:r>
          </a:p>
          <a:p>
            <a:pPr>
              <a:buNone/>
            </a:pPr>
            <a:r>
              <a:rPr lang="es-ES" b="1" dirty="0"/>
              <a:t>D. Finanzas</a:t>
            </a:r>
            <a:endParaRPr lang="es-ES" dirty="0"/>
          </a:p>
          <a:p>
            <a:pPr>
              <a:buFont typeface="Arial"/>
              <a:buChar char="•"/>
            </a:pPr>
            <a:r>
              <a:rPr lang="es-ES" b="1" dirty="0">
                <a:ea typeface="+mn-lt"/>
                <a:cs typeface="+mn-lt"/>
              </a:rPr>
              <a:t>Detección </a:t>
            </a:r>
            <a:r>
              <a:rPr lang="es-ES" sz="2000" b="1" dirty="0">
                <a:ea typeface="+mn-lt"/>
                <a:cs typeface="+mn-lt"/>
              </a:rPr>
              <a:t>de </a:t>
            </a:r>
            <a:r>
              <a:rPr lang="es-ES" b="1" dirty="0">
                <a:ea typeface="+mn-lt"/>
                <a:cs typeface="+mn-lt"/>
              </a:rPr>
              <a:t>fraudes</a:t>
            </a:r>
            <a:endParaRPr lang="es-ES" dirty="0"/>
          </a:p>
          <a:p>
            <a:pPr marL="971550" lvl="1" indent="-285750">
              <a:buFont typeface="Arial"/>
              <a:buChar char="•"/>
            </a:pPr>
            <a:r>
              <a:rPr lang="es-ES" sz="2000" dirty="0">
                <a:ea typeface="+mn-lt"/>
                <a:cs typeface="+mn-lt"/>
              </a:rPr>
              <a:t>Algoritmos que reconocen operaciones inusuales en cuentas bancarias.</a:t>
            </a:r>
            <a:endParaRPr lang="es-ES" dirty="0">
              <a:ea typeface="+mn-lt"/>
              <a:cs typeface="+mn-lt"/>
            </a:endParaRPr>
          </a:p>
          <a:p>
            <a:pPr>
              <a:buFont typeface="Arial"/>
              <a:buChar char="•"/>
            </a:pPr>
            <a:r>
              <a:rPr lang="es-ES" b="1" dirty="0" err="1">
                <a:ea typeface="+mn-lt"/>
                <a:cs typeface="+mn-lt"/>
              </a:rPr>
              <a:t>Scoring</a:t>
            </a:r>
            <a:r>
              <a:rPr lang="es-ES" b="1" dirty="0">
                <a:ea typeface="+mn-lt"/>
                <a:cs typeface="+mn-lt"/>
              </a:rPr>
              <a:t> de crédito dinámico</a:t>
            </a:r>
            <a:endParaRPr lang="es-ES" dirty="0"/>
          </a:p>
          <a:p>
            <a:pPr marL="971550" lvl="1" indent="-285750">
              <a:buFont typeface="Arial"/>
              <a:buChar char="•"/>
            </a:pPr>
            <a:r>
              <a:rPr lang="es-ES" sz="2000" dirty="0">
                <a:ea typeface="+mn-lt"/>
                <a:cs typeface="+mn-lt"/>
              </a:rPr>
              <a:t>Evaluación de riesgo personalizada en base a múltiples fuentes de datos.</a:t>
            </a:r>
            <a:endParaRPr lang="es-ES" dirty="0">
              <a:ea typeface="+mn-lt"/>
              <a:cs typeface="+mn-lt"/>
            </a:endParaRPr>
          </a:p>
          <a:p>
            <a:pPr>
              <a:buNone/>
            </a:pPr>
            <a:endParaRPr lang="es-ES" b="1" dirty="0">
              <a:ea typeface="+mn-lt"/>
              <a:cs typeface="+mn-lt"/>
            </a:endParaRPr>
          </a:p>
          <a:p>
            <a:pPr>
              <a:buNone/>
            </a:pPr>
            <a:endParaRPr lang="es-ES" sz="2000" b="1" dirty="0">
              <a:ea typeface="+mn-lt"/>
              <a:cs typeface="+mn-lt"/>
            </a:endParaRPr>
          </a:p>
          <a:p>
            <a:pPr>
              <a:buNone/>
            </a:pPr>
            <a:endParaRPr lang="es-ES" b="1" dirty="0"/>
          </a:p>
          <a:p>
            <a:pPr>
              <a:buNone/>
            </a:pPr>
            <a:endParaRPr lang="es-ES" i="1"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778331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F3497-AE39-392C-C172-C6A274F534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E8D1751-FCA3-A878-119A-8733651F939C}"/>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35AE3B9C-7BA5-CB24-2EBA-27145D638B17}"/>
              </a:ext>
            </a:extLst>
          </p:cNvPr>
          <p:cNvSpPr>
            <a:spLocks noGrp="1"/>
          </p:cNvSpPr>
          <p:nvPr>
            <p:ph idx="1"/>
          </p:nvPr>
        </p:nvSpPr>
        <p:spPr/>
        <p:txBody>
          <a:bodyPr vert="horz" lIns="91440" tIns="45720" rIns="91440" bIns="45720" rtlCol="0" anchor="t">
            <a:normAutofit/>
          </a:bodyPr>
          <a:lstStyle/>
          <a:p>
            <a:pPr>
              <a:buNone/>
            </a:pPr>
            <a:r>
              <a:rPr lang="es-ES" b="1" dirty="0"/>
              <a:t>💼 En el trabajo</a:t>
            </a:r>
          </a:p>
          <a:p>
            <a:pPr>
              <a:buNone/>
            </a:pPr>
            <a:r>
              <a:rPr lang="es-ES" b="1" dirty="0"/>
              <a:t>E. </a:t>
            </a:r>
            <a:r>
              <a:rPr lang="es-ES" b="1" dirty="0" err="1"/>
              <a:t>Retail</a:t>
            </a:r>
            <a:r>
              <a:rPr lang="es-ES" b="1" dirty="0"/>
              <a:t> y comercio electrónico</a:t>
            </a:r>
            <a:endParaRPr lang="es-ES" dirty="0"/>
          </a:p>
          <a:p>
            <a:pPr>
              <a:buFont typeface="Arial"/>
              <a:buChar char="•"/>
            </a:pPr>
            <a:r>
              <a:rPr lang="es-ES" b="1" dirty="0">
                <a:ea typeface="+mn-lt"/>
                <a:cs typeface="+mn-lt"/>
              </a:rPr>
              <a:t>Recomendaciones personalizadas</a:t>
            </a:r>
            <a:endParaRPr lang="es-ES" dirty="0"/>
          </a:p>
          <a:p>
            <a:pPr marL="971550" lvl="1" indent="-285750">
              <a:buFont typeface="Arial"/>
              <a:buChar char="•"/>
            </a:pPr>
            <a:r>
              <a:rPr lang="es-ES" sz="2000" dirty="0">
                <a:ea typeface="+mn-lt"/>
                <a:cs typeface="+mn-lt"/>
              </a:rPr>
              <a:t>Amazon, MercadoLibre → productos </a:t>
            </a:r>
            <a:r>
              <a:rPr lang="es-ES" dirty="0">
                <a:ea typeface="+mn-lt"/>
                <a:cs typeface="+mn-lt"/>
              </a:rPr>
              <a:t>sugeridos según tu historial</a:t>
            </a:r>
            <a:r>
              <a:rPr lang="es-ES" sz="2000" dirty="0">
                <a:ea typeface="+mn-lt"/>
                <a:cs typeface="+mn-lt"/>
              </a:rPr>
              <a:t>.</a:t>
            </a:r>
            <a:endParaRPr lang="es-ES" dirty="0">
              <a:ea typeface="+mn-lt"/>
              <a:cs typeface="+mn-lt"/>
            </a:endParaRPr>
          </a:p>
          <a:p>
            <a:pPr>
              <a:buFont typeface="Arial"/>
              <a:buChar char="•"/>
            </a:pPr>
            <a:r>
              <a:rPr lang="es-ES" b="1" dirty="0">
                <a:ea typeface="+mn-lt"/>
                <a:cs typeface="+mn-lt"/>
              </a:rPr>
              <a:t>Automatización de atención al cliente</a:t>
            </a:r>
            <a:endParaRPr lang="es-ES" dirty="0"/>
          </a:p>
          <a:p>
            <a:pPr marL="971550" lvl="1" indent="-285750">
              <a:buFont typeface="Arial"/>
              <a:buChar char="•"/>
            </a:pPr>
            <a:r>
              <a:rPr lang="es-ES" sz="2000" dirty="0" err="1">
                <a:ea typeface="+mn-lt"/>
                <a:cs typeface="+mn-lt"/>
              </a:rPr>
              <a:t>Bots</a:t>
            </a:r>
            <a:r>
              <a:rPr lang="es-ES" sz="2000" dirty="0">
                <a:ea typeface="+mn-lt"/>
                <a:cs typeface="+mn-lt"/>
              </a:rPr>
              <a:t> 24/7 en WhatsApp, web o apps.</a:t>
            </a:r>
            <a:endParaRPr lang="es-ES" dirty="0">
              <a:ea typeface="+mn-lt"/>
              <a:cs typeface="+mn-lt"/>
            </a:endParaRPr>
          </a:p>
          <a:p>
            <a:pPr>
              <a:buNone/>
            </a:pPr>
            <a:endParaRPr lang="es-ES" b="1" dirty="0">
              <a:ea typeface="+mn-lt"/>
              <a:cs typeface="+mn-lt"/>
            </a:endParaRPr>
          </a:p>
          <a:p>
            <a:pPr>
              <a:buNone/>
            </a:pPr>
            <a:endParaRPr lang="es-ES" b="1" dirty="0">
              <a:ea typeface="+mn-lt"/>
              <a:cs typeface="+mn-lt"/>
            </a:endParaRPr>
          </a:p>
          <a:p>
            <a:pPr>
              <a:buNone/>
            </a:pPr>
            <a:endParaRPr lang="es-ES" sz="2000" b="1" dirty="0">
              <a:ea typeface="+mn-lt"/>
              <a:cs typeface="+mn-lt"/>
            </a:endParaRPr>
          </a:p>
          <a:p>
            <a:pPr>
              <a:buNone/>
            </a:pPr>
            <a:endParaRPr lang="es-ES" b="1" dirty="0"/>
          </a:p>
          <a:p>
            <a:pPr>
              <a:buNone/>
            </a:pPr>
            <a:endParaRPr lang="es-ES" i="1"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454037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23D07-BF9B-1CC1-48BD-89CE73758E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682C28-BDE2-363C-E333-FDEFF1E4F0AB}"/>
              </a:ext>
            </a:extLst>
          </p:cNvPr>
          <p:cNvSpPr>
            <a:spLocks noGrp="1"/>
          </p:cNvSpPr>
          <p:nvPr>
            <p:ph type="title"/>
          </p:nvPr>
        </p:nvSpPr>
        <p:spPr/>
        <p:txBody>
          <a:bodyPr>
            <a:normAutofit/>
          </a:bodyPr>
          <a:lstStyle/>
          <a:p>
            <a:pPr algn="ctr">
              <a:spcBef>
                <a:spcPts val="0"/>
              </a:spcBef>
            </a:pPr>
            <a:r>
              <a:rPr lang="es-ES" sz="3600" dirty="0"/>
              <a:t>3. Ámbitos de aplicación actuales de la IA en la vida cotidiana y el trabajo.</a:t>
            </a:r>
          </a:p>
        </p:txBody>
      </p:sp>
      <p:sp>
        <p:nvSpPr>
          <p:cNvPr id="3" name="Marcador de contenido 2">
            <a:extLst>
              <a:ext uri="{FF2B5EF4-FFF2-40B4-BE49-F238E27FC236}">
                <a16:creationId xmlns:a16="http://schemas.microsoft.com/office/drawing/2014/main" id="{517492CF-15E4-5F6B-9047-A13F2D2A761C}"/>
              </a:ext>
            </a:extLst>
          </p:cNvPr>
          <p:cNvSpPr>
            <a:spLocks noGrp="1"/>
          </p:cNvSpPr>
          <p:nvPr>
            <p:ph idx="1"/>
          </p:nvPr>
        </p:nvSpPr>
        <p:spPr/>
        <p:txBody>
          <a:bodyPr vert="horz" lIns="91440" tIns="45720" rIns="91440" bIns="45720" rtlCol="0" anchor="t">
            <a:normAutofit/>
          </a:bodyPr>
          <a:lstStyle/>
          <a:p>
            <a:pPr>
              <a:buNone/>
            </a:pPr>
            <a:r>
              <a:rPr lang="es-ES" dirty="0"/>
              <a:t>🧠 Frase para el cierre:</a:t>
            </a:r>
          </a:p>
          <a:p>
            <a:pPr marL="0" indent="0">
              <a:buNone/>
            </a:pPr>
            <a:r>
              <a:rPr lang="es-ES" i="1" dirty="0">
                <a:ea typeface="+mn-lt"/>
                <a:cs typeface="+mn-lt"/>
              </a:rPr>
              <a:t>"La IA no es solo para programadores. Es una herramienta transversal</a:t>
            </a:r>
            <a:r>
              <a:rPr lang="es-ES" sz="2000" i="1" dirty="0">
                <a:ea typeface="+mn-lt"/>
                <a:cs typeface="+mn-lt"/>
              </a:rPr>
              <a:t>, </a:t>
            </a:r>
            <a:r>
              <a:rPr lang="es-ES" i="1" dirty="0">
                <a:ea typeface="+mn-lt"/>
                <a:cs typeface="+mn-lt"/>
              </a:rPr>
              <a:t>que ya vive con nosotros</a:t>
            </a:r>
            <a:r>
              <a:rPr lang="es-ES" sz="2000" i="1" dirty="0">
                <a:ea typeface="+mn-lt"/>
                <a:cs typeface="+mn-lt"/>
              </a:rPr>
              <a:t>.</a:t>
            </a:r>
            <a:r>
              <a:rPr lang="es-ES" i="1" dirty="0">
                <a:ea typeface="+mn-lt"/>
                <a:cs typeface="+mn-lt"/>
              </a:rPr>
              <a:t> Y mientras más entendamos sus aplicaciones, mejor podremos aprovecharla en nuestras áreas de trabajo."</a:t>
            </a:r>
            <a:endParaRPr lang="es-ES" dirty="0"/>
          </a:p>
          <a:p>
            <a:pPr>
              <a:buNone/>
            </a:pPr>
            <a:endParaRPr lang="es-ES" b="1" dirty="0">
              <a:ea typeface="+mn-lt"/>
              <a:cs typeface="+mn-lt"/>
            </a:endParaRPr>
          </a:p>
          <a:p>
            <a:pPr>
              <a:buNone/>
            </a:pPr>
            <a:endParaRPr lang="es-ES" b="1" dirty="0">
              <a:ea typeface="+mn-lt"/>
              <a:cs typeface="+mn-lt"/>
            </a:endParaRPr>
          </a:p>
          <a:p>
            <a:pPr>
              <a:buNone/>
            </a:pPr>
            <a:endParaRPr lang="es-ES" b="1" dirty="0">
              <a:ea typeface="+mn-lt"/>
              <a:cs typeface="+mn-lt"/>
            </a:endParaRPr>
          </a:p>
          <a:p>
            <a:pPr>
              <a:buNone/>
            </a:pPr>
            <a:endParaRPr lang="es-ES" sz="2000" b="1" dirty="0">
              <a:ea typeface="+mn-lt"/>
              <a:cs typeface="+mn-lt"/>
            </a:endParaRPr>
          </a:p>
          <a:p>
            <a:pPr>
              <a:buNone/>
            </a:pPr>
            <a:endParaRPr lang="es-ES" b="1" dirty="0"/>
          </a:p>
          <a:p>
            <a:pPr>
              <a:buNone/>
            </a:pPr>
            <a:endParaRPr lang="es-ES" i="1" dirty="0"/>
          </a:p>
          <a:p>
            <a:pPr marL="0" indent="0">
              <a:buNone/>
            </a:pPr>
            <a:endParaRPr lang="es-ES" dirty="0">
              <a:ea typeface="+mn-lt"/>
              <a:cs typeface="+mn-lt"/>
            </a:endParaRPr>
          </a:p>
          <a:p>
            <a:endParaRPr lang="es-ES" b="1" dirty="0">
              <a:ea typeface="+mn-lt"/>
              <a:cs typeface="+mn-lt"/>
            </a:endParaRPr>
          </a:p>
          <a:p>
            <a:pPr>
              <a:lnSpc>
                <a:spcPct val="200000"/>
              </a:lnSpc>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296925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BDA2C-AB54-72EC-F1E2-9C294D3BF72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544AF5-14C3-399C-1FD8-705961298EDC}"/>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789B26A3-B6D9-EF06-8570-EF3A57EF750A}"/>
              </a:ext>
            </a:extLst>
          </p:cNvPr>
          <p:cNvSpPr>
            <a:spLocks noGrp="1"/>
          </p:cNvSpPr>
          <p:nvPr>
            <p:ph idx="1"/>
          </p:nvPr>
        </p:nvSpPr>
        <p:spPr/>
        <p:txBody>
          <a:bodyPr vert="horz" lIns="91440" tIns="45720" rIns="91440" bIns="45720" rtlCol="0" anchor="t">
            <a:normAutofit/>
          </a:bodyPr>
          <a:lstStyle/>
          <a:p>
            <a:pPr>
              <a:buNone/>
            </a:pPr>
            <a:r>
              <a:rPr lang="es-ES" dirty="0"/>
              <a:t>1. 👩‍🏫 </a:t>
            </a:r>
            <a:r>
              <a:rPr lang="es-ES" b="1" dirty="0"/>
              <a:t>Aprendizaje Supervisado</a:t>
            </a:r>
            <a:endParaRPr lang="es-ES" dirty="0"/>
          </a:p>
          <a:p>
            <a:pPr marL="0" indent="0">
              <a:buNone/>
            </a:pPr>
            <a:r>
              <a:rPr lang="es-ES" i="1" dirty="0">
                <a:ea typeface="+mn-lt"/>
                <a:cs typeface="+mn-lt"/>
              </a:rPr>
              <a:t>“Es como cuando un profe te da ejercicios y también te dice cuál es la respuesta correcta. Aprendes comparando lo que hiciste con la solución.”</a:t>
            </a:r>
            <a:endParaRPr lang="es-ES" dirty="0"/>
          </a:p>
          <a:p>
            <a:pPr>
              <a:buNone/>
            </a:pPr>
            <a:r>
              <a:rPr lang="es-ES" dirty="0"/>
              <a:t>🔍 ¿Cómo funciona?</a:t>
            </a:r>
          </a:p>
          <a:p>
            <a:pPr>
              <a:buFont typeface="Arial"/>
              <a:buChar char="•"/>
            </a:pPr>
            <a:r>
              <a:rPr lang="es-ES" dirty="0">
                <a:ea typeface="+mn-lt"/>
                <a:cs typeface="+mn-lt"/>
              </a:rPr>
              <a:t>El modelo aprende a partir de datos </a:t>
            </a:r>
            <a:r>
              <a:rPr lang="es-ES" b="1" dirty="0">
                <a:ea typeface="+mn-lt"/>
                <a:cs typeface="+mn-lt"/>
              </a:rPr>
              <a:t>etiquetados</a:t>
            </a:r>
            <a:r>
              <a:rPr lang="es-ES" dirty="0">
                <a:ea typeface="+mn-lt"/>
                <a:cs typeface="+mn-lt"/>
              </a:rPr>
              <a:t>: cada ejemplo viene con su respuesta.</a:t>
            </a:r>
            <a:endParaRPr lang="es-ES" dirty="0"/>
          </a:p>
          <a:p>
            <a:pPr>
              <a:buFont typeface="Arial"/>
              <a:buChar char="•"/>
            </a:pPr>
            <a:r>
              <a:rPr lang="es-ES" dirty="0">
                <a:ea typeface="+mn-lt"/>
                <a:cs typeface="+mn-lt"/>
              </a:rPr>
              <a:t>Objetivo: predecir un valor o clasificar algo nuevo con base en lo que ya aprendió.</a:t>
            </a:r>
          </a:p>
          <a:p>
            <a:pPr marL="0" indent="0">
              <a:buNone/>
            </a:pP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125060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6D105-3843-FF73-6DB8-52E452A0A0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31028E-F5D2-707E-701D-FC24CE40C1DF}"/>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1FAA152D-FED4-7FDB-F2C8-1B42EF19C70A}"/>
              </a:ext>
            </a:extLst>
          </p:cNvPr>
          <p:cNvSpPr>
            <a:spLocks noGrp="1"/>
          </p:cNvSpPr>
          <p:nvPr>
            <p:ph idx="1"/>
          </p:nvPr>
        </p:nvSpPr>
        <p:spPr/>
        <p:txBody>
          <a:bodyPr vert="horz" lIns="91440" tIns="45720" rIns="91440" bIns="45720" rtlCol="0" anchor="t">
            <a:normAutofit fontScale="92500" lnSpcReduction="10000"/>
          </a:bodyPr>
          <a:lstStyle/>
          <a:p>
            <a:pPr>
              <a:buNone/>
            </a:pPr>
            <a:r>
              <a:rPr lang="es-ES" b="1" dirty="0"/>
              <a:t>1. 👩‍🏫 Aprendizaje Supervisado</a:t>
            </a:r>
            <a:endParaRPr lang="es-ES" dirty="0"/>
          </a:p>
          <a:p>
            <a:pPr>
              <a:buNone/>
            </a:pPr>
            <a:r>
              <a:rPr lang="es-ES" b="1" dirty="0"/>
              <a:t>Ejemplos:</a:t>
            </a:r>
          </a:p>
          <a:p>
            <a:pPr>
              <a:buFont typeface="Arial"/>
              <a:buChar char="•"/>
            </a:pPr>
            <a:r>
              <a:rPr lang="es-ES" b="1" dirty="0">
                <a:ea typeface="+mn-lt"/>
                <a:cs typeface="+mn-lt"/>
              </a:rPr>
              <a:t>En salud</a:t>
            </a:r>
            <a:r>
              <a:rPr lang="es-ES" dirty="0">
                <a:ea typeface="+mn-lt"/>
                <a:cs typeface="+mn-lt"/>
              </a:rPr>
              <a:t>: Diagnóstico de enfermedades a partir de síntomas. Se le da al modelo:</a:t>
            </a:r>
            <a:br>
              <a:rPr lang="es-ES" dirty="0">
                <a:ea typeface="+mn-lt"/>
                <a:cs typeface="+mn-lt"/>
              </a:rPr>
            </a:br>
            <a:r>
              <a:rPr lang="es-ES" dirty="0">
                <a:ea typeface="+mn-lt"/>
                <a:cs typeface="+mn-lt"/>
              </a:rPr>
              <a:t> “Edad: 45, fiebre: sí, dolor: leve → diagnóstico: apendicitis”.</a:t>
            </a:r>
            <a:endParaRPr lang="es-ES" dirty="0"/>
          </a:p>
          <a:p>
            <a:pPr>
              <a:buFont typeface="Arial"/>
              <a:buChar char="•"/>
            </a:pPr>
            <a:r>
              <a:rPr lang="es-ES" b="1" dirty="0">
                <a:ea typeface="+mn-lt"/>
                <a:cs typeface="+mn-lt"/>
              </a:rPr>
              <a:t>En trabajo</a:t>
            </a:r>
            <a:r>
              <a:rPr lang="es-ES" dirty="0">
                <a:ea typeface="+mn-lt"/>
                <a:cs typeface="+mn-lt"/>
              </a:rPr>
              <a:t>: Clasificar correos como spam o no spam.</a:t>
            </a:r>
          </a:p>
          <a:p>
            <a:pPr>
              <a:buFont typeface="Arial"/>
              <a:buChar char="•"/>
            </a:pPr>
            <a:r>
              <a:rPr lang="es-ES" b="1" dirty="0">
                <a:ea typeface="+mn-lt"/>
                <a:cs typeface="+mn-lt"/>
              </a:rPr>
              <a:t>En comercio</a:t>
            </a:r>
            <a:r>
              <a:rPr lang="es-ES" dirty="0">
                <a:ea typeface="+mn-lt"/>
                <a:cs typeface="+mn-lt"/>
              </a:rPr>
              <a:t>: Predecir si un cliente hará una compra.</a:t>
            </a:r>
            <a:endParaRPr lang="es-ES" dirty="0"/>
          </a:p>
          <a:p>
            <a:pPr marL="0" indent="0">
              <a:buNone/>
            </a:pPr>
            <a:r>
              <a:rPr lang="es-ES" b="1" dirty="0"/>
              <a:t>Tareas típicas:</a:t>
            </a:r>
          </a:p>
          <a:p>
            <a:pPr>
              <a:buFont typeface="Arial"/>
              <a:buChar char="•"/>
            </a:pPr>
            <a:r>
              <a:rPr lang="es-ES" dirty="0">
                <a:ea typeface="+mn-lt"/>
                <a:cs typeface="+mn-lt"/>
              </a:rPr>
              <a:t>Clasificación (¿enfermo o sano?)</a:t>
            </a:r>
            <a:endParaRPr lang="es-ES" dirty="0"/>
          </a:p>
          <a:p>
            <a:pPr>
              <a:buFont typeface="Arial"/>
              <a:buChar char="•"/>
            </a:pPr>
            <a:r>
              <a:rPr lang="es-ES" dirty="0">
                <a:ea typeface="+mn-lt"/>
                <a:cs typeface="+mn-lt"/>
              </a:rPr>
              <a:t>Regresión (¿cuánto tiempo faltará para que se recupere?)</a:t>
            </a:r>
            <a:endParaRPr lang="es-ES" dirty="0"/>
          </a:p>
          <a:p>
            <a:pPr marL="0" indent="0">
              <a:buNone/>
            </a:pPr>
            <a:endParaRPr lang="es-ES" i="1" dirty="0">
              <a:ea typeface="+mn-lt"/>
              <a:cs typeface="+mn-lt"/>
            </a:endParaRPr>
          </a:p>
          <a:p>
            <a:pPr marL="0" indent="0">
              <a:buNone/>
            </a:pP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3730723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397F0-83FD-FCD1-14FF-A4693BCA915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CD94E98-2517-1A7F-61B5-34006B2ED49F}"/>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9C76F2BC-70AE-5357-A64C-F10AC429E0DF}"/>
              </a:ext>
            </a:extLst>
          </p:cNvPr>
          <p:cNvSpPr>
            <a:spLocks noGrp="1"/>
          </p:cNvSpPr>
          <p:nvPr>
            <p:ph idx="1"/>
          </p:nvPr>
        </p:nvSpPr>
        <p:spPr/>
        <p:txBody>
          <a:bodyPr vert="horz" lIns="91440" tIns="45720" rIns="91440" bIns="45720" rtlCol="0" anchor="t">
            <a:normAutofit/>
          </a:bodyPr>
          <a:lstStyle/>
          <a:p>
            <a:pPr>
              <a:buNone/>
            </a:pPr>
            <a:r>
              <a:rPr lang="es-ES" b="1" dirty="0"/>
              <a:t>2. 🧩 Aprendizaje No Supervisado</a:t>
            </a:r>
            <a:endParaRPr lang="es-ES" dirty="0"/>
          </a:p>
          <a:p>
            <a:pPr marL="0" indent="0">
              <a:buNone/>
            </a:pPr>
            <a:r>
              <a:rPr lang="es-ES" i="1" dirty="0">
                <a:ea typeface="+mn-lt"/>
                <a:cs typeface="+mn-lt"/>
              </a:rPr>
              <a:t>“Aquí no hay profe. Solo te entregan un montón de información y tú tienes que encontrar patrones por tu cuenta.”</a:t>
            </a:r>
            <a:endParaRPr lang="es-ES" dirty="0"/>
          </a:p>
          <a:p>
            <a:pPr>
              <a:buNone/>
            </a:pPr>
            <a:r>
              <a:rPr lang="es-ES" dirty="0"/>
              <a:t>🔍 ¿Cómo funciona?</a:t>
            </a:r>
          </a:p>
          <a:p>
            <a:pPr>
              <a:buFont typeface="Arial"/>
              <a:buChar char="•"/>
            </a:pPr>
            <a:r>
              <a:rPr lang="es-ES" dirty="0">
                <a:ea typeface="+mn-lt"/>
                <a:cs typeface="+mn-lt"/>
              </a:rPr>
              <a:t>El modelo trabaja con </a:t>
            </a:r>
            <a:r>
              <a:rPr lang="es-ES" b="1" dirty="0">
                <a:ea typeface="+mn-lt"/>
                <a:cs typeface="+mn-lt"/>
              </a:rPr>
              <a:t>datos sin etiqueta</a:t>
            </a:r>
            <a:r>
              <a:rPr lang="es-ES" dirty="0">
                <a:ea typeface="+mn-lt"/>
                <a:cs typeface="+mn-lt"/>
              </a:rPr>
              <a:t>, sin “respuestas correctas”.</a:t>
            </a:r>
          </a:p>
          <a:p>
            <a:pPr>
              <a:buFont typeface="Arial"/>
              <a:buChar char="•"/>
            </a:pPr>
            <a:r>
              <a:rPr lang="es-ES" dirty="0">
                <a:ea typeface="+mn-lt"/>
                <a:cs typeface="+mn-lt"/>
              </a:rPr>
              <a:t>Se enfoca en </a:t>
            </a:r>
            <a:r>
              <a:rPr lang="es-ES" b="1" dirty="0">
                <a:ea typeface="+mn-lt"/>
                <a:cs typeface="+mn-lt"/>
              </a:rPr>
              <a:t>agrupar</a:t>
            </a:r>
            <a:r>
              <a:rPr lang="es-ES" dirty="0">
                <a:ea typeface="+mn-lt"/>
                <a:cs typeface="+mn-lt"/>
              </a:rPr>
              <a:t> o </a:t>
            </a:r>
            <a:r>
              <a:rPr lang="es-ES" b="1" dirty="0">
                <a:ea typeface="+mn-lt"/>
                <a:cs typeface="+mn-lt"/>
              </a:rPr>
              <a:t>reducir</a:t>
            </a:r>
            <a:r>
              <a:rPr lang="es-ES" dirty="0">
                <a:ea typeface="+mn-lt"/>
                <a:cs typeface="+mn-lt"/>
              </a:rPr>
              <a:t> datos para entender su estructura interna.</a:t>
            </a:r>
          </a:p>
          <a:p>
            <a:pPr>
              <a:buNone/>
            </a:pPr>
            <a:endParaRPr lang="es-ES" b="1" dirty="0"/>
          </a:p>
          <a:p>
            <a:pPr marL="0" indent="0">
              <a:buNone/>
            </a:pPr>
            <a:endParaRPr lang="es-ES" i="1" dirty="0">
              <a:ea typeface="+mn-lt"/>
              <a:cs typeface="+mn-lt"/>
            </a:endParaRPr>
          </a:p>
          <a:p>
            <a:pPr marL="0" indent="0">
              <a:buNone/>
            </a:pP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65059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FD0BA-1B90-3124-A5FB-FCC8D66B5156}"/>
              </a:ext>
            </a:extLst>
          </p:cNvPr>
          <p:cNvSpPr>
            <a:spLocks noGrp="1"/>
          </p:cNvSpPr>
          <p:nvPr>
            <p:ph type="title"/>
          </p:nvPr>
        </p:nvSpPr>
        <p:spPr/>
        <p:txBody>
          <a:bodyPr>
            <a:normAutofit/>
          </a:bodyPr>
          <a:lstStyle/>
          <a:p>
            <a:pPr algn="ctr">
              <a:spcBef>
                <a:spcPts val="0"/>
              </a:spcBef>
            </a:pPr>
            <a:r>
              <a:rPr lang="es-ES" sz="3600" dirty="0"/>
              <a:t>1. Definición de inteligencia artificial (IA): contexto histórico y evolución.</a:t>
            </a:r>
          </a:p>
        </p:txBody>
      </p:sp>
      <p:sp>
        <p:nvSpPr>
          <p:cNvPr id="3" name="Marcador de contenido 2">
            <a:extLst>
              <a:ext uri="{FF2B5EF4-FFF2-40B4-BE49-F238E27FC236}">
                <a16:creationId xmlns:a16="http://schemas.microsoft.com/office/drawing/2014/main" id="{9148A3CE-B3CE-0AF7-124D-AACB9766FCE1}"/>
              </a:ext>
            </a:extLst>
          </p:cNvPr>
          <p:cNvSpPr>
            <a:spLocks noGrp="1"/>
          </p:cNvSpPr>
          <p:nvPr>
            <p:ph idx="1"/>
          </p:nvPr>
        </p:nvSpPr>
        <p:spPr/>
        <p:txBody>
          <a:bodyPr vert="horz" lIns="91440" tIns="45720" rIns="91440" bIns="45720" rtlCol="0" anchor="t">
            <a:normAutofit/>
          </a:bodyPr>
          <a:lstStyle/>
          <a:p>
            <a:pPr marL="0" indent="0">
              <a:buNone/>
            </a:pPr>
            <a:r>
              <a:rPr lang="es-ES" b="1" dirty="0">
                <a:ea typeface="+mn-lt"/>
                <a:cs typeface="+mn-lt"/>
              </a:rPr>
              <a:t>Definición base</a:t>
            </a:r>
            <a:r>
              <a:rPr lang="es-ES" dirty="0">
                <a:ea typeface="+mn-lt"/>
                <a:cs typeface="+mn-lt"/>
              </a:rPr>
              <a:t>:</a:t>
            </a:r>
            <a:endParaRPr lang="es-ES" dirty="0"/>
          </a:p>
          <a:p>
            <a:pPr marL="0" indent="0">
              <a:buNone/>
            </a:pPr>
            <a:r>
              <a:rPr lang="es-ES" dirty="0">
                <a:ea typeface="+mn-lt"/>
                <a:cs typeface="+mn-lt"/>
              </a:rPr>
              <a:t>“Cuando hablamos de Inteligencia Artificial, nos referimos a la capacidad de una máquina para realizar tareas que, si las hiciera un humano, diríamos que requieren inteligencia: aprender, razonar, resolver problemas, incluso adaptarse.”</a:t>
            </a:r>
            <a:endParaRPr lang="es-ES" dirty="0"/>
          </a:p>
          <a:p>
            <a:endParaRPr lang="es-ES" dirty="0"/>
          </a:p>
        </p:txBody>
      </p:sp>
    </p:spTree>
    <p:extLst>
      <p:ext uri="{BB962C8B-B14F-4D97-AF65-F5344CB8AC3E}">
        <p14:creationId xmlns:p14="http://schemas.microsoft.com/office/powerpoint/2010/main" val="1766246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3C480-5CAB-9E70-AF39-5FB2EF0E9D9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323EC0E-4B67-F0F9-59F4-5C159A559F96}"/>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FCFABEDF-F75E-FC3F-4DCC-FDE48A082F61}"/>
              </a:ext>
            </a:extLst>
          </p:cNvPr>
          <p:cNvSpPr>
            <a:spLocks noGrp="1"/>
          </p:cNvSpPr>
          <p:nvPr>
            <p:ph idx="1"/>
          </p:nvPr>
        </p:nvSpPr>
        <p:spPr/>
        <p:txBody>
          <a:bodyPr vert="horz" lIns="91440" tIns="45720" rIns="91440" bIns="45720" rtlCol="0" anchor="t">
            <a:normAutofit fontScale="85000" lnSpcReduction="20000"/>
          </a:bodyPr>
          <a:lstStyle/>
          <a:p>
            <a:pPr>
              <a:buNone/>
            </a:pPr>
            <a:r>
              <a:rPr lang="es-ES" b="1" dirty="0"/>
              <a:t>2. 🧩 Aprendizaje No Supervisado</a:t>
            </a:r>
          </a:p>
          <a:p>
            <a:pPr>
              <a:buNone/>
            </a:pPr>
            <a:r>
              <a:rPr lang="es-ES" dirty="0"/>
              <a:t>Ejemplos:</a:t>
            </a:r>
          </a:p>
          <a:p>
            <a:pPr>
              <a:buFont typeface="Arial"/>
              <a:buChar char="•"/>
            </a:pPr>
            <a:r>
              <a:rPr lang="es-ES" b="1" dirty="0">
                <a:ea typeface="+mn-lt"/>
                <a:cs typeface="+mn-lt"/>
              </a:rPr>
              <a:t>En salud</a:t>
            </a:r>
            <a:r>
              <a:rPr lang="es-ES" dirty="0">
                <a:ea typeface="+mn-lt"/>
                <a:cs typeface="+mn-lt"/>
              </a:rPr>
              <a:t>: Agrupar pacientes por patrones de síntomas sin saber aún qué diagnóstico tienen → ayuda a descubrir nuevos subtipos de enfermedades.</a:t>
            </a:r>
            <a:endParaRPr lang="es-ES" dirty="0"/>
          </a:p>
          <a:p>
            <a:pPr>
              <a:buFont typeface="Arial"/>
              <a:buChar char="•"/>
            </a:pPr>
            <a:r>
              <a:rPr lang="es-ES" b="1" dirty="0">
                <a:ea typeface="+mn-lt"/>
                <a:cs typeface="+mn-lt"/>
              </a:rPr>
              <a:t>En trabajo</a:t>
            </a:r>
            <a:r>
              <a:rPr lang="es-ES" dirty="0">
                <a:ea typeface="+mn-lt"/>
                <a:cs typeface="+mn-lt"/>
              </a:rPr>
              <a:t>: Agrupar tipos de usuarios de una aplicación según su comportamiento.</a:t>
            </a:r>
          </a:p>
          <a:p>
            <a:pPr>
              <a:buFont typeface="Arial"/>
              <a:buChar char="•"/>
            </a:pPr>
            <a:r>
              <a:rPr lang="es-ES" b="1" dirty="0">
                <a:ea typeface="+mn-lt"/>
                <a:cs typeface="+mn-lt"/>
              </a:rPr>
              <a:t>En marketing</a:t>
            </a:r>
            <a:r>
              <a:rPr lang="es-ES" dirty="0">
                <a:ea typeface="+mn-lt"/>
                <a:cs typeface="+mn-lt"/>
              </a:rPr>
              <a:t>: Segmentar clientes según hábitos de compra.</a:t>
            </a:r>
            <a:endParaRPr lang="es-ES" dirty="0"/>
          </a:p>
          <a:p>
            <a:pPr marL="0" indent="0">
              <a:buNone/>
            </a:pPr>
            <a:r>
              <a:rPr lang="es-ES" dirty="0"/>
              <a:t>Tareas típicas:</a:t>
            </a:r>
          </a:p>
          <a:p>
            <a:pPr>
              <a:buFont typeface="Arial"/>
              <a:buChar char="•"/>
            </a:pPr>
            <a:r>
              <a:rPr lang="es-ES" dirty="0" err="1">
                <a:ea typeface="+mn-lt"/>
                <a:cs typeface="+mn-lt"/>
              </a:rPr>
              <a:t>Clustering</a:t>
            </a:r>
            <a:r>
              <a:rPr lang="es-ES" dirty="0">
                <a:ea typeface="+mn-lt"/>
                <a:cs typeface="+mn-lt"/>
              </a:rPr>
              <a:t> (agrupamiento)</a:t>
            </a:r>
            <a:endParaRPr lang="es-ES" dirty="0"/>
          </a:p>
          <a:p>
            <a:pPr>
              <a:buFont typeface="Arial"/>
              <a:buChar char="•"/>
            </a:pPr>
            <a:r>
              <a:rPr lang="es-ES" dirty="0">
                <a:ea typeface="+mn-lt"/>
                <a:cs typeface="+mn-lt"/>
              </a:rPr>
              <a:t>Detección de anomalías</a:t>
            </a:r>
            <a:endParaRPr lang="es-ES" dirty="0"/>
          </a:p>
          <a:p>
            <a:pPr>
              <a:buFont typeface="Arial"/>
              <a:buChar char="•"/>
            </a:pPr>
            <a:r>
              <a:rPr lang="es-ES" dirty="0">
                <a:ea typeface="+mn-lt"/>
                <a:cs typeface="+mn-lt"/>
              </a:rPr>
              <a:t>Reducción de dimensiones</a:t>
            </a:r>
            <a:endParaRPr lang="es-ES" dirty="0"/>
          </a:p>
        </p:txBody>
      </p:sp>
    </p:spTree>
    <p:extLst>
      <p:ext uri="{BB962C8B-B14F-4D97-AF65-F5344CB8AC3E}">
        <p14:creationId xmlns:p14="http://schemas.microsoft.com/office/powerpoint/2010/main" val="1053144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6D53D-DAC6-073D-A0BD-1C0AF033B3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42D0CC-A2EE-394C-2805-51CB7525232E}"/>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0D197161-7465-B61F-76DC-02C004508867}"/>
              </a:ext>
            </a:extLst>
          </p:cNvPr>
          <p:cNvSpPr>
            <a:spLocks noGrp="1"/>
          </p:cNvSpPr>
          <p:nvPr>
            <p:ph idx="1"/>
          </p:nvPr>
        </p:nvSpPr>
        <p:spPr/>
        <p:txBody>
          <a:bodyPr vert="horz" lIns="91440" tIns="45720" rIns="91440" bIns="45720" rtlCol="0" anchor="t">
            <a:normAutofit/>
          </a:bodyPr>
          <a:lstStyle/>
          <a:p>
            <a:pPr>
              <a:buNone/>
            </a:pPr>
            <a:r>
              <a:rPr lang="es-ES" b="1" dirty="0"/>
              <a:t>3. 🕹️ Aprendizaje por Refuerzo</a:t>
            </a:r>
          </a:p>
          <a:p>
            <a:pPr marL="0" indent="0">
              <a:buNone/>
            </a:pPr>
            <a:r>
              <a:rPr lang="es-ES" i="1" dirty="0">
                <a:ea typeface="+mn-lt"/>
                <a:cs typeface="+mn-lt"/>
              </a:rPr>
              <a:t>“Este es como un niño que aprende a andar en bicicleta: prueba, se cae, prueba de nuevo, y con cada intento va mejorando.”</a:t>
            </a:r>
            <a:endParaRPr lang="es-ES" dirty="0">
              <a:ea typeface="+mn-lt"/>
              <a:cs typeface="+mn-lt"/>
            </a:endParaRPr>
          </a:p>
          <a:p>
            <a:pPr>
              <a:buNone/>
            </a:pPr>
            <a:r>
              <a:rPr lang="es-ES" dirty="0"/>
              <a:t>🔍 ¿Cómo funciona?</a:t>
            </a:r>
          </a:p>
          <a:p>
            <a:pPr>
              <a:buFont typeface="Arial"/>
              <a:buChar char="•"/>
            </a:pPr>
            <a:r>
              <a:rPr lang="es-ES" dirty="0">
                <a:ea typeface="+mn-lt"/>
                <a:cs typeface="+mn-lt"/>
              </a:rPr>
              <a:t>El agente (IA) interactúa con un entorno, toma decisiones y recibe </a:t>
            </a:r>
            <a:r>
              <a:rPr lang="es-ES" b="1" dirty="0">
                <a:ea typeface="+mn-lt"/>
                <a:cs typeface="+mn-lt"/>
              </a:rPr>
              <a:t>recompensas o castigos</a:t>
            </a:r>
            <a:r>
              <a:rPr lang="es-ES" dirty="0">
                <a:ea typeface="+mn-lt"/>
                <a:cs typeface="+mn-lt"/>
              </a:rPr>
              <a:t>.</a:t>
            </a:r>
            <a:endParaRPr lang="es-ES"/>
          </a:p>
          <a:p>
            <a:pPr>
              <a:buFont typeface="Arial"/>
              <a:buChar char="•"/>
            </a:pPr>
            <a:r>
              <a:rPr lang="es-ES" dirty="0">
                <a:ea typeface="+mn-lt"/>
                <a:cs typeface="+mn-lt"/>
              </a:rPr>
              <a:t>Aprende con prueba y error, buscando maximizar la recompensa total.</a:t>
            </a:r>
          </a:p>
          <a:p>
            <a:pPr>
              <a:buNone/>
            </a:pPr>
            <a:endParaRPr lang="es-ES" b="1" dirty="0">
              <a:ea typeface="+mn-lt"/>
              <a:cs typeface="+mn-lt"/>
            </a:endParaRPr>
          </a:p>
          <a:p>
            <a:pPr>
              <a:buNone/>
            </a:pPr>
            <a:endParaRPr lang="es-ES" b="1" dirty="0"/>
          </a:p>
          <a:p>
            <a:pPr marL="0" indent="0">
              <a:buNone/>
            </a:pPr>
            <a:endParaRPr lang="es-ES" i="1" dirty="0">
              <a:ea typeface="+mn-lt"/>
              <a:cs typeface="+mn-lt"/>
            </a:endParaRPr>
          </a:p>
          <a:p>
            <a:pPr marL="0" indent="0">
              <a:buNone/>
            </a:pP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57007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2D2D2-9E56-83E3-D435-3E3D9E31D2B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E083391-1789-48C0-3C89-5FF94938F67B}"/>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27AE98A3-4C60-1722-C439-EBBC959BEF28}"/>
              </a:ext>
            </a:extLst>
          </p:cNvPr>
          <p:cNvSpPr>
            <a:spLocks noGrp="1"/>
          </p:cNvSpPr>
          <p:nvPr>
            <p:ph idx="1"/>
          </p:nvPr>
        </p:nvSpPr>
        <p:spPr/>
        <p:txBody>
          <a:bodyPr vert="horz" lIns="91440" tIns="45720" rIns="91440" bIns="45720" rtlCol="0" anchor="t">
            <a:normAutofit/>
          </a:bodyPr>
          <a:lstStyle/>
          <a:p>
            <a:pPr>
              <a:buNone/>
            </a:pPr>
            <a:r>
              <a:rPr lang="es-ES" b="1" dirty="0"/>
              <a:t>3. 🕹️ Aprendizaje por Refuerzo</a:t>
            </a:r>
          </a:p>
          <a:p>
            <a:pPr>
              <a:buNone/>
            </a:pPr>
            <a:r>
              <a:rPr lang="es-ES" b="1" dirty="0"/>
              <a:t>Ejemplos:</a:t>
            </a:r>
          </a:p>
          <a:p>
            <a:pPr>
              <a:buFont typeface="Arial"/>
              <a:buChar char="•"/>
            </a:pPr>
            <a:r>
              <a:rPr lang="es-ES" b="1" dirty="0">
                <a:ea typeface="+mn-lt"/>
                <a:cs typeface="+mn-lt"/>
              </a:rPr>
              <a:t>En salud</a:t>
            </a:r>
            <a:r>
              <a:rPr lang="es-ES" dirty="0">
                <a:ea typeface="+mn-lt"/>
                <a:cs typeface="+mn-lt"/>
              </a:rPr>
              <a:t>: Un robot quirúrgico que ajusta sus movimientos con base en precisión y seguridad (experimental aún).</a:t>
            </a:r>
            <a:endParaRPr lang="es-ES" dirty="0"/>
          </a:p>
          <a:p>
            <a:pPr>
              <a:buFont typeface="Arial"/>
              <a:buChar char="•"/>
            </a:pPr>
            <a:r>
              <a:rPr lang="es-ES" b="1" dirty="0">
                <a:ea typeface="+mn-lt"/>
                <a:cs typeface="+mn-lt"/>
              </a:rPr>
              <a:t>En juegos</a:t>
            </a:r>
            <a:r>
              <a:rPr lang="es-ES" dirty="0">
                <a:ea typeface="+mn-lt"/>
                <a:cs typeface="+mn-lt"/>
              </a:rPr>
              <a:t>: IA que aprende a jugar ajedrez o videojuegos (como </a:t>
            </a:r>
            <a:r>
              <a:rPr lang="es-ES" dirty="0" err="1">
                <a:ea typeface="+mn-lt"/>
                <a:cs typeface="+mn-lt"/>
              </a:rPr>
              <a:t>AlphaGo</a:t>
            </a:r>
            <a:r>
              <a:rPr lang="es-ES" dirty="0">
                <a:ea typeface="+mn-lt"/>
                <a:cs typeface="+mn-lt"/>
              </a:rPr>
              <a:t>, que venció al campeón mundial).</a:t>
            </a:r>
            <a:endParaRPr lang="es-ES" dirty="0"/>
          </a:p>
          <a:p>
            <a:pPr>
              <a:buFont typeface="Arial"/>
              <a:buChar char="•"/>
            </a:pPr>
            <a:r>
              <a:rPr lang="es-ES" b="1" dirty="0">
                <a:ea typeface="+mn-lt"/>
                <a:cs typeface="+mn-lt"/>
              </a:rPr>
              <a:t>En logística</a:t>
            </a:r>
            <a:r>
              <a:rPr lang="es-ES" dirty="0">
                <a:ea typeface="+mn-lt"/>
                <a:cs typeface="+mn-lt"/>
              </a:rPr>
              <a:t>: Optimizar rutas de despacho en tiempo real.</a:t>
            </a:r>
          </a:p>
          <a:p>
            <a:pPr marL="0" indent="0">
              <a:buNone/>
            </a:pPr>
            <a:endParaRPr lang="es-ES" i="1" dirty="0">
              <a:ea typeface="+mn-lt"/>
              <a:cs typeface="+mn-lt"/>
            </a:endParaRPr>
          </a:p>
          <a:p>
            <a:pPr>
              <a:buNone/>
            </a:pPr>
            <a:endParaRPr lang="es-ES" b="1" dirty="0">
              <a:ea typeface="+mn-lt"/>
              <a:cs typeface="+mn-lt"/>
            </a:endParaRPr>
          </a:p>
          <a:p>
            <a:pPr>
              <a:buNone/>
            </a:pPr>
            <a:endParaRPr lang="es-ES" b="1" dirty="0"/>
          </a:p>
          <a:p>
            <a:pPr marL="0" indent="0">
              <a:buNone/>
            </a:pPr>
            <a:endParaRPr lang="es-ES" i="1" dirty="0">
              <a:ea typeface="+mn-lt"/>
              <a:cs typeface="+mn-lt"/>
            </a:endParaRPr>
          </a:p>
          <a:p>
            <a:pPr marL="0" indent="0">
              <a:buNone/>
            </a:pP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669821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E1479-60BF-8288-E13F-B934E2CB6A0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529138-BA5E-DE9F-EF78-17BC437808B4}"/>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Marcador de contenido 2">
            <a:extLst>
              <a:ext uri="{FF2B5EF4-FFF2-40B4-BE49-F238E27FC236}">
                <a16:creationId xmlns:a16="http://schemas.microsoft.com/office/drawing/2014/main" id="{A1A079A5-CBB1-E146-4A0B-BC1F5046B7E7}"/>
              </a:ext>
            </a:extLst>
          </p:cNvPr>
          <p:cNvSpPr>
            <a:spLocks noGrp="1"/>
          </p:cNvSpPr>
          <p:nvPr>
            <p:ph idx="1"/>
          </p:nvPr>
        </p:nvSpPr>
        <p:spPr/>
        <p:txBody>
          <a:bodyPr vert="horz" lIns="91440" tIns="45720" rIns="91440" bIns="45720" rtlCol="0" anchor="t">
            <a:normAutofit/>
          </a:bodyPr>
          <a:lstStyle/>
          <a:p>
            <a:pPr>
              <a:buNone/>
            </a:pPr>
            <a:r>
              <a:rPr lang="es-ES" b="1" dirty="0"/>
              <a:t>3. 🕹️ Aprendizaje por Refuerzo</a:t>
            </a:r>
          </a:p>
          <a:p>
            <a:pPr>
              <a:buNone/>
            </a:pPr>
            <a:r>
              <a:rPr lang="es-ES" b="1" dirty="0"/>
              <a:t>Características:</a:t>
            </a:r>
          </a:p>
          <a:p>
            <a:pPr>
              <a:buFont typeface="Arial"/>
              <a:buChar char="•"/>
            </a:pPr>
            <a:r>
              <a:rPr lang="es-ES" dirty="0">
                <a:ea typeface="+mn-lt"/>
                <a:cs typeface="+mn-lt"/>
              </a:rPr>
              <a:t>Muy útil para ambientes donde hay </a:t>
            </a:r>
            <a:r>
              <a:rPr lang="es-ES" b="1" dirty="0">
                <a:ea typeface="+mn-lt"/>
                <a:cs typeface="+mn-lt"/>
              </a:rPr>
              <a:t>decisiones secuenciales</a:t>
            </a:r>
            <a:r>
              <a:rPr lang="es-ES" dirty="0">
                <a:ea typeface="+mn-lt"/>
                <a:cs typeface="+mn-lt"/>
              </a:rPr>
              <a:t>, tipo: “si hago esto ahora, ¿cómo afecta después?”</a:t>
            </a:r>
            <a:endParaRPr lang="es-ES" dirty="0"/>
          </a:p>
          <a:p>
            <a:pPr>
              <a:buFont typeface="Arial"/>
              <a:buChar char="•"/>
            </a:pPr>
            <a:r>
              <a:rPr lang="es-ES" dirty="0">
                <a:ea typeface="+mn-lt"/>
                <a:cs typeface="+mn-lt"/>
              </a:rPr>
              <a:t>Necesita simulaciones o entornos donde pueda “probar” cosas.</a:t>
            </a:r>
          </a:p>
          <a:p>
            <a:pPr>
              <a:buNone/>
            </a:pPr>
            <a:endParaRPr lang="es-ES" b="1" dirty="0">
              <a:ea typeface="+mn-lt"/>
              <a:cs typeface="+mn-lt"/>
            </a:endParaRPr>
          </a:p>
          <a:p>
            <a:pPr marL="0" indent="0">
              <a:buNone/>
            </a:pPr>
            <a:endParaRPr lang="es-ES" i="1" dirty="0">
              <a:ea typeface="+mn-lt"/>
              <a:cs typeface="+mn-lt"/>
            </a:endParaRPr>
          </a:p>
          <a:p>
            <a:pPr>
              <a:buNone/>
            </a:pPr>
            <a:endParaRPr lang="es-ES" b="1" dirty="0">
              <a:ea typeface="+mn-lt"/>
              <a:cs typeface="+mn-lt"/>
            </a:endParaRPr>
          </a:p>
          <a:p>
            <a:pPr>
              <a:buNone/>
            </a:pPr>
            <a:endParaRPr lang="es-ES" b="1" dirty="0"/>
          </a:p>
          <a:p>
            <a:pPr marL="0" indent="0">
              <a:buNone/>
            </a:pPr>
            <a:endParaRPr lang="es-ES" i="1" dirty="0">
              <a:ea typeface="+mn-lt"/>
              <a:cs typeface="+mn-lt"/>
            </a:endParaRPr>
          </a:p>
          <a:p>
            <a:pPr marL="0" indent="0">
              <a:buNone/>
            </a:pP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985170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0AE0E-9686-4911-A9B0-B5B6299AFC8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716BF2-2F3A-3533-D328-ED31BCB951C5}"/>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graphicFrame>
        <p:nvGraphicFramePr>
          <p:cNvPr id="7" name="Tabla 6">
            <a:extLst>
              <a:ext uri="{FF2B5EF4-FFF2-40B4-BE49-F238E27FC236}">
                <a16:creationId xmlns:a16="http://schemas.microsoft.com/office/drawing/2014/main" id="{0C12F071-0E06-2B2D-5F8F-C6FC1920BA40}"/>
              </a:ext>
            </a:extLst>
          </p:cNvPr>
          <p:cNvGraphicFramePr>
            <a:graphicFrameLocks noGrp="1"/>
          </p:cNvGraphicFramePr>
          <p:nvPr>
            <p:extLst>
              <p:ext uri="{D42A27DB-BD31-4B8C-83A1-F6EECF244321}">
                <p14:modId xmlns:p14="http://schemas.microsoft.com/office/powerpoint/2010/main" val="1567758647"/>
              </p:ext>
            </p:extLst>
          </p:nvPr>
        </p:nvGraphicFramePr>
        <p:xfrm>
          <a:off x="438912" y="2426208"/>
          <a:ext cx="11375134" cy="2011680"/>
        </p:xfrm>
        <a:graphic>
          <a:graphicData uri="http://schemas.openxmlformats.org/drawingml/2006/table">
            <a:tbl>
              <a:tblPr firstRow="1" bandRow="1">
                <a:tableStyleId>{93296810-A885-4BE3-A3E7-6D5BEEA58F35}</a:tableStyleId>
              </a:tblPr>
              <a:tblGrid>
                <a:gridCol w="2353055">
                  <a:extLst>
                    <a:ext uri="{9D8B030D-6E8A-4147-A177-3AD203B41FA5}">
                      <a16:colId xmlns:a16="http://schemas.microsoft.com/office/drawing/2014/main" val="405995447"/>
                    </a:ext>
                  </a:extLst>
                </a:gridCol>
                <a:gridCol w="2243328">
                  <a:extLst>
                    <a:ext uri="{9D8B030D-6E8A-4147-A177-3AD203B41FA5}">
                      <a16:colId xmlns:a16="http://schemas.microsoft.com/office/drawing/2014/main" val="3232161834"/>
                    </a:ext>
                  </a:extLst>
                </a:gridCol>
                <a:gridCol w="3560064">
                  <a:extLst>
                    <a:ext uri="{9D8B030D-6E8A-4147-A177-3AD203B41FA5}">
                      <a16:colId xmlns:a16="http://schemas.microsoft.com/office/drawing/2014/main" val="1393773259"/>
                    </a:ext>
                  </a:extLst>
                </a:gridCol>
                <a:gridCol w="3218687">
                  <a:extLst>
                    <a:ext uri="{9D8B030D-6E8A-4147-A177-3AD203B41FA5}">
                      <a16:colId xmlns:a16="http://schemas.microsoft.com/office/drawing/2014/main" val="418800179"/>
                    </a:ext>
                  </a:extLst>
                </a:gridCol>
              </a:tblGrid>
              <a:tr h="0">
                <a:tc>
                  <a:txBody>
                    <a:bodyPr/>
                    <a:lstStyle/>
                    <a:p>
                      <a:pPr>
                        <a:buNone/>
                      </a:pPr>
                      <a:r>
                        <a:rPr lang="es-ES"/>
                        <a:t>Tipo de aprendizaje</a:t>
                      </a:r>
                    </a:p>
                  </a:txBody>
                  <a:tcPr anchor="ctr"/>
                </a:tc>
                <a:tc>
                  <a:txBody>
                    <a:bodyPr/>
                    <a:lstStyle/>
                    <a:p>
                      <a:pPr>
                        <a:buNone/>
                      </a:pPr>
                      <a:r>
                        <a:rPr lang="es-ES"/>
                        <a:t>¿Hay etiquetas?</a:t>
                      </a:r>
                    </a:p>
                  </a:txBody>
                  <a:tcPr anchor="ctr"/>
                </a:tc>
                <a:tc>
                  <a:txBody>
                    <a:bodyPr/>
                    <a:lstStyle/>
                    <a:p>
                      <a:pPr>
                        <a:buNone/>
                      </a:pPr>
                      <a:r>
                        <a:rPr lang="es-ES"/>
                        <a:t>¿Qué hace?</a:t>
                      </a:r>
                    </a:p>
                  </a:txBody>
                  <a:tcPr anchor="ctr"/>
                </a:tc>
                <a:tc>
                  <a:txBody>
                    <a:bodyPr/>
                    <a:lstStyle/>
                    <a:p>
                      <a:pPr>
                        <a:buNone/>
                      </a:pPr>
                      <a:r>
                        <a:rPr lang="es-ES"/>
                        <a:t>Ejemplo simple</a:t>
                      </a:r>
                    </a:p>
                  </a:txBody>
                  <a:tcPr anchor="ctr"/>
                </a:tc>
                <a:extLst>
                  <a:ext uri="{0D108BD9-81ED-4DB2-BD59-A6C34878D82A}">
                    <a16:rowId xmlns:a16="http://schemas.microsoft.com/office/drawing/2014/main" val="3670177255"/>
                  </a:ext>
                </a:extLst>
              </a:tr>
              <a:tr h="0">
                <a:tc>
                  <a:txBody>
                    <a:bodyPr/>
                    <a:lstStyle/>
                    <a:p>
                      <a:pPr>
                        <a:buNone/>
                      </a:pPr>
                      <a:r>
                        <a:rPr lang="es-ES"/>
                        <a:t>Supervisado</a:t>
                      </a:r>
                    </a:p>
                  </a:txBody>
                  <a:tcPr anchor="ctr"/>
                </a:tc>
                <a:tc>
                  <a:txBody>
                    <a:bodyPr/>
                    <a:lstStyle/>
                    <a:p>
                      <a:pPr>
                        <a:buNone/>
                      </a:pPr>
                      <a:r>
                        <a:rPr lang="es-ES"/>
                        <a:t>✅ Sí</a:t>
                      </a:r>
                    </a:p>
                  </a:txBody>
                  <a:tcPr anchor="ctr"/>
                </a:tc>
                <a:tc>
                  <a:txBody>
                    <a:bodyPr/>
                    <a:lstStyle/>
                    <a:p>
                      <a:pPr>
                        <a:buNone/>
                      </a:pPr>
                      <a:r>
                        <a:rPr lang="es-ES"/>
                        <a:t>Aprende con respuestas correctas</a:t>
                      </a:r>
                    </a:p>
                  </a:txBody>
                  <a:tcPr anchor="ctr"/>
                </a:tc>
                <a:tc>
                  <a:txBody>
                    <a:bodyPr/>
                    <a:lstStyle/>
                    <a:p>
                      <a:pPr>
                        <a:buNone/>
                      </a:pPr>
                      <a:r>
                        <a:rPr lang="es-ES"/>
                        <a:t>Predecir si un paciente está enfermo</a:t>
                      </a:r>
                    </a:p>
                  </a:txBody>
                  <a:tcPr anchor="ctr"/>
                </a:tc>
                <a:extLst>
                  <a:ext uri="{0D108BD9-81ED-4DB2-BD59-A6C34878D82A}">
                    <a16:rowId xmlns:a16="http://schemas.microsoft.com/office/drawing/2014/main" val="1088359439"/>
                  </a:ext>
                </a:extLst>
              </a:tr>
              <a:tr h="0">
                <a:tc>
                  <a:txBody>
                    <a:bodyPr/>
                    <a:lstStyle/>
                    <a:p>
                      <a:pPr>
                        <a:buNone/>
                      </a:pPr>
                      <a:r>
                        <a:rPr lang="es-ES"/>
                        <a:t>No Supervisado</a:t>
                      </a:r>
                    </a:p>
                  </a:txBody>
                  <a:tcPr anchor="ctr"/>
                </a:tc>
                <a:tc>
                  <a:txBody>
                    <a:bodyPr/>
                    <a:lstStyle/>
                    <a:p>
                      <a:pPr>
                        <a:buNone/>
                      </a:pPr>
                      <a:r>
                        <a:rPr lang="es-ES"/>
                        <a:t>❌ No</a:t>
                      </a:r>
                    </a:p>
                  </a:txBody>
                  <a:tcPr anchor="ctr"/>
                </a:tc>
                <a:tc>
                  <a:txBody>
                    <a:bodyPr/>
                    <a:lstStyle/>
                    <a:p>
                      <a:pPr>
                        <a:buNone/>
                      </a:pPr>
                      <a:r>
                        <a:rPr lang="es-ES"/>
                        <a:t>Encuentra patrones ocultos</a:t>
                      </a:r>
                    </a:p>
                  </a:txBody>
                  <a:tcPr anchor="ctr"/>
                </a:tc>
                <a:tc>
                  <a:txBody>
                    <a:bodyPr/>
                    <a:lstStyle/>
                    <a:p>
                      <a:pPr>
                        <a:buNone/>
                      </a:pPr>
                      <a:r>
                        <a:rPr lang="es-ES"/>
                        <a:t>Agrupar pacientes similares</a:t>
                      </a:r>
                    </a:p>
                  </a:txBody>
                  <a:tcPr anchor="ctr"/>
                </a:tc>
                <a:extLst>
                  <a:ext uri="{0D108BD9-81ED-4DB2-BD59-A6C34878D82A}">
                    <a16:rowId xmlns:a16="http://schemas.microsoft.com/office/drawing/2014/main" val="4080570527"/>
                  </a:ext>
                </a:extLst>
              </a:tr>
              <a:tr h="0">
                <a:tc>
                  <a:txBody>
                    <a:bodyPr/>
                    <a:lstStyle/>
                    <a:p>
                      <a:pPr>
                        <a:buNone/>
                      </a:pPr>
                      <a:r>
                        <a:rPr lang="es-ES"/>
                        <a:t>Por Refuerzo</a:t>
                      </a:r>
                    </a:p>
                  </a:txBody>
                  <a:tcPr anchor="ctr"/>
                </a:tc>
                <a:tc>
                  <a:txBody>
                    <a:bodyPr/>
                    <a:lstStyle/>
                    <a:p>
                      <a:pPr>
                        <a:buNone/>
                      </a:pPr>
                      <a:r>
                        <a:rPr lang="es-ES"/>
                        <a:t>⚠️ Recompensas</a:t>
                      </a:r>
                    </a:p>
                  </a:txBody>
                  <a:tcPr anchor="ctr"/>
                </a:tc>
                <a:tc>
                  <a:txBody>
                    <a:bodyPr/>
                    <a:lstStyle/>
                    <a:p>
                      <a:pPr>
                        <a:buNone/>
                      </a:pPr>
                      <a:r>
                        <a:rPr lang="es-ES"/>
                        <a:t>Aprende por prueba y error</a:t>
                      </a:r>
                    </a:p>
                  </a:txBody>
                  <a:tcPr anchor="ctr"/>
                </a:tc>
                <a:tc>
                  <a:txBody>
                    <a:bodyPr/>
                    <a:lstStyle/>
                    <a:p>
                      <a:pPr>
                        <a:buNone/>
                      </a:pPr>
                      <a:r>
                        <a:rPr lang="es-ES"/>
                        <a:t>Un robot que aprende a caminar</a:t>
                      </a:r>
                    </a:p>
                  </a:txBody>
                  <a:tcPr anchor="ctr"/>
                </a:tc>
                <a:extLst>
                  <a:ext uri="{0D108BD9-81ED-4DB2-BD59-A6C34878D82A}">
                    <a16:rowId xmlns:a16="http://schemas.microsoft.com/office/drawing/2014/main" val="611793136"/>
                  </a:ext>
                </a:extLst>
              </a:tr>
            </a:tbl>
          </a:graphicData>
        </a:graphic>
      </p:graphicFrame>
    </p:spTree>
    <p:extLst>
      <p:ext uri="{BB962C8B-B14F-4D97-AF65-F5344CB8AC3E}">
        <p14:creationId xmlns:p14="http://schemas.microsoft.com/office/powerpoint/2010/main" val="2595011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AC64D-BFF5-8644-7EB8-B814E9013D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F48512E-9E63-A203-6479-C6C70280EF2F}"/>
              </a:ext>
            </a:extLst>
          </p:cNvPr>
          <p:cNvSpPr>
            <a:spLocks noGrp="1"/>
          </p:cNvSpPr>
          <p:nvPr>
            <p:ph type="title"/>
          </p:nvPr>
        </p:nvSpPr>
        <p:spPr/>
        <p:txBody>
          <a:bodyPr>
            <a:normAutofit/>
          </a:bodyPr>
          <a:lstStyle/>
          <a:p>
            <a:pPr algn="ctr">
              <a:spcBef>
                <a:spcPts val="0"/>
              </a:spcBef>
            </a:pPr>
            <a:r>
              <a:rPr lang="es-ES" sz="3600" dirty="0"/>
              <a:t>4. Tipos de Aprendizaje Automático (Machine </a:t>
            </a:r>
            <a:r>
              <a:rPr lang="es-ES" sz="3600" dirty="0" err="1"/>
              <a:t>Learning</a:t>
            </a:r>
            <a:r>
              <a:rPr lang="es-ES" sz="3600" dirty="0"/>
              <a:t>)</a:t>
            </a:r>
            <a:endParaRPr lang="es-ES" dirty="0"/>
          </a:p>
        </p:txBody>
      </p:sp>
      <p:sp>
        <p:nvSpPr>
          <p:cNvPr id="3" name="CuadroTexto 2">
            <a:extLst>
              <a:ext uri="{FF2B5EF4-FFF2-40B4-BE49-F238E27FC236}">
                <a16:creationId xmlns:a16="http://schemas.microsoft.com/office/drawing/2014/main" id="{AB152FBF-BE58-AD4C-4448-66E7DF3B31B2}"/>
              </a:ext>
            </a:extLst>
          </p:cNvPr>
          <p:cNvSpPr txBox="1"/>
          <p:nvPr/>
        </p:nvSpPr>
        <p:spPr>
          <a:xfrm>
            <a:off x="755904" y="2182368"/>
            <a:ext cx="1069238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Cierre:</a:t>
            </a:r>
          </a:p>
          <a:p>
            <a:endParaRPr lang="es-ES" b="1" dirty="0">
              <a:ea typeface="+mn-lt"/>
              <a:cs typeface="+mn-lt"/>
            </a:endParaRPr>
          </a:p>
          <a:p>
            <a:r>
              <a:rPr lang="es-ES" dirty="0">
                <a:ea typeface="+mn-lt"/>
                <a:cs typeface="+mn-lt"/>
              </a:rPr>
              <a:t>“Así como no todos los humanos aprendemos igual, tampoco todos los modelos de IA aprenden de la misma manera. Lo importante es elegir el tipo de aprendizaje según el problema que queremos resolver.”</a:t>
            </a:r>
            <a:endParaRPr lang="es-ES" dirty="0"/>
          </a:p>
          <a:p>
            <a:pPr algn="l"/>
            <a:endParaRPr lang="es-ES" dirty="0"/>
          </a:p>
        </p:txBody>
      </p:sp>
    </p:spTree>
    <p:extLst>
      <p:ext uri="{BB962C8B-B14F-4D97-AF65-F5344CB8AC3E}">
        <p14:creationId xmlns:p14="http://schemas.microsoft.com/office/powerpoint/2010/main" val="3828877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DBF0-98C3-264D-9D08-77C1601844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CB1D979-94DE-A4B6-D6BA-1B19894D4681}"/>
              </a:ext>
            </a:extLst>
          </p:cNvPr>
          <p:cNvSpPr>
            <a:spLocks noGrp="1"/>
          </p:cNvSpPr>
          <p:nvPr>
            <p:ph type="title"/>
          </p:nvPr>
        </p:nvSpPr>
        <p:spPr/>
        <p:txBody>
          <a:bodyPr>
            <a:normAutofit/>
          </a:bodyPr>
          <a:lstStyle/>
          <a:p>
            <a:pPr algn="ctr">
              <a:spcBef>
                <a:spcPts val="0"/>
              </a:spcBef>
            </a:pPr>
            <a:r>
              <a:rPr lang="es-ES" sz="3600" dirty="0"/>
              <a:t>5. Ética básica en el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08BEC521-53AA-853F-36F1-43FAE9DEA2F8}"/>
              </a:ext>
            </a:extLst>
          </p:cNvPr>
          <p:cNvSpPr>
            <a:spLocks noGrp="1"/>
          </p:cNvSpPr>
          <p:nvPr>
            <p:ph idx="1"/>
          </p:nvPr>
        </p:nvSpPr>
        <p:spPr>
          <a:xfrm>
            <a:off x="877845" y="2293127"/>
            <a:ext cx="10514054" cy="3724693"/>
          </a:xfrm>
        </p:spPr>
        <p:txBody>
          <a:bodyPr vert="horz" lIns="91440" tIns="45720" rIns="91440" bIns="45720" rtlCol="0" anchor="t">
            <a:normAutofit/>
          </a:bodyPr>
          <a:lstStyle/>
          <a:p>
            <a:pPr marL="0" indent="0" algn="ctr">
              <a:buNone/>
            </a:pPr>
            <a:r>
              <a:rPr lang="es-ES" sz="2200" i="1" dirty="0">
                <a:ea typeface="+mn-lt"/>
                <a:cs typeface="+mn-lt"/>
              </a:rPr>
              <a:t>“Cuando pensamos en ética en IA, no se trata solo de evitar que una máquina ‘haga daño’. Se trata de cómo las decisiones automatizadas afectan a personas reales, en contextos reales. ¿Puede una IA discriminar? ¿Puede cometer errores graves? ¿Y quién se hace responsable si lo hace?”</a:t>
            </a:r>
            <a:endParaRPr lang="es-ES" i="1" dirty="0"/>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2991641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58236-7F27-C07C-DA51-0FD3F5D83C7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76C247-DC44-AEC5-5FB1-815304F62DC5}"/>
              </a:ext>
            </a:extLst>
          </p:cNvPr>
          <p:cNvSpPr>
            <a:spLocks noGrp="1"/>
          </p:cNvSpPr>
          <p:nvPr>
            <p:ph type="title"/>
          </p:nvPr>
        </p:nvSpPr>
        <p:spPr/>
        <p:txBody>
          <a:bodyPr>
            <a:normAutofit/>
          </a:bodyPr>
          <a:lstStyle/>
          <a:p>
            <a:pPr algn="ctr">
              <a:spcBef>
                <a:spcPts val="0"/>
              </a:spcBef>
            </a:pPr>
            <a:r>
              <a:rPr lang="es-ES" sz="3600" dirty="0"/>
              <a:t>5. Ética básica en el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3F551746-0A2D-A8B9-335C-2F900697F00C}"/>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b="1" dirty="0"/>
              <a:t>🧠 1. Sesgos algorítmicos</a:t>
            </a:r>
            <a:endParaRPr lang="es-ES" dirty="0"/>
          </a:p>
          <a:p>
            <a:pPr marL="0" indent="0">
              <a:buNone/>
            </a:pPr>
            <a:r>
              <a:rPr lang="es-ES" sz="2200" dirty="0">
                <a:ea typeface="+mn-lt"/>
                <a:cs typeface="+mn-lt"/>
              </a:rPr>
              <a:t>“La IA aprende de datos. Y los datos vienen del mundo real… que no siempre es justo.”</a:t>
            </a:r>
            <a:endParaRPr lang="es-ES" dirty="0"/>
          </a:p>
          <a:p>
            <a:pPr>
              <a:buNone/>
            </a:pPr>
            <a:r>
              <a:rPr lang="es-ES" dirty="0"/>
              <a:t>¿Qué es un sesgo algorítmico?</a:t>
            </a:r>
          </a:p>
          <a:p>
            <a:pPr>
              <a:buFont typeface="Arial"/>
              <a:buChar char="•"/>
            </a:pPr>
            <a:r>
              <a:rPr lang="es-ES" sz="2200" dirty="0">
                <a:ea typeface="+mn-lt"/>
                <a:cs typeface="+mn-lt"/>
              </a:rPr>
              <a:t>Es cuando un modelo de IA </a:t>
            </a:r>
            <a:r>
              <a:rPr lang="es-ES" sz="2200" b="1" dirty="0">
                <a:ea typeface="+mn-lt"/>
                <a:cs typeface="+mn-lt"/>
              </a:rPr>
              <a:t>favorece sistemáticamente a ciertos grupos y perjudica a otros</a:t>
            </a:r>
            <a:r>
              <a:rPr lang="es-ES" sz="2200" dirty="0">
                <a:ea typeface="+mn-lt"/>
                <a:cs typeface="+mn-lt"/>
              </a:rPr>
              <a:t>, no por maldad… sino porque los datos de entrenamiento estaban desequilibrados, incompletos o reflejaban prejuicios históricos.</a:t>
            </a:r>
            <a:endParaRPr lang="es-ES" dirty="0">
              <a:ea typeface="+mn-lt"/>
              <a:cs typeface="+mn-lt"/>
            </a:endParaRPr>
          </a:p>
          <a:p>
            <a:pPr>
              <a:buNone/>
            </a:pPr>
            <a:endParaRPr lang="es-ES" sz="2200" dirty="0"/>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1685462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6E26A-023B-EB31-8BC2-A010CE329F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9A1181D-B23E-91AA-C821-9CC7BD036993}"/>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7B783F6A-5757-D958-810D-3039BEC3825C}"/>
              </a:ext>
            </a:extLst>
          </p:cNvPr>
          <p:cNvSpPr>
            <a:spLocks noGrp="1"/>
          </p:cNvSpPr>
          <p:nvPr>
            <p:ph idx="1"/>
          </p:nvPr>
        </p:nvSpPr>
        <p:spPr>
          <a:xfrm>
            <a:off x="877845" y="2293127"/>
            <a:ext cx="10514054" cy="3724693"/>
          </a:xfrm>
        </p:spPr>
        <p:txBody>
          <a:bodyPr vert="horz" lIns="91440" tIns="45720" rIns="91440" bIns="45720" rtlCol="0" anchor="t">
            <a:normAutofit/>
          </a:bodyPr>
          <a:lstStyle/>
          <a:p>
            <a:pPr>
              <a:buNone/>
            </a:pPr>
            <a:r>
              <a:rPr lang="es-ES" b="1"/>
              <a:t>Ejemplos reales:</a:t>
            </a:r>
          </a:p>
          <a:p>
            <a:pPr>
              <a:buFont typeface="Arial"/>
              <a:buChar char="•"/>
            </a:pPr>
            <a:r>
              <a:rPr lang="es-ES" b="1" dirty="0">
                <a:ea typeface="+mn-lt"/>
                <a:cs typeface="+mn-lt"/>
              </a:rPr>
              <a:t>Salud</a:t>
            </a:r>
            <a:r>
              <a:rPr lang="es-ES" dirty="0">
                <a:ea typeface="+mn-lt"/>
                <a:cs typeface="+mn-lt"/>
              </a:rPr>
              <a:t>: Un algoritmo que prioriza exámenes preventivos para hombres, porque la mayoría del </a:t>
            </a:r>
            <a:r>
              <a:rPr lang="es-ES" dirty="0" err="1">
                <a:ea typeface="+mn-lt"/>
                <a:cs typeface="+mn-lt"/>
              </a:rPr>
              <a:t>dataset</a:t>
            </a:r>
            <a:r>
              <a:rPr lang="es-ES" dirty="0">
                <a:ea typeface="+mn-lt"/>
                <a:cs typeface="+mn-lt"/>
              </a:rPr>
              <a:t> histórico era masculino.</a:t>
            </a:r>
          </a:p>
          <a:p>
            <a:pPr>
              <a:buFont typeface="Arial"/>
              <a:buChar char="•"/>
            </a:pPr>
            <a:r>
              <a:rPr lang="es-ES" b="1" dirty="0">
                <a:ea typeface="+mn-lt"/>
                <a:cs typeface="+mn-lt"/>
              </a:rPr>
              <a:t>Banca</a:t>
            </a:r>
            <a:r>
              <a:rPr lang="es-ES" dirty="0">
                <a:ea typeface="+mn-lt"/>
                <a:cs typeface="+mn-lt"/>
              </a:rPr>
              <a:t>: Rechazo automático de créditos a personas de ciertos sectores, basado en correlaciones estadísticas sin contexto social.</a:t>
            </a:r>
          </a:p>
          <a:p>
            <a:pPr>
              <a:buFont typeface="Arial"/>
              <a:buChar char="•"/>
            </a:pPr>
            <a:r>
              <a:rPr lang="es-ES" b="1" dirty="0">
                <a:ea typeface="+mn-lt"/>
                <a:cs typeface="+mn-lt"/>
              </a:rPr>
              <a:t>Reconocimiento facial</a:t>
            </a:r>
            <a:r>
              <a:rPr lang="es-ES" dirty="0">
                <a:ea typeface="+mn-lt"/>
                <a:cs typeface="+mn-lt"/>
              </a:rPr>
              <a:t>: Mayores tasas de error con personas de piel oscura porque los modelos se entrenaron con rostros mayoritariamente blancos.</a:t>
            </a:r>
            <a:endParaRPr lang="es-ES"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3267824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18D51-CD60-E0A9-1712-353A37EF48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A366C5-0880-7DCE-21F7-7521DF348FD4}"/>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481199F2-D6C2-15CE-A189-20C62348CC8A}"/>
              </a:ext>
            </a:extLst>
          </p:cNvPr>
          <p:cNvSpPr>
            <a:spLocks noGrp="1"/>
          </p:cNvSpPr>
          <p:nvPr>
            <p:ph idx="1"/>
          </p:nvPr>
        </p:nvSpPr>
        <p:spPr>
          <a:xfrm>
            <a:off x="877845" y="2293127"/>
            <a:ext cx="10514054" cy="505117"/>
          </a:xfrm>
        </p:spPr>
        <p:txBody>
          <a:bodyPr vert="horz" lIns="91440" tIns="45720" rIns="91440" bIns="45720" rtlCol="0" anchor="t">
            <a:normAutofit/>
          </a:bodyPr>
          <a:lstStyle/>
          <a:p>
            <a:pPr>
              <a:buNone/>
            </a:pPr>
            <a:r>
              <a:rPr lang="es-ES" b="1" dirty="0"/>
              <a:t>Causas comunes de sesgo:</a:t>
            </a:r>
            <a:endParaRPr lang="es-ES"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graphicFrame>
        <p:nvGraphicFramePr>
          <p:cNvPr id="5" name="Tabla 4">
            <a:extLst>
              <a:ext uri="{FF2B5EF4-FFF2-40B4-BE49-F238E27FC236}">
                <a16:creationId xmlns:a16="http://schemas.microsoft.com/office/drawing/2014/main" id="{DCA9337B-E323-D747-39BC-6C84904E3E60}"/>
              </a:ext>
            </a:extLst>
          </p:cNvPr>
          <p:cNvGraphicFramePr>
            <a:graphicFrameLocks noGrp="1"/>
          </p:cNvGraphicFramePr>
          <p:nvPr>
            <p:extLst>
              <p:ext uri="{D42A27DB-BD31-4B8C-83A1-F6EECF244321}">
                <p14:modId xmlns:p14="http://schemas.microsoft.com/office/powerpoint/2010/main" val="2547227013"/>
              </p:ext>
            </p:extLst>
          </p:nvPr>
        </p:nvGraphicFramePr>
        <p:xfrm>
          <a:off x="878066" y="2943540"/>
          <a:ext cx="10241278" cy="1828800"/>
        </p:xfrm>
        <a:graphic>
          <a:graphicData uri="http://schemas.openxmlformats.org/drawingml/2006/table">
            <a:tbl>
              <a:tblPr firstRow="1" bandRow="1">
                <a:tableStyleId>{93296810-A885-4BE3-A3E7-6D5BEEA58F35}</a:tableStyleId>
              </a:tblPr>
              <a:tblGrid>
                <a:gridCol w="3718559">
                  <a:extLst>
                    <a:ext uri="{9D8B030D-6E8A-4147-A177-3AD203B41FA5}">
                      <a16:colId xmlns:a16="http://schemas.microsoft.com/office/drawing/2014/main" val="2149316898"/>
                    </a:ext>
                  </a:extLst>
                </a:gridCol>
                <a:gridCol w="6522719">
                  <a:extLst>
                    <a:ext uri="{9D8B030D-6E8A-4147-A177-3AD203B41FA5}">
                      <a16:colId xmlns:a16="http://schemas.microsoft.com/office/drawing/2014/main" val="4206652896"/>
                    </a:ext>
                  </a:extLst>
                </a:gridCol>
              </a:tblGrid>
              <a:tr h="0">
                <a:tc>
                  <a:txBody>
                    <a:bodyPr/>
                    <a:lstStyle/>
                    <a:p>
                      <a:pPr>
                        <a:buNone/>
                      </a:pPr>
                      <a:r>
                        <a:rPr lang="es-ES"/>
                        <a:t>Causa</a:t>
                      </a:r>
                    </a:p>
                  </a:txBody>
                  <a:tcPr anchor="ctr"/>
                </a:tc>
                <a:tc>
                  <a:txBody>
                    <a:bodyPr/>
                    <a:lstStyle/>
                    <a:p>
                      <a:pPr>
                        <a:buNone/>
                      </a:pPr>
                      <a:r>
                        <a:rPr lang="es-ES"/>
                        <a:t>Ejemplo</a:t>
                      </a:r>
                    </a:p>
                  </a:txBody>
                  <a:tcPr anchor="ctr"/>
                </a:tc>
                <a:extLst>
                  <a:ext uri="{0D108BD9-81ED-4DB2-BD59-A6C34878D82A}">
                    <a16:rowId xmlns:a16="http://schemas.microsoft.com/office/drawing/2014/main" val="240766687"/>
                  </a:ext>
                </a:extLst>
              </a:tr>
              <a:tr h="0">
                <a:tc>
                  <a:txBody>
                    <a:bodyPr/>
                    <a:lstStyle/>
                    <a:p>
                      <a:pPr>
                        <a:buNone/>
                      </a:pPr>
                      <a:r>
                        <a:rPr lang="es-ES"/>
                        <a:t>Datos incompletos</a:t>
                      </a:r>
                    </a:p>
                  </a:txBody>
                  <a:tcPr anchor="ctr"/>
                </a:tc>
                <a:tc>
                  <a:txBody>
                    <a:bodyPr/>
                    <a:lstStyle/>
                    <a:p>
                      <a:pPr>
                        <a:buNone/>
                      </a:pPr>
                      <a:r>
                        <a:rPr lang="es-ES"/>
                        <a:t>Mujeres subrepresentadas en ensayos clínicos</a:t>
                      </a:r>
                    </a:p>
                  </a:txBody>
                  <a:tcPr anchor="ctr"/>
                </a:tc>
                <a:extLst>
                  <a:ext uri="{0D108BD9-81ED-4DB2-BD59-A6C34878D82A}">
                    <a16:rowId xmlns:a16="http://schemas.microsoft.com/office/drawing/2014/main" val="1223899354"/>
                  </a:ext>
                </a:extLst>
              </a:tr>
              <a:tr h="0">
                <a:tc>
                  <a:txBody>
                    <a:bodyPr/>
                    <a:lstStyle/>
                    <a:p>
                      <a:pPr>
                        <a:buNone/>
                      </a:pPr>
                      <a:r>
                        <a:rPr lang="es-ES"/>
                        <a:t>Etiquetas mal definidas</a:t>
                      </a:r>
                    </a:p>
                  </a:txBody>
                  <a:tcPr anchor="ctr"/>
                </a:tc>
                <a:tc>
                  <a:txBody>
                    <a:bodyPr/>
                    <a:lstStyle/>
                    <a:p>
                      <a:pPr>
                        <a:buNone/>
                      </a:pPr>
                      <a:r>
                        <a:rPr lang="es-ES"/>
                        <a:t>Diagnósticos erróneos replicados por el modelo</a:t>
                      </a:r>
                    </a:p>
                  </a:txBody>
                  <a:tcPr anchor="ctr"/>
                </a:tc>
                <a:extLst>
                  <a:ext uri="{0D108BD9-81ED-4DB2-BD59-A6C34878D82A}">
                    <a16:rowId xmlns:a16="http://schemas.microsoft.com/office/drawing/2014/main" val="3542994922"/>
                  </a:ext>
                </a:extLst>
              </a:tr>
              <a:tr h="0">
                <a:tc>
                  <a:txBody>
                    <a:bodyPr/>
                    <a:lstStyle/>
                    <a:p>
                      <a:pPr>
                        <a:buNone/>
                      </a:pPr>
                      <a:r>
                        <a:rPr lang="es-ES"/>
                        <a:t>Variables proxy</a:t>
                      </a:r>
                    </a:p>
                  </a:txBody>
                  <a:tcPr anchor="ctr"/>
                </a:tc>
                <a:tc>
                  <a:txBody>
                    <a:bodyPr/>
                    <a:lstStyle/>
                    <a:p>
                      <a:pPr>
                        <a:buNone/>
                      </a:pPr>
                      <a:r>
                        <a:rPr lang="es-ES"/>
                        <a:t>“Dirección” usada como reemplazo de nivel socioeconómico</a:t>
                      </a:r>
                    </a:p>
                  </a:txBody>
                  <a:tcPr anchor="ctr"/>
                </a:tc>
                <a:extLst>
                  <a:ext uri="{0D108BD9-81ED-4DB2-BD59-A6C34878D82A}">
                    <a16:rowId xmlns:a16="http://schemas.microsoft.com/office/drawing/2014/main" val="1542773129"/>
                  </a:ext>
                </a:extLst>
              </a:tr>
              <a:tr h="0">
                <a:tc>
                  <a:txBody>
                    <a:bodyPr/>
                    <a:lstStyle/>
                    <a:p>
                      <a:pPr>
                        <a:buNone/>
                      </a:pPr>
                      <a:r>
                        <a:rPr lang="es-ES"/>
                        <a:t>Falta de diversidad en el equipo</a:t>
                      </a:r>
                    </a:p>
                  </a:txBody>
                  <a:tcPr anchor="ctr"/>
                </a:tc>
                <a:tc>
                  <a:txBody>
                    <a:bodyPr/>
                    <a:lstStyle/>
                    <a:p>
                      <a:pPr>
                        <a:buNone/>
                      </a:pPr>
                      <a:r>
                        <a:rPr lang="es-ES"/>
                        <a:t>Todos quienes diseñan la IA son del mismo perfil</a:t>
                      </a:r>
                    </a:p>
                  </a:txBody>
                  <a:tcPr anchor="ctr"/>
                </a:tc>
                <a:extLst>
                  <a:ext uri="{0D108BD9-81ED-4DB2-BD59-A6C34878D82A}">
                    <a16:rowId xmlns:a16="http://schemas.microsoft.com/office/drawing/2014/main" val="4169684764"/>
                  </a:ext>
                </a:extLst>
              </a:tr>
            </a:tbl>
          </a:graphicData>
        </a:graphic>
      </p:graphicFrame>
    </p:spTree>
    <p:extLst>
      <p:ext uri="{BB962C8B-B14F-4D97-AF65-F5344CB8AC3E}">
        <p14:creationId xmlns:p14="http://schemas.microsoft.com/office/powerpoint/2010/main" val="42037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FD50F5-29F3-68A6-ABC2-56BBD94E36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BFB6D3-BC40-9F7C-E23C-94DE33398953}"/>
              </a:ext>
            </a:extLst>
          </p:cNvPr>
          <p:cNvSpPr>
            <a:spLocks noGrp="1"/>
          </p:cNvSpPr>
          <p:nvPr>
            <p:ph type="title"/>
          </p:nvPr>
        </p:nvSpPr>
        <p:spPr>
          <a:xfrm>
            <a:off x="638881" y="706488"/>
            <a:ext cx="10909640" cy="1249394"/>
          </a:xfrm>
        </p:spPr>
        <p:txBody>
          <a:bodyPr vert="horz" lIns="91440" tIns="45720" rIns="91440" bIns="45720" rtlCol="0" anchor="ctr">
            <a:normAutofit/>
          </a:bodyPr>
          <a:lstStyle/>
          <a:p>
            <a:pPr algn="ctr">
              <a:spcBef>
                <a:spcPts val="0"/>
              </a:spcBef>
            </a:pPr>
            <a:r>
              <a:rPr lang="en-US" sz="3600" dirty="0"/>
              <a:t>1. </a:t>
            </a:r>
            <a:r>
              <a:rPr lang="en-US" sz="3600" dirty="0" err="1"/>
              <a:t>Definición</a:t>
            </a:r>
            <a:r>
              <a:rPr lang="en-US" sz="3600" dirty="0"/>
              <a:t> de </a:t>
            </a:r>
            <a:r>
              <a:rPr lang="en-US" sz="3600" dirty="0" err="1"/>
              <a:t>inteligencia</a:t>
            </a:r>
            <a:r>
              <a:rPr lang="en-US" sz="3600" dirty="0"/>
              <a:t> artificial (IA): </a:t>
            </a:r>
            <a:r>
              <a:rPr lang="en-US" sz="3600" dirty="0" err="1"/>
              <a:t>contexto</a:t>
            </a:r>
            <a:r>
              <a:rPr lang="en-US" sz="3600" dirty="0"/>
              <a:t> histórico y </a:t>
            </a:r>
            <a:r>
              <a:rPr lang="en-US" sz="3600" dirty="0" err="1"/>
              <a:t>evolución</a:t>
            </a:r>
            <a:r>
              <a:rPr lang="en-US" sz="3600" dirty="0"/>
              <a:t>.</a:t>
            </a:r>
          </a:p>
        </p:txBody>
      </p:sp>
      <p:pic>
        <p:nvPicPr>
          <p:cNvPr id="6" name="Imagen 5" descr="Escala de tiempo&#10;&#10;El contenido generado por IA puede ser incorrecto.">
            <a:extLst>
              <a:ext uri="{FF2B5EF4-FFF2-40B4-BE49-F238E27FC236}">
                <a16:creationId xmlns:a16="http://schemas.microsoft.com/office/drawing/2014/main" id="{619F7C7B-392C-B9D4-FD94-D8DFB48290BA}"/>
              </a:ext>
            </a:extLst>
          </p:cNvPr>
          <p:cNvPicPr>
            <a:picLocks noChangeAspect="1"/>
          </p:cNvPicPr>
          <p:nvPr/>
        </p:nvPicPr>
        <p:blipFill>
          <a:blip r:embed="rId2"/>
          <a:stretch>
            <a:fillRect/>
          </a:stretch>
        </p:blipFill>
        <p:spPr>
          <a:xfrm>
            <a:off x="1554789" y="2338504"/>
            <a:ext cx="9079374" cy="3586353"/>
          </a:xfrm>
          <a:prstGeom prst="rect">
            <a:avLst/>
          </a:prstGeom>
        </p:spPr>
      </p:pic>
      <p:sp>
        <p:nvSpPr>
          <p:cNvPr id="8" name="Marcador de contenido 2">
            <a:extLst>
              <a:ext uri="{FF2B5EF4-FFF2-40B4-BE49-F238E27FC236}">
                <a16:creationId xmlns:a16="http://schemas.microsoft.com/office/drawing/2014/main" id="{809E2AEA-4F75-9628-0738-DB30AC828553}"/>
              </a:ext>
            </a:extLst>
          </p:cNvPr>
          <p:cNvSpPr>
            <a:spLocks noGrp="1"/>
          </p:cNvSpPr>
          <p:nvPr>
            <p:ph idx="1"/>
          </p:nvPr>
        </p:nvSpPr>
        <p:spPr>
          <a:xfrm>
            <a:off x="749796" y="1713023"/>
            <a:ext cx="10691265" cy="3636088"/>
          </a:xfrm>
        </p:spPr>
        <p:txBody>
          <a:bodyPr vert="horz" lIns="91440" tIns="45720" rIns="91440" bIns="45720" rtlCol="0" anchor="t">
            <a:normAutofit/>
          </a:bodyPr>
          <a:lstStyle/>
          <a:p>
            <a:pPr marL="0" indent="0">
              <a:buNone/>
            </a:pPr>
            <a:r>
              <a:rPr lang="es-ES" b="1" dirty="0">
                <a:ea typeface="+mn-lt"/>
                <a:cs typeface="+mn-lt"/>
              </a:rPr>
              <a:t>Historia:</a:t>
            </a:r>
            <a:endParaRPr lang="es-ES" dirty="0"/>
          </a:p>
        </p:txBody>
      </p:sp>
    </p:spTree>
    <p:extLst>
      <p:ext uri="{BB962C8B-B14F-4D97-AF65-F5344CB8AC3E}">
        <p14:creationId xmlns:p14="http://schemas.microsoft.com/office/powerpoint/2010/main" val="1248646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31216-DB28-E78A-7277-77B938742DF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4DFEA4-81B7-1DDB-68B5-9E6192F6D374}"/>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5D477B21-2ECE-E82F-0093-82772A76A17B}"/>
              </a:ext>
            </a:extLst>
          </p:cNvPr>
          <p:cNvSpPr>
            <a:spLocks noGrp="1"/>
          </p:cNvSpPr>
          <p:nvPr>
            <p:ph idx="1"/>
          </p:nvPr>
        </p:nvSpPr>
        <p:spPr>
          <a:xfrm>
            <a:off x="877845" y="2293127"/>
            <a:ext cx="10514054" cy="3457236"/>
          </a:xfrm>
        </p:spPr>
        <p:txBody>
          <a:bodyPr vert="horz" lIns="91440" tIns="45720" rIns="91440" bIns="45720" rtlCol="0" anchor="t">
            <a:normAutofit/>
          </a:bodyPr>
          <a:lstStyle/>
          <a:p>
            <a:pPr>
              <a:buNone/>
            </a:pPr>
            <a:r>
              <a:rPr lang="es-ES" b="1" dirty="0"/>
              <a:t>¿Qué hacer?</a:t>
            </a:r>
          </a:p>
          <a:p>
            <a:pPr>
              <a:buFont typeface="Arial"/>
              <a:buChar char="•"/>
            </a:pPr>
            <a:r>
              <a:rPr lang="es-ES" dirty="0">
                <a:ea typeface="+mn-lt"/>
                <a:cs typeface="+mn-lt"/>
              </a:rPr>
              <a:t>Revisar quiénes aparecen en los datos… y quiénes </a:t>
            </a:r>
            <a:r>
              <a:rPr lang="es-ES" b="1" dirty="0">
                <a:ea typeface="+mn-lt"/>
                <a:cs typeface="+mn-lt"/>
              </a:rPr>
              <a:t>no</a:t>
            </a:r>
            <a:r>
              <a:rPr lang="es-ES" dirty="0">
                <a:ea typeface="+mn-lt"/>
                <a:cs typeface="+mn-lt"/>
              </a:rPr>
              <a:t>.</a:t>
            </a:r>
            <a:endParaRPr lang="es-ES" dirty="0"/>
          </a:p>
          <a:p>
            <a:pPr>
              <a:buFont typeface="Arial"/>
              <a:buChar char="•"/>
            </a:pPr>
            <a:r>
              <a:rPr lang="es-ES" dirty="0">
                <a:ea typeface="+mn-lt"/>
                <a:cs typeface="+mn-lt"/>
              </a:rPr>
              <a:t>Auditar el modelo regularmente.</a:t>
            </a:r>
            <a:endParaRPr lang="es-ES" dirty="0"/>
          </a:p>
          <a:p>
            <a:pPr>
              <a:buFont typeface="Arial"/>
              <a:buChar char="•"/>
            </a:pPr>
            <a:r>
              <a:rPr lang="es-ES" dirty="0">
                <a:ea typeface="+mn-lt"/>
                <a:cs typeface="+mn-lt"/>
              </a:rPr>
              <a:t>Asegurar diversidad de perspectiva en los equipos que desarrollan IA.</a:t>
            </a:r>
            <a:endParaRPr lang="es-ES" dirty="0"/>
          </a:p>
          <a:p>
            <a:pPr>
              <a:buFont typeface="Arial"/>
              <a:buChar char="•"/>
            </a:pPr>
            <a:r>
              <a:rPr lang="es-ES" dirty="0">
                <a:ea typeface="+mn-lt"/>
                <a:cs typeface="+mn-lt"/>
              </a:rPr>
              <a:t>Evaluar impactos antes de implementar.</a:t>
            </a:r>
            <a:endParaRPr lang="es-ES" dirty="0"/>
          </a:p>
          <a:p>
            <a:pPr>
              <a:buNone/>
            </a:pPr>
            <a:endParaRPr lang="es-ES" b="1"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3337636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E8FEB-F6E2-1FB0-0B29-862D4A2B1B7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E16F75-2050-1CE1-8104-D80AB48448B4}"/>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6FF61A49-9101-F80A-2E1F-D7A3C5C77557}"/>
              </a:ext>
            </a:extLst>
          </p:cNvPr>
          <p:cNvSpPr>
            <a:spLocks noGrp="1"/>
          </p:cNvSpPr>
          <p:nvPr>
            <p:ph idx="1"/>
          </p:nvPr>
        </p:nvSpPr>
        <p:spPr>
          <a:xfrm>
            <a:off x="877845" y="2293127"/>
            <a:ext cx="10514054" cy="3457236"/>
          </a:xfrm>
        </p:spPr>
        <p:txBody>
          <a:bodyPr vert="horz" lIns="91440" tIns="45720" rIns="91440" bIns="45720" rtlCol="0" anchor="t">
            <a:normAutofit/>
          </a:bodyPr>
          <a:lstStyle/>
          <a:p>
            <a:pPr marL="0" indent="0">
              <a:buNone/>
            </a:pPr>
            <a:r>
              <a:rPr lang="es-ES" dirty="0"/>
              <a:t>‍</a:t>
            </a:r>
            <a:r>
              <a:rPr lang="es-ES" b="1" dirty="0"/>
              <a:t>️ 2. Responsabilidad</a:t>
            </a:r>
            <a:endParaRPr lang="es-ES" dirty="0"/>
          </a:p>
          <a:p>
            <a:pPr lvl="1">
              <a:buNone/>
            </a:pPr>
            <a:r>
              <a:rPr lang="es-ES" dirty="0">
                <a:ea typeface="+mn-lt"/>
                <a:cs typeface="+mn-lt"/>
              </a:rPr>
              <a:t>“¿Quién se hace responsable cuando la IA se equivoca?”</a:t>
            </a:r>
            <a:endParaRPr lang="es-ES" dirty="0"/>
          </a:p>
          <a:p>
            <a:pPr>
              <a:buNone/>
            </a:pPr>
            <a:r>
              <a:rPr lang="es-ES" b="1" dirty="0"/>
              <a:t>Dilemas frecuentes:</a:t>
            </a:r>
          </a:p>
          <a:p>
            <a:pPr>
              <a:buFont typeface="Arial"/>
              <a:buChar char="•"/>
            </a:pPr>
            <a:r>
              <a:rPr lang="es-ES" dirty="0">
                <a:ea typeface="+mn-lt"/>
                <a:cs typeface="+mn-lt"/>
              </a:rPr>
              <a:t>¿Puede una clínica culpar al algoritmo si el diagnóstico fue erróneo?</a:t>
            </a:r>
            <a:endParaRPr lang="es-ES" dirty="0"/>
          </a:p>
          <a:p>
            <a:pPr>
              <a:buFont typeface="Arial"/>
              <a:buChar char="•"/>
            </a:pPr>
            <a:r>
              <a:rPr lang="es-ES" dirty="0">
                <a:ea typeface="+mn-lt"/>
                <a:cs typeface="+mn-lt"/>
              </a:rPr>
              <a:t>¿Es aceptable automatizar decisiones sin posibilidad de apelación humana?</a:t>
            </a:r>
            <a:endParaRPr lang="es-ES" dirty="0"/>
          </a:p>
          <a:p>
            <a:pPr>
              <a:buFont typeface="Arial"/>
              <a:buChar char="•"/>
            </a:pPr>
            <a:r>
              <a:rPr lang="es-ES" dirty="0">
                <a:ea typeface="+mn-lt"/>
                <a:cs typeface="+mn-lt"/>
              </a:rPr>
              <a:t>¿Y si la IA ‘hereda’ un sesgo humano, quién responde?</a:t>
            </a:r>
            <a:endParaRPr lang="es-ES" dirty="0"/>
          </a:p>
          <a:p>
            <a:pPr>
              <a:buNone/>
            </a:pPr>
            <a:endParaRPr lang="es-ES" b="1" dirty="0"/>
          </a:p>
          <a:p>
            <a:pPr>
              <a:buNone/>
            </a:pPr>
            <a:endParaRPr lang="es-ES" b="1"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870986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D2A83-CA35-DD1C-F211-859755FEBC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62E2FC-BB35-BB7A-4CB7-53C8D1F2E21F}"/>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BCBB9BFB-7627-9472-6995-9C35681ED487}"/>
              </a:ext>
            </a:extLst>
          </p:cNvPr>
          <p:cNvSpPr>
            <a:spLocks noGrp="1"/>
          </p:cNvSpPr>
          <p:nvPr>
            <p:ph idx="1"/>
          </p:nvPr>
        </p:nvSpPr>
        <p:spPr>
          <a:xfrm>
            <a:off x="877845" y="2293127"/>
            <a:ext cx="10514054" cy="3457236"/>
          </a:xfrm>
        </p:spPr>
        <p:txBody>
          <a:bodyPr vert="horz" lIns="91440" tIns="45720" rIns="91440" bIns="45720" rtlCol="0" anchor="t">
            <a:normAutofit/>
          </a:bodyPr>
          <a:lstStyle/>
          <a:p>
            <a:pPr marL="0" indent="0">
              <a:buNone/>
            </a:pPr>
            <a:r>
              <a:rPr lang="es-ES" dirty="0"/>
              <a:t>‍</a:t>
            </a:r>
            <a:r>
              <a:rPr lang="es-ES" b="1" dirty="0"/>
              <a:t>Principios éticos clave:</a:t>
            </a:r>
          </a:p>
          <a:p>
            <a:r>
              <a:rPr lang="es-ES" b="1" dirty="0" err="1">
                <a:ea typeface="+mn-lt"/>
                <a:cs typeface="+mn-lt"/>
              </a:rPr>
              <a:t>Accountability</a:t>
            </a:r>
            <a:r>
              <a:rPr lang="es-ES" dirty="0">
                <a:ea typeface="+mn-lt"/>
                <a:cs typeface="+mn-lt"/>
              </a:rPr>
              <a:t> (responsabilidad): siempre debe haber una persona u organización responsable de la decisión automatizada.</a:t>
            </a:r>
          </a:p>
          <a:p>
            <a:r>
              <a:rPr lang="es-ES" b="1" dirty="0">
                <a:ea typeface="+mn-lt"/>
                <a:cs typeface="+mn-lt"/>
              </a:rPr>
              <a:t>Supervisión humana</a:t>
            </a:r>
            <a:r>
              <a:rPr lang="es-ES" dirty="0">
                <a:ea typeface="+mn-lt"/>
                <a:cs typeface="+mn-lt"/>
              </a:rPr>
              <a:t>: la IA debe ser un apoyo, no un reemplazo total, especialmente en decisiones sensibles (salud, justicia, educación).</a:t>
            </a:r>
            <a:endParaRPr lang="es-ES"/>
          </a:p>
          <a:p>
            <a:r>
              <a:rPr lang="es-ES" b="1" dirty="0">
                <a:ea typeface="+mn-lt"/>
                <a:cs typeface="+mn-lt"/>
              </a:rPr>
              <a:t>Derecho a la explicación</a:t>
            </a:r>
            <a:r>
              <a:rPr lang="es-ES" dirty="0">
                <a:ea typeface="+mn-lt"/>
                <a:cs typeface="+mn-lt"/>
              </a:rPr>
              <a:t>: si una persona es afectada por una decisión de IA, debe poder entender por qué.</a:t>
            </a:r>
            <a:endParaRPr lang="es-ES"/>
          </a:p>
          <a:p>
            <a:pPr marL="0" indent="0">
              <a:buNone/>
            </a:pPr>
            <a:endParaRPr lang="es-ES" b="1" dirty="0"/>
          </a:p>
          <a:p>
            <a:pPr>
              <a:buNone/>
            </a:pPr>
            <a:endParaRPr lang="es-ES" b="1" dirty="0"/>
          </a:p>
          <a:p>
            <a:pPr>
              <a:buNone/>
            </a:pPr>
            <a:endParaRPr lang="es-ES" b="1"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883089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9B5FF-8961-B678-2455-34F6EF58B4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787F46-0733-C445-4307-25D7FC6E64FD}"/>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8A38D588-5528-229A-F25B-A4BDCF157F0E}"/>
              </a:ext>
            </a:extLst>
          </p:cNvPr>
          <p:cNvSpPr>
            <a:spLocks noGrp="1"/>
          </p:cNvSpPr>
          <p:nvPr>
            <p:ph idx="1"/>
          </p:nvPr>
        </p:nvSpPr>
        <p:spPr>
          <a:xfrm>
            <a:off x="877845" y="2293127"/>
            <a:ext cx="10514054" cy="3457236"/>
          </a:xfrm>
        </p:spPr>
        <p:txBody>
          <a:bodyPr vert="horz" lIns="91440" tIns="45720" rIns="91440" bIns="45720" rtlCol="0" anchor="t">
            <a:normAutofit/>
          </a:bodyPr>
          <a:lstStyle/>
          <a:p>
            <a:pPr marL="0" indent="0">
              <a:buNone/>
            </a:pPr>
            <a:r>
              <a:rPr lang="es-ES" dirty="0"/>
              <a:t>‍</a:t>
            </a:r>
            <a:r>
              <a:rPr lang="es-ES" sz="2400" b="1" dirty="0"/>
              <a:t>Ejemplo práctico:</a:t>
            </a:r>
          </a:p>
          <a:p>
            <a:pPr marL="0" indent="0">
              <a:buNone/>
            </a:pPr>
            <a:r>
              <a:rPr lang="es-ES" dirty="0">
                <a:ea typeface="+mn-lt"/>
                <a:cs typeface="+mn-lt"/>
              </a:rPr>
              <a:t>“Un paciente no recibe un medicamento porque una IA no lo consideró prioritario. ¿Quién da la cara? ¿Quién revisa? ¿Cómo se apela esa decisión?”</a:t>
            </a:r>
            <a:endParaRPr lang="es-ES" dirty="0"/>
          </a:p>
          <a:p>
            <a:pPr marL="0" indent="0">
              <a:buNone/>
            </a:pPr>
            <a:endParaRPr lang="es-ES" dirty="0"/>
          </a:p>
          <a:p>
            <a:pPr marL="0" indent="0">
              <a:buNone/>
            </a:pPr>
            <a:endParaRPr lang="es-ES" b="1" dirty="0"/>
          </a:p>
          <a:p>
            <a:pPr>
              <a:buNone/>
            </a:pPr>
            <a:endParaRPr lang="es-ES" b="1" dirty="0"/>
          </a:p>
          <a:p>
            <a:pPr>
              <a:buNone/>
            </a:pPr>
            <a:endParaRPr lang="es-ES" b="1"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1577365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85FB2-3167-3036-C6CD-5AD9A2FE0D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8A51CEF-3E2D-9839-0B16-21D5066E654B}"/>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A853B4CC-F262-4F5D-2726-AF1573737DE8}"/>
              </a:ext>
            </a:extLst>
          </p:cNvPr>
          <p:cNvSpPr>
            <a:spLocks noGrp="1"/>
          </p:cNvSpPr>
          <p:nvPr>
            <p:ph idx="1"/>
          </p:nvPr>
        </p:nvSpPr>
        <p:spPr>
          <a:xfrm>
            <a:off x="877845" y="2293127"/>
            <a:ext cx="10514054" cy="3457236"/>
          </a:xfrm>
        </p:spPr>
        <p:txBody>
          <a:bodyPr vert="horz" lIns="91440" tIns="45720" rIns="91440" bIns="45720" rtlCol="0" anchor="t">
            <a:normAutofit lnSpcReduction="10000"/>
          </a:bodyPr>
          <a:lstStyle/>
          <a:p>
            <a:pPr marL="0" indent="0">
              <a:buNone/>
            </a:pPr>
            <a:r>
              <a:rPr lang="es-ES" dirty="0"/>
              <a:t>‍🧩</a:t>
            </a:r>
            <a:r>
              <a:rPr lang="es-ES" b="1" dirty="0"/>
              <a:t> 3. Transparencia</a:t>
            </a:r>
            <a:endParaRPr lang="es-ES" sz="2400" b="1" dirty="0"/>
          </a:p>
          <a:p>
            <a:pPr>
              <a:buNone/>
            </a:pPr>
            <a:r>
              <a:rPr lang="es-ES" dirty="0">
                <a:ea typeface="+mn-lt"/>
                <a:cs typeface="+mn-lt"/>
              </a:rPr>
              <a:t>“Las decisiones que afectan a personas no pueden ser cajas negras.”</a:t>
            </a:r>
            <a:endParaRPr lang="es-ES" dirty="0"/>
          </a:p>
          <a:p>
            <a:pPr>
              <a:buNone/>
            </a:pPr>
            <a:r>
              <a:rPr lang="es-ES" dirty="0"/>
              <a:t>🎯 ¿Qué implica la transparencia?</a:t>
            </a:r>
          </a:p>
          <a:p>
            <a:r>
              <a:rPr lang="es-ES" dirty="0">
                <a:ea typeface="+mn-lt"/>
                <a:cs typeface="+mn-lt"/>
              </a:rPr>
              <a:t>Poder explicar cómo funciona el modelo, al menos a nivel conceptual.</a:t>
            </a:r>
            <a:endParaRPr lang="es-ES" dirty="0"/>
          </a:p>
          <a:p>
            <a:r>
              <a:rPr lang="es-ES" dirty="0">
                <a:ea typeface="+mn-lt"/>
                <a:cs typeface="+mn-lt"/>
              </a:rPr>
              <a:t>Dar a conocer cuándo se está usando IA.</a:t>
            </a:r>
            <a:endParaRPr lang="es-ES" dirty="0"/>
          </a:p>
          <a:p>
            <a:r>
              <a:rPr lang="es-ES" dirty="0">
                <a:ea typeface="+mn-lt"/>
                <a:cs typeface="+mn-lt"/>
              </a:rPr>
              <a:t>Permitir trazabilidad: ¿qué datos se usaron?, ¿cómo se entrenó?, ¿quién lo validó?</a:t>
            </a:r>
            <a:endParaRPr lang="es-ES" dirty="0"/>
          </a:p>
          <a:p>
            <a:pPr indent="0">
              <a:buNone/>
            </a:pPr>
            <a:br>
              <a:rPr lang="en-US" dirty="0"/>
            </a:br>
            <a:endParaRPr lang="en-US" dirty="0"/>
          </a:p>
          <a:p>
            <a:pPr marL="0" indent="0">
              <a:buNone/>
            </a:pPr>
            <a:endParaRPr lang="es-ES" dirty="0"/>
          </a:p>
          <a:p>
            <a:pPr marL="0" indent="0">
              <a:buNone/>
            </a:pPr>
            <a:endParaRPr lang="es-ES" dirty="0"/>
          </a:p>
          <a:p>
            <a:pPr marL="0" indent="0">
              <a:buNone/>
            </a:pPr>
            <a:endParaRPr lang="es-ES" b="1" dirty="0"/>
          </a:p>
          <a:p>
            <a:pPr>
              <a:buNone/>
            </a:pPr>
            <a:endParaRPr lang="es-ES" b="1" dirty="0"/>
          </a:p>
          <a:p>
            <a:pPr>
              <a:buNone/>
            </a:pPr>
            <a:endParaRPr lang="es-ES" b="1" dirty="0"/>
          </a:p>
          <a:p>
            <a:pPr>
              <a:buNone/>
            </a:pPr>
            <a:endParaRPr lang="es-ES" b="1" dirty="0">
              <a:ea typeface="+mn-lt"/>
              <a:cs typeface="+mn-lt"/>
            </a:endParaRPr>
          </a:p>
          <a:p>
            <a:pPr>
              <a:buNone/>
            </a:pPr>
            <a:endParaRPr lang="es-ES" sz="2200" b="1" dirty="0">
              <a:ea typeface="+mn-lt"/>
              <a:cs typeface="+mn-lt"/>
            </a:endParaRPr>
          </a:p>
          <a:p>
            <a:pPr marL="0" indent="0">
              <a:buNone/>
            </a:pPr>
            <a:endParaRPr lang="es-ES" dirty="0">
              <a:ea typeface="+mn-lt"/>
              <a:cs typeface="+mn-lt"/>
            </a:endParaRPr>
          </a:p>
          <a:p>
            <a:pPr>
              <a:buNone/>
            </a:pPr>
            <a:endParaRPr lang="es-ES" b="1" dirty="0"/>
          </a:p>
          <a:p>
            <a:pPr>
              <a:buNone/>
            </a:pPr>
            <a:endParaRPr lang="es-ES" b="1" dirty="0"/>
          </a:p>
          <a:p>
            <a:pPr>
              <a:buNone/>
            </a:pPr>
            <a:endParaRPr lang="es-ES" b="1" dirty="0">
              <a:ea typeface="+mn-lt"/>
              <a:cs typeface="+mn-lt"/>
            </a:endParaRPr>
          </a:p>
          <a:p>
            <a:pPr>
              <a:buNone/>
            </a:pPr>
            <a:endParaRPr lang="es-ES" b="1" dirty="0">
              <a:ea typeface="+mn-lt"/>
              <a:cs typeface="+mn-lt"/>
            </a:endParaRPr>
          </a:p>
          <a:p>
            <a:pPr marL="0" indent="0">
              <a:buNone/>
            </a:pPr>
            <a:endParaRPr lang="es-ES" dirty="0">
              <a:ea typeface="+mn-lt"/>
              <a:cs typeface="+mn-lt"/>
            </a:endParaRPr>
          </a:p>
          <a:p>
            <a:pPr marL="0" indent="0">
              <a:buNone/>
            </a:pPr>
            <a:endParaRPr lang="es-ES" b="1" dirty="0">
              <a:ea typeface="+mn-lt"/>
              <a:cs typeface="+mn-lt"/>
            </a:endParaRPr>
          </a:p>
          <a:p>
            <a:pPr marL="0" indent="0">
              <a:buNone/>
            </a:pPr>
            <a:endParaRPr lang="es-ES" b="1" dirty="0">
              <a:ea typeface="+mn-lt"/>
              <a:cs typeface="+mn-lt"/>
            </a:endParaRPr>
          </a:p>
          <a:p>
            <a:pPr marL="0" indent="0" algn="ctr">
              <a:buNone/>
            </a:pPr>
            <a:endParaRPr lang="es-ES" dirty="0"/>
          </a:p>
          <a:p>
            <a:pPr>
              <a:buNone/>
            </a:pPr>
            <a:endParaRPr lang="es-ES" dirty="0"/>
          </a:p>
          <a:p>
            <a:pPr marL="0" indent="0">
              <a:buNone/>
            </a:pPr>
            <a:endParaRPr lang="es-ES" dirty="0">
              <a:ea typeface="+mn-lt"/>
              <a:cs typeface="+mn-lt"/>
            </a:endParaRPr>
          </a:p>
          <a:p>
            <a:pPr>
              <a:buNone/>
            </a:pPr>
            <a:endParaRPr lang="es-ES" b="1" dirty="0">
              <a:ea typeface="+mn-lt"/>
              <a:cs typeface="+mn-lt"/>
            </a:endParaRPr>
          </a:p>
          <a:p>
            <a:pPr>
              <a:buNone/>
            </a:pPr>
            <a:endParaRPr lang="es-ES" b="1" dirty="0"/>
          </a:p>
          <a:p>
            <a:pPr>
              <a:buNone/>
            </a:pPr>
            <a:endParaRPr lang="es-ES" b="1" dirty="0"/>
          </a:p>
          <a:p>
            <a:pPr marL="0" indent="0" algn="ctr">
              <a:buNone/>
            </a:pPr>
            <a:endParaRPr lang="es-ES" dirty="0"/>
          </a:p>
        </p:txBody>
      </p:sp>
    </p:spTree>
    <p:extLst>
      <p:ext uri="{BB962C8B-B14F-4D97-AF65-F5344CB8AC3E}">
        <p14:creationId xmlns:p14="http://schemas.microsoft.com/office/powerpoint/2010/main" val="4043495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FA32-7E08-1B4C-5839-70D0FCFF9E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3D1B3B-7350-D864-3A5D-4777173F647C}"/>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4210DCE8-ECF4-00C6-BC55-06302AD38F80}"/>
              </a:ext>
            </a:extLst>
          </p:cNvPr>
          <p:cNvSpPr>
            <a:spLocks noGrp="1"/>
          </p:cNvSpPr>
          <p:nvPr>
            <p:ph idx="1"/>
          </p:nvPr>
        </p:nvSpPr>
        <p:spPr>
          <a:xfrm>
            <a:off x="877845" y="2293127"/>
            <a:ext cx="10514054" cy="641369"/>
          </a:xfrm>
        </p:spPr>
        <p:txBody>
          <a:bodyPr vert="horz" lIns="91440" tIns="45720" rIns="91440" bIns="45720" rtlCol="0" anchor="t">
            <a:normAutofit/>
          </a:bodyPr>
          <a:lstStyle/>
          <a:p>
            <a:pPr marL="0" indent="0">
              <a:buNone/>
            </a:pPr>
            <a:r>
              <a:rPr lang="es-ES" dirty="0"/>
              <a:t>‍</a:t>
            </a:r>
            <a:r>
              <a:rPr lang="es-ES" dirty="0">
                <a:ea typeface="+mn-lt"/>
                <a:cs typeface="+mn-lt"/>
              </a:rPr>
              <a:t>📢 Buenas prácticas:</a:t>
            </a:r>
            <a:endParaRPr lang="es-ES" sz="2400" b="1" dirty="0">
              <a:ea typeface="+mn-lt"/>
              <a:cs typeface="+mn-lt"/>
            </a:endParaRPr>
          </a:p>
        </p:txBody>
      </p:sp>
      <p:graphicFrame>
        <p:nvGraphicFramePr>
          <p:cNvPr id="5" name="Tabla 4">
            <a:extLst>
              <a:ext uri="{FF2B5EF4-FFF2-40B4-BE49-F238E27FC236}">
                <a16:creationId xmlns:a16="http://schemas.microsoft.com/office/drawing/2014/main" id="{3BE086FE-1ED4-B2C6-D2E3-2F1135A8C2CD}"/>
              </a:ext>
            </a:extLst>
          </p:cNvPr>
          <p:cNvGraphicFramePr>
            <a:graphicFrameLocks noGrp="1"/>
          </p:cNvGraphicFramePr>
          <p:nvPr>
            <p:extLst>
              <p:ext uri="{D42A27DB-BD31-4B8C-83A1-F6EECF244321}">
                <p14:modId xmlns:p14="http://schemas.microsoft.com/office/powerpoint/2010/main" val="4269956290"/>
              </p:ext>
            </p:extLst>
          </p:nvPr>
        </p:nvGraphicFramePr>
        <p:xfrm>
          <a:off x="701444" y="2939705"/>
          <a:ext cx="10911840" cy="1463040"/>
        </p:xfrm>
        <a:graphic>
          <a:graphicData uri="http://schemas.openxmlformats.org/drawingml/2006/table">
            <a:tbl>
              <a:tblPr firstRow="1" bandRow="1">
                <a:tableStyleId>{93296810-A885-4BE3-A3E7-6D5BEEA58F35}</a:tableStyleId>
              </a:tblPr>
              <a:tblGrid>
                <a:gridCol w="4511040">
                  <a:extLst>
                    <a:ext uri="{9D8B030D-6E8A-4147-A177-3AD203B41FA5}">
                      <a16:colId xmlns:a16="http://schemas.microsoft.com/office/drawing/2014/main" val="1335345343"/>
                    </a:ext>
                  </a:extLst>
                </a:gridCol>
                <a:gridCol w="6400800">
                  <a:extLst>
                    <a:ext uri="{9D8B030D-6E8A-4147-A177-3AD203B41FA5}">
                      <a16:colId xmlns:a16="http://schemas.microsoft.com/office/drawing/2014/main" val="1453239200"/>
                    </a:ext>
                  </a:extLst>
                </a:gridCol>
              </a:tblGrid>
              <a:tr h="0">
                <a:tc>
                  <a:txBody>
                    <a:bodyPr/>
                    <a:lstStyle/>
                    <a:p>
                      <a:pPr>
                        <a:buNone/>
                      </a:pPr>
                      <a:r>
                        <a:rPr lang="es-ES"/>
                        <a:t>Acción ética</a:t>
                      </a:r>
                    </a:p>
                  </a:txBody>
                  <a:tcPr anchor="ctr"/>
                </a:tc>
                <a:tc>
                  <a:txBody>
                    <a:bodyPr/>
                    <a:lstStyle/>
                    <a:p>
                      <a:pPr>
                        <a:buNone/>
                      </a:pPr>
                      <a:r>
                        <a:rPr lang="es-ES"/>
                        <a:t>Ejemplo</a:t>
                      </a:r>
                    </a:p>
                  </a:txBody>
                  <a:tcPr anchor="ctr"/>
                </a:tc>
                <a:extLst>
                  <a:ext uri="{0D108BD9-81ED-4DB2-BD59-A6C34878D82A}">
                    <a16:rowId xmlns:a16="http://schemas.microsoft.com/office/drawing/2014/main" val="1773459268"/>
                  </a:ext>
                </a:extLst>
              </a:tr>
              <a:tr h="0">
                <a:tc>
                  <a:txBody>
                    <a:bodyPr/>
                    <a:lstStyle/>
                    <a:p>
                      <a:pPr>
                        <a:buNone/>
                      </a:pPr>
                      <a:r>
                        <a:rPr lang="es-ES"/>
                        <a:t>Explicar el modelo en lenguaje simple</a:t>
                      </a:r>
                    </a:p>
                  </a:txBody>
                  <a:tcPr anchor="ctr"/>
                </a:tc>
                <a:tc>
                  <a:txBody>
                    <a:bodyPr/>
                    <a:lstStyle/>
                    <a:p>
                      <a:pPr>
                        <a:buNone/>
                      </a:pPr>
                      <a:r>
                        <a:rPr lang="es-ES"/>
                        <a:t>“Este sistema agrupa pacientes por síntomas similares”</a:t>
                      </a:r>
                    </a:p>
                  </a:txBody>
                  <a:tcPr anchor="ctr"/>
                </a:tc>
                <a:extLst>
                  <a:ext uri="{0D108BD9-81ED-4DB2-BD59-A6C34878D82A}">
                    <a16:rowId xmlns:a16="http://schemas.microsoft.com/office/drawing/2014/main" val="2166412275"/>
                  </a:ext>
                </a:extLst>
              </a:tr>
              <a:tr h="0">
                <a:tc>
                  <a:txBody>
                    <a:bodyPr/>
                    <a:lstStyle/>
                    <a:p>
                      <a:pPr>
                        <a:buNone/>
                      </a:pPr>
                      <a:r>
                        <a:rPr lang="es-ES"/>
                        <a:t>Informar que se usa IA</a:t>
                      </a:r>
                    </a:p>
                  </a:txBody>
                  <a:tcPr anchor="ctr"/>
                </a:tc>
                <a:tc>
                  <a:txBody>
                    <a:bodyPr/>
                    <a:lstStyle/>
                    <a:p>
                      <a:pPr>
                        <a:buNone/>
                      </a:pPr>
                      <a:r>
                        <a:rPr lang="es-ES"/>
                        <a:t>“Esta atención fue asistida por un sistema automático”</a:t>
                      </a:r>
                    </a:p>
                  </a:txBody>
                  <a:tcPr anchor="ctr"/>
                </a:tc>
                <a:extLst>
                  <a:ext uri="{0D108BD9-81ED-4DB2-BD59-A6C34878D82A}">
                    <a16:rowId xmlns:a16="http://schemas.microsoft.com/office/drawing/2014/main" val="1522069753"/>
                  </a:ext>
                </a:extLst>
              </a:tr>
              <a:tr h="0">
                <a:tc>
                  <a:txBody>
                    <a:bodyPr/>
                    <a:lstStyle/>
                    <a:p>
                      <a:pPr>
                        <a:buNone/>
                      </a:pPr>
                      <a:r>
                        <a:rPr lang="es-ES"/>
                        <a:t>Publicar políticas de uso</a:t>
                      </a:r>
                    </a:p>
                  </a:txBody>
                  <a:tcPr anchor="ctr"/>
                </a:tc>
                <a:tc>
                  <a:txBody>
                    <a:bodyPr/>
                    <a:lstStyle/>
                    <a:p>
                      <a:pPr>
                        <a:buNone/>
                      </a:pPr>
                      <a:r>
                        <a:rPr lang="es-ES"/>
                        <a:t>Protocolos institucionales sobre uso de IA en salud</a:t>
                      </a:r>
                    </a:p>
                  </a:txBody>
                  <a:tcPr anchor="ctr"/>
                </a:tc>
                <a:extLst>
                  <a:ext uri="{0D108BD9-81ED-4DB2-BD59-A6C34878D82A}">
                    <a16:rowId xmlns:a16="http://schemas.microsoft.com/office/drawing/2014/main" val="3205222641"/>
                  </a:ext>
                </a:extLst>
              </a:tr>
            </a:tbl>
          </a:graphicData>
        </a:graphic>
      </p:graphicFrame>
    </p:spTree>
    <p:extLst>
      <p:ext uri="{BB962C8B-B14F-4D97-AF65-F5344CB8AC3E}">
        <p14:creationId xmlns:p14="http://schemas.microsoft.com/office/powerpoint/2010/main" val="2200378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3DC2A-E129-D3F8-BB5A-7F377DBBA03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5F945C-D011-2F47-55DA-9AF8BE914DCB}"/>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790ADD3D-5EA8-F7DA-085F-DB81CD5C595A}"/>
              </a:ext>
            </a:extLst>
          </p:cNvPr>
          <p:cNvSpPr>
            <a:spLocks noGrp="1"/>
          </p:cNvSpPr>
          <p:nvPr>
            <p:ph idx="1"/>
          </p:nvPr>
        </p:nvSpPr>
        <p:spPr>
          <a:xfrm>
            <a:off x="877845" y="2293127"/>
            <a:ext cx="10514054" cy="3164547"/>
          </a:xfrm>
        </p:spPr>
        <p:txBody>
          <a:bodyPr vert="horz" lIns="91440" tIns="45720" rIns="91440" bIns="45720" rtlCol="0" anchor="t">
            <a:normAutofit/>
          </a:bodyPr>
          <a:lstStyle/>
          <a:p>
            <a:pPr marL="0" indent="0">
              <a:buNone/>
            </a:pPr>
            <a:r>
              <a:rPr lang="es-ES" dirty="0"/>
              <a:t>‍</a:t>
            </a:r>
            <a:r>
              <a:rPr lang="es-ES" dirty="0">
                <a:ea typeface="+mn-lt"/>
                <a:cs typeface="+mn-lt"/>
              </a:rPr>
              <a:t>“Una IA justa no se construye solo con buen código. Se construye con consciencia, diversidad, revisión constante y una intención clara de poner a las personas primero.”</a:t>
            </a:r>
            <a:endParaRPr lang="es-ES" sz="2400" b="1" dirty="0">
              <a:ea typeface="+mn-lt"/>
              <a:cs typeface="+mn-lt"/>
            </a:endParaRPr>
          </a:p>
        </p:txBody>
      </p:sp>
    </p:spTree>
    <p:extLst>
      <p:ext uri="{BB962C8B-B14F-4D97-AF65-F5344CB8AC3E}">
        <p14:creationId xmlns:p14="http://schemas.microsoft.com/office/powerpoint/2010/main" val="2407318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AB350-5710-D183-ED1C-6B9E8B2C183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C3D233-E26A-8AA8-E326-99A2113AA4C6}"/>
              </a:ext>
            </a:extLst>
          </p:cNvPr>
          <p:cNvSpPr>
            <a:spLocks noGrp="1"/>
          </p:cNvSpPr>
          <p:nvPr>
            <p:ph type="title"/>
          </p:nvPr>
        </p:nvSpPr>
        <p:spPr/>
        <p:txBody>
          <a:bodyPr>
            <a:normAutofit/>
          </a:bodyPr>
          <a:lstStyle/>
          <a:p>
            <a:pPr algn="ctr">
              <a:spcBef>
                <a:spcPts val="0"/>
              </a:spcBef>
            </a:pPr>
            <a:r>
              <a:rPr lang="es-ES" sz="3600" dirty="0"/>
              <a:t>5. Ética y riesgos asociados al uso de la IA</a:t>
            </a:r>
            <a:endParaRPr lang="es-ES" dirty="0"/>
          </a:p>
          <a:p>
            <a:pPr algn="ctr">
              <a:spcBef>
                <a:spcPts val="0"/>
              </a:spcBef>
            </a:pPr>
            <a:endParaRPr lang="es-ES" sz="3600" dirty="0"/>
          </a:p>
        </p:txBody>
      </p:sp>
      <p:sp>
        <p:nvSpPr>
          <p:cNvPr id="3" name="Marcador de contenido 2">
            <a:extLst>
              <a:ext uri="{FF2B5EF4-FFF2-40B4-BE49-F238E27FC236}">
                <a16:creationId xmlns:a16="http://schemas.microsoft.com/office/drawing/2014/main" id="{6157909F-1C85-EF80-EDFF-DAA9B64E6569}"/>
              </a:ext>
            </a:extLst>
          </p:cNvPr>
          <p:cNvSpPr>
            <a:spLocks noGrp="1"/>
          </p:cNvSpPr>
          <p:nvPr>
            <p:ph idx="1"/>
          </p:nvPr>
        </p:nvSpPr>
        <p:spPr>
          <a:xfrm>
            <a:off x="877845" y="1732982"/>
            <a:ext cx="10514054" cy="4194003"/>
          </a:xfrm>
        </p:spPr>
        <p:txBody>
          <a:bodyPr vert="horz" lIns="91440" tIns="45720" rIns="91440" bIns="45720" rtlCol="0" anchor="t">
            <a:normAutofit lnSpcReduction="10000"/>
          </a:bodyPr>
          <a:lstStyle/>
          <a:p>
            <a:pPr marL="0" indent="0">
              <a:buNone/>
            </a:pPr>
            <a:r>
              <a:rPr lang="es-ES" dirty="0"/>
              <a:t>‍</a:t>
            </a:r>
            <a:r>
              <a:rPr lang="es-ES">
                <a:ea typeface="+mn-lt"/>
                <a:cs typeface="+mn-lt"/>
              </a:rPr>
              <a:t>Actividad de reflexión</a:t>
            </a:r>
          </a:p>
          <a:p>
            <a:pPr>
              <a:buNone/>
            </a:pPr>
            <a:r>
              <a:rPr lang="es-ES" b="1">
                <a:ea typeface="+mn-lt"/>
                <a:cs typeface="+mn-lt"/>
              </a:rPr>
              <a:t>“¿Automatizarías esta decisión?”</a:t>
            </a:r>
            <a:endParaRPr lang="es-ES"/>
          </a:p>
          <a:p>
            <a:pPr>
              <a:buFont typeface="Arial"/>
              <a:buChar char="•"/>
            </a:pPr>
            <a:r>
              <a:rPr lang="es-ES">
                <a:ea typeface="+mn-lt"/>
                <a:cs typeface="+mn-lt"/>
              </a:rPr>
              <a:t>Plantea 3 escenarios reales:</a:t>
            </a:r>
            <a:endParaRPr lang="es-ES"/>
          </a:p>
          <a:p>
            <a:pPr marL="971550" lvl="1" indent="-285750">
              <a:buFont typeface="Arial"/>
              <a:buChar char="•"/>
            </a:pPr>
            <a:r>
              <a:rPr lang="es-ES" dirty="0">
                <a:ea typeface="+mn-lt"/>
                <a:cs typeface="+mn-lt"/>
              </a:rPr>
              <a:t>Un sistema que asigna turnos médicos.</a:t>
            </a:r>
            <a:endParaRPr lang="es-ES" dirty="0"/>
          </a:p>
          <a:p>
            <a:pPr marL="971550" lvl="1" indent="-285750">
              <a:buFont typeface="Arial"/>
              <a:buChar char="•"/>
            </a:pPr>
            <a:r>
              <a:rPr lang="es-ES" dirty="0">
                <a:ea typeface="+mn-lt"/>
                <a:cs typeface="+mn-lt"/>
              </a:rPr>
              <a:t>Un </a:t>
            </a:r>
            <a:r>
              <a:rPr lang="es-ES" dirty="0" err="1">
                <a:ea typeface="+mn-lt"/>
                <a:cs typeface="+mn-lt"/>
              </a:rPr>
              <a:t>chatbot</a:t>
            </a:r>
            <a:r>
              <a:rPr lang="es-ES" dirty="0">
                <a:ea typeface="+mn-lt"/>
                <a:cs typeface="+mn-lt"/>
              </a:rPr>
              <a:t> que entrega diagnósticos preliminares.</a:t>
            </a:r>
            <a:endParaRPr lang="es-ES" dirty="0"/>
          </a:p>
          <a:p>
            <a:pPr marL="971550" lvl="1" indent="-285750">
              <a:buFont typeface="Arial"/>
              <a:buChar char="•"/>
            </a:pPr>
            <a:r>
              <a:rPr lang="es-ES" dirty="0">
                <a:ea typeface="+mn-lt"/>
                <a:cs typeface="+mn-lt"/>
              </a:rPr>
              <a:t>Un algoritmo que detecta pacientes de riesgo alto.</a:t>
            </a:r>
            <a:endParaRPr lang="es-ES" dirty="0"/>
          </a:p>
          <a:p>
            <a:pPr>
              <a:buFont typeface="Arial"/>
              <a:buChar char="•"/>
            </a:pPr>
            <a:r>
              <a:rPr lang="es-ES" dirty="0">
                <a:ea typeface="+mn-lt"/>
                <a:cs typeface="+mn-lt"/>
              </a:rPr>
              <a:t>Pregunta al grupo:</a:t>
            </a:r>
            <a:endParaRPr lang="es-ES" dirty="0"/>
          </a:p>
          <a:p>
            <a:pPr marL="971550" lvl="1" indent="-285750">
              <a:buFont typeface="Arial"/>
              <a:buChar char="•"/>
            </a:pPr>
            <a:r>
              <a:rPr lang="es-ES" dirty="0">
                <a:ea typeface="+mn-lt"/>
                <a:cs typeface="+mn-lt"/>
              </a:rPr>
              <a:t>¿Automatizarías esta decisión?</a:t>
            </a:r>
            <a:endParaRPr lang="es-ES" dirty="0"/>
          </a:p>
          <a:p>
            <a:pPr marL="971550" lvl="1" indent="-285750">
              <a:buFont typeface="Arial"/>
              <a:buChar char="•"/>
            </a:pPr>
            <a:r>
              <a:rPr lang="es-ES" dirty="0">
                <a:ea typeface="+mn-lt"/>
                <a:cs typeface="+mn-lt"/>
              </a:rPr>
              <a:t>¿Qué condiciones pondrías?</a:t>
            </a:r>
            <a:endParaRPr lang="es-ES" dirty="0"/>
          </a:p>
          <a:p>
            <a:pPr marL="971550" lvl="1" indent="-285750">
              <a:buFont typeface="Arial"/>
              <a:buChar char="•"/>
            </a:pPr>
            <a:r>
              <a:rPr lang="es-ES" dirty="0">
                <a:ea typeface="+mn-lt"/>
                <a:cs typeface="+mn-lt"/>
              </a:rPr>
              <a:t>¿Qué riesgos ves?</a:t>
            </a:r>
            <a:endParaRPr lang="es-ES" dirty="0"/>
          </a:p>
          <a:p>
            <a:pPr marL="971550" lvl="1" indent="-285750">
              <a:buFont typeface="Arial"/>
              <a:buChar char="•"/>
            </a:pPr>
            <a:r>
              <a:rPr lang="es-ES" dirty="0">
                <a:ea typeface="+mn-lt"/>
                <a:cs typeface="+mn-lt"/>
              </a:rPr>
              <a:t>¿Quién debe revisar lo que hace la IA?</a:t>
            </a:r>
            <a:endParaRPr lang="es-ES" dirty="0"/>
          </a:p>
          <a:p>
            <a:pPr marL="0" indent="0">
              <a:buNone/>
            </a:pPr>
            <a:endParaRPr lang="es-ES" dirty="0">
              <a:ea typeface="+mn-lt"/>
              <a:cs typeface="+mn-lt"/>
            </a:endParaRPr>
          </a:p>
        </p:txBody>
      </p:sp>
    </p:spTree>
    <p:extLst>
      <p:ext uri="{BB962C8B-B14F-4D97-AF65-F5344CB8AC3E}">
        <p14:creationId xmlns:p14="http://schemas.microsoft.com/office/powerpoint/2010/main" val="24484134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D8BC2-D4E4-B229-CFB4-94B1CA3EA5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9DBC291-3E36-B5E7-683A-639CD10C4666}"/>
              </a:ext>
            </a:extLst>
          </p:cNvPr>
          <p:cNvSpPr>
            <a:spLocks noGrp="1"/>
          </p:cNvSpPr>
          <p:nvPr>
            <p:ph type="title"/>
          </p:nvPr>
        </p:nvSpPr>
        <p:spPr>
          <a:xfrm>
            <a:off x="874815" y="2322864"/>
            <a:ext cx="5491090" cy="2387600"/>
          </a:xfrm>
        </p:spPr>
        <p:txBody>
          <a:bodyPr vert="horz" lIns="91440" tIns="45720" rIns="91440" bIns="45720" rtlCol="0" anchor="b">
            <a:noAutofit/>
          </a:bodyPr>
          <a:lstStyle/>
          <a:p>
            <a:r>
              <a:rPr lang="en-US" sz="4400" kern="1200" dirty="0" err="1">
                <a:latin typeface="+mj-lt"/>
                <a:ea typeface="+mj-ea"/>
                <a:cs typeface="+mj-cs"/>
              </a:rPr>
              <a:t>Módulo</a:t>
            </a:r>
            <a:r>
              <a:rPr lang="en-US" sz="4400" dirty="0"/>
              <a:t> 2</a:t>
            </a:r>
            <a:r>
              <a:rPr lang="en-US" sz="4400" kern="1200" dirty="0">
                <a:latin typeface="+mj-lt"/>
                <a:ea typeface="+mj-ea"/>
                <a:cs typeface="+mj-cs"/>
              </a:rPr>
              <a:t>.- </a:t>
            </a:r>
            <a:r>
              <a:rPr lang="en-US" sz="4400" dirty="0"/>
              <a:t>Herramientas de IA para </a:t>
            </a:r>
            <a:r>
              <a:rPr lang="en-US" sz="4400" dirty="0" err="1"/>
              <a:t>el</a:t>
            </a:r>
            <a:r>
              <a:rPr lang="en-US" sz="4400" dirty="0"/>
              <a:t> </a:t>
            </a:r>
            <a:r>
              <a:rPr lang="en-US" sz="4400" dirty="0" err="1"/>
              <a:t>trabajo</a:t>
            </a:r>
            <a:r>
              <a:rPr lang="en-US" sz="4400" dirty="0"/>
              <a:t> </a:t>
            </a:r>
            <a:r>
              <a:rPr lang="en-US" sz="4400" dirty="0" err="1"/>
              <a:t>diario</a:t>
            </a:r>
            <a:endParaRPr lang="en-US" sz="4400" kern="1200" dirty="0" err="1"/>
          </a:p>
        </p:txBody>
      </p:sp>
      <p:pic>
        <p:nvPicPr>
          <p:cNvPr id="7" name="Imagen 6" descr="El futuro de la IA en las empresas: Un desglose de las tendencias y  posibilidades emergentes - The Data Privacy Group">
            <a:extLst>
              <a:ext uri="{FF2B5EF4-FFF2-40B4-BE49-F238E27FC236}">
                <a16:creationId xmlns:a16="http://schemas.microsoft.com/office/drawing/2014/main" id="{0BCDF020-7F76-F864-3387-A71141F4B64F}"/>
              </a:ext>
            </a:extLst>
          </p:cNvPr>
          <p:cNvPicPr>
            <a:picLocks noChangeAspect="1"/>
          </p:cNvPicPr>
          <p:nvPr/>
        </p:nvPicPr>
        <p:blipFill>
          <a:blip r:embed="rId2"/>
          <a:stretch>
            <a:fillRect/>
          </a:stretch>
        </p:blipFill>
        <p:spPr>
          <a:xfrm>
            <a:off x="6275965" y="1446102"/>
            <a:ext cx="5169282" cy="343992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1576411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B5271-53D2-E830-49BF-CA740C3979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7B816D3-CEA8-58EE-BEBE-9C0327758222}"/>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sp>
        <p:nvSpPr>
          <p:cNvPr id="3" name="Marcador de contenido 2">
            <a:extLst>
              <a:ext uri="{FF2B5EF4-FFF2-40B4-BE49-F238E27FC236}">
                <a16:creationId xmlns:a16="http://schemas.microsoft.com/office/drawing/2014/main" id="{5577764D-B520-99BA-D008-057591997C28}"/>
              </a:ext>
            </a:extLst>
          </p:cNvPr>
          <p:cNvSpPr>
            <a:spLocks noGrp="1"/>
          </p:cNvSpPr>
          <p:nvPr>
            <p:ph idx="1"/>
          </p:nvPr>
        </p:nvSpPr>
        <p:spPr/>
        <p:txBody>
          <a:bodyPr vert="horz" lIns="91440" tIns="45720" rIns="91440" bIns="45720" rtlCol="0" anchor="t">
            <a:normAutofit/>
          </a:bodyPr>
          <a:lstStyle/>
          <a:p>
            <a:pPr marL="0" indent="0" algn="ctr">
              <a:buNone/>
            </a:pPr>
            <a:r>
              <a:rPr lang="es-ES" dirty="0">
                <a:ea typeface="+mn-lt"/>
                <a:cs typeface="+mn-lt"/>
              </a:rPr>
              <a:t>“Hoy en día existe una cantidad enorme de herramientas de inteligencia artificial. Pero para entenderlas mejor, podemos organizarlas según </a:t>
            </a:r>
            <a:r>
              <a:rPr lang="es-ES" b="1" dirty="0">
                <a:ea typeface="+mn-lt"/>
                <a:cs typeface="+mn-lt"/>
              </a:rPr>
              <a:t>para qué sirven</a:t>
            </a:r>
            <a:r>
              <a:rPr lang="es-ES" dirty="0">
                <a:ea typeface="+mn-lt"/>
                <a:cs typeface="+mn-lt"/>
              </a:rPr>
              <a:t>. Y en general, caen en tres grandes grupos: automatización, generación y análisis.”</a:t>
            </a:r>
            <a:endParaRPr lang="es-ES"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00815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E700C-DA2F-4C7E-621D-8E5F15FB5EB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BF80FC-67AF-F7A4-C396-52B3E6D8D8C3}"/>
              </a:ext>
            </a:extLst>
          </p:cNvPr>
          <p:cNvSpPr>
            <a:spLocks noGrp="1"/>
          </p:cNvSpPr>
          <p:nvPr>
            <p:ph type="title"/>
          </p:nvPr>
        </p:nvSpPr>
        <p:spPr/>
        <p:txBody>
          <a:bodyPr>
            <a:normAutofit/>
          </a:bodyPr>
          <a:lstStyle/>
          <a:p>
            <a:pPr algn="ctr">
              <a:spcBef>
                <a:spcPts val="0"/>
              </a:spcBef>
            </a:pPr>
            <a:r>
              <a:rPr lang="es-ES" sz="3600" dirty="0"/>
              <a:t>1. Definición de inteligencia artificial (IA): contexto histórico y evolución.</a:t>
            </a:r>
          </a:p>
        </p:txBody>
      </p:sp>
      <p:sp>
        <p:nvSpPr>
          <p:cNvPr id="3" name="Marcador de contenido 2">
            <a:extLst>
              <a:ext uri="{FF2B5EF4-FFF2-40B4-BE49-F238E27FC236}">
                <a16:creationId xmlns:a16="http://schemas.microsoft.com/office/drawing/2014/main" id="{670A6105-4618-DD3E-BE96-F85EA84E4935}"/>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Reflexión</a:t>
            </a:r>
            <a:r>
              <a:rPr lang="es-ES" dirty="0">
                <a:ea typeface="+mn-lt"/>
                <a:cs typeface="+mn-lt"/>
              </a:rPr>
              <a:t>:</a:t>
            </a:r>
          </a:p>
          <a:p>
            <a:pPr marL="0" indent="0" algn="ctr">
              <a:buNone/>
            </a:pPr>
            <a:r>
              <a:rPr lang="es-ES" dirty="0">
                <a:ea typeface="+mn-lt"/>
                <a:cs typeface="+mn-lt"/>
              </a:rPr>
              <a:t>“Lo que ha cambiado no es solo el poder de cálculo, sino la disponibilidad de datos. La IA no creció sola, creció con internet, con los celulares, con nosotros.”</a:t>
            </a:r>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553519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4B0F8-0465-A5BB-EFB4-5B08F9EF77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D3D1A84-013B-B59E-52D4-828006FF9DF2}"/>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sp>
        <p:nvSpPr>
          <p:cNvPr id="3" name="Marcador de contenido 2">
            <a:extLst>
              <a:ext uri="{FF2B5EF4-FFF2-40B4-BE49-F238E27FC236}">
                <a16:creationId xmlns:a16="http://schemas.microsoft.com/office/drawing/2014/main" id="{1F1DD984-1443-72F0-D87D-8523E0CACD06}"/>
              </a:ext>
            </a:extLst>
          </p:cNvPr>
          <p:cNvSpPr>
            <a:spLocks noGrp="1"/>
          </p:cNvSpPr>
          <p:nvPr>
            <p:ph idx="1"/>
          </p:nvPr>
        </p:nvSpPr>
        <p:spPr/>
        <p:txBody>
          <a:bodyPr vert="horz" lIns="91440" tIns="45720" rIns="91440" bIns="45720" rtlCol="0" anchor="t">
            <a:normAutofit/>
          </a:bodyPr>
          <a:lstStyle/>
          <a:p>
            <a:pPr>
              <a:buNone/>
            </a:pPr>
            <a:r>
              <a:rPr lang="es-ES" b="1" dirty="0"/>
              <a:t>A. Automatización de tareas</a:t>
            </a:r>
          </a:p>
          <a:p>
            <a:pPr marL="0" indent="0">
              <a:buNone/>
            </a:pPr>
            <a:r>
              <a:rPr lang="es-ES" i="1" dirty="0">
                <a:ea typeface="+mn-lt"/>
                <a:cs typeface="+mn-lt"/>
              </a:rPr>
              <a:t>“Son herramientas diseñadas para </a:t>
            </a:r>
            <a:r>
              <a:rPr lang="es-ES" b="1" i="1" dirty="0">
                <a:ea typeface="+mn-lt"/>
                <a:cs typeface="+mn-lt"/>
              </a:rPr>
              <a:t>hacer tareas repetitivas, mecánicas o administrativas</a:t>
            </a:r>
            <a:r>
              <a:rPr lang="es-ES" i="1" dirty="0">
                <a:ea typeface="+mn-lt"/>
                <a:cs typeface="+mn-lt"/>
              </a:rPr>
              <a:t>, muchas veces más rápido y sin errores.”</a:t>
            </a:r>
            <a:endParaRPr lang="es-ES" dirty="0">
              <a:ea typeface="+mn-lt"/>
              <a:cs typeface="+mn-lt"/>
            </a:endParaRPr>
          </a:p>
          <a:p>
            <a:pPr>
              <a:buNone/>
            </a:pPr>
            <a:r>
              <a:rPr lang="es-ES" b="1" dirty="0"/>
              <a:t>¿Qué automatizan?</a:t>
            </a:r>
          </a:p>
          <a:p>
            <a:pPr>
              <a:buFont typeface="Arial"/>
              <a:buChar char="•"/>
            </a:pPr>
            <a:r>
              <a:rPr lang="es-ES" dirty="0">
                <a:ea typeface="+mn-lt"/>
                <a:cs typeface="+mn-lt"/>
              </a:rPr>
              <a:t>Acciones rutinarias (enviar correos, agendar citas, cargar datos).</a:t>
            </a:r>
            <a:endParaRPr lang="es-ES" dirty="0"/>
          </a:p>
          <a:p>
            <a:pPr>
              <a:buFont typeface="Arial"/>
              <a:buChar char="•"/>
            </a:pPr>
            <a:r>
              <a:rPr lang="es-ES" dirty="0">
                <a:ea typeface="+mn-lt"/>
                <a:cs typeface="+mn-lt"/>
              </a:rPr>
              <a:t>Procesos en segundo plano (respuestas automáticas, flujos de trabajo).</a:t>
            </a:r>
            <a:endParaRPr lang="es-ES" dirty="0"/>
          </a:p>
          <a:p>
            <a:pPr>
              <a:buFont typeface="Arial"/>
              <a:buChar char="•"/>
            </a:pPr>
            <a:r>
              <a:rPr lang="es-ES" dirty="0">
                <a:ea typeface="+mn-lt"/>
                <a:cs typeface="+mn-lt"/>
              </a:rPr>
              <a:t>Tareas administrativas que antes tomaban horas.</a:t>
            </a:r>
          </a:p>
          <a:p>
            <a:pPr>
              <a:buNone/>
            </a:pPr>
            <a:endParaRPr lang="es-ES" b="1" dirty="0"/>
          </a:p>
          <a:p>
            <a:pPr marL="0" indent="0">
              <a:buNone/>
            </a:pPr>
            <a:endParaRPr lang="es-ES" dirty="0"/>
          </a:p>
          <a:p>
            <a:endParaRPr lang="es-ES" dirty="0"/>
          </a:p>
        </p:txBody>
      </p:sp>
    </p:spTree>
    <p:extLst>
      <p:ext uri="{BB962C8B-B14F-4D97-AF65-F5344CB8AC3E}">
        <p14:creationId xmlns:p14="http://schemas.microsoft.com/office/powerpoint/2010/main" val="21808817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2BBFB-052E-5EEE-EE4B-92706A23585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1A9F32-8DE8-823C-5D6E-2C72F1227BAB}"/>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graphicFrame>
        <p:nvGraphicFramePr>
          <p:cNvPr id="7" name="Marcador de contenido 6">
            <a:extLst>
              <a:ext uri="{FF2B5EF4-FFF2-40B4-BE49-F238E27FC236}">
                <a16:creationId xmlns:a16="http://schemas.microsoft.com/office/drawing/2014/main" id="{B4309B71-9CE1-6950-BE8E-0CE3DE4564F1}"/>
              </a:ext>
            </a:extLst>
          </p:cNvPr>
          <p:cNvGraphicFramePr>
            <a:graphicFrameLocks noGrp="1"/>
          </p:cNvGraphicFramePr>
          <p:nvPr>
            <p:ph idx="1"/>
            <p:extLst>
              <p:ext uri="{D42A27DB-BD31-4B8C-83A1-F6EECF244321}">
                <p14:modId xmlns:p14="http://schemas.microsoft.com/office/powerpoint/2010/main" val="1994087636"/>
              </p:ext>
            </p:extLst>
          </p:nvPr>
        </p:nvGraphicFramePr>
        <p:xfrm>
          <a:off x="750552" y="2489158"/>
          <a:ext cx="10691811" cy="2103120"/>
        </p:xfrm>
        <a:graphic>
          <a:graphicData uri="http://schemas.openxmlformats.org/drawingml/2006/table">
            <a:tbl>
              <a:tblPr firstRow="1" bandRow="1">
                <a:tableStyleId>{93296810-A885-4BE3-A3E7-6D5BEEA58F35}</a:tableStyleId>
              </a:tblPr>
              <a:tblGrid>
                <a:gridCol w="3413760">
                  <a:extLst>
                    <a:ext uri="{9D8B030D-6E8A-4147-A177-3AD203B41FA5}">
                      <a16:colId xmlns:a16="http://schemas.microsoft.com/office/drawing/2014/main" val="4044345958"/>
                    </a:ext>
                  </a:extLst>
                </a:gridCol>
                <a:gridCol w="7278051">
                  <a:extLst>
                    <a:ext uri="{9D8B030D-6E8A-4147-A177-3AD203B41FA5}">
                      <a16:colId xmlns:a16="http://schemas.microsoft.com/office/drawing/2014/main" val="184996030"/>
                    </a:ext>
                  </a:extLst>
                </a:gridCol>
              </a:tblGrid>
              <a:tr h="0">
                <a:tc>
                  <a:txBody>
                    <a:bodyPr/>
                    <a:lstStyle/>
                    <a:p>
                      <a:pPr>
                        <a:buNone/>
                      </a:pPr>
                      <a:r>
                        <a:rPr lang="es-ES"/>
                        <a:t>Herramienta / Función</a:t>
                      </a:r>
                    </a:p>
                  </a:txBody>
                  <a:tcPr anchor="ctr"/>
                </a:tc>
                <a:tc>
                  <a:txBody>
                    <a:bodyPr/>
                    <a:lstStyle/>
                    <a:p>
                      <a:pPr>
                        <a:buNone/>
                      </a:pPr>
                      <a:r>
                        <a:rPr lang="es-ES"/>
                        <a:t>Qué automatiza</a:t>
                      </a:r>
                    </a:p>
                  </a:txBody>
                  <a:tcPr anchor="ctr"/>
                </a:tc>
                <a:extLst>
                  <a:ext uri="{0D108BD9-81ED-4DB2-BD59-A6C34878D82A}">
                    <a16:rowId xmlns:a16="http://schemas.microsoft.com/office/drawing/2014/main" val="2779012921"/>
                  </a:ext>
                </a:extLst>
              </a:tr>
              <a:tr h="0">
                <a:tc>
                  <a:txBody>
                    <a:bodyPr/>
                    <a:lstStyle/>
                    <a:p>
                      <a:pPr>
                        <a:buNone/>
                      </a:pPr>
                      <a:r>
                        <a:rPr lang="es-ES"/>
                        <a:t>Power Automate</a:t>
                      </a:r>
                    </a:p>
                  </a:txBody>
                  <a:tcPr anchor="ctr"/>
                </a:tc>
                <a:tc>
                  <a:txBody>
                    <a:bodyPr/>
                    <a:lstStyle/>
                    <a:p>
                      <a:pPr>
                        <a:buNone/>
                      </a:pPr>
                      <a:r>
                        <a:rPr lang="es-ES"/>
                        <a:t>Flujos de trabajo en Office (ej. mover archivos, enviar alertas).</a:t>
                      </a:r>
                    </a:p>
                  </a:txBody>
                  <a:tcPr anchor="ctr"/>
                </a:tc>
                <a:extLst>
                  <a:ext uri="{0D108BD9-81ED-4DB2-BD59-A6C34878D82A}">
                    <a16:rowId xmlns:a16="http://schemas.microsoft.com/office/drawing/2014/main" val="488960646"/>
                  </a:ext>
                </a:extLst>
              </a:tr>
              <a:tr h="0">
                <a:tc>
                  <a:txBody>
                    <a:bodyPr/>
                    <a:lstStyle/>
                    <a:p>
                      <a:pPr>
                        <a:buNone/>
                      </a:pPr>
                      <a:r>
                        <a:rPr lang="es-ES"/>
                        <a:t>Zapier</a:t>
                      </a:r>
                    </a:p>
                  </a:txBody>
                  <a:tcPr anchor="ctr"/>
                </a:tc>
                <a:tc>
                  <a:txBody>
                    <a:bodyPr/>
                    <a:lstStyle/>
                    <a:p>
                      <a:pPr>
                        <a:buNone/>
                      </a:pPr>
                      <a:r>
                        <a:rPr lang="es-ES"/>
                        <a:t>Conecta apps para automatizar acciones (ej. recibir un formulario y enviarlo a planilla).</a:t>
                      </a:r>
                    </a:p>
                  </a:txBody>
                  <a:tcPr anchor="ctr"/>
                </a:tc>
                <a:extLst>
                  <a:ext uri="{0D108BD9-81ED-4DB2-BD59-A6C34878D82A}">
                    <a16:rowId xmlns:a16="http://schemas.microsoft.com/office/drawing/2014/main" val="2705977809"/>
                  </a:ext>
                </a:extLst>
              </a:tr>
              <a:tr h="0">
                <a:tc>
                  <a:txBody>
                    <a:bodyPr/>
                    <a:lstStyle/>
                    <a:p>
                      <a:pPr>
                        <a:buNone/>
                      </a:pPr>
                      <a:r>
                        <a:rPr lang="es-ES"/>
                        <a:t>RPA (UIPath, Blue Prism)</a:t>
                      </a:r>
                    </a:p>
                  </a:txBody>
                  <a:tcPr anchor="ctr"/>
                </a:tc>
                <a:tc>
                  <a:txBody>
                    <a:bodyPr/>
                    <a:lstStyle/>
                    <a:p>
                      <a:pPr>
                        <a:buNone/>
                      </a:pPr>
                      <a:r>
                        <a:rPr lang="es-ES"/>
                        <a:t>Procesos de backoffice: ingreso de datos, revisión de facturas.</a:t>
                      </a:r>
                    </a:p>
                  </a:txBody>
                  <a:tcPr anchor="ctr"/>
                </a:tc>
                <a:extLst>
                  <a:ext uri="{0D108BD9-81ED-4DB2-BD59-A6C34878D82A}">
                    <a16:rowId xmlns:a16="http://schemas.microsoft.com/office/drawing/2014/main" val="10389022"/>
                  </a:ext>
                </a:extLst>
              </a:tr>
              <a:tr h="0">
                <a:tc>
                  <a:txBody>
                    <a:bodyPr/>
                    <a:lstStyle/>
                    <a:p>
                      <a:pPr>
                        <a:buNone/>
                      </a:pPr>
                      <a:r>
                        <a:rPr lang="es-ES"/>
                        <a:t>Chatbots básicos</a:t>
                      </a:r>
                    </a:p>
                  </a:txBody>
                  <a:tcPr anchor="ctr"/>
                </a:tc>
                <a:tc>
                  <a:txBody>
                    <a:bodyPr/>
                    <a:lstStyle/>
                    <a:p>
                      <a:pPr>
                        <a:buNone/>
                      </a:pPr>
                      <a:r>
                        <a:rPr lang="es-ES"/>
                        <a:t>Responden preguntas frecuentes sin intervención humana.</a:t>
                      </a:r>
                    </a:p>
                  </a:txBody>
                  <a:tcPr anchor="ctr"/>
                </a:tc>
                <a:extLst>
                  <a:ext uri="{0D108BD9-81ED-4DB2-BD59-A6C34878D82A}">
                    <a16:rowId xmlns:a16="http://schemas.microsoft.com/office/drawing/2014/main" val="1950438334"/>
                  </a:ext>
                </a:extLst>
              </a:tr>
            </a:tbl>
          </a:graphicData>
        </a:graphic>
      </p:graphicFrame>
      <p:sp>
        <p:nvSpPr>
          <p:cNvPr id="8" name="CuadroTexto 7">
            <a:extLst>
              <a:ext uri="{FF2B5EF4-FFF2-40B4-BE49-F238E27FC236}">
                <a16:creationId xmlns:a16="http://schemas.microsoft.com/office/drawing/2014/main" id="{46F26926-8935-8E86-D879-8747BD10E7F8}"/>
              </a:ext>
            </a:extLst>
          </p:cNvPr>
          <p:cNvSpPr txBox="1"/>
          <p:nvPr/>
        </p:nvSpPr>
        <p:spPr>
          <a:xfrm>
            <a:off x="1463039" y="4949952"/>
            <a:ext cx="9460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ea typeface="+mn-lt"/>
                <a:cs typeface="+mn-lt"/>
              </a:rPr>
              <a:t>“Si la tarea te aburre, probablemente la IA puede ayudarte a automatizarla.”</a:t>
            </a:r>
            <a:endParaRPr lang="es-ES" dirty="0"/>
          </a:p>
        </p:txBody>
      </p:sp>
    </p:spTree>
    <p:extLst>
      <p:ext uri="{BB962C8B-B14F-4D97-AF65-F5344CB8AC3E}">
        <p14:creationId xmlns:p14="http://schemas.microsoft.com/office/powerpoint/2010/main" val="1165965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F4410-E08B-8506-F9D5-E13867B697A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E950E8E-809A-137B-0A41-D6EBC5139C72}"/>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sp>
        <p:nvSpPr>
          <p:cNvPr id="3" name="Marcador de contenido 2">
            <a:extLst>
              <a:ext uri="{FF2B5EF4-FFF2-40B4-BE49-F238E27FC236}">
                <a16:creationId xmlns:a16="http://schemas.microsoft.com/office/drawing/2014/main" id="{717FD968-D006-7395-21B6-77A8027CFC99}"/>
              </a:ext>
            </a:extLst>
          </p:cNvPr>
          <p:cNvSpPr>
            <a:spLocks noGrp="1"/>
          </p:cNvSpPr>
          <p:nvPr>
            <p:ph idx="1"/>
          </p:nvPr>
        </p:nvSpPr>
        <p:spPr/>
        <p:txBody>
          <a:bodyPr vert="horz" lIns="91440" tIns="45720" rIns="91440" bIns="45720" rtlCol="0" anchor="t">
            <a:normAutofit/>
          </a:bodyPr>
          <a:lstStyle/>
          <a:p>
            <a:pPr>
              <a:buNone/>
            </a:pPr>
            <a:r>
              <a:rPr lang="es-ES" b="1" dirty="0"/>
              <a:t>B. Generación de contenido</a:t>
            </a:r>
          </a:p>
          <a:p>
            <a:pPr marL="0" indent="0">
              <a:buNone/>
            </a:pPr>
            <a:r>
              <a:rPr lang="es-ES" i="1" dirty="0">
                <a:ea typeface="+mn-lt"/>
                <a:cs typeface="+mn-lt"/>
              </a:rPr>
              <a:t>“Aquí entramos en el mundo de la IA </a:t>
            </a:r>
            <a:r>
              <a:rPr lang="es-ES" b="1" i="1" dirty="0">
                <a:ea typeface="+mn-lt"/>
                <a:cs typeface="+mn-lt"/>
              </a:rPr>
              <a:t>creativa</a:t>
            </a:r>
            <a:r>
              <a:rPr lang="es-ES" i="1" dirty="0">
                <a:ea typeface="+mn-lt"/>
                <a:cs typeface="+mn-lt"/>
              </a:rPr>
              <a:t>: modelos que pueden escribir, dibujar, programar, armar presentaciones o resumir ideas.”</a:t>
            </a:r>
            <a:endParaRPr lang="es-ES" dirty="0">
              <a:ea typeface="+mn-lt"/>
              <a:cs typeface="+mn-lt"/>
            </a:endParaRPr>
          </a:p>
          <a:p>
            <a:pPr>
              <a:buNone/>
            </a:pPr>
            <a:r>
              <a:rPr lang="es-ES" dirty="0"/>
              <a:t>¿Qué generan?</a:t>
            </a:r>
          </a:p>
          <a:p>
            <a:pPr>
              <a:buFont typeface="Arial"/>
              <a:buChar char="•"/>
            </a:pPr>
            <a:r>
              <a:rPr lang="es-ES" dirty="0">
                <a:ea typeface="+mn-lt"/>
                <a:cs typeface="+mn-lt"/>
              </a:rPr>
              <a:t>Textos, imágenes, código, audio, presentaciones, videos, etc.</a:t>
            </a:r>
            <a:endParaRPr lang="es-ES" dirty="0"/>
          </a:p>
          <a:p>
            <a:pPr>
              <a:buFont typeface="Arial"/>
              <a:buChar char="•"/>
            </a:pPr>
            <a:r>
              <a:rPr lang="es-ES" dirty="0">
                <a:ea typeface="+mn-lt"/>
                <a:cs typeface="+mn-lt"/>
              </a:rPr>
              <a:t>Contenido nuevo a partir de instrucciones en lenguaje natural.</a:t>
            </a:r>
          </a:p>
          <a:p>
            <a:pPr>
              <a:buNone/>
            </a:pPr>
            <a:endParaRPr lang="es-ES" b="1" dirty="0">
              <a:ea typeface="+mn-lt"/>
              <a:cs typeface="+mn-lt"/>
            </a:endParaRPr>
          </a:p>
          <a:p>
            <a:pPr>
              <a:buNone/>
            </a:pPr>
            <a:endParaRPr lang="es-ES" b="1" dirty="0"/>
          </a:p>
          <a:p>
            <a:pPr marL="0" indent="0">
              <a:buNone/>
            </a:pPr>
            <a:endParaRPr lang="es-ES" dirty="0"/>
          </a:p>
          <a:p>
            <a:endParaRPr lang="es-ES" dirty="0"/>
          </a:p>
        </p:txBody>
      </p:sp>
    </p:spTree>
    <p:extLst>
      <p:ext uri="{BB962C8B-B14F-4D97-AF65-F5344CB8AC3E}">
        <p14:creationId xmlns:p14="http://schemas.microsoft.com/office/powerpoint/2010/main" val="33238473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32DE7-3264-F7A6-803C-0A65EADB7E9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465D4-87B5-AFB8-4E74-5AAD5A9E5874}"/>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graphicFrame>
        <p:nvGraphicFramePr>
          <p:cNvPr id="7" name="Marcador de contenido 6">
            <a:extLst>
              <a:ext uri="{FF2B5EF4-FFF2-40B4-BE49-F238E27FC236}">
                <a16:creationId xmlns:a16="http://schemas.microsoft.com/office/drawing/2014/main" id="{11ABF9D3-D9DB-D182-8454-2A48CE2F7067}"/>
              </a:ext>
            </a:extLst>
          </p:cNvPr>
          <p:cNvGraphicFramePr>
            <a:graphicFrameLocks noGrp="1"/>
          </p:cNvGraphicFramePr>
          <p:nvPr>
            <p:ph idx="1"/>
            <p:extLst>
              <p:ext uri="{D42A27DB-BD31-4B8C-83A1-F6EECF244321}">
                <p14:modId xmlns:p14="http://schemas.microsoft.com/office/powerpoint/2010/main" val="2759285712"/>
              </p:ext>
            </p:extLst>
          </p:nvPr>
        </p:nvGraphicFramePr>
        <p:xfrm>
          <a:off x="1845612" y="2453834"/>
          <a:ext cx="8948926" cy="2194560"/>
        </p:xfrm>
        <a:graphic>
          <a:graphicData uri="http://schemas.openxmlformats.org/drawingml/2006/table">
            <a:tbl>
              <a:tblPr firstRow="1" bandRow="1">
                <a:tableStyleId>{93296810-A885-4BE3-A3E7-6D5BEEA58F35}</a:tableStyleId>
              </a:tblPr>
              <a:tblGrid>
                <a:gridCol w="3218686">
                  <a:extLst>
                    <a:ext uri="{9D8B030D-6E8A-4147-A177-3AD203B41FA5}">
                      <a16:colId xmlns:a16="http://schemas.microsoft.com/office/drawing/2014/main" val="3062103546"/>
                    </a:ext>
                  </a:extLst>
                </a:gridCol>
                <a:gridCol w="5730240">
                  <a:extLst>
                    <a:ext uri="{9D8B030D-6E8A-4147-A177-3AD203B41FA5}">
                      <a16:colId xmlns:a16="http://schemas.microsoft.com/office/drawing/2014/main" val="226113766"/>
                    </a:ext>
                  </a:extLst>
                </a:gridCol>
              </a:tblGrid>
              <a:tr h="0">
                <a:tc>
                  <a:txBody>
                    <a:bodyPr/>
                    <a:lstStyle/>
                    <a:p>
                      <a:pPr>
                        <a:buNone/>
                      </a:pPr>
                      <a:r>
                        <a:rPr lang="es-ES"/>
                        <a:t>Herramienta / Función</a:t>
                      </a:r>
                    </a:p>
                  </a:txBody>
                  <a:tcPr anchor="ctr"/>
                </a:tc>
                <a:tc>
                  <a:txBody>
                    <a:bodyPr/>
                    <a:lstStyle/>
                    <a:p>
                      <a:pPr>
                        <a:buNone/>
                      </a:pPr>
                      <a:r>
                        <a:rPr lang="es-ES"/>
                        <a:t>Qué genera</a:t>
                      </a:r>
                    </a:p>
                  </a:txBody>
                  <a:tcPr anchor="ctr"/>
                </a:tc>
                <a:extLst>
                  <a:ext uri="{0D108BD9-81ED-4DB2-BD59-A6C34878D82A}">
                    <a16:rowId xmlns:a16="http://schemas.microsoft.com/office/drawing/2014/main" val="930361676"/>
                  </a:ext>
                </a:extLst>
              </a:tr>
              <a:tr h="0">
                <a:tc>
                  <a:txBody>
                    <a:bodyPr/>
                    <a:lstStyle/>
                    <a:p>
                      <a:pPr>
                        <a:buNone/>
                      </a:pPr>
                      <a:r>
                        <a:rPr lang="es-ES"/>
                        <a:t>ChatGPT, Gemini</a:t>
                      </a:r>
                    </a:p>
                  </a:txBody>
                  <a:tcPr anchor="ctr"/>
                </a:tc>
                <a:tc>
                  <a:txBody>
                    <a:bodyPr/>
                    <a:lstStyle/>
                    <a:p>
                      <a:pPr>
                        <a:buNone/>
                      </a:pPr>
                      <a:r>
                        <a:rPr lang="es-ES"/>
                        <a:t>Textos, ideas, resúmenes, explicaciones.</a:t>
                      </a:r>
                    </a:p>
                  </a:txBody>
                  <a:tcPr anchor="ctr"/>
                </a:tc>
                <a:extLst>
                  <a:ext uri="{0D108BD9-81ED-4DB2-BD59-A6C34878D82A}">
                    <a16:rowId xmlns:a16="http://schemas.microsoft.com/office/drawing/2014/main" val="3824630720"/>
                  </a:ext>
                </a:extLst>
              </a:tr>
              <a:tr h="0">
                <a:tc>
                  <a:txBody>
                    <a:bodyPr/>
                    <a:lstStyle/>
                    <a:p>
                      <a:pPr>
                        <a:buNone/>
                      </a:pPr>
                      <a:r>
                        <a:rPr lang="es-ES"/>
                        <a:t>DALL·E, Midjourney</a:t>
                      </a:r>
                    </a:p>
                  </a:txBody>
                  <a:tcPr anchor="ctr"/>
                </a:tc>
                <a:tc>
                  <a:txBody>
                    <a:bodyPr/>
                    <a:lstStyle/>
                    <a:p>
                      <a:pPr>
                        <a:buNone/>
                      </a:pPr>
                      <a:r>
                        <a:rPr lang="es-ES"/>
                        <a:t>Imágenes y diseños visuales a partir de descripciones.</a:t>
                      </a:r>
                    </a:p>
                  </a:txBody>
                  <a:tcPr anchor="ctr"/>
                </a:tc>
                <a:extLst>
                  <a:ext uri="{0D108BD9-81ED-4DB2-BD59-A6C34878D82A}">
                    <a16:rowId xmlns:a16="http://schemas.microsoft.com/office/drawing/2014/main" val="2534641165"/>
                  </a:ext>
                </a:extLst>
              </a:tr>
              <a:tr h="0">
                <a:tc>
                  <a:txBody>
                    <a:bodyPr/>
                    <a:lstStyle/>
                    <a:p>
                      <a:pPr>
                        <a:buNone/>
                      </a:pPr>
                      <a:r>
                        <a:rPr lang="es-ES"/>
                        <a:t>Copilot (Word, Excel)</a:t>
                      </a:r>
                    </a:p>
                  </a:txBody>
                  <a:tcPr anchor="ctr"/>
                </a:tc>
                <a:tc>
                  <a:txBody>
                    <a:bodyPr/>
                    <a:lstStyle/>
                    <a:p>
                      <a:pPr>
                        <a:buNone/>
                      </a:pPr>
                      <a:r>
                        <a:rPr lang="es-ES"/>
                        <a:t>Presentaciones, fórmulas, documentos.</a:t>
                      </a:r>
                    </a:p>
                  </a:txBody>
                  <a:tcPr anchor="ctr"/>
                </a:tc>
                <a:extLst>
                  <a:ext uri="{0D108BD9-81ED-4DB2-BD59-A6C34878D82A}">
                    <a16:rowId xmlns:a16="http://schemas.microsoft.com/office/drawing/2014/main" val="3361531197"/>
                  </a:ext>
                </a:extLst>
              </a:tr>
              <a:tr h="0">
                <a:tc>
                  <a:txBody>
                    <a:bodyPr/>
                    <a:lstStyle/>
                    <a:p>
                      <a:pPr>
                        <a:buNone/>
                      </a:pPr>
                      <a:r>
                        <a:rPr lang="es-ES"/>
                        <a:t>GitHub Copilot</a:t>
                      </a:r>
                    </a:p>
                  </a:txBody>
                  <a:tcPr anchor="ctr"/>
                </a:tc>
                <a:tc>
                  <a:txBody>
                    <a:bodyPr/>
                    <a:lstStyle/>
                    <a:p>
                      <a:pPr>
                        <a:buNone/>
                      </a:pPr>
                      <a:r>
                        <a:rPr lang="es-ES"/>
                        <a:t>Código para programadores.</a:t>
                      </a:r>
                    </a:p>
                  </a:txBody>
                  <a:tcPr anchor="ctr"/>
                </a:tc>
                <a:extLst>
                  <a:ext uri="{0D108BD9-81ED-4DB2-BD59-A6C34878D82A}">
                    <a16:rowId xmlns:a16="http://schemas.microsoft.com/office/drawing/2014/main" val="1485051388"/>
                  </a:ext>
                </a:extLst>
              </a:tr>
              <a:tr h="0">
                <a:tc>
                  <a:txBody>
                    <a:bodyPr/>
                    <a:lstStyle/>
                    <a:p>
                      <a:pPr>
                        <a:buNone/>
                      </a:pPr>
                      <a:r>
                        <a:rPr lang="es-ES"/>
                        <a:t>Canva Magic Write</a:t>
                      </a:r>
                    </a:p>
                  </a:txBody>
                  <a:tcPr anchor="ctr"/>
                </a:tc>
                <a:tc>
                  <a:txBody>
                    <a:bodyPr/>
                    <a:lstStyle/>
                    <a:p>
                      <a:pPr>
                        <a:buNone/>
                      </a:pPr>
                      <a:r>
                        <a:rPr lang="es-ES"/>
                        <a:t>Piezas gráficas + texto automático.</a:t>
                      </a:r>
                    </a:p>
                  </a:txBody>
                  <a:tcPr anchor="ctr"/>
                </a:tc>
                <a:extLst>
                  <a:ext uri="{0D108BD9-81ED-4DB2-BD59-A6C34878D82A}">
                    <a16:rowId xmlns:a16="http://schemas.microsoft.com/office/drawing/2014/main" val="4015819746"/>
                  </a:ext>
                </a:extLst>
              </a:tr>
            </a:tbl>
          </a:graphicData>
        </a:graphic>
      </p:graphicFrame>
      <p:sp>
        <p:nvSpPr>
          <p:cNvPr id="8" name="CuadroTexto 7">
            <a:extLst>
              <a:ext uri="{FF2B5EF4-FFF2-40B4-BE49-F238E27FC236}">
                <a16:creationId xmlns:a16="http://schemas.microsoft.com/office/drawing/2014/main" id="{AD11E3C3-D57D-037E-B604-6E648D04A37A}"/>
              </a:ext>
            </a:extLst>
          </p:cNvPr>
          <p:cNvSpPr txBox="1"/>
          <p:nvPr/>
        </p:nvSpPr>
        <p:spPr>
          <a:xfrm>
            <a:off x="1780032" y="5120640"/>
            <a:ext cx="88513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i="1" dirty="0">
                <a:ea typeface="+mn-lt"/>
                <a:cs typeface="+mn-lt"/>
              </a:rPr>
              <a:t>“Estas herramientas no piensan ni sienten… pero sí pueden ayudarte a empezar.”</a:t>
            </a:r>
            <a:endParaRPr lang="es-ES" i="1" dirty="0"/>
          </a:p>
        </p:txBody>
      </p:sp>
    </p:spTree>
    <p:extLst>
      <p:ext uri="{BB962C8B-B14F-4D97-AF65-F5344CB8AC3E}">
        <p14:creationId xmlns:p14="http://schemas.microsoft.com/office/powerpoint/2010/main" val="5928557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70BCA-9EF9-C85E-C53A-5F38EBECDF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6C844B7-1EFB-589B-B7D4-E57E908BB987}"/>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sp>
        <p:nvSpPr>
          <p:cNvPr id="3" name="Marcador de contenido 2">
            <a:extLst>
              <a:ext uri="{FF2B5EF4-FFF2-40B4-BE49-F238E27FC236}">
                <a16:creationId xmlns:a16="http://schemas.microsoft.com/office/drawing/2014/main" id="{22D3CF7E-A868-82E3-4C42-76B8694D47E0}"/>
              </a:ext>
            </a:extLst>
          </p:cNvPr>
          <p:cNvSpPr>
            <a:spLocks noGrp="1"/>
          </p:cNvSpPr>
          <p:nvPr>
            <p:ph idx="1"/>
          </p:nvPr>
        </p:nvSpPr>
        <p:spPr/>
        <p:txBody>
          <a:bodyPr vert="horz" lIns="91440" tIns="45720" rIns="91440" bIns="45720" rtlCol="0" anchor="t">
            <a:normAutofit/>
          </a:bodyPr>
          <a:lstStyle/>
          <a:p>
            <a:pPr marL="0" indent="0">
              <a:buNone/>
            </a:pPr>
            <a:r>
              <a:rPr lang="es-ES" b="1" dirty="0"/>
              <a:t>C. Análisis de datos</a:t>
            </a:r>
          </a:p>
          <a:p>
            <a:pPr marL="0" indent="0">
              <a:buNone/>
            </a:pPr>
            <a:r>
              <a:rPr lang="es-ES" i="1" dirty="0">
                <a:ea typeface="+mn-lt"/>
                <a:cs typeface="+mn-lt"/>
              </a:rPr>
              <a:t>“Son herramientas pensadas para </a:t>
            </a:r>
            <a:r>
              <a:rPr lang="es-ES" b="1" i="1" dirty="0">
                <a:ea typeface="+mn-lt"/>
                <a:cs typeface="+mn-lt"/>
              </a:rPr>
              <a:t>explorar, visualizar y entender información</a:t>
            </a:r>
            <a:r>
              <a:rPr lang="es-ES" i="1" dirty="0">
                <a:ea typeface="+mn-lt"/>
                <a:cs typeface="+mn-lt"/>
              </a:rPr>
              <a:t>. Algunas incluso generan conclusiones por ti.”</a:t>
            </a:r>
            <a:endParaRPr lang="es-ES" dirty="0">
              <a:ea typeface="+mn-lt"/>
              <a:cs typeface="+mn-lt"/>
            </a:endParaRPr>
          </a:p>
          <a:p>
            <a:pPr>
              <a:buNone/>
            </a:pPr>
            <a:r>
              <a:rPr lang="es-ES" b="1" dirty="0"/>
              <a:t>¿Qué analizan?</a:t>
            </a:r>
          </a:p>
          <a:p>
            <a:pPr>
              <a:buFont typeface="Arial" panose="020B0604020202020204" pitchFamily="34" charset="0"/>
              <a:buChar char="•"/>
            </a:pPr>
            <a:r>
              <a:rPr lang="es-ES" dirty="0">
                <a:ea typeface="+mn-lt"/>
                <a:cs typeface="+mn-lt"/>
              </a:rPr>
              <a:t>Bases de datos, planillas, registros históricos.</a:t>
            </a:r>
            <a:endParaRPr lang="es-ES" dirty="0"/>
          </a:p>
          <a:p>
            <a:pPr>
              <a:buFont typeface="Arial" panose="020B0604020202020204" pitchFamily="34" charset="0"/>
              <a:buChar char="•"/>
            </a:pPr>
            <a:r>
              <a:rPr lang="es-ES" dirty="0">
                <a:ea typeface="+mn-lt"/>
                <a:cs typeface="+mn-lt"/>
              </a:rPr>
              <a:t>Tendencias, patrones, anomalías.</a:t>
            </a:r>
          </a:p>
          <a:p>
            <a:pPr>
              <a:buFont typeface="Arial" panose="020B0604020202020204" pitchFamily="34" charset="0"/>
              <a:buChar char="•"/>
            </a:pPr>
            <a:r>
              <a:rPr lang="es-ES" dirty="0">
                <a:ea typeface="+mn-lt"/>
                <a:cs typeface="+mn-lt"/>
              </a:rPr>
              <a:t>Indicadores clave o predicciones.</a:t>
            </a:r>
          </a:p>
          <a:p>
            <a:pPr>
              <a:buNone/>
            </a:pPr>
            <a:endParaRPr lang="es-ES" b="1" dirty="0">
              <a:ea typeface="+mn-lt"/>
              <a:cs typeface="+mn-lt"/>
            </a:endParaRPr>
          </a:p>
          <a:p>
            <a:pPr>
              <a:buNone/>
            </a:pPr>
            <a:endParaRPr lang="es-ES" b="1" dirty="0">
              <a:ea typeface="+mn-lt"/>
              <a:cs typeface="+mn-lt"/>
            </a:endParaRPr>
          </a:p>
          <a:p>
            <a:pPr>
              <a:buNone/>
            </a:pPr>
            <a:endParaRPr lang="es-ES" b="1" dirty="0"/>
          </a:p>
          <a:p>
            <a:pPr marL="0" indent="0">
              <a:buNone/>
            </a:pPr>
            <a:endParaRPr lang="es-ES" dirty="0"/>
          </a:p>
          <a:p>
            <a:endParaRPr lang="es-ES" dirty="0"/>
          </a:p>
        </p:txBody>
      </p:sp>
    </p:spTree>
    <p:extLst>
      <p:ext uri="{BB962C8B-B14F-4D97-AF65-F5344CB8AC3E}">
        <p14:creationId xmlns:p14="http://schemas.microsoft.com/office/powerpoint/2010/main" val="136218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7362E-744C-4A1F-6E88-3521AD0E1A9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1F9D626-BC22-C471-1DC6-4D5E80C995B9}"/>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graphicFrame>
        <p:nvGraphicFramePr>
          <p:cNvPr id="7" name="Marcador de contenido 6">
            <a:extLst>
              <a:ext uri="{FF2B5EF4-FFF2-40B4-BE49-F238E27FC236}">
                <a16:creationId xmlns:a16="http://schemas.microsoft.com/office/drawing/2014/main" id="{C668464F-AB73-27A8-9375-E402A5A2D7ED}"/>
              </a:ext>
            </a:extLst>
          </p:cNvPr>
          <p:cNvGraphicFramePr>
            <a:graphicFrameLocks noGrp="1"/>
          </p:cNvGraphicFramePr>
          <p:nvPr>
            <p:ph idx="1"/>
            <p:extLst>
              <p:ext uri="{D42A27DB-BD31-4B8C-83A1-F6EECF244321}">
                <p14:modId xmlns:p14="http://schemas.microsoft.com/office/powerpoint/2010/main" val="1419457100"/>
              </p:ext>
            </p:extLst>
          </p:nvPr>
        </p:nvGraphicFramePr>
        <p:xfrm>
          <a:off x="1199677" y="2489158"/>
          <a:ext cx="9790174" cy="2194560"/>
        </p:xfrm>
        <a:graphic>
          <a:graphicData uri="http://schemas.openxmlformats.org/drawingml/2006/table">
            <a:tbl>
              <a:tblPr firstRow="1" bandRow="1">
                <a:tableStyleId>{93296810-A885-4BE3-A3E7-6D5BEEA58F35}</a:tableStyleId>
              </a:tblPr>
              <a:tblGrid>
                <a:gridCol w="3852670">
                  <a:extLst>
                    <a:ext uri="{9D8B030D-6E8A-4147-A177-3AD203B41FA5}">
                      <a16:colId xmlns:a16="http://schemas.microsoft.com/office/drawing/2014/main" val="4180895908"/>
                    </a:ext>
                  </a:extLst>
                </a:gridCol>
                <a:gridCol w="5937504">
                  <a:extLst>
                    <a:ext uri="{9D8B030D-6E8A-4147-A177-3AD203B41FA5}">
                      <a16:colId xmlns:a16="http://schemas.microsoft.com/office/drawing/2014/main" val="194993612"/>
                    </a:ext>
                  </a:extLst>
                </a:gridCol>
              </a:tblGrid>
              <a:tr h="0">
                <a:tc>
                  <a:txBody>
                    <a:bodyPr/>
                    <a:lstStyle/>
                    <a:p>
                      <a:pPr>
                        <a:buNone/>
                      </a:pPr>
                      <a:r>
                        <a:rPr lang="es-ES" dirty="0"/>
                        <a:t>Herramienta / Función</a:t>
                      </a:r>
                    </a:p>
                  </a:txBody>
                  <a:tcPr anchor="ctr"/>
                </a:tc>
                <a:tc>
                  <a:txBody>
                    <a:bodyPr/>
                    <a:lstStyle/>
                    <a:p>
                      <a:pPr>
                        <a:buNone/>
                      </a:pPr>
                      <a:r>
                        <a:rPr lang="es-ES" dirty="0"/>
                        <a:t>Qué hace</a:t>
                      </a:r>
                    </a:p>
                  </a:txBody>
                  <a:tcPr anchor="ctr"/>
                </a:tc>
                <a:extLst>
                  <a:ext uri="{0D108BD9-81ED-4DB2-BD59-A6C34878D82A}">
                    <a16:rowId xmlns:a16="http://schemas.microsoft.com/office/drawing/2014/main" val="4100553448"/>
                  </a:ext>
                </a:extLst>
              </a:tr>
              <a:tr h="0">
                <a:tc>
                  <a:txBody>
                    <a:bodyPr/>
                    <a:lstStyle/>
                    <a:p>
                      <a:pPr>
                        <a:buNone/>
                      </a:pPr>
                      <a:r>
                        <a:rPr lang="es-ES" dirty="0" err="1"/>
                        <a:t>Power</a:t>
                      </a:r>
                      <a:r>
                        <a:rPr lang="es-ES" dirty="0"/>
                        <a:t> BI / </a:t>
                      </a:r>
                      <a:r>
                        <a:rPr lang="es-ES" dirty="0" err="1"/>
                        <a:t>Looker</a:t>
                      </a:r>
                      <a:r>
                        <a:rPr lang="es-ES" dirty="0"/>
                        <a:t> Studio</a:t>
                      </a:r>
                    </a:p>
                  </a:txBody>
                  <a:tcPr anchor="ctr"/>
                </a:tc>
                <a:tc>
                  <a:txBody>
                    <a:bodyPr/>
                    <a:lstStyle/>
                    <a:p>
                      <a:pPr>
                        <a:buNone/>
                      </a:pPr>
                      <a:r>
                        <a:rPr lang="es-ES" dirty="0" err="1"/>
                        <a:t>Dashboards</a:t>
                      </a:r>
                      <a:r>
                        <a:rPr lang="es-ES" dirty="0"/>
                        <a:t> interactivos y visualización de datos.</a:t>
                      </a:r>
                    </a:p>
                  </a:txBody>
                  <a:tcPr anchor="ctr"/>
                </a:tc>
                <a:extLst>
                  <a:ext uri="{0D108BD9-81ED-4DB2-BD59-A6C34878D82A}">
                    <a16:rowId xmlns:a16="http://schemas.microsoft.com/office/drawing/2014/main" val="4015067749"/>
                  </a:ext>
                </a:extLst>
              </a:tr>
              <a:tr h="0">
                <a:tc>
                  <a:txBody>
                    <a:bodyPr/>
                    <a:lstStyle/>
                    <a:p>
                      <a:pPr>
                        <a:buNone/>
                      </a:pPr>
                      <a:r>
                        <a:rPr lang="es-ES" dirty="0" err="1"/>
                        <a:t>Tableau</a:t>
                      </a:r>
                    </a:p>
                  </a:txBody>
                  <a:tcPr anchor="ctr"/>
                </a:tc>
                <a:tc>
                  <a:txBody>
                    <a:bodyPr/>
                    <a:lstStyle/>
                    <a:p>
                      <a:pPr>
                        <a:buNone/>
                      </a:pPr>
                      <a:r>
                        <a:rPr lang="es-ES" dirty="0"/>
                        <a:t>Análisis visual de datos empresariales.</a:t>
                      </a:r>
                    </a:p>
                  </a:txBody>
                  <a:tcPr anchor="ctr"/>
                </a:tc>
                <a:extLst>
                  <a:ext uri="{0D108BD9-81ED-4DB2-BD59-A6C34878D82A}">
                    <a16:rowId xmlns:a16="http://schemas.microsoft.com/office/drawing/2014/main" val="410538066"/>
                  </a:ext>
                </a:extLst>
              </a:tr>
              <a:tr h="0">
                <a:tc>
                  <a:txBody>
                    <a:bodyPr/>
                    <a:lstStyle/>
                    <a:p>
                      <a:pPr>
                        <a:buNone/>
                      </a:pPr>
                      <a:r>
                        <a:rPr lang="es-ES" dirty="0" err="1"/>
                        <a:t>MonkeyLearn</a:t>
                      </a:r>
                    </a:p>
                  </a:txBody>
                  <a:tcPr anchor="ctr"/>
                </a:tc>
                <a:tc>
                  <a:txBody>
                    <a:bodyPr/>
                    <a:lstStyle/>
                    <a:p>
                      <a:pPr>
                        <a:buNone/>
                      </a:pPr>
                      <a:r>
                        <a:rPr lang="es-ES" dirty="0"/>
                        <a:t>Clasificación y análisis de texto.</a:t>
                      </a:r>
                    </a:p>
                  </a:txBody>
                  <a:tcPr anchor="ctr"/>
                </a:tc>
                <a:extLst>
                  <a:ext uri="{0D108BD9-81ED-4DB2-BD59-A6C34878D82A}">
                    <a16:rowId xmlns:a16="http://schemas.microsoft.com/office/drawing/2014/main" val="215886489"/>
                  </a:ext>
                </a:extLst>
              </a:tr>
              <a:tr h="0">
                <a:tc>
                  <a:txBody>
                    <a:bodyPr/>
                    <a:lstStyle/>
                    <a:p>
                      <a:pPr>
                        <a:buNone/>
                      </a:pPr>
                      <a:r>
                        <a:rPr lang="es-ES" dirty="0" err="1"/>
                        <a:t>ChatGPT</a:t>
                      </a:r>
                      <a:r>
                        <a:rPr lang="es-ES" dirty="0"/>
                        <a:t> con </a:t>
                      </a:r>
                      <a:r>
                        <a:rPr lang="es-ES" dirty="0" err="1"/>
                        <a:t>plugins</a:t>
                      </a:r>
                      <a:r>
                        <a:rPr lang="es-ES" dirty="0"/>
                        <a:t> o RAG</a:t>
                      </a:r>
                    </a:p>
                  </a:txBody>
                  <a:tcPr anchor="ctr"/>
                </a:tc>
                <a:tc>
                  <a:txBody>
                    <a:bodyPr/>
                    <a:lstStyle/>
                    <a:p>
                      <a:pPr>
                        <a:buNone/>
                      </a:pPr>
                      <a:r>
                        <a:rPr lang="es-ES" dirty="0"/>
                        <a:t>Analiza archivos, tablas, </a:t>
                      </a:r>
                      <a:r>
                        <a:rPr lang="es-ES" dirty="0" err="1"/>
                        <a:t>PDFs</a:t>
                      </a:r>
                      <a:r>
                        <a:rPr lang="es-ES" dirty="0"/>
                        <a:t>.</a:t>
                      </a:r>
                    </a:p>
                  </a:txBody>
                  <a:tcPr anchor="ctr"/>
                </a:tc>
                <a:extLst>
                  <a:ext uri="{0D108BD9-81ED-4DB2-BD59-A6C34878D82A}">
                    <a16:rowId xmlns:a16="http://schemas.microsoft.com/office/drawing/2014/main" val="3580533930"/>
                  </a:ext>
                </a:extLst>
              </a:tr>
              <a:tr h="0">
                <a:tc>
                  <a:txBody>
                    <a:bodyPr/>
                    <a:lstStyle/>
                    <a:p>
                      <a:pPr>
                        <a:buNone/>
                      </a:pPr>
                      <a:r>
                        <a:rPr lang="es-ES" dirty="0" err="1"/>
                        <a:t>AutoML</a:t>
                      </a:r>
                      <a:r>
                        <a:rPr lang="es-ES" dirty="0"/>
                        <a:t> (</a:t>
                      </a:r>
                      <a:r>
                        <a:rPr lang="es-ES" dirty="0" err="1"/>
                        <a:t>Vertex</a:t>
                      </a:r>
                      <a:r>
                        <a:rPr lang="es-ES" dirty="0"/>
                        <a:t> AI, Azure)</a:t>
                      </a:r>
                    </a:p>
                  </a:txBody>
                  <a:tcPr anchor="ctr"/>
                </a:tc>
                <a:tc>
                  <a:txBody>
                    <a:bodyPr/>
                    <a:lstStyle/>
                    <a:p>
                      <a:pPr>
                        <a:buNone/>
                      </a:pPr>
                      <a:r>
                        <a:rPr lang="es-ES" dirty="0"/>
                        <a:t>Crea modelos predictivos desde </a:t>
                      </a:r>
                      <a:r>
                        <a:rPr lang="es-ES" dirty="0" err="1"/>
                        <a:t>datasets</a:t>
                      </a:r>
                      <a:r>
                        <a:rPr lang="es-ES" dirty="0"/>
                        <a:t>.</a:t>
                      </a:r>
                    </a:p>
                  </a:txBody>
                  <a:tcPr anchor="ctr"/>
                </a:tc>
                <a:extLst>
                  <a:ext uri="{0D108BD9-81ED-4DB2-BD59-A6C34878D82A}">
                    <a16:rowId xmlns:a16="http://schemas.microsoft.com/office/drawing/2014/main" val="2423521932"/>
                  </a:ext>
                </a:extLst>
              </a:tr>
            </a:tbl>
          </a:graphicData>
        </a:graphic>
      </p:graphicFrame>
      <p:sp>
        <p:nvSpPr>
          <p:cNvPr id="8" name="CuadroTexto 7">
            <a:extLst>
              <a:ext uri="{FF2B5EF4-FFF2-40B4-BE49-F238E27FC236}">
                <a16:creationId xmlns:a16="http://schemas.microsoft.com/office/drawing/2014/main" id="{8F0A6CAE-69B9-F60F-54F7-DE3FAC3E2EB4}"/>
              </a:ext>
            </a:extLst>
          </p:cNvPr>
          <p:cNvSpPr txBox="1"/>
          <p:nvPr/>
        </p:nvSpPr>
        <p:spPr>
          <a:xfrm>
            <a:off x="1633728" y="5181600"/>
            <a:ext cx="8778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i="1" dirty="0">
                <a:ea typeface="+mn-lt"/>
                <a:cs typeface="+mn-lt"/>
              </a:rPr>
              <a:t>“Cuando tienes muchos datos y poco tiempo, la IA puede ayudarte a ver lo importante.”</a:t>
            </a:r>
            <a:endParaRPr lang="es-ES"/>
          </a:p>
        </p:txBody>
      </p:sp>
    </p:spTree>
    <p:extLst>
      <p:ext uri="{BB962C8B-B14F-4D97-AF65-F5344CB8AC3E}">
        <p14:creationId xmlns:p14="http://schemas.microsoft.com/office/powerpoint/2010/main" val="4147234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B552-1C5D-3176-93A9-39CE6E3EB3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F3EB470-0918-BA66-80A9-E899FE82FB53}"/>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graphicFrame>
        <p:nvGraphicFramePr>
          <p:cNvPr id="7" name="Marcador de contenido 6">
            <a:extLst>
              <a:ext uri="{FF2B5EF4-FFF2-40B4-BE49-F238E27FC236}">
                <a16:creationId xmlns:a16="http://schemas.microsoft.com/office/drawing/2014/main" id="{13B995BC-CE75-A705-7E9A-E9B2281E10E1}"/>
              </a:ext>
            </a:extLst>
          </p:cNvPr>
          <p:cNvGraphicFramePr>
            <a:graphicFrameLocks noGrp="1"/>
          </p:cNvGraphicFramePr>
          <p:nvPr>
            <p:ph idx="1"/>
            <p:extLst>
              <p:ext uri="{D42A27DB-BD31-4B8C-83A1-F6EECF244321}">
                <p14:modId xmlns:p14="http://schemas.microsoft.com/office/powerpoint/2010/main" val="273510325"/>
              </p:ext>
            </p:extLst>
          </p:nvPr>
        </p:nvGraphicFramePr>
        <p:xfrm>
          <a:off x="750552" y="2766708"/>
          <a:ext cx="10691809" cy="2286000"/>
        </p:xfrm>
        <a:graphic>
          <a:graphicData uri="http://schemas.openxmlformats.org/drawingml/2006/table">
            <a:tbl>
              <a:tblPr firstRow="1" bandRow="1">
                <a:tableStyleId>{93296810-A885-4BE3-A3E7-6D5BEEA58F35}</a:tableStyleId>
              </a:tblPr>
              <a:tblGrid>
                <a:gridCol w="2950464">
                  <a:extLst>
                    <a:ext uri="{9D8B030D-6E8A-4147-A177-3AD203B41FA5}">
                      <a16:colId xmlns:a16="http://schemas.microsoft.com/office/drawing/2014/main" val="3091729377"/>
                    </a:ext>
                  </a:extLst>
                </a:gridCol>
                <a:gridCol w="3657600">
                  <a:extLst>
                    <a:ext uri="{9D8B030D-6E8A-4147-A177-3AD203B41FA5}">
                      <a16:colId xmlns:a16="http://schemas.microsoft.com/office/drawing/2014/main" val="948386091"/>
                    </a:ext>
                  </a:extLst>
                </a:gridCol>
                <a:gridCol w="4083745">
                  <a:extLst>
                    <a:ext uri="{9D8B030D-6E8A-4147-A177-3AD203B41FA5}">
                      <a16:colId xmlns:a16="http://schemas.microsoft.com/office/drawing/2014/main" val="1568245904"/>
                    </a:ext>
                  </a:extLst>
                </a:gridCol>
              </a:tblGrid>
              <a:tr h="0">
                <a:tc>
                  <a:txBody>
                    <a:bodyPr/>
                    <a:lstStyle/>
                    <a:p>
                      <a:pPr>
                        <a:buNone/>
                      </a:pPr>
                      <a:r>
                        <a:rPr lang="es-ES" dirty="0"/>
                        <a:t>Propósito</a:t>
                      </a:r>
                    </a:p>
                  </a:txBody>
                  <a:tcPr anchor="ctr"/>
                </a:tc>
                <a:tc>
                  <a:txBody>
                    <a:bodyPr/>
                    <a:lstStyle/>
                    <a:p>
                      <a:pPr>
                        <a:buNone/>
                      </a:pPr>
                      <a:r>
                        <a:rPr lang="es-ES" dirty="0"/>
                        <a:t>Qué hace la IA</a:t>
                      </a:r>
                    </a:p>
                  </a:txBody>
                  <a:tcPr anchor="ctr"/>
                </a:tc>
                <a:tc>
                  <a:txBody>
                    <a:bodyPr/>
                    <a:lstStyle/>
                    <a:p>
                      <a:pPr>
                        <a:buNone/>
                      </a:pPr>
                      <a:r>
                        <a:rPr lang="es-ES" dirty="0"/>
                        <a:t>Ejemplos destacados</a:t>
                      </a:r>
                    </a:p>
                  </a:txBody>
                  <a:tcPr anchor="ctr"/>
                </a:tc>
                <a:extLst>
                  <a:ext uri="{0D108BD9-81ED-4DB2-BD59-A6C34878D82A}">
                    <a16:rowId xmlns:a16="http://schemas.microsoft.com/office/drawing/2014/main" val="2044647511"/>
                  </a:ext>
                </a:extLst>
              </a:tr>
              <a:tr h="0">
                <a:tc>
                  <a:txBody>
                    <a:bodyPr/>
                    <a:lstStyle/>
                    <a:p>
                      <a:pPr>
                        <a:buNone/>
                      </a:pPr>
                      <a:r>
                        <a:rPr lang="es-ES" dirty="0"/>
                        <a:t>Automatización de tareas</a:t>
                      </a:r>
                    </a:p>
                  </a:txBody>
                  <a:tcPr anchor="ctr"/>
                </a:tc>
                <a:tc>
                  <a:txBody>
                    <a:bodyPr/>
                    <a:lstStyle/>
                    <a:p>
                      <a:pPr>
                        <a:buNone/>
                      </a:pPr>
                      <a:r>
                        <a:rPr lang="es-ES" dirty="0"/>
                        <a:t>Ejecuta acciones repetitivas</a:t>
                      </a:r>
                    </a:p>
                  </a:txBody>
                  <a:tcPr anchor="ctr"/>
                </a:tc>
                <a:tc>
                  <a:txBody>
                    <a:bodyPr/>
                    <a:lstStyle/>
                    <a:p>
                      <a:pPr>
                        <a:buNone/>
                      </a:pPr>
                      <a:r>
                        <a:rPr lang="es-ES" dirty="0" err="1"/>
                        <a:t>Power</a:t>
                      </a:r>
                      <a:r>
                        <a:rPr lang="es-ES" dirty="0"/>
                        <a:t> </a:t>
                      </a:r>
                      <a:r>
                        <a:rPr lang="es-ES" dirty="0" err="1"/>
                        <a:t>Automate</a:t>
                      </a:r>
                      <a:r>
                        <a:rPr lang="es-ES" dirty="0"/>
                        <a:t>, </a:t>
                      </a:r>
                      <a:r>
                        <a:rPr lang="es-ES" dirty="0" err="1"/>
                        <a:t>Zapier</a:t>
                      </a:r>
                      <a:r>
                        <a:rPr lang="es-ES" dirty="0"/>
                        <a:t>, RPA, </a:t>
                      </a:r>
                      <a:r>
                        <a:rPr lang="es-ES" dirty="0" err="1"/>
                        <a:t>Chatbots</a:t>
                      </a:r>
                    </a:p>
                  </a:txBody>
                  <a:tcPr anchor="ctr"/>
                </a:tc>
                <a:extLst>
                  <a:ext uri="{0D108BD9-81ED-4DB2-BD59-A6C34878D82A}">
                    <a16:rowId xmlns:a16="http://schemas.microsoft.com/office/drawing/2014/main" val="604838698"/>
                  </a:ext>
                </a:extLst>
              </a:tr>
              <a:tr h="0">
                <a:tc>
                  <a:txBody>
                    <a:bodyPr/>
                    <a:lstStyle/>
                    <a:p>
                      <a:pPr>
                        <a:buNone/>
                      </a:pPr>
                      <a:r>
                        <a:rPr lang="es-ES" dirty="0"/>
                        <a:t>Generación de contenido</a:t>
                      </a:r>
                    </a:p>
                  </a:txBody>
                  <a:tcPr anchor="ctr"/>
                </a:tc>
                <a:tc>
                  <a:txBody>
                    <a:bodyPr/>
                    <a:lstStyle/>
                    <a:p>
                      <a:pPr>
                        <a:buNone/>
                      </a:pPr>
                      <a:r>
                        <a:rPr lang="es-ES" dirty="0"/>
                        <a:t>Produce texto, imagen, código o diseño</a:t>
                      </a:r>
                    </a:p>
                  </a:txBody>
                  <a:tcPr anchor="ctr"/>
                </a:tc>
                <a:tc>
                  <a:txBody>
                    <a:bodyPr/>
                    <a:lstStyle/>
                    <a:p>
                      <a:pPr>
                        <a:buNone/>
                      </a:pPr>
                      <a:r>
                        <a:rPr lang="es-ES" dirty="0" err="1"/>
                        <a:t>ChatGPT</a:t>
                      </a:r>
                      <a:r>
                        <a:rPr lang="es-ES" dirty="0"/>
                        <a:t>, </a:t>
                      </a:r>
                      <a:r>
                        <a:rPr lang="es-ES" dirty="0" err="1"/>
                        <a:t>Copilot</a:t>
                      </a:r>
                      <a:r>
                        <a:rPr lang="es-ES" dirty="0"/>
                        <a:t>, </a:t>
                      </a:r>
                      <a:r>
                        <a:rPr lang="es-ES" dirty="0" err="1"/>
                        <a:t>Midjourney</a:t>
                      </a:r>
                      <a:r>
                        <a:rPr lang="es-ES" dirty="0"/>
                        <a:t>, </a:t>
                      </a:r>
                      <a:r>
                        <a:rPr lang="es-ES" dirty="0" err="1"/>
                        <a:t>Canva</a:t>
                      </a:r>
                      <a:r>
                        <a:rPr lang="es-ES" dirty="0"/>
                        <a:t> AI</a:t>
                      </a:r>
                    </a:p>
                  </a:txBody>
                  <a:tcPr anchor="ctr"/>
                </a:tc>
                <a:extLst>
                  <a:ext uri="{0D108BD9-81ED-4DB2-BD59-A6C34878D82A}">
                    <a16:rowId xmlns:a16="http://schemas.microsoft.com/office/drawing/2014/main" val="2968043553"/>
                  </a:ext>
                </a:extLst>
              </a:tr>
              <a:tr h="0">
                <a:tc>
                  <a:txBody>
                    <a:bodyPr/>
                    <a:lstStyle/>
                    <a:p>
                      <a:pPr>
                        <a:buNone/>
                      </a:pPr>
                      <a:r>
                        <a:rPr lang="es-ES" dirty="0"/>
                        <a:t>Análisis de datos</a:t>
                      </a:r>
                    </a:p>
                  </a:txBody>
                  <a:tcPr anchor="ctr"/>
                </a:tc>
                <a:tc>
                  <a:txBody>
                    <a:bodyPr/>
                    <a:lstStyle/>
                    <a:p>
                      <a:pPr>
                        <a:buNone/>
                      </a:pPr>
                      <a:r>
                        <a:rPr lang="es-ES" dirty="0"/>
                        <a:t>Extrae </a:t>
                      </a:r>
                      <a:r>
                        <a:rPr lang="es-ES" dirty="0" err="1"/>
                        <a:t>insights</a:t>
                      </a:r>
                      <a:r>
                        <a:rPr lang="es-ES" dirty="0"/>
                        <a:t> de grandes volúmenes de </a:t>
                      </a:r>
                      <a:r>
                        <a:rPr lang="es-ES" dirty="0" err="1"/>
                        <a:t>info</a:t>
                      </a:r>
                    </a:p>
                  </a:txBody>
                  <a:tcPr anchor="ctr"/>
                </a:tc>
                <a:tc>
                  <a:txBody>
                    <a:bodyPr/>
                    <a:lstStyle/>
                    <a:p>
                      <a:pPr>
                        <a:buNone/>
                      </a:pPr>
                      <a:r>
                        <a:rPr lang="es-ES" dirty="0" err="1"/>
                        <a:t>Power</a:t>
                      </a:r>
                      <a:r>
                        <a:rPr lang="es-ES" dirty="0"/>
                        <a:t> BI, </a:t>
                      </a:r>
                      <a:r>
                        <a:rPr lang="es-ES" dirty="0" err="1"/>
                        <a:t>Tableau</a:t>
                      </a:r>
                      <a:r>
                        <a:rPr lang="es-ES" dirty="0"/>
                        <a:t>, </a:t>
                      </a:r>
                      <a:r>
                        <a:rPr lang="es-ES" dirty="0" err="1"/>
                        <a:t>AutoML</a:t>
                      </a:r>
                      <a:r>
                        <a:rPr lang="es-ES" dirty="0"/>
                        <a:t>, </a:t>
                      </a:r>
                      <a:r>
                        <a:rPr lang="es-ES" dirty="0" err="1"/>
                        <a:t>ChatGPT</a:t>
                      </a:r>
                      <a:r>
                        <a:rPr lang="es-ES" dirty="0"/>
                        <a:t> + datos</a:t>
                      </a:r>
                    </a:p>
                  </a:txBody>
                  <a:tcPr anchor="ctr"/>
                </a:tc>
                <a:extLst>
                  <a:ext uri="{0D108BD9-81ED-4DB2-BD59-A6C34878D82A}">
                    <a16:rowId xmlns:a16="http://schemas.microsoft.com/office/drawing/2014/main" val="2547184233"/>
                  </a:ext>
                </a:extLst>
              </a:tr>
            </a:tbl>
          </a:graphicData>
        </a:graphic>
      </p:graphicFrame>
      <p:sp>
        <p:nvSpPr>
          <p:cNvPr id="8" name="CuadroTexto 7">
            <a:extLst>
              <a:ext uri="{FF2B5EF4-FFF2-40B4-BE49-F238E27FC236}">
                <a16:creationId xmlns:a16="http://schemas.microsoft.com/office/drawing/2014/main" id="{FA2DDDA3-A5A9-323A-AE96-10B84348D633}"/>
              </a:ext>
            </a:extLst>
          </p:cNvPr>
          <p:cNvSpPr txBox="1"/>
          <p:nvPr/>
        </p:nvSpPr>
        <p:spPr>
          <a:xfrm>
            <a:off x="699545" y="2089434"/>
            <a:ext cx="37429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b="1" dirty="0">
                <a:ea typeface="+mn-lt"/>
                <a:cs typeface="+mn-lt"/>
              </a:rPr>
              <a:t>Tabla resumen</a:t>
            </a:r>
            <a:endParaRPr lang="es-ES" sz="2000" b="1" dirty="0"/>
          </a:p>
        </p:txBody>
      </p:sp>
    </p:spTree>
    <p:extLst>
      <p:ext uri="{BB962C8B-B14F-4D97-AF65-F5344CB8AC3E}">
        <p14:creationId xmlns:p14="http://schemas.microsoft.com/office/powerpoint/2010/main" val="3651812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ECB20-7B54-8711-8179-C08F4050110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AACA47-2849-5CE5-6764-F7BF608B4131}"/>
              </a:ext>
            </a:extLst>
          </p:cNvPr>
          <p:cNvSpPr>
            <a:spLocks noGrp="1"/>
          </p:cNvSpPr>
          <p:nvPr>
            <p:ph type="title"/>
          </p:nvPr>
        </p:nvSpPr>
        <p:spPr/>
        <p:txBody>
          <a:bodyPr>
            <a:normAutofit/>
          </a:bodyPr>
          <a:lstStyle/>
          <a:p>
            <a:pPr algn="ctr">
              <a:spcBef>
                <a:spcPts val="0"/>
              </a:spcBef>
            </a:pPr>
            <a:r>
              <a:rPr lang="es-ES" sz="3600" dirty="0"/>
              <a:t>1. Clasificación de herramientas de IA según su propósito</a:t>
            </a:r>
            <a:endParaRPr lang="es-ES" dirty="0"/>
          </a:p>
        </p:txBody>
      </p:sp>
      <p:sp>
        <p:nvSpPr>
          <p:cNvPr id="4" name="Marcador de contenido 3">
            <a:extLst>
              <a:ext uri="{FF2B5EF4-FFF2-40B4-BE49-F238E27FC236}">
                <a16:creationId xmlns:a16="http://schemas.microsoft.com/office/drawing/2014/main" id="{9FA364BC-B0DF-7F04-2D0D-67B7FA2AA0B2}"/>
              </a:ext>
            </a:extLst>
          </p:cNvPr>
          <p:cNvSpPr>
            <a:spLocks noGrp="1"/>
          </p:cNvSpPr>
          <p:nvPr>
            <p:ph idx="1"/>
          </p:nvPr>
        </p:nvSpPr>
        <p:spPr>
          <a:xfrm>
            <a:off x="700635" y="2383961"/>
            <a:ext cx="10691265" cy="3636088"/>
          </a:xfrm>
        </p:spPr>
        <p:txBody>
          <a:bodyPr vert="horz" lIns="91440" tIns="45720" rIns="91440" bIns="45720" rtlCol="0" anchor="t">
            <a:normAutofit/>
          </a:bodyPr>
          <a:lstStyle/>
          <a:p>
            <a:pPr marL="0" indent="0">
              <a:buNone/>
            </a:pPr>
            <a:r>
              <a:rPr lang="es-ES" b="1" dirty="0"/>
              <a:t>Pregunta para generar reflexión:</a:t>
            </a:r>
          </a:p>
          <a:p>
            <a:r>
              <a:rPr lang="es-ES" dirty="0">
                <a:ea typeface="+mn-lt"/>
                <a:cs typeface="+mn-lt"/>
              </a:rPr>
              <a:t>“Piensa en tu trabajo o en una tarea habitual que hagas. ¿Cuál de estas tres categorías podría ayudarte más: automatizarla, generar contenido, o analizar datos? ¿Qué herramienta usarías?”</a:t>
            </a:r>
            <a:endParaRPr lang="es-ES" dirty="0"/>
          </a:p>
          <a:p>
            <a:endParaRPr lang="es-ES" dirty="0"/>
          </a:p>
        </p:txBody>
      </p:sp>
    </p:spTree>
    <p:extLst>
      <p:ext uri="{BB962C8B-B14F-4D97-AF65-F5344CB8AC3E}">
        <p14:creationId xmlns:p14="http://schemas.microsoft.com/office/powerpoint/2010/main" val="36693233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206FE-2C6B-73EB-0266-1E32C34E7B7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95D6DD-568B-3868-9DA0-191490D35E0E}"/>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925199F1-4494-1E28-A8FC-E971ACED9F35}"/>
              </a:ext>
            </a:extLst>
          </p:cNvPr>
          <p:cNvSpPr>
            <a:spLocks noGrp="1"/>
          </p:cNvSpPr>
          <p:nvPr>
            <p:ph idx="1"/>
          </p:nvPr>
        </p:nvSpPr>
        <p:spPr/>
        <p:txBody>
          <a:bodyPr vert="horz" lIns="91440" tIns="45720" rIns="91440" bIns="45720" rtlCol="0" anchor="t">
            <a:normAutofit/>
          </a:bodyPr>
          <a:lstStyle/>
          <a:p>
            <a:pPr marL="0" indent="0" algn="ctr">
              <a:buNone/>
            </a:pPr>
            <a:r>
              <a:rPr lang="es-ES" dirty="0">
                <a:ea typeface="+mn-lt"/>
                <a:cs typeface="+mn-lt"/>
              </a:rPr>
              <a:t>"Ya no es ciencia ficción: muchas personas usan herramientas de inteligencia artificial en su trabajo, incluso sin darse cuenta. Algunas escriben, otras dibujan, y otras te arman la reunión antes de que te des cuenta. Veamos las más comunes y qué hacen."</a:t>
            </a:r>
            <a:endParaRPr lang="es-ES"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9169906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46019-DEAA-0954-B65F-BED55499596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CE2363-F574-F94B-27BF-70572A5F5EF6}"/>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164EACB9-829F-F7DC-BA3B-76B600B02A99}"/>
              </a:ext>
            </a:extLst>
          </p:cNvPr>
          <p:cNvSpPr>
            <a:spLocks noGrp="1"/>
          </p:cNvSpPr>
          <p:nvPr>
            <p:ph idx="1"/>
          </p:nvPr>
        </p:nvSpPr>
        <p:spPr/>
        <p:txBody>
          <a:bodyPr vert="horz" lIns="91440" tIns="45720" rIns="91440" bIns="45720" rtlCol="0" anchor="t">
            <a:normAutofit fontScale="92500" lnSpcReduction="20000"/>
          </a:bodyPr>
          <a:lstStyle/>
          <a:p>
            <a:pPr>
              <a:buNone/>
            </a:pPr>
            <a:r>
              <a:rPr lang="es-ES" b="1" dirty="0"/>
              <a:t>1. ✍️ Asistentes de texto inteligentes</a:t>
            </a:r>
            <a:endParaRPr lang="es-ES" dirty="0"/>
          </a:p>
          <a:p>
            <a:pPr>
              <a:buNone/>
            </a:pPr>
            <a:r>
              <a:rPr lang="es-ES" i="1" dirty="0">
                <a:ea typeface="+mn-lt"/>
                <a:cs typeface="+mn-lt"/>
              </a:rPr>
              <a:t>(</a:t>
            </a:r>
            <a:r>
              <a:rPr lang="es-ES" i="1" dirty="0" err="1">
                <a:ea typeface="+mn-lt"/>
                <a:cs typeface="+mn-lt"/>
              </a:rPr>
              <a:t>ChatGPT</a:t>
            </a:r>
            <a:r>
              <a:rPr lang="es-ES" i="1" dirty="0">
                <a:ea typeface="+mn-lt"/>
                <a:cs typeface="+mn-lt"/>
              </a:rPr>
              <a:t>, Gemini, Claude, </a:t>
            </a:r>
            <a:r>
              <a:rPr lang="es-ES" i="1" dirty="0" err="1">
                <a:ea typeface="+mn-lt"/>
                <a:cs typeface="+mn-lt"/>
              </a:rPr>
              <a:t>Copilot</a:t>
            </a:r>
            <a:r>
              <a:rPr lang="es-ES" i="1" dirty="0">
                <a:ea typeface="+mn-lt"/>
                <a:cs typeface="+mn-lt"/>
              </a:rPr>
              <a:t>, </a:t>
            </a:r>
            <a:r>
              <a:rPr lang="es-ES" i="1" dirty="0" err="1">
                <a:ea typeface="+mn-lt"/>
                <a:cs typeface="+mn-lt"/>
              </a:rPr>
              <a:t>Notion</a:t>
            </a:r>
            <a:r>
              <a:rPr lang="es-ES" i="1" dirty="0">
                <a:ea typeface="+mn-lt"/>
                <a:cs typeface="+mn-lt"/>
              </a:rPr>
              <a:t> AI)</a:t>
            </a:r>
            <a:endParaRPr lang="es-ES" dirty="0"/>
          </a:p>
          <a:p>
            <a:pPr>
              <a:buNone/>
            </a:pPr>
            <a:r>
              <a:rPr lang="es-ES" i="1" dirty="0">
                <a:ea typeface="+mn-lt"/>
                <a:cs typeface="+mn-lt"/>
              </a:rPr>
              <a:t>“Estos asistentes son como tener un compañero de trabajo 24/7 que nunca se cansa, ni se queja de escribir.”</a:t>
            </a:r>
            <a:endParaRPr lang="es-ES" dirty="0"/>
          </a:p>
          <a:p>
            <a:pPr>
              <a:buNone/>
            </a:pPr>
            <a:r>
              <a:rPr lang="es-ES" dirty="0"/>
              <a:t>📌 ¿Para qué se usan?</a:t>
            </a:r>
          </a:p>
          <a:p>
            <a:pPr>
              <a:buFont typeface="Arial"/>
              <a:buChar char="•"/>
            </a:pPr>
            <a:r>
              <a:rPr lang="es-ES" dirty="0">
                <a:ea typeface="+mn-lt"/>
                <a:cs typeface="+mn-lt"/>
              </a:rPr>
              <a:t>Redactar correos, informes, resúmenes, actas, posts, guías, instrucciones.</a:t>
            </a:r>
            <a:endParaRPr lang="es-ES" dirty="0"/>
          </a:p>
          <a:p>
            <a:pPr>
              <a:buFont typeface="Arial"/>
              <a:buChar char="•"/>
            </a:pPr>
            <a:r>
              <a:rPr lang="es-ES" dirty="0">
                <a:ea typeface="+mn-lt"/>
                <a:cs typeface="+mn-lt"/>
              </a:rPr>
              <a:t>Reescribir o traducir contenido.</a:t>
            </a:r>
            <a:endParaRPr lang="es-ES" dirty="0"/>
          </a:p>
          <a:p>
            <a:pPr>
              <a:buFont typeface="Arial"/>
              <a:buChar char="•"/>
            </a:pPr>
            <a:r>
              <a:rPr lang="es-ES" dirty="0">
                <a:ea typeface="+mn-lt"/>
                <a:cs typeface="+mn-lt"/>
              </a:rPr>
              <a:t>Resumir documentos largos.</a:t>
            </a:r>
            <a:endParaRPr lang="es-ES" dirty="0"/>
          </a:p>
          <a:p>
            <a:pPr>
              <a:buFont typeface="Arial"/>
              <a:buChar char="•"/>
            </a:pPr>
            <a:r>
              <a:rPr lang="es-ES" dirty="0">
                <a:ea typeface="+mn-lt"/>
                <a:cs typeface="+mn-lt"/>
              </a:rPr>
              <a:t>Preparar ideas, esquemas o borradores.</a:t>
            </a:r>
            <a:endParaRPr lang="es-ES" dirty="0"/>
          </a:p>
          <a:p>
            <a:pPr>
              <a:buFont typeface="Arial"/>
              <a:buChar char="•"/>
            </a:pPr>
            <a:r>
              <a:rPr lang="es-ES" dirty="0">
                <a:ea typeface="+mn-lt"/>
                <a:cs typeface="+mn-lt"/>
              </a:rPr>
              <a:t>Crear contenido educativo o guías técnicas.</a:t>
            </a:r>
            <a:endParaRPr lang="es-ES" dirty="0"/>
          </a:p>
          <a:p>
            <a:pPr marL="0" indent="0" algn="ctr">
              <a:buNone/>
            </a:pPr>
            <a:endParaRPr lang="es-ES"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9134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26A2324-08EC-C1C4-8681-B7BEF67587AE}"/>
              </a:ext>
            </a:extLst>
          </p:cNvPr>
          <p:cNvSpPr txBox="1"/>
          <p:nvPr/>
        </p:nvSpPr>
        <p:spPr>
          <a:xfrm>
            <a:off x="5596501" y="773044"/>
            <a:ext cx="5754896" cy="244138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400" kern="1200">
                <a:solidFill>
                  <a:schemeClr val="tx1"/>
                </a:solidFill>
                <a:latin typeface="+mj-lt"/>
                <a:ea typeface="+mj-ea"/>
                <a:cs typeface="+mj-cs"/>
              </a:rPr>
              <a:t>30 de noviembre de 2022: </a:t>
            </a:r>
          </a:p>
          <a:p>
            <a:pPr>
              <a:lnSpc>
                <a:spcPct val="90000"/>
              </a:lnSpc>
              <a:spcBef>
                <a:spcPct val="0"/>
              </a:spcBef>
              <a:spcAft>
                <a:spcPts val="600"/>
              </a:spcAft>
            </a:pPr>
            <a:r>
              <a:rPr lang="en-US" sz="3400" kern="1200">
                <a:solidFill>
                  <a:schemeClr val="tx1"/>
                </a:solidFill>
                <a:latin typeface="+mj-lt"/>
                <a:ea typeface="+mj-ea"/>
                <a:cs typeface="+mj-cs"/>
              </a:rPr>
              <a:t>El día que la inteligencia artificial se volvió conversación</a:t>
            </a:r>
          </a:p>
          <a:p>
            <a:pPr>
              <a:lnSpc>
                <a:spcPct val="90000"/>
              </a:lnSpc>
              <a:spcBef>
                <a:spcPct val="0"/>
              </a:spcBef>
              <a:spcAft>
                <a:spcPts val="600"/>
              </a:spcAft>
            </a:pPr>
            <a:endParaRPr lang="en-US" sz="3400" kern="1200">
              <a:solidFill>
                <a:schemeClr val="tx1"/>
              </a:solidFill>
              <a:latin typeface="+mj-lt"/>
              <a:ea typeface="+mj-ea"/>
              <a:cs typeface="+mj-cs"/>
            </a:endParaRPr>
          </a:p>
        </p:txBody>
      </p:sp>
      <p:pic>
        <p:nvPicPr>
          <p:cNvPr id="5" name="Imagen 4" descr="10 aplicaciones de Chat GPT que nos pueden ahorrar «mucho» tiempo – ANIMSA">
            <a:extLst>
              <a:ext uri="{FF2B5EF4-FFF2-40B4-BE49-F238E27FC236}">
                <a16:creationId xmlns:a16="http://schemas.microsoft.com/office/drawing/2014/main" id="{D65A6F71-5B78-08C7-291E-A8BEB4A884C4}"/>
              </a:ext>
            </a:extLst>
          </p:cNvPr>
          <p:cNvPicPr>
            <a:picLocks noChangeAspect="1"/>
          </p:cNvPicPr>
          <p:nvPr/>
        </p:nvPicPr>
        <p:blipFill>
          <a:blip r:embed="rId2"/>
          <a:stretch>
            <a:fillRect/>
          </a:stretch>
        </p:blipFill>
        <p:spPr>
          <a:xfrm>
            <a:off x="1068130" y="1283684"/>
            <a:ext cx="3876165" cy="3858937"/>
          </a:xfrm>
          <a:prstGeom prst="rect">
            <a:avLst/>
          </a:prstGeom>
        </p:spPr>
      </p:pic>
      <p:sp>
        <p:nvSpPr>
          <p:cNvPr id="2" name="CuadroTexto 1">
            <a:extLst>
              <a:ext uri="{FF2B5EF4-FFF2-40B4-BE49-F238E27FC236}">
                <a16:creationId xmlns:a16="http://schemas.microsoft.com/office/drawing/2014/main" id="{53CC4253-674C-207A-CE76-245DAEADA4C4}"/>
              </a:ext>
            </a:extLst>
          </p:cNvPr>
          <p:cNvSpPr txBox="1"/>
          <p:nvPr/>
        </p:nvSpPr>
        <p:spPr>
          <a:xfrm>
            <a:off x="5596502" y="2890266"/>
            <a:ext cx="5754896" cy="31974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1700" dirty="0"/>
              <a:t>OpenAI </a:t>
            </a:r>
            <a:r>
              <a:rPr lang="en-US" sz="1700" dirty="0" err="1"/>
              <a:t>lanzó</a:t>
            </a:r>
            <a:r>
              <a:rPr lang="en-US" sz="1700" dirty="0"/>
              <a:t> al </a:t>
            </a:r>
            <a:r>
              <a:rPr lang="en-US" sz="1700" dirty="0" err="1"/>
              <a:t>mundo</a:t>
            </a:r>
            <a:r>
              <a:rPr lang="en-US" sz="1700" dirty="0"/>
              <a:t> </a:t>
            </a:r>
            <a:r>
              <a:rPr lang="en-US" sz="1700" b="1" dirty="0"/>
              <a:t>ChatGPT</a:t>
            </a:r>
            <a:r>
              <a:rPr lang="en-US" sz="1700" dirty="0"/>
              <a:t>, </a:t>
            </a:r>
            <a:r>
              <a:rPr lang="en-US" sz="1700" dirty="0" err="1"/>
              <a:t>una</a:t>
            </a:r>
            <a:r>
              <a:rPr lang="en-US" sz="1700" dirty="0"/>
              <a:t> </a:t>
            </a:r>
            <a:r>
              <a:rPr lang="en-US" sz="1700" dirty="0" err="1"/>
              <a:t>interfaz</a:t>
            </a:r>
            <a:r>
              <a:rPr lang="en-US" sz="1700" dirty="0"/>
              <a:t> </a:t>
            </a:r>
            <a:r>
              <a:rPr lang="en-US" sz="1700" dirty="0" err="1"/>
              <a:t>conversacional</a:t>
            </a:r>
            <a:r>
              <a:rPr lang="en-US" sz="1700" dirty="0"/>
              <a:t> </a:t>
            </a:r>
            <a:r>
              <a:rPr lang="en-US" sz="1700" dirty="0" err="1"/>
              <a:t>basada</a:t>
            </a:r>
            <a:r>
              <a:rPr lang="en-US" sz="1700" dirty="0"/>
              <a:t> </a:t>
            </a:r>
            <a:r>
              <a:rPr lang="en-US" sz="1700" dirty="0" err="1"/>
              <a:t>en</a:t>
            </a:r>
            <a:r>
              <a:rPr lang="en-US" sz="1700" dirty="0"/>
              <a:t> </a:t>
            </a:r>
            <a:r>
              <a:rPr lang="en-US" sz="1700" dirty="0" err="1"/>
              <a:t>el</a:t>
            </a:r>
            <a:r>
              <a:rPr lang="en-US" sz="1700" dirty="0"/>
              <a:t> </a:t>
            </a:r>
            <a:r>
              <a:rPr lang="en-US" sz="1700" dirty="0" err="1"/>
              <a:t>modelo</a:t>
            </a:r>
            <a:r>
              <a:rPr lang="en-US" sz="1700" dirty="0"/>
              <a:t> de </a:t>
            </a:r>
            <a:r>
              <a:rPr lang="en-US" sz="1700" dirty="0" err="1"/>
              <a:t>lenguaje</a:t>
            </a:r>
            <a:r>
              <a:rPr lang="en-US" sz="1700" dirty="0"/>
              <a:t> GPT-3.5, que </a:t>
            </a:r>
            <a:r>
              <a:rPr lang="en-US" sz="1700" dirty="0" err="1"/>
              <a:t>por</a:t>
            </a:r>
            <a:r>
              <a:rPr lang="en-US" sz="1700" dirty="0"/>
              <a:t> </a:t>
            </a:r>
            <a:r>
              <a:rPr lang="en-US" sz="1700" dirty="0" err="1"/>
              <a:t>primera</a:t>
            </a:r>
            <a:r>
              <a:rPr lang="en-US" sz="1700" dirty="0"/>
              <a:t> </a:t>
            </a:r>
            <a:r>
              <a:rPr lang="en-US" sz="1700" dirty="0" err="1"/>
              <a:t>vez</a:t>
            </a:r>
            <a:r>
              <a:rPr lang="en-US" sz="1700" dirty="0"/>
              <a:t> </a:t>
            </a:r>
            <a:r>
              <a:rPr lang="en-US" sz="1700" dirty="0" err="1"/>
              <a:t>permitió</a:t>
            </a:r>
            <a:r>
              <a:rPr lang="en-US" sz="1700" dirty="0"/>
              <a:t> a </a:t>
            </a:r>
            <a:r>
              <a:rPr lang="en-US" sz="1700" dirty="0" err="1"/>
              <a:t>millones</a:t>
            </a:r>
            <a:r>
              <a:rPr lang="en-US" sz="1700" dirty="0"/>
              <a:t> de personas </a:t>
            </a:r>
            <a:r>
              <a:rPr lang="en-US" sz="1700" b="1" dirty="0" err="1"/>
              <a:t>interactuar</a:t>
            </a:r>
            <a:r>
              <a:rPr lang="en-US" sz="1700" b="1" dirty="0"/>
              <a:t> </a:t>
            </a:r>
            <a:r>
              <a:rPr lang="en-US" sz="1700" b="1" dirty="0" err="1"/>
              <a:t>libremente</a:t>
            </a:r>
            <a:r>
              <a:rPr lang="en-US" sz="1700" b="1" dirty="0"/>
              <a:t> con </a:t>
            </a:r>
            <a:r>
              <a:rPr lang="en-US" sz="1700" b="1" dirty="0" err="1"/>
              <a:t>una</a:t>
            </a:r>
            <a:r>
              <a:rPr lang="en-US" sz="1700" b="1" dirty="0"/>
              <a:t> IA</a:t>
            </a:r>
            <a:r>
              <a:rPr lang="en-US" sz="1700" dirty="0"/>
              <a:t> </a:t>
            </a:r>
            <a:r>
              <a:rPr lang="en-US" sz="1700" dirty="0" err="1"/>
              <a:t>capaz</a:t>
            </a:r>
            <a:r>
              <a:rPr lang="en-US" sz="1700" dirty="0"/>
              <a:t> de </a:t>
            </a:r>
            <a:r>
              <a:rPr lang="en-US" sz="1700" dirty="0" err="1"/>
              <a:t>redactar</a:t>
            </a:r>
            <a:r>
              <a:rPr lang="en-US" sz="1700" dirty="0"/>
              <a:t> </a:t>
            </a:r>
            <a:r>
              <a:rPr lang="en-US" sz="1700" dirty="0" err="1"/>
              <a:t>textos</a:t>
            </a:r>
            <a:r>
              <a:rPr lang="en-US" sz="1700" dirty="0"/>
              <a:t>, responder </a:t>
            </a:r>
            <a:r>
              <a:rPr lang="en-US" sz="1700" dirty="0" err="1"/>
              <a:t>preguntas</a:t>
            </a:r>
            <a:r>
              <a:rPr lang="en-US" sz="1700" dirty="0"/>
              <a:t> </a:t>
            </a:r>
            <a:r>
              <a:rPr lang="en-US" sz="1700" dirty="0" err="1"/>
              <a:t>complejas</a:t>
            </a:r>
            <a:r>
              <a:rPr lang="en-US" sz="1700" dirty="0"/>
              <a:t>, </a:t>
            </a:r>
            <a:r>
              <a:rPr lang="en-US" sz="1700" dirty="0" err="1"/>
              <a:t>escribir</a:t>
            </a:r>
            <a:r>
              <a:rPr lang="en-US" sz="1700" dirty="0"/>
              <a:t> </a:t>
            </a:r>
            <a:r>
              <a:rPr lang="en-US" sz="1700" dirty="0" err="1"/>
              <a:t>código</a:t>
            </a:r>
            <a:r>
              <a:rPr lang="en-US" sz="1700" dirty="0"/>
              <a:t>, </a:t>
            </a:r>
            <a:r>
              <a:rPr lang="en-US" sz="1700" dirty="0" err="1"/>
              <a:t>resumir</a:t>
            </a:r>
            <a:r>
              <a:rPr lang="en-US" sz="1700" dirty="0"/>
              <a:t> </a:t>
            </a:r>
            <a:r>
              <a:rPr lang="en-US" sz="1700" dirty="0" err="1"/>
              <a:t>documentos</a:t>
            </a:r>
            <a:r>
              <a:rPr lang="en-US" sz="1700" dirty="0"/>
              <a:t>, </a:t>
            </a:r>
            <a:r>
              <a:rPr lang="en-US" sz="1700" dirty="0" err="1"/>
              <a:t>enseñar</a:t>
            </a:r>
            <a:r>
              <a:rPr lang="en-US" sz="1700" dirty="0"/>
              <a:t> </a:t>
            </a:r>
            <a:r>
              <a:rPr lang="en-US" sz="1700" dirty="0" err="1"/>
              <a:t>conceptos</a:t>
            </a:r>
            <a:r>
              <a:rPr lang="en-US" sz="1700" dirty="0"/>
              <a:t>… y </a:t>
            </a:r>
            <a:r>
              <a:rPr lang="en-US" sz="1700" dirty="0" err="1"/>
              <a:t>mucho</a:t>
            </a:r>
            <a:r>
              <a:rPr lang="en-US" sz="1700" dirty="0"/>
              <a:t> </a:t>
            </a:r>
            <a:r>
              <a:rPr lang="en-US" sz="1700" dirty="0" err="1"/>
              <a:t>más</a:t>
            </a:r>
            <a:r>
              <a:rPr lang="en-US" sz="1700" dirty="0"/>
              <a:t>.</a:t>
            </a:r>
            <a:endParaRPr lang="es-ES" dirty="0"/>
          </a:p>
          <a:p>
            <a:pPr indent="-228600" algn="just">
              <a:lnSpc>
                <a:spcPct val="90000"/>
              </a:lnSpc>
              <a:spcAft>
                <a:spcPts val="600"/>
              </a:spcAft>
              <a:buFont typeface="Arial" panose="020B0604020202020204" pitchFamily="34" charset="0"/>
              <a:buChar char="•"/>
            </a:pPr>
            <a:endParaRPr lang="en-US" sz="1700"/>
          </a:p>
          <a:p>
            <a:pPr indent="-228600" algn="just">
              <a:lnSpc>
                <a:spcPct val="90000"/>
              </a:lnSpc>
              <a:spcAft>
                <a:spcPts val="600"/>
              </a:spcAft>
              <a:buFont typeface="Arial" panose="020B0604020202020204" pitchFamily="34" charset="0"/>
              <a:buChar char="•"/>
            </a:pPr>
            <a:r>
              <a:rPr lang="en-US" sz="1700" dirty="0"/>
              <a:t>Ese </a:t>
            </a:r>
            <a:r>
              <a:rPr lang="en-US" sz="1700" dirty="0" err="1"/>
              <a:t>mismo</a:t>
            </a:r>
            <a:r>
              <a:rPr lang="en-US" sz="1700" dirty="0"/>
              <a:t> día, OpenAI lo puso </a:t>
            </a:r>
            <a:r>
              <a:rPr lang="en-US" sz="1700" dirty="0" err="1"/>
              <a:t>en</a:t>
            </a:r>
            <a:r>
              <a:rPr lang="en-US" sz="1700" dirty="0"/>
              <a:t> </a:t>
            </a:r>
            <a:r>
              <a:rPr lang="en-US" sz="1700" dirty="0" err="1"/>
              <a:t>línea</a:t>
            </a:r>
            <a:r>
              <a:rPr lang="en-US" sz="1700" dirty="0"/>
              <a:t> y </a:t>
            </a:r>
            <a:r>
              <a:rPr lang="en-US" sz="1700" dirty="0" err="1"/>
              <a:t>rápidamente</a:t>
            </a:r>
            <a:r>
              <a:rPr lang="en-US" sz="1700" dirty="0"/>
              <a:t> se </a:t>
            </a:r>
            <a:r>
              <a:rPr lang="en-US" sz="1700" dirty="0" err="1"/>
              <a:t>viralizó</a:t>
            </a:r>
            <a:r>
              <a:rPr lang="en-US" sz="1700" dirty="0"/>
              <a:t>; a </a:t>
            </a:r>
            <a:r>
              <a:rPr lang="en-US" sz="1700" dirty="0" err="1"/>
              <a:t>los</a:t>
            </a:r>
            <a:r>
              <a:rPr lang="en-US" sz="1700" dirty="0"/>
              <a:t> </a:t>
            </a:r>
            <a:r>
              <a:rPr lang="en-US" sz="1700" dirty="0" err="1"/>
              <a:t>cinco</a:t>
            </a:r>
            <a:r>
              <a:rPr lang="en-US" sz="1700" dirty="0"/>
              <a:t> días </a:t>
            </a:r>
            <a:r>
              <a:rPr lang="en-US" sz="1700" dirty="0" err="1"/>
              <a:t>ya</a:t>
            </a:r>
            <a:r>
              <a:rPr lang="en-US" sz="1700" dirty="0"/>
              <a:t> </a:t>
            </a:r>
            <a:r>
              <a:rPr lang="en-US" sz="1700" dirty="0" err="1"/>
              <a:t>tenía</a:t>
            </a:r>
            <a:r>
              <a:rPr lang="en-US" sz="1700" dirty="0"/>
              <a:t> </a:t>
            </a:r>
            <a:r>
              <a:rPr lang="en-US" sz="1700" dirty="0" err="1"/>
              <a:t>más</a:t>
            </a:r>
            <a:r>
              <a:rPr lang="en-US" sz="1700" dirty="0"/>
              <a:t> de un </a:t>
            </a:r>
            <a:r>
              <a:rPr lang="en-US" sz="1700" dirty="0" err="1"/>
              <a:t>millón</a:t>
            </a:r>
            <a:r>
              <a:rPr lang="en-US" sz="1700" dirty="0"/>
              <a:t> de </a:t>
            </a:r>
            <a:r>
              <a:rPr lang="en-US" sz="1700" dirty="0" err="1"/>
              <a:t>usuarios</a:t>
            </a:r>
            <a:r>
              <a:rPr lang="en-US" sz="1700" dirty="0"/>
              <a:t> y, </a:t>
            </a:r>
            <a:r>
              <a:rPr lang="en-US" sz="1700" dirty="0" err="1"/>
              <a:t>en</a:t>
            </a:r>
            <a:r>
              <a:rPr lang="en-US" sz="1700" dirty="0"/>
              <a:t> </a:t>
            </a:r>
            <a:r>
              <a:rPr lang="en-US" sz="1700" dirty="0" err="1"/>
              <a:t>sólo</a:t>
            </a:r>
            <a:r>
              <a:rPr lang="en-US" sz="1700" dirty="0"/>
              <a:t> dos meses, </a:t>
            </a:r>
            <a:r>
              <a:rPr lang="en-US" sz="1700" dirty="0" err="1"/>
              <a:t>alcanzó</a:t>
            </a:r>
            <a:r>
              <a:rPr lang="en-US" sz="1700" dirty="0"/>
              <a:t> </a:t>
            </a:r>
            <a:r>
              <a:rPr lang="en-US" sz="1700" dirty="0" err="1"/>
              <a:t>los</a:t>
            </a:r>
            <a:r>
              <a:rPr lang="en-US" sz="1700" dirty="0"/>
              <a:t> 100 </a:t>
            </a:r>
            <a:r>
              <a:rPr lang="en-US" sz="1700" dirty="0" err="1"/>
              <a:t>millones</a:t>
            </a:r>
            <a:r>
              <a:rPr lang="en-US" sz="1700" dirty="0"/>
              <a:t> de </a:t>
            </a:r>
            <a:r>
              <a:rPr lang="en-US" sz="1700" dirty="0" err="1"/>
              <a:t>usuarios</a:t>
            </a:r>
            <a:r>
              <a:rPr lang="en-US" sz="1700" dirty="0"/>
              <a:t> </a:t>
            </a:r>
            <a:r>
              <a:rPr lang="en-US" sz="1700" dirty="0" err="1"/>
              <a:t>activos</a:t>
            </a:r>
            <a:r>
              <a:rPr lang="en-US" sz="1700" dirty="0"/>
              <a:t> al </a:t>
            </a:r>
            <a:r>
              <a:rPr lang="en-US" sz="1700" dirty="0" err="1"/>
              <a:t>mes</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596405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029EE-DFAC-7BFE-70D5-54CEBD5F1A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99CC433-42E5-6F5C-8737-DED84AABC2F2}"/>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FE0B7583-2100-C42D-B381-97F001EB4969}"/>
              </a:ext>
            </a:extLst>
          </p:cNvPr>
          <p:cNvSpPr>
            <a:spLocks noGrp="1"/>
          </p:cNvSpPr>
          <p:nvPr>
            <p:ph idx="1"/>
          </p:nvPr>
        </p:nvSpPr>
        <p:spPr/>
        <p:txBody>
          <a:bodyPr vert="horz" lIns="91440" tIns="45720" rIns="91440" bIns="45720" rtlCol="0" anchor="t">
            <a:normAutofit/>
          </a:bodyPr>
          <a:lstStyle/>
          <a:p>
            <a:pPr>
              <a:buNone/>
            </a:pPr>
            <a:r>
              <a:rPr lang="es-ES" b="1" dirty="0"/>
              <a:t>1. ✍️ Asistentes de texto inteligentes</a:t>
            </a:r>
            <a:endParaRPr lang="es-ES" dirty="0"/>
          </a:p>
          <a:p>
            <a:pPr>
              <a:buNone/>
            </a:pPr>
            <a:r>
              <a:rPr lang="es-ES" dirty="0"/>
              <a:t>Ejemplo en el trabajo:</a:t>
            </a:r>
          </a:p>
          <a:p>
            <a:pPr>
              <a:buFont typeface="Arial"/>
              <a:buChar char="•"/>
            </a:pPr>
            <a:r>
              <a:rPr lang="es-ES" dirty="0">
                <a:ea typeface="+mn-lt"/>
                <a:cs typeface="+mn-lt"/>
              </a:rPr>
              <a:t>“Redáctame un correo profesional para reagendar una reunión.”</a:t>
            </a:r>
            <a:endParaRPr lang="es-ES" dirty="0"/>
          </a:p>
          <a:p>
            <a:pPr>
              <a:buFont typeface="Arial"/>
              <a:buChar char="•"/>
            </a:pPr>
            <a:r>
              <a:rPr lang="es-ES" dirty="0">
                <a:ea typeface="+mn-lt"/>
                <a:cs typeface="+mn-lt"/>
              </a:rPr>
              <a:t>“Hazme un resumen ejecutivo de este documento de 10 páginas.”</a:t>
            </a:r>
          </a:p>
          <a:p>
            <a:pPr>
              <a:buFont typeface="Arial"/>
              <a:buChar char="•"/>
            </a:pPr>
            <a:r>
              <a:rPr lang="es-ES" dirty="0">
                <a:ea typeface="+mn-lt"/>
                <a:cs typeface="+mn-lt"/>
              </a:rPr>
              <a:t>“Dame ideas para una campaña de autocuidado en salud pública.”</a:t>
            </a:r>
            <a:endParaRPr lang="es-ES"/>
          </a:p>
          <a:p>
            <a:pPr>
              <a:buNone/>
            </a:pPr>
            <a:endParaRPr lang="es-ES" i="1" dirty="0"/>
          </a:p>
          <a:p>
            <a:pPr marL="0" indent="0" algn="ctr">
              <a:buNone/>
            </a:pPr>
            <a:endParaRPr lang="es-ES"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2760924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46929-BA95-317A-A0DE-D00D08ECFB9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90B7B61-6613-64E5-8575-ECDA5053E8C4}"/>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579A132D-5BF1-03BC-494E-37D7A549BBDE}"/>
              </a:ext>
            </a:extLst>
          </p:cNvPr>
          <p:cNvSpPr>
            <a:spLocks noGrp="1"/>
          </p:cNvSpPr>
          <p:nvPr>
            <p:ph idx="1"/>
          </p:nvPr>
        </p:nvSpPr>
        <p:spPr>
          <a:xfrm>
            <a:off x="700635" y="2293126"/>
            <a:ext cx="10691265" cy="598181"/>
          </a:xfrm>
        </p:spPr>
        <p:txBody>
          <a:bodyPr vert="horz" lIns="91440" tIns="45720" rIns="91440" bIns="45720" rtlCol="0" anchor="t">
            <a:normAutofit/>
          </a:bodyPr>
          <a:lstStyle/>
          <a:p>
            <a:pPr>
              <a:buNone/>
            </a:pPr>
            <a:r>
              <a:rPr lang="es-ES" b="1" dirty="0"/>
              <a:t>1. ✍️ Asistentes de texto inteligentes</a:t>
            </a:r>
            <a:endParaRPr lang="es-ES" dirty="0"/>
          </a:p>
        </p:txBody>
      </p:sp>
      <p:graphicFrame>
        <p:nvGraphicFramePr>
          <p:cNvPr id="5" name="Tabla 4">
            <a:extLst>
              <a:ext uri="{FF2B5EF4-FFF2-40B4-BE49-F238E27FC236}">
                <a16:creationId xmlns:a16="http://schemas.microsoft.com/office/drawing/2014/main" id="{C30159B1-0581-82DB-A186-9DC3002ABC2A}"/>
              </a:ext>
            </a:extLst>
          </p:cNvPr>
          <p:cNvGraphicFramePr>
            <a:graphicFrameLocks noGrp="1"/>
          </p:cNvGraphicFramePr>
          <p:nvPr>
            <p:extLst>
              <p:ext uri="{D42A27DB-BD31-4B8C-83A1-F6EECF244321}">
                <p14:modId xmlns:p14="http://schemas.microsoft.com/office/powerpoint/2010/main" val="536438474"/>
              </p:ext>
            </p:extLst>
          </p:nvPr>
        </p:nvGraphicFramePr>
        <p:xfrm>
          <a:off x="1095060" y="2806078"/>
          <a:ext cx="8741662" cy="2194560"/>
        </p:xfrm>
        <a:graphic>
          <a:graphicData uri="http://schemas.openxmlformats.org/drawingml/2006/table">
            <a:tbl>
              <a:tblPr firstRow="1" bandRow="1">
                <a:tableStyleId>{93296810-A885-4BE3-A3E7-6D5BEEA58F35}</a:tableStyleId>
              </a:tblPr>
              <a:tblGrid>
                <a:gridCol w="2596895">
                  <a:extLst>
                    <a:ext uri="{9D8B030D-6E8A-4147-A177-3AD203B41FA5}">
                      <a16:colId xmlns:a16="http://schemas.microsoft.com/office/drawing/2014/main" val="3595953365"/>
                    </a:ext>
                  </a:extLst>
                </a:gridCol>
                <a:gridCol w="6144767">
                  <a:extLst>
                    <a:ext uri="{9D8B030D-6E8A-4147-A177-3AD203B41FA5}">
                      <a16:colId xmlns:a16="http://schemas.microsoft.com/office/drawing/2014/main" val="2163872137"/>
                    </a:ext>
                  </a:extLst>
                </a:gridCol>
              </a:tblGrid>
              <a:tr h="0">
                <a:tc>
                  <a:txBody>
                    <a:bodyPr/>
                    <a:lstStyle/>
                    <a:p>
                      <a:pPr>
                        <a:buNone/>
                      </a:pPr>
                      <a:r>
                        <a:rPr lang="es-ES" dirty="0"/>
                        <a:t>Herramienta</a:t>
                      </a:r>
                    </a:p>
                  </a:txBody>
                  <a:tcPr anchor="ctr"/>
                </a:tc>
                <a:tc>
                  <a:txBody>
                    <a:bodyPr/>
                    <a:lstStyle/>
                    <a:p>
                      <a:pPr>
                        <a:buNone/>
                      </a:pPr>
                      <a:r>
                        <a:rPr lang="es-ES" dirty="0"/>
                        <a:t>Característica destacada</a:t>
                      </a:r>
                    </a:p>
                  </a:txBody>
                  <a:tcPr anchor="ctr"/>
                </a:tc>
                <a:extLst>
                  <a:ext uri="{0D108BD9-81ED-4DB2-BD59-A6C34878D82A}">
                    <a16:rowId xmlns:a16="http://schemas.microsoft.com/office/drawing/2014/main" val="296195979"/>
                  </a:ext>
                </a:extLst>
              </a:tr>
              <a:tr h="0">
                <a:tc>
                  <a:txBody>
                    <a:bodyPr/>
                    <a:lstStyle/>
                    <a:p>
                      <a:pPr>
                        <a:buNone/>
                      </a:pPr>
                      <a:r>
                        <a:rPr lang="es-ES" err="1"/>
                        <a:t>ChatGPT</a:t>
                      </a:r>
                      <a:endParaRPr lang="es-ES" dirty="0" err="1"/>
                    </a:p>
                  </a:txBody>
                  <a:tcPr anchor="ctr"/>
                </a:tc>
                <a:tc>
                  <a:txBody>
                    <a:bodyPr/>
                    <a:lstStyle/>
                    <a:p>
                      <a:pPr>
                        <a:buNone/>
                      </a:pPr>
                      <a:r>
                        <a:rPr lang="es-ES" dirty="0"/>
                        <a:t>Versátil, conversacional, accesible</a:t>
                      </a:r>
                    </a:p>
                  </a:txBody>
                  <a:tcPr anchor="ctr"/>
                </a:tc>
                <a:extLst>
                  <a:ext uri="{0D108BD9-81ED-4DB2-BD59-A6C34878D82A}">
                    <a16:rowId xmlns:a16="http://schemas.microsoft.com/office/drawing/2014/main" val="2077109459"/>
                  </a:ext>
                </a:extLst>
              </a:tr>
              <a:tr h="0">
                <a:tc>
                  <a:txBody>
                    <a:bodyPr/>
                    <a:lstStyle/>
                    <a:p>
                      <a:pPr>
                        <a:buNone/>
                      </a:pPr>
                      <a:r>
                        <a:rPr lang="es-ES"/>
                        <a:t>Gemini (Google)</a:t>
                      </a:r>
                    </a:p>
                  </a:txBody>
                  <a:tcPr anchor="ctr"/>
                </a:tc>
                <a:tc>
                  <a:txBody>
                    <a:bodyPr/>
                    <a:lstStyle/>
                    <a:p>
                      <a:pPr>
                        <a:buNone/>
                      </a:pPr>
                      <a:r>
                        <a:rPr lang="es-ES" dirty="0"/>
                        <a:t>Integración con Gmail, Drive y </a:t>
                      </a:r>
                      <a:r>
                        <a:rPr lang="es-ES" dirty="0" err="1"/>
                        <a:t>Docs</a:t>
                      </a:r>
                    </a:p>
                  </a:txBody>
                  <a:tcPr anchor="ctr"/>
                </a:tc>
                <a:extLst>
                  <a:ext uri="{0D108BD9-81ED-4DB2-BD59-A6C34878D82A}">
                    <a16:rowId xmlns:a16="http://schemas.microsoft.com/office/drawing/2014/main" val="2517070252"/>
                  </a:ext>
                </a:extLst>
              </a:tr>
              <a:tr h="0">
                <a:tc>
                  <a:txBody>
                    <a:bodyPr/>
                    <a:lstStyle/>
                    <a:p>
                      <a:pPr>
                        <a:buNone/>
                      </a:pPr>
                      <a:r>
                        <a:rPr lang="es-ES"/>
                        <a:t>Claude</a:t>
                      </a:r>
                    </a:p>
                  </a:txBody>
                  <a:tcPr anchor="ctr"/>
                </a:tc>
                <a:tc>
                  <a:txBody>
                    <a:bodyPr/>
                    <a:lstStyle/>
                    <a:p>
                      <a:pPr>
                        <a:buNone/>
                      </a:pPr>
                      <a:r>
                        <a:rPr lang="es-ES" dirty="0"/>
                        <a:t>Muy bueno leyendo documentos extensos</a:t>
                      </a:r>
                    </a:p>
                  </a:txBody>
                  <a:tcPr anchor="ctr"/>
                </a:tc>
                <a:extLst>
                  <a:ext uri="{0D108BD9-81ED-4DB2-BD59-A6C34878D82A}">
                    <a16:rowId xmlns:a16="http://schemas.microsoft.com/office/drawing/2014/main" val="2597129308"/>
                  </a:ext>
                </a:extLst>
              </a:tr>
              <a:tr h="0">
                <a:tc>
                  <a:txBody>
                    <a:bodyPr/>
                    <a:lstStyle/>
                    <a:p>
                      <a:pPr>
                        <a:buNone/>
                      </a:pPr>
                      <a:r>
                        <a:rPr lang="es-ES" dirty="0" err="1"/>
                        <a:t>Copilot</a:t>
                      </a:r>
                      <a:r>
                        <a:rPr lang="es-ES" dirty="0"/>
                        <a:t> (Microsoft)</a:t>
                      </a:r>
                    </a:p>
                  </a:txBody>
                  <a:tcPr anchor="ctr"/>
                </a:tc>
                <a:tc>
                  <a:txBody>
                    <a:bodyPr/>
                    <a:lstStyle/>
                    <a:p>
                      <a:pPr>
                        <a:buNone/>
                      </a:pPr>
                      <a:r>
                        <a:rPr lang="es-ES" dirty="0"/>
                        <a:t>Integrado con Word, Excel, PowerPoint</a:t>
                      </a:r>
                    </a:p>
                  </a:txBody>
                  <a:tcPr anchor="ctr"/>
                </a:tc>
                <a:extLst>
                  <a:ext uri="{0D108BD9-81ED-4DB2-BD59-A6C34878D82A}">
                    <a16:rowId xmlns:a16="http://schemas.microsoft.com/office/drawing/2014/main" val="628251003"/>
                  </a:ext>
                </a:extLst>
              </a:tr>
              <a:tr h="0">
                <a:tc>
                  <a:txBody>
                    <a:bodyPr/>
                    <a:lstStyle/>
                    <a:p>
                      <a:pPr>
                        <a:buNone/>
                      </a:pPr>
                      <a:r>
                        <a:rPr lang="es-ES" dirty="0" err="1"/>
                        <a:t>Notion</a:t>
                      </a:r>
                      <a:r>
                        <a:rPr lang="es-ES" dirty="0"/>
                        <a:t> AI</a:t>
                      </a:r>
                    </a:p>
                  </a:txBody>
                  <a:tcPr anchor="ctr"/>
                </a:tc>
                <a:tc>
                  <a:txBody>
                    <a:bodyPr/>
                    <a:lstStyle/>
                    <a:p>
                      <a:pPr>
                        <a:buNone/>
                      </a:pPr>
                      <a:r>
                        <a:rPr lang="es-ES" dirty="0"/>
                        <a:t>Genera y organiza notas dentro de un mismo espacio</a:t>
                      </a:r>
                    </a:p>
                  </a:txBody>
                  <a:tcPr anchor="ctr"/>
                </a:tc>
                <a:extLst>
                  <a:ext uri="{0D108BD9-81ED-4DB2-BD59-A6C34878D82A}">
                    <a16:rowId xmlns:a16="http://schemas.microsoft.com/office/drawing/2014/main" val="1990774494"/>
                  </a:ext>
                </a:extLst>
              </a:tr>
            </a:tbl>
          </a:graphicData>
        </a:graphic>
      </p:graphicFrame>
      <p:sp>
        <p:nvSpPr>
          <p:cNvPr id="6" name="CuadroTexto 5">
            <a:extLst>
              <a:ext uri="{FF2B5EF4-FFF2-40B4-BE49-F238E27FC236}">
                <a16:creationId xmlns:a16="http://schemas.microsoft.com/office/drawing/2014/main" id="{E3B9101D-5CC1-FCF8-ECEC-D41D6BC9525E}"/>
              </a:ext>
            </a:extLst>
          </p:cNvPr>
          <p:cNvSpPr txBox="1"/>
          <p:nvPr/>
        </p:nvSpPr>
        <p:spPr>
          <a:xfrm>
            <a:off x="1670304" y="5340096"/>
            <a:ext cx="76443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ea typeface="+mn-lt"/>
                <a:cs typeface="+mn-lt"/>
              </a:rPr>
              <a:t>“No hacen magia, pero sí te ahorran tiempo.”</a:t>
            </a:r>
            <a:endParaRPr lang="es-ES"/>
          </a:p>
        </p:txBody>
      </p:sp>
    </p:spTree>
    <p:extLst>
      <p:ext uri="{BB962C8B-B14F-4D97-AF65-F5344CB8AC3E}">
        <p14:creationId xmlns:p14="http://schemas.microsoft.com/office/powerpoint/2010/main" val="5133119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F84E8-1DD0-CE03-FABF-4C28EF8C31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22C0A4-8357-4C1B-50E2-FA600A97A5E8}"/>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2116983E-03EA-3CEC-2F54-AF70423D79C0}"/>
              </a:ext>
            </a:extLst>
          </p:cNvPr>
          <p:cNvSpPr>
            <a:spLocks noGrp="1"/>
          </p:cNvSpPr>
          <p:nvPr>
            <p:ph idx="1"/>
          </p:nvPr>
        </p:nvSpPr>
        <p:spPr/>
        <p:txBody>
          <a:bodyPr vert="horz" lIns="91440" tIns="45720" rIns="91440" bIns="45720" rtlCol="0" anchor="t">
            <a:normAutofit fontScale="92500" lnSpcReduction="10000"/>
          </a:bodyPr>
          <a:lstStyle/>
          <a:p>
            <a:pPr>
              <a:buNone/>
            </a:pPr>
            <a:r>
              <a:rPr lang="es-ES" b="1" dirty="0"/>
              <a:t>2. 🖼️ Generadores de imagen</a:t>
            </a:r>
            <a:endParaRPr lang="es-ES" dirty="0"/>
          </a:p>
          <a:p>
            <a:pPr>
              <a:buNone/>
            </a:pPr>
            <a:r>
              <a:rPr lang="es-ES" i="1" dirty="0">
                <a:ea typeface="+mn-lt"/>
                <a:cs typeface="+mn-lt"/>
              </a:rPr>
              <a:t>(DALL·E, </a:t>
            </a:r>
            <a:r>
              <a:rPr lang="es-ES" i="1" dirty="0" err="1">
                <a:ea typeface="+mn-lt"/>
                <a:cs typeface="+mn-lt"/>
              </a:rPr>
              <a:t>Midjourney</a:t>
            </a:r>
            <a:r>
              <a:rPr lang="es-ES" i="1" dirty="0">
                <a:ea typeface="+mn-lt"/>
                <a:cs typeface="+mn-lt"/>
              </a:rPr>
              <a:t>, </a:t>
            </a:r>
            <a:r>
              <a:rPr lang="es-ES" i="1" dirty="0" err="1">
                <a:ea typeface="+mn-lt"/>
                <a:cs typeface="+mn-lt"/>
              </a:rPr>
              <a:t>Canva</a:t>
            </a:r>
            <a:r>
              <a:rPr lang="es-ES" i="1" dirty="0">
                <a:ea typeface="+mn-lt"/>
                <a:cs typeface="+mn-lt"/>
              </a:rPr>
              <a:t> AI, Adobe </a:t>
            </a:r>
            <a:r>
              <a:rPr lang="es-ES" i="1" dirty="0" err="1">
                <a:ea typeface="+mn-lt"/>
                <a:cs typeface="+mn-lt"/>
              </a:rPr>
              <a:t>Firefly</a:t>
            </a:r>
            <a:r>
              <a:rPr lang="es-ES" i="1" dirty="0">
                <a:ea typeface="+mn-lt"/>
                <a:cs typeface="+mn-lt"/>
              </a:rPr>
              <a:t>)</a:t>
            </a:r>
            <a:endParaRPr lang="es-ES" dirty="0">
              <a:ea typeface="+mn-lt"/>
              <a:cs typeface="+mn-lt"/>
            </a:endParaRPr>
          </a:p>
          <a:p>
            <a:pPr marL="0" indent="0">
              <a:buNone/>
            </a:pPr>
            <a:r>
              <a:rPr lang="es-ES" i="1" dirty="0">
                <a:ea typeface="+mn-lt"/>
                <a:cs typeface="+mn-lt"/>
              </a:rPr>
              <a:t>“¿Te ha pasado que necesitas una imagen, pero no tienes diseñador? Bueno, ahora puedes ‘pedírsela’ a una IA con una simple frase.”</a:t>
            </a:r>
            <a:endParaRPr lang="es-ES" dirty="0">
              <a:ea typeface="+mn-lt"/>
              <a:cs typeface="+mn-lt"/>
            </a:endParaRPr>
          </a:p>
          <a:p>
            <a:pPr>
              <a:buNone/>
            </a:pPr>
            <a:r>
              <a:rPr lang="es-ES" dirty="0"/>
              <a:t>📌 ¿Para qué se usan?</a:t>
            </a:r>
          </a:p>
          <a:p>
            <a:pPr>
              <a:buFont typeface="Arial"/>
              <a:buChar char="•"/>
            </a:pPr>
            <a:r>
              <a:rPr lang="es-ES" dirty="0">
                <a:ea typeface="+mn-lt"/>
                <a:cs typeface="+mn-lt"/>
              </a:rPr>
              <a:t>Crear imágenes personalizadas para presentaciones, redes sociales o materiales educativos.</a:t>
            </a:r>
          </a:p>
          <a:p>
            <a:pPr>
              <a:buFont typeface="Arial"/>
              <a:buChar char="•"/>
            </a:pPr>
            <a:r>
              <a:rPr lang="es-ES" dirty="0">
                <a:ea typeface="+mn-lt"/>
                <a:cs typeface="+mn-lt"/>
              </a:rPr>
              <a:t>Generar ilustraciones conceptuales.</a:t>
            </a:r>
          </a:p>
          <a:p>
            <a:pPr>
              <a:buFont typeface="Arial"/>
              <a:buChar char="•"/>
            </a:pPr>
            <a:r>
              <a:rPr lang="es-ES" dirty="0">
                <a:ea typeface="+mn-lt"/>
                <a:cs typeface="+mn-lt"/>
              </a:rPr>
              <a:t>Diseñar borradores visuales para ideas o productos.</a:t>
            </a:r>
          </a:p>
          <a:p>
            <a:pPr>
              <a:buFont typeface="Arial"/>
              <a:buChar char="•"/>
            </a:pPr>
            <a:r>
              <a:rPr lang="es-ES" dirty="0">
                <a:ea typeface="+mn-lt"/>
                <a:cs typeface="+mn-lt"/>
              </a:rPr>
              <a:t>Visualizar conceptos abstractos (como emociones, procesos, metáforas visuales).</a:t>
            </a:r>
            <a:endParaRPr lang="es-ES" dirty="0"/>
          </a:p>
          <a:p>
            <a:pPr>
              <a:buNone/>
            </a:pPr>
            <a:endParaRPr lang="es-ES" b="1" dirty="0"/>
          </a:p>
          <a:p>
            <a:pPr marL="0" indent="0" algn="ctr">
              <a:buNone/>
            </a:pPr>
            <a:endParaRPr lang="es-ES"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294083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F1105-0709-8219-9366-A4557DF80F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BC823F9-A171-AC50-7A12-664D66C7DCBA}"/>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FF3D733A-8F4E-0075-231A-CE4D626A795F}"/>
              </a:ext>
            </a:extLst>
          </p:cNvPr>
          <p:cNvSpPr>
            <a:spLocks noGrp="1"/>
          </p:cNvSpPr>
          <p:nvPr>
            <p:ph idx="1"/>
          </p:nvPr>
        </p:nvSpPr>
        <p:spPr/>
        <p:txBody>
          <a:bodyPr vert="horz" lIns="91440" tIns="45720" rIns="91440" bIns="45720" rtlCol="0" anchor="t">
            <a:normAutofit/>
          </a:bodyPr>
          <a:lstStyle/>
          <a:p>
            <a:pPr>
              <a:buNone/>
            </a:pPr>
            <a:r>
              <a:rPr lang="es-ES" b="1" dirty="0"/>
              <a:t>2. 🖼️ Generadores de imagen</a:t>
            </a:r>
            <a:endParaRPr lang="es-ES" dirty="0"/>
          </a:p>
          <a:p>
            <a:pPr>
              <a:buNone/>
            </a:pPr>
            <a:r>
              <a:rPr lang="es-ES" b="1" dirty="0"/>
              <a:t>💡 Ejemplo en el trabajo:</a:t>
            </a:r>
          </a:p>
          <a:p>
            <a:pPr>
              <a:buFont typeface="Arial"/>
              <a:buChar char="•"/>
            </a:pPr>
            <a:r>
              <a:rPr lang="es-ES" dirty="0">
                <a:ea typeface="+mn-lt"/>
                <a:cs typeface="+mn-lt"/>
              </a:rPr>
              <a:t>“Hazme una imagen de una profesional explicando un </a:t>
            </a:r>
            <a:r>
              <a:rPr lang="es-ES" dirty="0" err="1">
                <a:ea typeface="+mn-lt"/>
                <a:cs typeface="+mn-lt"/>
              </a:rPr>
              <a:t>dashboard</a:t>
            </a:r>
            <a:r>
              <a:rPr lang="es-ES" dirty="0">
                <a:ea typeface="+mn-lt"/>
                <a:cs typeface="+mn-lt"/>
              </a:rPr>
              <a:t>.”</a:t>
            </a:r>
          </a:p>
          <a:p>
            <a:pPr>
              <a:buFont typeface="Arial"/>
              <a:buChar char="•"/>
            </a:pPr>
            <a:r>
              <a:rPr lang="es-ES" dirty="0">
                <a:ea typeface="+mn-lt"/>
                <a:cs typeface="+mn-lt"/>
              </a:rPr>
              <a:t>“Genera una ilustración tipo póster sobre seguridad en el trabajo.”</a:t>
            </a:r>
            <a:endParaRPr lang="es-ES" dirty="0"/>
          </a:p>
          <a:p>
            <a:pPr>
              <a:buFont typeface="Arial"/>
              <a:buChar char="•"/>
            </a:pPr>
            <a:r>
              <a:rPr lang="es-ES" dirty="0">
                <a:ea typeface="+mn-lt"/>
                <a:cs typeface="+mn-lt"/>
              </a:rPr>
              <a:t>“Crea un fondo moderno para una presentación corporativa.”</a:t>
            </a:r>
            <a:endParaRPr lang="es-ES" dirty="0"/>
          </a:p>
          <a:p>
            <a:pPr>
              <a:buNone/>
            </a:pPr>
            <a:endParaRPr lang="es-ES" i="1" dirty="0"/>
          </a:p>
          <a:p>
            <a:pPr>
              <a:buNone/>
            </a:pPr>
            <a:endParaRPr lang="es-ES" b="1" dirty="0"/>
          </a:p>
          <a:p>
            <a:pPr marL="0" indent="0" algn="ctr">
              <a:buNone/>
            </a:pPr>
            <a:endParaRPr lang="es-ES"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332917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96753-3185-C465-194B-ED15DDB32A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D0E3AE-C86F-B018-BAEB-4AA05DA4145E}"/>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19F18372-C7B7-B496-A102-F27F2BC0AF18}"/>
              </a:ext>
            </a:extLst>
          </p:cNvPr>
          <p:cNvSpPr>
            <a:spLocks noGrp="1"/>
          </p:cNvSpPr>
          <p:nvPr>
            <p:ph idx="1"/>
          </p:nvPr>
        </p:nvSpPr>
        <p:spPr>
          <a:xfrm>
            <a:off x="700635" y="2293126"/>
            <a:ext cx="10691265" cy="537625"/>
          </a:xfrm>
        </p:spPr>
        <p:txBody>
          <a:bodyPr vert="horz" lIns="91440" tIns="45720" rIns="91440" bIns="45720" rtlCol="0" anchor="t">
            <a:normAutofit/>
          </a:bodyPr>
          <a:lstStyle/>
          <a:p>
            <a:pPr>
              <a:buNone/>
            </a:pPr>
            <a:r>
              <a:rPr lang="es-ES" b="1" dirty="0"/>
              <a:t>2. 🖼️ Generadores de imagen</a:t>
            </a:r>
            <a:endParaRPr lang="es-ES" dirty="0"/>
          </a:p>
        </p:txBody>
      </p:sp>
      <p:graphicFrame>
        <p:nvGraphicFramePr>
          <p:cNvPr id="5" name="Tabla 4">
            <a:extLst>
              <a:ext uri="{FF2B5EF4-FFF2-40B4-BE49-F238E27FC236}">
                <a16:creationId xmlns:a16="http://schemas.microsoft.com/office/drawing/2014/main" id="{F7CB804A-2229-7C5A-243E-26078A9D3172}"/>
              </a:ext>
            </a:extLst>
          </p:cNvPr>
          <p:cNvGraphicFramePr>
            <a:graphicFrameLocks noGrp="1"/>
          </p:cNvGraphicFramePr>
          <p:nvPr>
            <p:extLst>
              <p:ext uri="{D42A27DB-BD31-4B8C-83A1-F6EECF244321}">
                <p14:modId xmlns:p14="http://schemas.microsoft.com/office/powerpoint/2010/main" val="2801135791"/>
              </p:ext>
            </p:extLst>
          </p:nvPr>
        </p:nvGraphicFramePr>
        <p:xfrm>
          <a:off x="1534093" y="2832521"/>
          <a:ext cx="8473439" cy="1828800"/>
        </p:xfrm>
        <a:graphic>
          <a:graphicData uri="http://schemas.openxmlformats.org/drawingml/2006/table">
            <a:tbl>
              <a:tblPr firstRow="1" bandRow="1">
                <a:tableStyleId>{93296810-A885-4BE3-A3E7-6D5BEEA58F35}</a:tableStyleId>
              </a:tblPr>
              <a:tblGrid>
                <a:gridCol w="1999488">
                  <a:extLst>
                    <a:ext uri="{9D8B030D-6E8A-4147-A177-3AD203B41FA5}">
                      <a16:colId xmlns:a16="http://schemas.microsoft.com/office/drawing/2014/main" val="985280070"/>
                    </a:ext>
                  </a:extLst>
                </a:gridCol>
                <a:gridCol w="6473951">
                  <a:extLst>
                    <a:ext uri="{9D8B030D-6E8A-4147-A177-3AD203B41FA5}">
                      <a16:colId xmlns:a16="http://schemas.microsoft.com/office/drawing/2014/main" val="2534266988"/>
                    </a:ext>
                  </a:extLst>
                </a:gridCol>
              </a:tblGrid>
              <a:tr h="0">
                <a:tc>
                  <a:txBody>
                    <a:bodyPr/>
                    <a:lstStyle/>
                    <a:p>
                      <a:pPr>
                        <a:buNone/>
                      </a:pPr>
                      <a:r>
                        <a:rPr lang="es-ES" dirty="0"/>
                        <a:t>Herramienta</a:t>
                      </a:r>
                    </a:p>
                  </a:txBody>
                  <a:tcPr anchor="ctr"/>
                </a:tc>
                <a:tc>
                  <a:txBody>
                    <a:bodyPr/>
                    <a:lstStyle/>
                    <a:p>
                      <a:pPr>
                        <a:buNone/>
                      </a:pPr>
                      <a:r>
                        <a:rPr lang="es-ES" dirty="0"/>
                        <a:t>Característica destacada</a:t>
                      </a:r>
                    </a:p>
                  </a:txBody>
                  <a:tcPr anchor="ctr"/>
                </a:tc>
                <a:extLst>
                  <a:ext uri="{0D108BD9-81ED-4DB2-BD59-A6C34878D82A}">
                    <a16:rowId xmlns:a16="http://schemas.microsoft.com/office/drawing/2014/main" val="3022126769"/>
                  </a:ext>
                </a:extLst>
              </a:tr>
              <a:tr h="0">
                <a:tc>
                  <a:txBody>
                    <a:bodyPr/>
                    <a:lstStyle/>
                    <a:p>
                      <a:pPr>
                        <a:buNone/>
                      </a:pPr>
                      <a:r>
                        <a:rPr lang="es-ES"/>
                        <a:t>DALL·E</a:t>
                      </a:r>
                    </a:p>
                  </a:txBody>
                  <a:tcPr anchor="ctr"/>
                </a:tc>
                <a:tc>
                  <a:txBody>
                    <a:bodyPr/>
                    <a:lstStyle/>
                    <a:p>
                      <a:pPr>
                        <a:buNone/>
                      </a:pPr>
                      <a:r>
                        <a:rPr lang="es-ES" dirty="0"/>
                        <a:t>Integrado con </a:t>
                      </a:r>
                      <a:r>
                        <a:rPr lang="es-ES" dirty="0" err="1"/>
                        <a:t>ChatGPT</a:t>
                      </a:r>
                      <a:r>
                        <a:rPr lang="es-ES" dirty="0"/>
                        <a:t>, fácil de usar</a:t>
                      </a:r>
                    </a:p>
                  </a:txBody>
                  <a:tcPr anchor="ctr"/>
                </a:tc>
                <a:extLst>
                  <a:ext uri="{0D108BD9-81ED-4DB2-BD59-A6C34878D82A}">
                    <a16:rowId xmlns:a16="http://schemas.microsoft.com/office/drawing/2014/main" val="1741317408"/>
                  </a:ext>
                </a:extLst>
              </a:tr>
              <a:tr h="0">
                <a:tc>
                  <a:txBody>
                    <a:bodyPr/>
                    <a:lstStyle/>
                    <a:p>
                      <a:pPr>
                        <a:buNone/>
                      </a:pPr>
                      <a:r>
                        <a:rPr lang="es-ES" dirty="0" err="1"/>
                        <a:t>Midjourney</a:t>
                      </a:r>
                    </a:p>
                  </a:txBody>
                  <a:tcPr anchor="ctr"/>
                </a:tc>
                <a:tc>
                  <a:txBody>
                    <a:bodyPr/>
                    <a:lstStyle/>
                    <a:p>
                      <a:pPr>
                        <a:buNone/>
                      </a:pPr>
                      <a:r>
                        <a:rPr lang="es-ES" dirty="0"/>
                        <a:t>Imágenes artísticas de alta calidad</a:t>
                      </a:r>
                    </a:p>
                  </a:txBody>
                  <a:tcPr anchor="ctr"/>
                </a:tc>
                <a:extLst>
                  <a:ext uri="{0D108BD9-81ED-4DB2-BD59-A6C34878D82A}">
                    <a16:rowId xmlns:a16="http://schemas.microsoft.com/office/drawing/2014/main" val="3313241924"/>
                  </a:ext>
                </a:extLst>
              </a:tr>
              <a:tr h="0">
                <a:tc>
                  <a:txBody>
                    <a:bodyPr/>
                    <a:lstStyle/>
                    <a:p>
                      <a:pPr>
                        <a:buNone/>
                      </a:pPr>
                      <a:r>
                        <a:rPr lang="es-ES" dirty="0" err="1"/>
                        <a:t>Canva</a:t>
                      </a:r>
                      <a:r>
                        <a:rPr lang="es-ES" dirty="0"/>
                        <a:t> AI</a:t>
                      </a:r>
                    </a:p>
                  </a:txBody>
                  <a:tcPr anchor="ctr"/>
                </a:tc>
                <a:tc>
                  <a:txBody>
                    <a:bodyPr/>
                    <a:lstStyle/>
                    <a:p>
                      <a:pPr>
                        <a:buNone/>
                      </a:pPr>
                      <a:r>
                        <a:rPr lang="es-ES" dirty="0"/>
                        <a:t>Generador visual accesible desde presentaciones</a:t>
                      </a:r>
                    </a:p>
                  </a:txBody>
                  <a:tcPr anchor="ctr"/>
                </a:tc>
                <a:extLst>
                  <a:ext uri="{0D108BD9-81ED-4DB2-BD59-A6C34878D82A}">
                    <a16:rowId xmlns:a16="http://schemas.microsoft.com/office/drawing/2014/main" val="1524901612"/>
                  </a:ext>
                </a:extLst>
              </a:tr>
              <a:tr h="0">
                <a:tc>
                  <a:txBody>
                    <a:bodyPr/>
                    <a:lstStyle/>
                    <a:p>
                      <a:pPr>
                        <a:buNone/>
                      </a:pPr>
                      <a:r>
                        <a:rPr lang="es-ES" dirty="0"/>
                        <a:t>Adobe </a:t>
                      </a:r>
                      <a:r>
                        <a:rPr lang="es-ES" dirty="0" err="1"/>
                        <a:t>Firefly</a:t>
                      </a:r>
                    </a:p>
                  </a:txBody>
                  <a:tcPr anchor="ctr"/>
                </a:tc>
                <a:tc>
                  <a:txBody>
                    <a:bodyPr/>
                    <a:lstStyle/>
                    <a:p>
                      <a:pPr>
                        <a:buNone/>
                      </a:pPr>
                      <a:r>
                        <a:rPr lang="es-ES" dirty="0"/>
                        <a:t>Profesional, permite edición avanzada</a:t>
                      </a:r>
                    </a:p>
                  </a:txBody>
                  <a:tcPr anchor="ctr"/>
                </a:tc>
                <a:extLst>
                  <a:ext uri="{0D108BD9-81ED-4DB2-BD59-A6C34878D82A}">
                    <a16:rowId xmlns:a16="http://schemas.microsoft.com/office/drawing/2014/main" val="721722944"/>
                  </a:ext>
                </a:extLst>
              </a:tr>
            </a:tbl>
          </a:graphicData>
        </a:graphic>
      </p:graphicFrame>
      <p:sp>
        <p:nvSpPr>
          <p:cNvPr id="6" name="CuadroTexto 5">
            <a:extLst>
              <a:ext uri="{FF2B5EF4-FFF2-40B4-BE49-F238E27FC236}">
                <a16:creationId xmlns:a16="http://schemas.microsoft.com/office/drawing/2014/main" id="{C37023F5-B22A-1F75-CDCB-B30EA2CB93C5}"/>
              </a:ext>
            </a:extLst>
          </p:cNvPr>
          <p:cNvSpPr txBox="1"/>
          <p:nvPr/>
        </p:nvSpPr>
        <p:spPr>
          <a:xfrm>
            <a:off x="1938528" y="4913376"/>
            <a:ext cx="79491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i="1" dirty="0">
                <a:ea typeface="+mn-lt"/>
                <a:cs typeface="+mn-lt"/>
              </a:rPr>
              <a:t>“No necesitas saber dibujar. Solo necesitas saber explicar lo que quieres.”</a:t>
            </a:r>
            <a:endParaRPr lang="es-ES" i="1" dirty="0"/>
          </a:p>
        </p:txBody>
      </p:sp>
    </p:spTree>
    <p:extLst>
      <p:ext uri="{BB962C8B-B14F-4D97-AF65-F5344CB8AC3E}">
        <p14:creationId xmlns:p14="http://schemas.microsoft.com/office/powerpoint/2010/main" val="1390953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C9F10-CCBE-F5E4-0372-12407E67705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C6208E2-D844-D302-7EA9-8C9F97391F24}"/>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6CF5C68E-61EB-870D-D204-5529EDE08958}"/>
              </a:ext>
            </a:extLst>
          </p:cNvPr>
          <p:cNvSpPr>
            <a:spLocks noGrp="1"/>
          </p:cNvSpPr>
          <p:nvPr>
            <p:ph idx="1"/>
          </p:nvPr>
        </p:nvSpPr>
        <p:spPr/>
        <p:txBody>
          <a:bodyPr vert="horz" lIns="91440" tIns="45720" rIns="91440" bIns="45720" rtlCol="0" anchor="t">
            <a:normAutofit lnSpcReduction="10000"/>
          </a:bodyPr>
          <a:lstStyle/>
          <a:p>
            <a:pPr>
              <a:buNone/>
            </a:pPr>
            <a:r>
              <a:rPr lang="es-ES" b="1" dirty="0"/>
              <a:t>3. 📅 Organizadores y gestores de reuniones inteligentes</a:t>
            </a:r>
            <a:endParaRPr lang="es-ES" dirty="0"/>
          </a:p>
          <a:p>
            <a:pPr>
              <a:buNone/>
            </a:pPr>
            <a:r>
              <a:rPr lang="es-ES" i="1" dirty="0">
                <a:ea typeface="+mn-lt"/>
                <a:cs typeface="+mn-lt"/>
              </a:rPr>
              <a:t>“Sí, la IA también puede ayudarte a ordenar tu día, organizar tus reuniones, y que no se te olvide nada.”</a:t>
            </a:r>
            <a:endParaRPr lang="es-ES" dirty="0"/>
          </a:p>
          <a:p>
            <a:pPr>
              <a:buNone/>
            </a:pPr>
            <a:r>
              <a:rPr lang="es-ES" dirty="0"/>
              <a:t>📌 ¿Para qué se usan?</a:t>
            </a:r>
          </a:p>
          <a:p>
            <a:pPr>
              <a:buFont typeface="Arial"/>
              <a:buChar char="•"/>
            </a:pPr>
            <a:r>
              <a:rPr lang="es-ES" dirty="0">
                <a:ea typeface="+mn-lt"/>
                <a:cs typeface="+mn-lt"/>
              </a:rPr>
              <a:t>Coordinar agendas automáticamente.</a:t>
            </a:r>
          </a:p>
          <a:p>
            <a:pPr>
              <a:buFont typeface="Arial"/>
              <a:buChar char="•"/>
            </a:pPr>
            <a:r>
              <a:rPr lang="es-ES" dirty="0">
                <a:ea typeface="+mn-lt"/>
                <a:cs typeface="+mn-lt"/>
              </a:rPr>
              <a:t>Generar resúmenes de reuniones (minutas).</a:t>
            </a:r>
            <a:endParaRPr lang="es-ES" dirty="0"/>
          </a:p>
          <a:p>
            <a:pPr>
              <a:buFont typeface="Arial"/>
              <a:buChar char="•"/>
            </a:pPr>
            <a:r>
              <a:rPr lang="es-ES" dirty="0">
                <a:ea typeface="+mn-lt"/>
                <a:cs typeface="+mn-lt"/>
              </a:rPr>
              <a:t>Sugerir horarios según disponibilidad.</a:t>
            </a:r>
          </a:p>
          <a:p>
            <a:pPr>
              <a:buFont typeface="Arial"/>
              <a:buChar char="•"/>
            </a:pPr>
            <a:r>
              <a:rPr lang="es-ES" dirty="0">
                <a:ea typeface="+mn-lt"/>
                <a:cs typeface="+mn-lt"/>
              </a:rPr>
              <a:t>Integrar tareas y recordatorios con correo y calendario.</a:t>
            </a:r>
          </a:p>
          <a:p>
            <a:pPr>
              <a:buFont typeface="Arial"/>
              <a:buChar char="•"/>
            </a:pPr>
            <a:r>
              <a:rPr lang="es-ES" dirty="0">
                <a:ea typeface="+mn-lt"/>
                <a:cs typeface="+mn-lt"/>
              </a:rPr>
              <a:t>Analizar emociones o niveles de participación en una reunión.</a:t>
            </a:r>
            <a:endParaRPr lang="es-ES" dirty="0"/>
          </a:p>
        </p:txBody>
      </p:sp>
    </p:spTree>
    <p:extLst>
      <p:ext uri="{BB962C8B-B14F-4D97-AF65-F5344CB8AC3E}">
        <p14:creationId xmlns:p14="http://schemas.microsoft.com/office/powerpoint/2010/main" val="1136027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A549F-94B9-14C9-6B22-6EA274AD72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659262-76F1-4122-4E67-6AC7C8971241}"/>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95627B7B-B8F2-A082-E1F4-083AEF5D4BF1}"/>
              </a:ext>
            </a:extLst>
          </p:cNvPr>
          <p:cNvSpPr>
            <a:spLocks noGrp="1"/>
          </p:cNvSpPr>
          <p:nvPr>
            <p:ph idx="1"/>
          </p:nvPr>
        </p:nvSpPr>
        <p:spPr/>
        <p:txBody>
          <a:bodyPr vert="horz" lIns="91440" tIns="45720" rIns="91440" bIns="45720" rtlCol="0" anchor="t">
            <a:normAutofit/>
          </a:bodyPr>
          <a:lstStyle/>
          <a:p>
            <a:pPr>
              <a:buNone/>
            </a:pPr>
            <a:r>
              <a:rPr lang="es-ES" b="1" dirty="0"/>
              <a:t>3. 📅 Organizadores y gestores de reuniones inteligentes</a:t>
            </a:r>
            <a:endParaRPr lang="es-ES" dirty="0"/>
          </a:p>
          <a:p>
            <a:pPr>
              <a:buNone/>
            </a:pPr>
            <a:r>
              <a:rPr lang="es-ES" b="1" dirty="0"/>
              <a:t>Ejemplo en el trabajo:</a:t>
            </a:r>
          </a:p>
          <a:p>
            <a:pPr>
              <a:buFont typeface="Arial"/>
              <a:buChar char="•"/>
            </a:pPr>
            <a:r>
              <a:rPr lang="es-ES" dirty="0">
                <a:ea typeface="+mn-lt"/>
                <a:cs typeface="+mn-lt"/>
              </a:rPr>
              <a:t>“Resume lo hablado en la reunión y mándalo por correo.”</a:t>
            </a:r>
          </a:p>
          <a:p>
            <a:pPr>
              <a:buFont typeface="Arial"/>
              <a:buChar char="•"/>
            </a:pPr>
            <a:r>
              <a:rPr lang="es-ES" dirty="0">
                <a:ea typeface="+mn-lt"/>
                <a:cs typeface="+mn-lt"/>
              </a:rPr>
              <a:t>“Sugiéreme horario para la próxima reunión con Juan, considerando mi agenda.”</a:t>
            </a:r>
            <a:endParaRPr lang="es-ES" dirty="0"/>
          </a:p>
          <a:p>
            <a:pPr>
              <a:buFont typeface="Arial"/>
              <a:buChar char="•"/>
            </a:pPr>
            <a:r>
              <a:rPr lang="es-ES" dirty="0">
                <a:ea typeface="+mn-lt"/>
                <a:cs typeface="+mn-lt"/>
              </a:rPr>
              <a:t>“Toma nota de acuerdos automáticamente mientras conversamos.”</a:t>
            </a:r>
            <a:endParaRPr lang="es-ES" dirty="0"/>
          </a:p>
          <a:p>
            <a:pPr>
              <a:buNone/>
            </a:pPr>
            <a:endParaRPr lang="es-ES" i="1" dirty="0"/>
          </a:p>
        </p:txBody>
      </p:sp>
    </p:spTree>
    <p:extLst>
      <p:ext uri="{BB962C8B-B14F-4D97-AF65-F5344CB8AC3E}">
        <p14:creationId xmlns:p14="http://schemas.microsoft.com/office/powerpoint/2010/main" val="38320481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54105-BDCD-D346-3ED7-61E4BC0E13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2258C0-1B7F-475B-3DAF-03208E35C885}"/>
              </a:ext>
            </a:extLst>
          </p:cNvPr>
          <p:cNvSpPr>
            <a:spLocks noGrp="1"/>
          </p:cNvSpPr>
          <p:nvPr>
            <p:ph type="title"/>
          </p:nvPr>
        </p:nvSpPr>
        <p:spPr/>
        <p:txBody>
          <a:bodyPr>
            <a:normAutofit/>
          </a:bodyPr>
          <a:lstStyle/>
          <a:p>
            <a:pPr algn="ctr">
              <a:spcBef>
                <a:spcPts val="0"/>
              </a:spcBef>
            </a:pPr>
            <a:r>
              <a:rPr lang="es-ES" sz="3600" dirty="0"/>
              <a:t>2. Herramientas de IA más utilizadas en entornos laborales</a:t>
            </a:r>
            <a:endParaRPr lang="es-ES" dirty="0"/>
          </a:p>
        </p:txBody>
      </p:sp>
      <p:sp>
        <p:nvSpPr>
          <p:cNvPr id="3" name="Marcador de contenido 2">
            <a:extLst>
              <a:ext uri="{FF2B5EF4-FFF2-40B4-BE49-F238E27FC236}">
                <a16:creationId xmlns:a16="http://schemas.microsoft.com/office/drawing/2014/main" id="{21E1A71E-5E95-0238-165D-10B6F1DF96A5}"/>
              </a:ext>
            </a:extLst>
          </p:cNvPr>
          <p:cNvSpPr>
            <a:spLocks noGrp="1"/>
          </p:cNvSpPr>
          <p:nvPr>
            <p:ph idx="1"/>
          </p:nvPr>
        </p:nvSpPr>
        <p:spPr>
          <a:xfrm>
            <a:off x="700635" y="2293126"/>
            <a:ext cx="10691265" cy="502300"/>
          </a:xfrm>
        </p:spPr>
        <p:txBody>
          <a:bodyPr vert="horz" lIns="91440" tIns="45720" rIns="91440" bIns="45720" rtlCol="0" anchor="t">
            <a:normAutofit/>
          </a:bodyPr>
          <a:lstStyle/>
          <a:p>
            <a:pPr>
              <a:buNone/>
            </a:pPr>
            <a:r>
              <a:rPr lang="es-ES" b="1" dirty="0"/>
              <a:t>3. 📅 Organizadores y gestores de reuniones inteligentes</a:t>
            </a:r>
            <a:endParaRPr lang="es-ES" dirty="0"/>
          </a:p>
        </p:txBody>
      </p:sp>
      <p:graphicFrame>
        <p:nvGraphicFramePr>
          <p:cNvPr id="5" name="Tabla 4">
            <a:extLst>
              <a:ext uri="{FF2B5EF4-FFF2-40B4-BE49-F238E27FC236}">
                <a16:creationId xmlns:a16="http://schemas.microsoft.com/office/drawing/2014/main" id="{E1CB2711-FB30-4091-0490-B73BC0618A63}"/>
              </a:ext>
            </a:extLst>
          </p:cNvPr>
          <p:cNvGraphicFramePr>
            <a:graphicFrameLocks noGrp="1"/>
          </p:cNvGraphicFramePr>
          <p:nvPr>
            <p:extLst>
              <p:ext uri="{D42A27DB-BD31-4B8C-83A1-F6EECF244321}">
                <p14:modId xmlns:p14="http://schemas.microsoft.com/office/powerpoint/2010/main" val="3744225253"/>
              </p:ext>
            </p:extLst>
          </p:nvPr>
        </p:nvGraphicFramePr>
        <p:xfrm>
          <a:off x="928530" y="2917097"/>
          <a:ext cx="10619231" cy="2194560"/>
        </p:xfrm>
        <a:graphic>
          <a:graphicData uri="http://schemas.openxmlformats.org/drawingml/2006/table">
            <a:tbl>
              <a:tblPr firstRow="1" bandRow="1">
                <a:tableStyleId>{93296810-A885-4BE3-A3E7-6D5BEEA58F35}</a:tableStyleId>
              </a:tblPr>
              <a:tblGrid>
                <a:gridCol w="3779519">
                  <a:extLst>
                    <a:ext uri="{9D8B030D-6E8A-4147-A177-3AD203B41FA5}">
                      <a16:colId xmlns:a16="http://schemas.microsoft.com/office/drawing/2014/main" val="1915998462"/>
                    </a:ext>
                  </a:extLst>
                </a:gridCol>
                <a:gridCol w="6839712">
                  <a:extLst>
                    <a:ext uri="{9D8B030D-6E8A-4147-A177-3AD203B41FA5}">
                      <a16:colId xmlns:a16="http://schemas.microsoft.com/office/drawing/2014/main" val="2457608548"/>
                    </a:ext>
                  </a:extLst>
                </a:gridCol>
              </a:tblGrid>
              <a:tr h="0">
                <a:tc>
                  <a:txBody>
                    <a:bodyPr/>
                    <a:lstStyle/>
                    <a:p>
                      <a:pPr>
                        <a:buNone/>
                      </a:pPr>
                      <a:r>
                        <a:rPr lang="es-ES" dirty="0"/>
                        <a:t>Herramienta</a:t>
                      </a:r>
                    </a:p>
                  </a:txBody>
                  <a:tcPr anchor="ctr"/>
                </a:tc>
                <a:tc>
                  <a:txBody>
                    <a:bodyPr/>
                    <a:lstStyle/>
                    <a:p>
                      <a:pPr>
                        <a:buNone/>
                      </a:pPr>
                      <a:r>
                        <a:rPr lang="es-ES" dirty="0"/>
                        <a:t>Qué hace</a:t>
                      </a:r>
                    </a:p>
                  </a:txBody>
                  <a:tcPr anchor="ctr"/>
                </a:tc>
                <a:extLst>
                  <a:ext uri="{0D108BD9-81ED-4DB2-BD59-A6C34878D82A}">
                    <a16:rowId xmlns:a16="http://schemas.microsoft.com/office/drawing/2014/main" val="630476586"/>
                  </a:ext>
                </a:extLst>
              </a:tr>
              <a:tr h="0">
                <a:tc>
                  <a:txBody>
                    <a:bodyPr/>
                    <a:lstStyle/>
                    <a:p>
                      <a:pPr>
                        <a:buNone/>
                      </a:pPr>
                      <a:r>
                        <a:rPr lang="es-ES" dirty="0"/>
                        <a:t>Otter.ai</a:t>
                      </a:r>
                    </a:p>
                  </a:txBody>
                  <a:tcPr anchor="ctr"/>
                </a:tc>
                <a:tc>
                  <a:txBody>
                    <a:bodyPr/>
                    <a:lstStyle/>
                    <a:p>
                      <a:pPr>
                        <a:buNone/>
                      </a:pPr>
                      <a:r>
                        <a:rPr lang="es-ES" dirty="0"/>
                        <a:t>Transcribe y resume reuniones automáticamente</a:t>
                      </a:r>
                    </a:p>
                  </a:txBody>
                  <a:tcPr anchor="ctr"/>
                </a:tc>
                <a:extLst>
                  <a:ext uri="{0D108BD9-81ED-4DB2-BD59-A6C34878D82A}">
                    <a16:rowId xmlns:a16="http://schemas.microsoft.com/office/drawing/2014/main" val="2174849356"/>
                  </a:ext>
                </a:extLst>
              </a:tr>
              <a:tr h="0">
                <a:tc>
                  <a:txBody>
                    <a:bodyPr/>
                    <a:lstStyle/>
                    <a:p>
                      <a:pPr>
                        <a:buNone/>
                      </a:pPr>
                      <a:r>
                        <a:rPr lang="es-ES" dirty="0"/>
                        <a:t>Microsoft </a:t>
                      </a:r>
                      <a:r>
                        <a:rPr lang="es-ES" dirty="0" err="1"/>
                        <a:t>Copilot</a:t>
                      </a:r>
                      <a:r>
                        <a:rPr lang="es-ES" dirty="0"/>
                        <a:t> en </a:t>
                      </a:r>
                      <a:r>
                        <a:rPr lang="es-ES" dirty="0" err="1"/>
                        <a:t>Teams</a:t>
                      </a:r>
                    </a:p>
                  </a:txBody>
                  <a:tcPr anchor="ctr"/>
                </a:tc>
                <a:tc>
                  <a:txBody>
                    <a:bodyPr/>
                    <a:lstStyle/>
                    <a:p>
                      <a:pPr>
                        <a:buNone/>
                      </a:pPr>
                      <a:r>
                        <a:rPr lang="es-ES" dirty="0"/>
                        <a:t>Minutas, tareas y resúmenes dentro de </a:t>
                      </a:r>
                      <a:r>
                        <a:rPr lang="es-ES" dirty="0" err="1"/>
                        <a:t>Teams</a:t>
                      </a:r>
                    </a:p>
                  </a:txBody>
                  <a:tcPr anchor="ctr"/>
                </a:tc>
                <a:extLst>
                  <a:ext uri="{0D108BD9-81ED-4DB2-BD59-A6C34878D82A}">
                    <a16:rowId xmlns:a16="http://schemas.microsoft.com/office/drawing/2014/main" val="3910591228"/>
                  </a:ext>
                </a:extLst>
              </a:tr>
              <a:tr h="0">
                <a:tc>
                  <a:txBody>
                    <a:bodyPr/>
                    <a:lstStyle/>
                    <a:p>
                      <a:pPr>
                        <a:buNone/>
                      </a:pPr>
                      <a:r>
                        <a:rPr lang="es-ES" dirty="0"/>
                        <a:t>Reclaim.ai</a:t>
                      </a:r>
                    </a:p>
                  </a:txBody>
                  <a:tcPr anchor="ctr"/>
                </a:tc>
                <a:tc>
                  <a:txBody>
                    <a:bodyPr/>
                    <a:lstStyle/>
                    <a:p>
                      <a:pPr>
                        <a:buNone/>
                      </a:pPr>
                      <a:r>
                        <a:rPr lang="es-ES" dirty="0"/>
                        <a:t>Organiza tu calendario según prioridades y hábitos</a:t>
                      </a:r>
                    </a:p>
                  </a:txBody>
                  <a:tcPr anchor="ctr"/>
                </a:tc>
                <a:extLst>
                  <a:ext uri="{0D108BD9-81ED-4DB2-BD59-A6C34878D82A}">
                    <a16:rowId xmlns:a16="http://schemas.microsoft.com/office/drawing/2014/main" val="2779422147"/>
                  </a:ext>
                </a:extLst>
              </a:tr>
              <a:tr h="0">
                <a:tc>
                  <a:txBody>
                    <a:bodyPr/>
                    <a:lstStyle/>
                    <a:p>
                      <a:pPr>
                        <a:buNone/>
                      </a:pPr>
                      <a:r>
                        <a:rPr lang="es-ES" dirty="0"/>
                        <a:t>x.ai (ahora parte de </a:t>
                      </a:r>
                      <a:r>
                        <a:rPr lang="es-ES" dirty="0" err="1"/>
                        <a:t>Bizzabo</a:t>
                      </a:r>
                      <a:r>
                        <a:rPr lang="es-ES" dirty="0"/>
                        <a:t>)</a:t>
                      </a:r>
                    </a:p>
                  </a:txBody>
                  <a:tcPr anchor="ctr"/>
                </a:tc>
                <a:tc>
                  <a:txBody>
                    <a:bodyPr/>
                    <a:lstStyle/>
                    <a:p>
                      <a:pPr>
                        <a:buNone/>
                      </a:pPr>
                      <a:r>
                        <a:rPr lang="es-ES" dirty="0"/>
                        <a:t>Asistente de programación de reuniones</a:t>
                      </a:r>
                    </a:p>
                  </a:txBody>
                  <a:tcPr anchor="ctr"/>
                </a:tc>
                <a:extLst>
                  <a:ext uri="{0D108BD9-81ED-4DB2-BD59-A6C34878D82A}">
                    <a16:rowId xmlns:a16="http://schemas.microsoft.com/office/drawing/2014/main" val="351391121"/>
                  </a:ext>
                </a:extLst>
              </a:tr>
              <a:tr h="0">
                <a:tc>
                  <a:txBody>
                    <a:bodyPr/>
                    <a:lstStyle/>
                    <a:p>
                      <a:pPr>
                        <a:buNone/>
                      </a:pPr>
                      <a:r>
                        <a:rPr lang="es-ES" dirty="0"/>
                        <a:t>Google </a:t>
                      </a:r>
                      <a:r>
                        <a:rPr lang="es-ES" dirty="0" err="1"/>
                        <a:t>Meet</a:t>
                      </a:r>
                      <a:r>
                        <a:rPr lang="es-ES" dirty="0"/>
                        <a:t> + Gemini</a:t>
                      </a:r>
                    </a:p>
                  </a:txBody>
                  <a:tcPr anchor="ctr"/>
                </a:tc>
                <a:tc>
                  <a:txBody>
                    <a:bodyPr/>
                    <a:lstStyle/>
                    <a:p>
                      <a:pPr>
                        <a:buNone/>
                      </a:pPr>
                      <a:r>
                        <a:rPr lang="es-ES" dirty="0"/>
                        <a:t>Captura acciones y notas clave al final de la videollamada</a:t>
                      </a:r>
                    </a:p>
                  </a:txBody>
                  <a:tcPr anchor="ctr"/>
                </a:tc>
                <a:extLst>
                  <a:ext uri="{0D108BD9-81ED-4DB2-BD59-A6C34878D82A}">
                    <a16:rowId xmlns:a16="http://schemas.microsoft.com/office/drawing/2014/main" val="3760261689"/>
                  </a:ext>
                </a:extLst>
              </a:tr>
            </a:tbl>
          </a:graphicData>
        </a:graphic>
      </p:graphicFrame>
      <p:sp>
        <p:nvSpPr>
          <p:cNvPr id="6" name="CuadroTexto 5">
            <a:extLst>
              <a:ext uri="{FF2B5EF4-FFF2-40B4-BE49-F238E27FC236}">
                <a16:creationId xmlns:a16="http://schemas.microsoft.com/office/drawing/2014/main" id="{CE13FCF6-662B-22CE-6CA0-F52529F5C641}"/>
              </a:ext>
            </a:extLst>
          </p:cNvPr>
          <p:cNvSpPr txBox="1"/>
          <p:nvPr/>
        </p:nvSpPr>
        <p:spPr>
          <a:xfrm>
            <a:off x="2194560" y="5462016"/>
            <a:ext cx="8534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i="1" dirty="0">
                <a:ea typeface="+mn-lt"/>
                <a:cs typeface="+mn-lt"/>
              </a:rPr>
              <a:t>“La IA no solo te ayuda a pensar… también te ayuda a organizarte.”</a:t>
            </a:r>
            <a:endParaRPr lang="es-ES" i="1" dirty="0"/>
          </a:p>
        </p:txBody>
      </p:sp>
    </p:spTree>
    <p:extLst>
      <p:ext uri="{BB962C8B-B14F-4D97-AF65-F5344CB8AC3E}">
        <p14:creationId xmlns:p14="http://schemas.microsoft.com/office/powerpoint/2010/main" val="17715830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0749AC2-920D-830C-FEF5-2E2BC353DAA2}"/>
              </a:ext>
            </a:extLst>
          </p:cNvPr>
          <p:cNvSpPr>
            <a:spLocks noGrp="1"/>
          </p:cNvSpPr>
          <p:nvPr>
            <p:ph type="dt" sz="half" idx="10"/>
          </p:nvPr>
        </p:nvSpPr>
        <p:spPr/>
        <p:txBody>
          <a:bodyPr/>
          <a:lstStyle/>
          <a:p>
            <a:fld id="{FBB3B7F2-0196-4937-A4B1-2E8F12B629FC}" type="datetime1">
              <a:t>07/09/2025</a:t>
            </a:fld>
            <a:endParaRPr lang="en-US" dirty="0"/>
          </a:p>
        </p:txBody>
      </p:sp>
      <p:sp>
        <p:nvSpPr>
          <p:cNvPr id="3" name="Marcador de pie de página 2">
            <a:extLst>
              <a:ext uri="{FF2B5EF4-FFF2-40B4-BE49-F238E27FC236}">
                <a16:creationId xmlns:a16="http://schemas.microsoft.com/office/drawing/2014/main" id="{CA2EE842-A8EB-F0E7-59C3-4B16B8B7D2DE}"/>
              </a:ext>
            </a:extLst>
          </p:cNvPr>
          <p:cNvSpPr>
            <a:spLocks noGrp="1"/>
          </p:cNvSpPr>
          <p:nvPr>
            <p:ph type="ftr" sz="quarter" idx="11"/>
          </p:nvPr>
        </p:nvSpPr>
        <p:spPr/>
        <p:txBody>
          <a:bodyPr/>
          <a:lstStyle/>
          <a:p>
            <a:r>
              <a:rPr lang="en-US" dirty="0"/>
              <a:t>
              </a:t>
            </a:r>
          </a:p>
        </p:txBody>
      </p:sp>
      <p:sp>
        <p:nvSpPr>
          <p:cNvPr id="4" name="Marcador de número de diapositiva 3">
            <a:extLst>
              <a:ext uri="{FF2B5EF4-FFF2-40B4-BE49-F238E27FC236}">
                <a16:creationId xmlns:a16="http://schemas.microsoft.com/office/drawing/2014/main" id="{D1FBA399-ABFD-C4DA-833C-131CA6BFFCE4}"/>
              </a:ext>
            </a:extLst>
          </p:cNvPr>
          <p:cNvSpPr>
            <a:spLocks noGrp="1"/>
          </p:cNvSpPr>
          <p:nvPr>
            <p:ph type="sldNum" sz="quarter" idx="12"/>
          </p:nvPr>
        </p:nvSpPr>
        <p:spPr/>
        <p:txBody>
          <a:bodyPr/>
          <a:lstStyle/>
          <a:p>
            <a:fld id="{E30AF5A0-43BB-4336-8627-9123B9144D80}" type="slidenum">
              <a:rPr lang="en-US" dirty="0"/>
              <a:t>88</a:t>
            </a:fld>
            <a:endParaRPr lang="en-US" dirty="0"/>
          </a:p>
        </p:txBody>
      </p:sp>
      <p:sp>
        <p:nvSpPr>
          <p:cNvPr id="6" name="Título 1">
            <a:extLst>
              <a:ext uri="{FF2B5EF4-FFF2-40B4-BE49-F238E27FC236}">
                <a16:creationId xmlns:a16="http://schemas.microsoft.com/office/drawing/2014/main" id="{9B866B44-92C5-90EE-1699-AFB1AF80E234}"/>
              </a:ext>
            </a:extLst>
          </p:cNvPr>
          <p:cNvSpPr txBox="1">
            <a:spLocks/>
          </p:cNvSpPr>
          <p:nvPr/>
        </p:nvSpPr>
        <p:spPr>
          <a:xfrm>
            <a:off x="700635" y="922096"/>
            <a:ext cx="10691265" cy="1371030"/>
          </a:xfrm>
          <a:prstGeom prst="rect">
            <a:avLst/>
          </a:prstGeom>
        </p:spPr>
        <p:txBody>
          <a:bodyPr>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spcBef>
                <a:spcPts val="0"/>
              </a:spcBef>
            </a:pPr>
            <a:r>
              <a:rPr lang="es-ES" sz="3600" dirty="0"/>
              <a:t>2. Herramientas de IA más utilizadas en entornos laborales</a:t>
            </a:r>
            <a:endParaRPr lang="es-ES" dirty="0"/>
          </a:p>
        </p:txBody>
      </p:sp>
      <p:sp>
        <p:nvSpPr>
          <p:cNvPr id="7" name="CuadroTexto 6">
            <a:extLst>
              <a:ext uri="{FF2B5EF4-FFF2-40B4-BE49-F238E27FC236}">
                <a16:creationId xmlns:a16="http://schemas.microsoft.com/office/drawing/2014/main" id="{CA304DFA-38EB-9991-925F-792976181C95}"/>
              </a:ext>
            </a:extLst>
          </p:cNvPr>
          <p:cNvSpPr txBox="1"/>
          <p:nvPr/>
        </p:nvSpPr>
        <p:spPr>
          <a:xfrm>
            <a:off x="1072896" y="2316480"/>
            <a:ext cx="101559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Cierre:</a:t>
            </a:r>
          </a:p>
          <a:p>
            <a:endParaRPr lang="es-ES" b="1" dirty="0">
              <a:ea typeface="+mn-lt"/>
              <a:cs typeface="+mn-lt"/>
            </a:endParaRPr>
          </a:p>
          <a:p>
            <a:pPr algn="ctr"/>
            <a:r>
              <a:rPr lang="es-ES" i="1" dirty="0">
                <a:ea typeface="+mn-lt"/>
                <a:cs typeface="+mn-lt"/>
              </a:rPr>
              <a:t>“Estas herramientas no vienen a reemplazarte, sino a liberarte de lo mecánico, lo repetitivo y lo que te quita foco. La clave está en aprender a pedirles lo que necesitas, y combinarlas con tu criterio profesional.”</a:t>
            </a:r>
            <a:endParaRPr lang="es-ES" i="1" dirty="0"/>
          </a:p>
          <a:p>
            <a:pPr algn="l"/>
            <a:endParaRPr lang="es-ES" dirty="0"/>
          </a:p>
        </p:txBody>
      </p:sp>
    </p:spTree>
    <p:extLst>
      <p:ext uri="{BB962C8B-B14F-4D97-AF65-F5344CB8AC3E}">
        <p14:creationId xmlns:p14="http://schemas.microsoft.com/office/powerpoint/2010/main" val="10170608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F4CC2-46FE-8CC6-357A-E3CFDD43E89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672DD76-2850-39A4-44A3-0A33FA263185}"/>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4998386C-AAC9-4B7B-9DA0-D3DFDED2AC2D}"/>
              </a:ext>
            </a:extLst>
          </p:cNvPr>
          <p:cNvSpPr>
            <a:spLocks noGrp="1"/>
          </p:cNvSpPr>
          <p:nvPr>
            <p:ph idx="1"/>
          </p:nvPr>
        </p:nvSpPr>
        <p:spPr/>
        <p:txBody>
          <a:bodyPr vert="horz" lIns="91440" tIns="45720" rIns="91440" bIns="45720" rtlCol="0" anchor="t">
            <a:normAutofit/>
          </a:bodyPr>
          <a:lstStyle/>
          <a:p>
            <a:pPr marL="0" indent="0" algn="ctr">
              <a:buNone/>
            </a:pPr>
            <a:endParaRPr lang="es-ES" i="1" dirty="0">
              <a:ea typeface="+mn-lt"/>
              <a:cs typeface="+mn-lt"/>
            </a:endParaRPr>
          </a:p>
          <a:p>
            <a:pPr marL="0" indent="0" algn="ctr">
              <a:buNone/>
            </a:pPr>
            <a:endParaRPr lang="es-ES" i="1" dirty="0">
              <a:ea typeface="+mn-lt"/>
              <a:cs typeface="+mn-lt"/>
            </a:endParaRPr>
          </a:p>
          <a:p>
            <a:pPr marL="0" indent="0" algn="ctr">
              <a:buNone/>
            </a:pPr>
            <a:r>
              <a:rPr lang="es-ES" i="1" dirty="0">
                <a:ea typeface="+mn-lt"/>
                <a:cs typeface="+mn-lt"/>
              </a:rPr>
              <a:t>“Ya vimos lo que hacen estas herramientas… pero ahora viene la parte importante: ¿qué tanto las puedo usar en mi organización? ¿Me van a ayudar de verdad? ¿O me van a generar más problemas de los que resuelven?”</a:t>
            </a:r>
            <a:endParaRPr lang="es-ES" i="1"/>
          </a:p>
          <a:p>
            <a:endParaRPr lang="es-ES" dirty="0"/>
          </a:p>
          <a:p>
            <a:pPr marL="0" indent="0">
              <a:buNone/>
            </a:pPr>
            <a:endParaRPr lang="es-ES" b="1" dirty="0"/>
          </a:p>
          <a:p>
            <a:pPr marL="0" indent="0">
              <a:buNone/>
            </a:pPr>
            <a:endParaRPr lang="es-ES" i="1" dirty="0"/>
          </a:p>
          <a:p>
            <a:pPr marL="0" indent="0">
              <a:lnSpc>
                <a:spcPct val="200000"/>
              </a:lnSpc>
              <a:buNone/>
            </a:pPr>
            <a:endParaRPr lang="es-ES" dirty="0"/>
          </a:p>
          <a:p>
            <a:pPr marL="342900" indent="-342900"/>
            <a:endParaRPr lang="es-ES" dirty="0"/>
          </a:p>
          <a:p>
            <a:pPr>
              <a:buNone/>
            </a:pPr>
            <a:endParaRPr lang="es-ES" dirty="0"/>
          </a:p>
          <a:p>
            <a:pPr marL="0" indent="0">
              <a:buNone/>
            </a:pPr>
            <a:endParaRPr lang="es-ES" dirty="0"/>
          </a:p>
          <a:p>
            <a:endParaRPr lang="es-ES" dirty="0"/>
          </a:p>
        </p:txBody>
      </p:sp>
    </p:spTree>
    <p:extLst>
      <p:ext uri="{BB962C8B-B14F-4D97-AF65-F5344CB8AC3E}">
        <p14:creationId xmlns:p14="http://schemas.microsoft.com/office/powerpoint/2010/main" val="184486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4F66F1-CB14-57B2-5791-1B36CDAB863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A1DFBF13-B72B-54CB-27D8-A647C4237A85}"/>
              </a:ext>
            </a:extLst>
          </p:cNvPr>
          <p:cNvSpPr txBox="1"/>
          <p:nvPr/>
        </p:nvSpPr>
        <p:spPr>
          <a:xfrm>
            <a:off x="953618" y="879368"/>
            <a:ext cx="10279639" cy="166756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cap="all" spc="30" dirty="0">
                <a:latin typeface="+mj-lt"/>
                <a:ea typeface="+mj-ea"/>
                <a:cs typeface="+mj-cs"/>
              </a:rPr>
              <a:t>2023 — </a:t>
            </a:r>
            <a:r>
              <a:rPr lang="en-US" sz="3600" cap="all" spc="30" dirty="0" err="1">
                <a:latin typeface="+mj-lt"/>
                <a:ea typeface="+mj-ea"/>
                <a:cs typeface="+mj-cs"/>
              </a:rPr>
              <a:t>Expansión</a:t>
            </a:r>
            <a:r>
              <a:rPr lang="en-US" sz="3600" cap="all" spc="30" dirty="0">
                <a:latin typeface="+mj-lt"/>
                <a:ea typeface="+mj-ea"/>
                <a:cs typeface="+mj-cs"/>
              </a:rPr>
              <a:t> </a:t>
            </a:r>
            <a:r>
              <a:rPr lang="en-US" sz="3600" cap="all" spc="30" dirty="0" err="1">
                <a:latin typeface="+mj-lt"/>
                <a:ea typeface="+mj-ea"/>
                <a:cs typeface="+mj-cs"/>
              </a:rPr>
              <a:t>masiva</a:t>
            </a:r>
            <a:r>
              <a:rPr lang="en-US" sz="3600" cap="all" spc="30" dirty="0">
                <a:latin typeface="+mj-lt"/>
                <a:ea typeface="+mj-ea"/>
                <a:cs typeface="+mj-cs"/>
              </a:rPr>
              <a:t> y </a:t>
            </a:r>
            <a:r>
              <a:rPr lang="en-US" sz="3600" cap="all" spc="30" dirty="0" err="1">
                <a:latin typeface="+mj-lt"/>
                <a:ea typeface="+mj-ea"/>
                <a:cs typeface="+mj-cs"/>
              </a:rPr>
              <a:t>el</a:t>
            </a:r>
            <a:r>
              <a:rPr lang="en-US" sz="3600" cap="all" spc="30" dirty="0">
                <a:latin typeface="+mj-lt"/>
                <a:ea typeface="+mj-ea"/>
                <a:cs typeface="+mj-cs"/>
              </a:rPr>
              <a:t> </a:t>
            </a:r>
            <a:r>
              <a:rPr lang="en-US" sz="3600" cap="all" spc="30" dirty="0" err="1">
                <a:latin typeface="+mj-lt"/>
                <a:ea typeface="+mj-ea"/>
                <a:cs typeface="+mj-cs"/>
              </a:rPr>
              <a:t>inicio</a:t>
            </a:r>
            <a:r>
              <a:rPr lang="en-US" sz="3600" cap="all" spc="30" dirty="0">
                <a:latin typeface="+mj-lt"/>
                <a:ea typeface="+mj-ea"/>
                <a:cs typeface="+mj-cs"/>
              </a:rPr>
              <a:t> del boom de la IA</a:t>
            </a:r>
            <a:endParaRPr lang="es-ES" sz="3600" cap="all" spc="30" dirty="0">
              <a:latin typeface="+mj-lt"/>
              <a:ea typeface="+mj-ea"/>
              <a:cs typeface="+mj-cs"/>
            </a:endParaRPr>
          </a:p>
          <a:p>
            <a:pPr algn="ctr">
              <a:lnSpc>
                <a:spcPct val="90000"/>
              </a:lnSpc>
              <a:spcBef>
                <a:spcPct val="0"/>
              </a:spcBef>
              <a:spcAft>
                <a:spcPts val="600"/>
              </a:spcAft>
            </a:pPr>
            <a:endParaRPr lang="en-US" sz="3400" kern="1200">
              <a:solidFill>
                <a:schemeClr val="tx1"/>
              </a:solidFill>
              <a:latin typeface="+mj-lt"/>
              <a:ea typeface="+mj-ea"/>
              <a:cs typeface="+mj-cs"/>
            </a:endParaRPr>
          </a:p>
        </p:txBody>
      </p:sp>
      <p:sp>
        <p:nvSpPr>
          <p:cNvPr id="2" name="CuadroTexto 1">
            <a:extLst>
              <a:ext uri="{FF2B5EF4-FFF2-40B4-BE49-F238E27FC236}">
                <a16:creationId xmlns:a16="http://schemas.microsoft.com/office/drawing/2014/main" id="{D20B8F30-2967-92E2-E2C9-F598B5CAA737}"/>
              </a:ext>
            </a:extLst>
          </p:cNvPr>
          <p:cNvSpPr txBox="1"/>
          <p:nvPr/>
        </p:nvSpPr>
        <p:spPr>
          <a:xfrm>
            <a:off x="811852" y="2240499"/>
            <a:ext cx="10563174" cy="31974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gn="just">
              <a:buFont typeface="Arial"/>
              <a:buChar char="•"/>
            </a:pPr>
            <a:r>
              <a:rPr lang="en-US" sz="1700" dirty="0" err="1">
                <a:ea typeface="+mn-lt"/>
                <a:cs typeface="+mn-lt"/>
              </a:rPr>
              <a:t>Enero</a:t>
            </a:r>
            <a:r>
              <a:rPr lang="en-US" sz="1700" dirty="0">
                <a:ea typeface="+mn-lt"/>
                <a:cs typeface="+mn-lt"/>
              </a:rPr>
              <a:t>: Microsoft </a:t>
            </a:r>
            <a:r>
              <a:rPr lang="en-US" sz="1700" dirty="0" err="1">
                <a:ea typeface="+mn-lt"/>
                <a:cs typeface="+mn-lt"/>
              </a:rPr>
              <a:t>anuncia</a:t>
            </a:r>
            <a:r>
              <a:rPr lang="en-US" sz="1700" dirty="0">
                <a:ea typeface="+mn-lt"/>
                <a:cs typeface="+mn-lt"/>
              </a:rPr>
              <a:t> </a:t>
            </a:r>
            <a:r>
              <a:rPr lang="en-US" sz="1700" dirty="0" err="1">
                <a:ea typeface="+mn-lt"/>
                <a:cs typeface="+mn-lt"/>
              </a:rPr>
              <a:t>una</a:t>
            </a:r>
            <a:r>
              <a:rPr lang="en-US" sz="1700" dirty="0">
                <a:ea typeface="+mn-lt"/>
                <a:cs typeface="+mn-lt"/>
              </a:rPr>
              <a:t> </a:t>
            </a:r>
            <a:r>
              <a:rPr lang="en-US" sz="1700" dirty="0" err="1">
                <a:ea typeface="+mn-lt"/>
                <a:cs typeface="+mn-lt"/>
              </a:rPr>
              <a:t>inversión</a:t>
            </a:r>
            <a:r>
              <a:rPr lang="en-US" sz="1700" dirty="0">
                <a:ea typeface="+mn-lt"/>
                <a:cs typeface="+mn-lt"/>
              </a:rPr>
              <a:t> </a:t>
            </a:r>
            <a:r>
              <a:rPr lang="en-US" sz="1700" dirty="0" err="1">
                <a:ea typeface="+mn-lt"/>
                <a:cs typeface="+mn-lt"/>
              </a:rPr>
              <a:t>multimillonaria</a:t>
            </a:r>
            <a:r>
              <a:rPr lang="en-US" sz="1700" dirty="0">
                <a:ea typeface="+mn-lt"/>
                <a:cs typeface="+mn-lt"/>
              </a:rPr>
              <a:t> </a:t>
            </a:r>
            <a:r>
              <a:rPr lang="en-US" sz="1700" dirty="0" err="1">
                <a:ea typeface="+mn-lt"/>
                <a:cs typeface="+mn-lt"/>
              </a:rPr>
              <a:t>en</a:t>
            </a:r>
            <a:r>
              <a:rPr lang="en-US" sz="1700" dirty="0">
                <a:ea typeface="+mn-lt"/>
                <a:cs typeface="+mn-lt"/>
              </a:rPr>
              <a:t> OpenAI (10 mil </a:t>
            </a:r>
            <a:r>
              <a:rPr lang="en-US" sz="1700" dirty="0" err="1">
                <a:ea typeface="+mn-lt"/>
                <a:cs typeface="+mn-lt"/>
              </a:rPr>
              <a:t>millones</a:t>
            </a:r>
            <a:r>
              <a:rPr lang="en-US" sz="1700" dirty="0">
                <a:ea typeface="+mn-lt"/>
                <a:cs typeface="+mn-lt"/>
              </a:rPr>
              <a:t> USD).</a:t>
            </a:r>
            <a:endParaRPr lang="es-ES" sz="1700">
              <a:ea typeface="+mn-lt"/>
              <a:cs typeface="+mn-lt"/>
            </a:endParaRPr>
          </a:p>
          <a:p>
            <a:pPr marL="285750" indent="-285750" algn="just">
              <a:buFont typeface="Arial"/>
              <a:buChar char="•"/>
            </a:pPr>
            <a:r>
              <a:rPr lang="en-US" sz="1700" dirty="0" err="1">
                <a:ea typeface="+mn-lt"/>
                <a:cs typeface="+mn-lt"/>
              </a:rPr>
              <a:t>Febrero</a:t>
            </a:r>
            <a:r>
              <a:rPr lang="en-US" sz="1700" dirty="0">
                <a:ea typeface="+mn-lt"/>
                <a:cs typeface="+mn-lt"/>
              </a:rPr>
              <a:t>: Bing integra ChatGPT, </a:t>
            </a:r>
            <a:r>
              <a:rPr lang="en-US" sz="1700" dirty="0" err="1">
                <a:ea typeface="+mn-lt"/>
                <a:cs typeface="+mn-lt"/>
              </a:rPr>
              <a:t>lanzando</a:t>
            </a:r>
            <a:r>
              <a:rPr lang="en-US" sz="1700" dirty="0">
                <a:ea typeface="+mn-lt"/>
                <a:cs typeface="+mn-lt"/>
              </a:rPr>
              <a:t> </a:t>
            </a:r>
            <a:r>
              <a:rPr lang="en-US" sz="1700" dirty="0" err="1">
                <a:ea typeface="+mn-lt"/>
                <a:cs typeface="+mn-lt"/>
              </a:rPr>
              <a:t>el</a:t>
            </a:r>
            <a:r>
              <a:rPr lang="en-US" sz="1700" dirty="0">
                <a:ea typeface="+mn-lt"/>
                <a:cs typeface="+mn-lt"/>
              </a:rPr>
              <a:t> </a:t>
            </a:r>
            <a:r>
              <a:rPr lang="en-US" sz="1700" dirty="0" err="1">
                <a:ea typeface="+mn-lt"/>
                <a:cs typeface="+mn-lt"/>
              </a:rPr>
              <a:t>concepto</a:t>
            </a:r>
            <a:r>
              <a:rPr lang="en-US" sz="1700" dirty="0">
                <a:ea typeface="+mn-lt"/>
                <a:cs typeface="+mn-lt"/>
              </a:rPr>
              <a:t> de "</a:t>
            </a:r>
            <a:r>
              <a:rPr lang="en-US" sz="1700" dirty="0" err="1">
                <a:ea typeface="+mn-lt"/>
                <a:cs typeface="+mn-lt"/>
              </a:rPr>
              <a:t>copilotos</a:t>
            </a:r>
            <a:r>
              <a:rPr lang="en-US" sz="1700" dirty="0">
                <a:ea typeface="+mn-lt"/>
                <a:cs typeface="+mn-lt"/>
              </a:rPr>
              <a:t> de IA".</a:t>
            </a:r>
          </a:p>
          <a:p>
            <a:pPr marL="285750" indent="-285750" algn="just">
              <a:buFont typeface="Arial"/>
              <a:buChar char="•"/>
            </a:pPr>
            <a:r>
              <a:rPr lang="en-US" sz="1700" dirty="0">
                <a:ea typeface="+mn-lt"/>
                <a:cs typeface="+mn-lt"/>
              </a:rPr>
              <a:t>Marzo: Se </a:t>
            </a:r>
            <a:r>
              <a:rPr lang="en-US" sz="1700" err="1">
                <a:ea typeface="+mn-lt"/>
                <a:cs typeface="+mn-lt"/>
              </a:rPr>
              <a:t>lanza</a:t>
            </a:r>
            <a:r>
              <a:rPr lang="en-US" sz="1700" dirty="0">
                <a:ea typeface="+mn-lt"/>
                <a:cs typeface="+mn-lt"/>
              </a:rPr>
              <a:t> GPT-4, </a:t>
            </a:r>
            <a:r>
              <a:rPr lang="en-US" sz="1700" err="1">
                <a:ea typeface="+mn-lt"/>
                <a:cs typeface="+mn-lt"/>
              </a:rPr>
              <a:t>más</a:t>
            </a:r>
            <a:r>
              <a:rPr lang="en-US" sz="1700" dirty="0">
                <a:ea typeface="+mn-lt"/>
                <a:cs typeface="+mn-lt"/>
              </a:rPr>
              <a:t> </a:t>
            </a:r>
            <a:r>
              <a:rPr lang="en-US" sz="1700" err="1">
                <a:ea typeface="+mn-lt"/>
                <a:cs typeface="+mn-lt"/>
              </a:rPr>
              <a:t>preciso</a:t>
            </a:r>
            <a:r>
              <a:rPr lang="en-US" sz="1700" dirty="0">
                <a:ea typeface="+mn-lt"/>
                <a:cs typeface="+mn-lt"/>
              </a:rPr>
              <a:t>, </a:t>
            </a:r>
            <a:r>
              <a:rPr lang="en-US" sz="1700" err="1">
                <a:ea typeface="+mn-lt"/>
                <a:cs typeface="+mn-lt"/>
              </a:rPr>
              <a:t>creativo</a:t>
            </a:r>
            <a:r>
              <a:rPr lang="en-US" sz="1700" dirty="0">
                <a:ea typeface="+mn-lt"/>
                <a:cs typeface="+mn-lt"/>
              </a:rPr>
              <a:t> y multimodal (</a:t>
            </a:r>
            <a:r>
              <a:rPr lang="en-US" sz="1700" err="1">
                <a:ea typeface="+mn-lt"/>
                <a:cs typeface="+mn-lt"/>
              </a:rPr>
              <a:t>texto</a:t>
            </a:r>
            <a:r>
              <a:rPr lang="en-US" sz="1700" dirty="0">
                <a:ea typeface="+mn-lt"/>
                <a:cs typeface="+mn-lt"/>
              </a:rPr>
              <a:t> e </a:t>
            </a:r>
            <a:r>
              <a:rPr lang="en-US" sz="1700" err="1">
                <a:ea typeface="+mn-lt"/>
                <a:cs typeface="+mn-lt"/>
              </a:rPr>
              <a:t>imágenes</a:t>
            </a:r>
            <a:r>
              <a:rPr lang="en-US" sz="1700" dirty="0">
                <a:ea typeface="+mn-lt"/>
                <a:cs typeface="+mn-lt"/>
              </a:rPr>
              <a:t>).</a:t>
            </a:r>
          </a:p>
          <a:p>
            <a:pPr marL="285750" indent="-285750" algn="just">
              <a:buFont typeface="Arial"/>
              <a:buChar char="•"/>
            </a:pPr>
            <a:r>
              <a:rPr lang="en-US" sz="1700" dirty="0">
                <a:ea typeface="+mn-lt"/>
                <a:cs typeface="+mn-lt"/>
              </a:rPr>
              <a:t>Primavera/</a:t>
            </a:r>
            <a:r>
              <a:rPr lang="en-US" sz="1700" err="1">
                <a:ea typeface="+mn-lt"/>
                <a:cs typeface="+mn-lt"/>
              </a:rPr>
              <a:t>verano</a:t>
            </a:r>
            <a:r>
              <a:rPr lang="en-US" sz="1700" dirty="0">
                <a:ea typeface="+mn-lt"/>
                <a:cs typeface="+mn-lt"/>
              </a:rPr>
              <a:t>: Google </a:t>
            </a:r>
            <a:r>
              <a:rPr lang="en-US" sz="1700" err="1">
                <a:ea typeface="+mn-lt"/>
                <a:cs typeface="+mn-lt"/>
              </a:rPr>
              <a:t>responde</a:t>
            </a:r>
            <a:r>
              <a:rPr lang="en-US" sz="1700" dirty="0">
                <a:ea typeface="+mn-lt"/>
                <a:cs typeface="+mn-lt"/>
              </a:rPr>
              <a:t> con Bard, Meta </a:t>
            </a:r>
            <a:r>
              <a:rPr lang="en-US" sz="1700" err="1">
                <a:ea typeface="+mn-lt"/>
                <a:cs typeface="+mn-lt"/>
              </a:rPr>
              <a:t>mejora</a:t>
            </a:r>
            <a:r>
              <a:rPr lang="en-US" sz="1700" dirty="0">
                <a:ea typeface="+mn-lt"/>
                <a:cs typeface="+mn-lt"/>
              </a:rPr>
              <a:t> </a:t>
            </a:r>
            <a:r>
              <a:rPr lang="en-US" sz="1700" err="1">
                <a:ea typeface="+mn-lt"/>
                <a:cs typeface="+mn-lt"/>
              </a:rPr>
              <a:t>LLaMA</a:t>
            </a:r>
            <a:r>
              <a:rPr lang="en-US" sz="1700" dirty="0">
                <a:ea typeface="+mn-lt"/>
                <a:cs typeface="+mn-lt"/>
              </a:rPr>
              <a:t>, y </a:t>
            </a:r>
            <a:r>
              <a:rPr lang="en-US" sz="1700" err="1">
                <a:ea typeface="+mn-lt"/>
                <a:cs typeface="+mn-lt"/>
              </a:rPr>
              <a:t>otros</a:t>
            </a:r>
            <a:r>
              <a:rPr lang="en-US" sz="1700" dirty="0">
                <a:ea typeface="+mn-lt"/>
                <a:cs typeface="+mn-lt"/>
              </a:rPr>
              <a:t> </a:t>
            </a:r>
            <a:r>
              <a:rPr lang="en-US" sz="1700" err="1">
                <a:ea typeface="+mn-lt"/>
                <a:cs typeface="+mn-lt"/>
              </a:rPr>
              <a:t>actores</a:t>
            </a:r>
            <a:r>
              <a:rPr lang="en-US" sz="1700" dirty="0">
                <a:ea typeface="+mn-lt"/>
                <a:cs typeface="+mn-lt"/>
              </a:rPr>
              <a:t> </a:t>
            </a:r>
            <a:r>
              <a:rPr lang="en-US" sz="1700" err="1">
                <a:ea typeface="+mn-lt"/>
                <a:cs typeface="+mn-lt"/>
              </a:rPr>
              <a:t>como</a:t>
            </a:r>
            <a:r>
              <a:rPr lang="en-US" sz="1700" dirty="0">
                <a:ea typeface="+mn-lt"/>
                <a:cs typeface="+mn-lt"/>
              </a:rPr>
              <a:t> Anthropic </a:t>
            </a:r>
            <a:r>
              <a:rPr lang="en-US" sz="1700" err="1">
                <a:ea typeface="+mn-lt"/>
                <a:cs typeface="+mn-lt"/>
              </a:rPr>
              <a:t>lanzan</a:t>
            </a:r>
            <a:r>
              <a:rPr lang="en-US" sz="1700" dirty="0">
                <a:ea typeface="+mn-lt"/>
                <a:cs typeface="+mn-lt"/>
              </a:rPr>
              <a:t> sus </a:t>
            </a:r>
            <a:r>
              <a:rPr lang="en-US" sz="1700" err="1">
                <a:ea typeface="+mn-lt"/>
                <a:cs typeface="+mn-lt"/>
              </a:rPr>
              <a:t>propios</a:t>
            </a:r>
            <a:r>
              <a:rPr lang="en-US" sz="1700" dirty="0">
                <a:ea typeface="+mn-lt"/>
                <a:cs typeface="+mn-lt"/>
              </a:rPr>
              <a:t> </a:t>
            </a:r>
            <a:r>
              <a:rPr lang="en-US" sz="1700" err="1">
                <a:ea typeface="+mn-lt"/>
                <a:cs typeface="+mn-lt"/>
              </a:rPr>
              <a:t>modelos</a:t>
            </a:r>
            <a:r>
              <a:rPr lang="en-US" sz="1700" dirty="0">
                <a:ea typeface="+mn-lt"/>
                <a:cs typeface="+mn-lt"/>
              </a:rPr>
              <a:t> (Claude).</a:t>
            </a:r>
          </a:p>
          <a:p>
            <a:pPr marL="285750" indent="-285750" algn="just">
              <a:buFont typeface="Arial"/>
              <a:buChar char="•"/>
            </a:pPr>
            <a:r>
              <a:rPr lang="en-US" sz="1700" err="1">
                <a:ea typeface="+mn-lt"/>
                <a:cs typeface="+mn-lt"/>
              </a:rPr>
              <a:t>Educación</a:t>
            </a:r>
            <a:r>
              <a:rPr lang="en-US" sz="1700" dirty="0">
                <a:ea typeface="+mn-lt"/>
                <a:cs typeface="+mn-lt"/>
              </a:rPr>
              <a:t>: </a:t>
            </a:r>
            <a:r>
              <a:rPr lang="en-US" sz="1700" err="1">
                <a:ea typeface="+mn-lt"/>
                <a:cs typeface="+mn-lt"/>
              </a:rPr>
              <a:t>Escuelas</a:t>
            </a:r>
            <a:r>
              <a:rPr lang="en-US" sz="1700" dirty="0">
                <a:ea typeface="+mn-lt"/>
                <a:cs typeface="+mn-lt"/>
              </a:rPr>
              <a:t> y </a:t>
            </a:r>
            <a:r>
              <a:rPr lang="en-US" sz="1700" err="1">
                <a:ea typeface="+mn-lt"/>
                <a:cs typeface="+mn-lt"/>
              </a:rPr>
              <a:t>universidades</a:t>
            </a:r>
            <a:r>
              <a:rPr lang="en-US" sz="1700" dirty="0">
                <a:ea typeface="+mn-lt"/>
                <a:cs typeface="+mn-lt"/>
              </a:rPr>
              <a:t> </a:t>
            </a:r>
            <a:r>
              <a:rPr lang="en-US" sz="1700" err="1">
                <a:ea typeface="+mn-lt"/>
                <a:cs typeface="+mn-lt"/>
              </a:rPr>
              <a:t>discuten</a:t>
            </a:r>
            <a:r>
              <a:rPr lang="en-US" sz="1700" dirty="0">
                <a:ea typeface="+mn-lt"/>
                <a:cs typeface="+mn-lt"/>
              </a:rPr>
              <a:t> </a:t>
            </a:r>
            <a:r>
              <a:rPr lang="en-US" sz="1700" err="1">
                <a:ea typeface="+mn-lt"/>
                <a:cs typeface="+mn-lt"/>
              </a:rPr>
              <a:t>su</a:t>
            </a:r>
            <a:r>
              <a:rPr lang="en-US" sz="1700" dirty="0">
                <a:ea typeface="+mn-lt"/>
                <a:cs typeface="+mn-lt"/>
              </a:rPr>
              <a:t> </a:t>
            </a:r>
            <a:r>
              <a:rPr lang="en-US" sz="1700" err="1">
                <a:ea typeface="+mn-lt"/>
                <a:cs typeface="+mn-lt"/>
              </a:rPr>
              <a:t>uso</a:t>
            </a:r>
            <a:r>
              <a:rPr lang="en-US" sz="1700" dirty="0">
                <a:ea typeface="+mn-lt"/>
                <a:cs typeface="+mn-lt"/>
              </a:rPr>
              <a:t>, </a:t>
            </a:r>
            <a:r>
              <a:rPr lang="en-US" sz="1700" err="1">
                <a:ea typeface="+mn-lt"/>
                <a:cs typeface="+mn-lt"/>
              </a:rPr>
              <a:t>prohibiéndolo</a:t>
            </a:r>
            <a:r>
              <a:rPr lang="en-US" sz="1700" dirty="0">
                <a:ea typeface="+mn-lt"/>
                <a:cs typeface="+mn-lt"/>
              </a:rPr>
              <a:t> </a:t>
            </a:r>
            <a:r>
              <a:rPr lang="en-US" sz="1700" err="1">
                <a:ea typeface="+mn-lt"/>
                <a:cs typeface="+mn-lt"/>
              </a:rPr>
              <a:t>en</a:t>
            </a:r>
            <a:r>
              <a:rPr lang="en-US" sz="1700" dirty="0">
                <a:ea typeface="+mn-lt"/>
                <a:cs typeface="+mn-lt"/>
              </a:rPr>
              <a:t> </a:t>
            </a:r>
            <a:r>
              <a:rPr lang="en-US" sz="1700" err="1">
                <a:ea typeface="+mn-lt"/>
                <a:cs typeface="+mn-lt"/>
              </a:rPr>
              <a:t>algunos</a:t>
            </a:r>
            <a:r>
              <a:rPr lang="en-US" sz="1700" dirty="0">
                <a:ea typeface="+mn-lt"/>
                <a:cs typeface="+mn-lt"/>
              </a:rPr>
              <a:t> </a:t>
            </a:r>
            <a:r>
              <a:rPr lang="en-US" sz="1700" err="1">
                <a:ea typeface="+mn-lt"/>
                <a:cs typeface="+mn-lt"/>
              </a:rPr>
              <a:t>países</a:t>
            </a:r>
            <a:r>
              <a:rPr lang="en-US" sz="1700" dirty="0">
                <a:ea typeface="+mn-lt"/>
                <a:cs typeface="+mn-lt"/>
              </a:rPr>
              <a:t> y </a:t>
            </a:r>
            <a:r>
              <a:rPr lang="en-US" sz="1700" err="1">
                <a:ea typeface="+mn-lt"/>
                <a:cs typeface="+mn-lt"/>
              </a:rPr>
              <a:t>adoptándolo</a:t>
            </a:r>
            <a:r>
              <a:rPr lang="en-US" sz="1700" dirty="0">
                <a:ea typeface="+mn-lt"/>
                <a:cs typeface="+mn-lt"/>
              </a:rPr>
              <a:t> </a:t>
            </a:r>
            <a:r>
              <a:rPr lang="en-US" sz="1700" err="1">
                <a:ea typeface="+mn-lt"/>
                <a:cs typeface="+mn-lt"/>
              </a:rPr>
              <a:t>en</a:t>
            </a:r>
            <a:r>
              <a:rPr lang="en-US" sz="1700" dirty="0">
                <a:ea typeface="+mn-lt"/>
                <a:cs typeface="+mn-lt"/>
              </a:rPr>
              <a:t> </a:t>
            </a:r>
            <a:r>
              <a:rPr lang="en-US" sz="1700" err="1">
                <a:ea typeface="+mn-lt"/>
                <a:cs typeface="+mn-lt"/>
              </a:rPr>
              <a:t>otros</a:t>
            </a:r>
            <a:r>
              <a:rPr lang="en-US" sz="1700" dirty="0">
                <a:ea typeface="+mn-lt"/>
                <a:cs typeface="+mn-lt"/>
              </a:rPr>
              <a:t> </a:t>
            </a:r>
            <a:r>
              <a:rPr lang="en-US" sz="1700" err="1">
                <a:ea typeface="+mn-lt"/>
                <a:cs typeface="+mn-lt"/>
              </a:rPr>
              <a:t>como</a:t>
            </a:r>
            <a:r>
              <a:rPr lang="en-US" sz="1700" dirty="0">
                <a:ea typeface="+mn-lt"/>
                <a:cs typeface="+mn-lt"/>
              </a:rPr>
              <a:t> </a:t>
            </a:r>
            <a:r>
              <a:rPr lang="en-US" sz="1700" err="1">
                <a:ea typeface="+mn-lt"/>
                <a:cs typeface="+mn-lt"/>
              </a:rPr>
              <a:t>herramienta</a:t>
            </a:r>
            <a:r>
              <a:rPr lang="en-US" sz="1700" dirty="0">
                <a:ea typeface="+mn-lt"/>
                <a:cs typeface="+mn-lt"/>
              </a:rPr>
              <a:t> </a:t>
            </a:r>
            <a:r>
              <a:rPr lang="en-US" sz="1700" err="1">
                <a:ea typeface="+mn-lt"/>
                <a:cs typeface="+mn-lt"/>
              </a:rPr>
              <a:t>educativa</a:t>
            </a:r>
            <a:r>
              <a:rPr lang="en-US" sz="1700" dirty="0">
                <a:ea typeface="+mn-lt"/>
                <a:cs typeface="+mn-lt"/>
              </a:rPr>
              <a:t>.</a:t>
            </a:r>
          </a:p>
          <a:p>
            <a:pPr marL="285750" indent="-285750" algn="just">
              <a:buFont typeface="Arial"/>
              <a:buChar char="•"/>
            </a:pPr>
            <a:r>
              <a:rPr lang="en-US" sz="1700" err="1">
                <a:ea typeface="+mn-lt"/>
                <a:cs typeface="+mn-lt"/>
              </a:rPr>
              <a:t>Trabajo</a:t>
            </a:r>
            <a:r>
              <a:rPr lang="en-US" sz="1700" dirty="0">
                <a:ea typeface="+mn-lt"/>
                <a:cs typeface="+mn-lt"/>
              </a:rPr>
              <a:t>: Nace </a:t>
            </a:r>
            <a:r>
              <a:rPr lang="en-US" sz="1700" err="1">
                <a:ea typeface="+mn-lt"/>
                <a:cs typeface="+mn-lt"/>
              </a:rPr>
              <a:t>el</a:t>
            </a:r>
            <a:r>
              <a:rPr lang="en-US" sz="1700" dirty="0">
                <a:ea typeface="+mn-lt"/>
                <a:cs typeface="+mn-lt"/>
              </a:rPr>
              <a:t> </a:t>
            </a:r>
            <a:r>
              <a:rPr lang="en-US" sz="1700" err="1">
                <a:ea typeface="+mn-lt"/>
                <a:cs typeface="+mn-lt"/>
              </a:rPr>
              <a:t>rol</a:t>
            </a:r>
            <a:r>
              <a:rPr lang="en-US" sz="1700" dirty="0">
                <a:ea typeface="+mn-lt"/>
                <a:cs typeface="+mn-lt"/>
              </a:rPr>
              <a:t> de "prompt engineer". Herramientas </a:t>
            </a:r>
            <a:r>
              <a:rPr lang="en-US" sz="1700" err="1">
                <a:ea typeface="+mn-lt"/>
                <a:cs typeface="+mn-lt"/>
              </a:rPr>
              <a:t>como</a:t>
            </a:r>
            <a:r>
              <a:rPr lang="en-US" sz="1700" dirty="0">
                <a:ea typeface="+mn-lt"/>
                <a:cs typeface="+mn-lt"/>
              </a:rPr>
              <a:t> Notion AI, </a:t>
            </a:r>
            <a:r>
              <a:rPr lang="en-US" sz="1700" err="1">
                <a:ea typeface="+mn-lt"/>
                <a:cs typeface="+mn-lt"/>
              </a:rPr>
              <a:t>GrammarlyGO</a:t>
            </a:r>
            <a:r>
              <a:rPr lang="en-US" sz="1700" dirty="0">
                <a:ea typeface="+mn-lt"/>
                <a:cs typeface="+mn-lt"/>
              </a:rPr>
              <a:t> o GitHub Copilot se </a:t>
            </a:r>
            <a:r>
              <a:rPr lang="en-US" sz="1700" err="1">
                <a:ea typeface="+mn-lt"/>
                <a:cs typeface="+mn-lt"/>
              </a:rPr>
              <a:t>potencian</a:t>
            </a:r>
            <a:r>
              <a:rPr lang="en-US" sz="1700" dirty="0">
                <a:ea typeface="+mn-lt"/>
                <a:cs typeface="+mn-lt"/>
              </a:rPr>
              <a:t> con IA.</a:t>
            </a:r>
          </a:p>
          <a:p>
            <a:pPr indent="-228600" algn="just">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9535927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84514-4157-9C5C-D671-0103D9EDDEC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454D3D-073C-A68C-B330-D085597D8E7A}"/>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C382CF24-D66D-F278-51EE-3484C793F119}"/>
              </a:ext>
            </a:extLst>
          </p:cNvPr>
          <p:cNvSpPr>
            <a:spLocks noGrp="1"/>
          </p:cNvSpPr>
          <p:nvPr>
            <p:ph idx="1"/>
          </p:nvPr>
        </p:nvSpPr>
        <p:spPr/>
        <p:txBody>
          <a:bodyPr vert="horz" lIns="91440" tIns="45720" rIns="91440" bIns="45720" rtlCol="0" anchor="t">
            <a:normAutofit lnSpcReduction="10000"/>
          </a:bodyPr>
          <a:lstStyle/>
          <a:p>
            <a:pPr>
              <a:buNone/>
            </a:pPr>
            <a:r>
              <a:rPr lang="es-ES" b="1" dirty="0">
                <a:ea typeface="+mn-lt"/>
                <a:cs typeface="+mn-lt"/>
              </a:rPr>
              <a:t>Ventajas</a:t>
            </a:r>
            <a:endParaRPr lang="es-ES" dirty="0"/>
          </a:p>
          <a:p>
            <a:pPr>
              <a:buNone/>
            </a:pPr>
            <a:r>
              <a:rPr lang="es-ES" dirty="0"/>
              <a:t>1. </a:t>
            </a:r>
            <a:r>
              <a:rPr lang="es-ES" b="1" dirty="0"/>
              <a:t>Ahorro de tiempo</a:t>
            </a:r>
            <a:endParaRPr lang="es-ES" dirty="0"/>
          </a:p>
          <a:p>
            <a:pPr>
              <a:buNone/>
            </a:pPr>
            <a:r>
              <a:rPr lang="es-ES" dirty="0">
                <a:ea typeface="+mn-lt"/>
                <a:cs typeface="+mn-lt"/>
              </a:rPr>
              <a:t>“Automatizan tareas que antes tomaban horas.”</a:t>
            </a:r>
            <a:endParaRPr lang="es-ES" dirty="0"/>
          </a:p>
          <a:p>
            <a:pPr>
              <a:buFont typeface="Arial"/>
              <a:buChar char="•"/>
            </a:pPr>
            <a:r>
              <a:rPr lang="es-ES" dirty="0">
                <a:ea typeface="+mn-lt"/>
                <a:cs typeface="+mn-lt"/>
              </a:rPr>
              <a:t>Redacción de textos, informes, correos.</a:t>
            </a:r>
          </a:p>
          <a:p>
            <a:pPr>
              <a:buFont typeface="Arial"/>
            </a:pPr>
            <a:r>
              <a:rPr lang="es-ES" dirty="0">
                <a:ea typeface="+mn-lt"/>
                <a:cs typeface="+mn-lt"/>
              </a:rPr>
              <a:t>Análisis preliminar de datos.</a:t>
            </a:r>
          </a:p>
          <a:p>
            <a:pPr>
              <a:buFont typeface="Arial"/>
            </a:pPr>
            <a:r>
              <a:rPr lang="es-ES">
                <a:ea typeface="+mn-lt"/>
                <a:cs typeface="+mn-lt"/>
              </a:rPr>
              <a:t>Agendamiento, seguimiento, transcripción.</a:t>
            </a:r>
            <a:endParaRPr lang="es-ES" dirty="0">
              <a:ea typeface="+mn-lt"/>
              <a:cs typeface="+mn-lt"/>
            </a:endParaRPr>
          </a:p>
          <a:p>
            <a:pPr marL="0" indent="0">
              <a:buNone/>
            </a:pPr>
            <a:r>
              <a:rPr lang="es-ES" dirty="0">
                <a:ea typeface="+mn-lt"/>
                <a:cs typeface="+mn-lt"/>
              </a:rPr>
              <a:t>💬 </a:t>
            </a:r>
            <a:r>
              <a:rPr lang="es-ES" i="1" dirty="0">
                <a:ea typeface="+mn-lt"/>
                <a:cs typeface="+mn-lt"/>
              </a:rPr>
              <a:t>Ejemplo en salud o gestión pública:</a:t>
            </a:r>
            <a:endParaRPr lang="es-ES"/>
          </a:p>
          <a:p>
            <a:pPr>
              <a:buNone/>
            </a:pPr>
            <a:r>
              <a:rPr lang="es-ES" dirty="0">
                <a:ea typeface="+mn-lt"/>
                <a:cs typeface="+mn-lt"/>
              </a:rPr>
              <a:t>Un resumen automático de reunión listo 2 minutos después de terminar la sesión.</a:t>
            </a:r>
          </a:p>
        </p:txBody>
      </p:sp>
    </p:spTree>
    <p:extLst>
      <p:ext uri="{BB962C8B-B14F-4D97-AF65-F5344CB8AC3E}">
        <p14:creationId xmlns:p14="http://schemas.microsoft.com/office/powerpoint/2010/main" val="42588526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3F2FD-D49F-8C66-F526-A4BCF42AF6D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1E3BFE-DA22-1305-5B0E-CD2D1AD374DB}"/>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4ABF456A-01E3-55F6-92DC-1DF295BDF282}"/>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Ventajas</a:t>
            </a:r>
            <a:endParaRPr lang="es-ES" dirty="0"/>
          </a:p>
          <a:p>
            <a:pPr>
              <a:buNone/>
            </a:pPr>
            <a:r>
              <a:rPr lang="es-ES" b="1" dirty="0"/>
              <a:t>2. Aumento de productividad</a:t>
            </a:r>
            <a:endParaRPr lang="es-ES" dirty="0"/>
          </a:p>
          <a:p>
            <a:pPr>
              <a:buNone/>
            </a:pPr>
            <a:r>
              <a:rPr lang="es-ES" dirty="0">
                <a:ea typeface="+mn-lt"/>
                <a:cs typeface="+mn-lt"/>
              </a:rPr>
              <a:t>“Permite que el equipo se enfoque en lo importante.”</a:t>
            </a:r>
          </a:p>
          <a:p>
            <a:pPr>
              <a:buFont typeface="Arial"/>
              <a:buChar char="•"/>
            </a:pPr>
            <a:r>
              <a:rPr lang="es-ES" dirty="0">
                <a:ea typeface="+mn-lt"/>
                <a:cs typeface="+mn-lt"/>
              </a:rPr>
              <a:t>Libera tiempo para tareas de análisis, planificación, creatividad.</a:t>
            </a:r>
          </a:p>
          <a:p>
            <a:pPr>
              <a:buFont typeface="Arial"/>
            </a:pPr>
            <a:r>
              <a:rPr lang="es-ES" dirty="0">
                <a:ea typeface="+mn-lt"/>
                <a:cs typeface="+mn-lt"/>
              </a:rPr>
              <a:t>Menos tareas operativas = más tiempo para pensar.</a:t>
            </a:r>
          </a:p>
          <a:p>
            <a:pPr marL="0" indent="0">
              <a:buNone/>
            </a:pPr>
            <a:r>
              <a:rPr lang="es-ES" dirty="0">
                <a:ea typeface="+mn-lt"/>
                <a:cs typeface="+mn-lt"/>
              </a:rPr>
              <a:t>💬 </a:t>
            </a:r>
            <a:r>
              <a:rPr lang="es-ES" i="1" dirty="0">
                <a:ea typeface="+mn-lt"/>
                <a:cs typeface="+mn-lt"/>
              </a:rPr>
              <a:t>Frase para decir en clase:</a:t>
            </a:r>
            <a:endParaRPr lang="es-ES">
              <a:ea typeface="+mn-lt"/>
              <a:cs typeface="+mn-lt"/>
            </a:endParaRPr>
          </a:p>
          <a:p>
            <a:pPr>
              <a:buNone/>
            </a:pPr>
            <a:r>
              <a:rPr lang="es-ES" dirty="0">
                <a:ea typeface="+mn-lt"/>
                <a:cs typeface="+mn-lt"/>
              </a:rPr>
              <a:t>“No es que haga el trabajo por ti… es que hace la parte </a:t>
            </a:r>
            <a:r>
              <a:rPr lang="es-ES" dirty="0" err="1">
                <a:ea typeface="+mn-lt"/>
                <a:cs typeface="+mn-lt"/>
              </a:rPr>
              <a:t>fome</a:t>
            </a:r>
            <a:r>
              <a:rPr lang="es-ES" dirty="0">
                <a:ea typeface="+mn-lt"/>
                <a:cs typeface="+mn-lt"/>
              </a:rPr>
              <a:t>, para que tú hagas la parte valiosa.”</a:t>
            </a:r>
            <a:endParaRPr lang="es-ES" dirty="0"/>
          </a:p>
          <a:p>
            <a:pPr>
              <a:buNone/>
            </a:pPr>
            <a:endParaRPr lang="es-ES" b="1" dirty="0">
              <a:ea typeface="+mn-lt"/>
              <a:cs typeface="+mn-lt"/>
            </a:endParaRPr>
          </a:p>
        </p:txBody>
      </p:sp>
    </p:spTree>
    <p:extLst>
      <p:ext uri="{BB962C8B-B14F-4D97-AF65-F5344CB8AC3E}">
        <p14:creationId xmlns:p14="http://schemas.microsoft.com/office/powerpoint/2010/main" val="928577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5171F-4A6F-D385-A9F0-657F2CFDDEA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2A431A9-FA40-474F-5E80-33E18BDC1EA8}"/>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AAA1A62C-1AA1-ADBF-F90E-F517949895F3}"/>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Ventajas</a:t>
            </a:r>
            <a:endParaRPr lang="es-ES" dirty="0"/>
          </a:p>
          <a:p>
            <a:pPr>
              <a:buNone/>
            </a:pPr>
            <a:r>
              <a:rPr lang="es-ES" b="1" dirty="0"/>
              <a:t>3. Accesibilidad al conocimiento</a:t>
            </a:r>
            <a:endParaRPr lang="es-ES" dirty="0"/>
          </a:p>
          <a:p>
            <a:pPr>
              <a:buNone/>
            </a:pPr>
            <a:r>
              <a:rPr lang="es-ES" dirty="0">
                <a:ea typeface="+mn-lt"/>
                <a:cs typeface="+mn-lt"/>
              </a:rPr>
              <a:t>“Personas sin conocimientos técnicos pueden hacer cosas que antes requerían expertos.”</a:t>
            </a:r>
          </a:p>
          <a:p>
            <a:pPr>
              <a:buFont typeface="Arial"/>
              <a:buChar char="•"/>
            </a:pPr>
            <a:r>
              <a:rPr lang="es-ES" dirty="0">
                <a:ea typeface="+mn-lt"/>
                <a:cs typeface="+mn-lt"/>
              </a:rPr>
              <a:t>Hacer </a:t>
            </a:r>
            <a:r>
              <a:rPr lang="es-ES" dirty="0" err="1">
                <a:ea typeface="+mn-lt"/>
                <a:cs typeface="+mn-lt"/>
              </a:rPr>
              <a:t>dashboards</a:t>
            </a:r>
            <a:r>
              <a:rPr lang="es-ES" dirty="0">
                <a:ea typeface="+mn-lt"/>
                <a:cs typeface="+mn-lt"/>
              </a:rPr>
              <a:t>, redactar políticas, crear imágenes, etc.</a:t>
            </a:r>
          </a:p>
          <a:p>
            <a:pPr>
              <a:buFont typeface="Arial"/>
            </a:pPr>
            <a:r>
              <a:rPr lang="es-ES" dirty="0">
                <a:ea typeface="+mn-lt"/>
                <a:cs typeface="+mn-lt"/>
              </a:rPr>
              <a:t>Democratización del análisis de datos.</a:t>
            </a:r>
          </a:p>
          <a:p>
            <a:pPr marL="0" indent="0">
              <a:buNone/>
            </a:pPr>
            <a:r>
              <a:rPr lang="es-ES" dirty="0">
                <a:ea typeface="+mn-lt"/>
                <a:cs typeface="+mn-lt"/>
              </a:rPr>
              <a:t>💬 </a:t>
            </a:r>
            <a:r>
              <a:rPr lang="es-ES" i="1" dirty="0">
                <a:ea typeface="+mn-lt"/>
                <a:cs typeface="+mn-lt"/>
              </a:rPr>
              <a:t>Ejemplo:</a:t>
            </a:r>
            <a:r>
              <a:rPr lang="es-ES" dirty="0">
                <a:ea typeface="+mn-lt"/>
                <a:cs typeface="+mn-lt"/>
              </a:rPr>
              <a:t> Un equipo no técnico que genera un </a:t>
            </a:r>
            <a:r>
              <a:rPr lang="es-ES" dirty="0" err="1">
                <a:ea typeface="+mn-lt"/>
                <a:cs typeface="+mn-lt"/>
              </a:rPr>
              <a:t>dashboard</a:t>
            </a:r>
            <a:r>
              <a:rPr lang="es-ES" dirty="0">
                <a:ea typeface="+mn-lt"/>
                <a:cs typeface="+mn-lt"/>
              </a:rPr>
              <a:t> con </a:t>
            </a:r>
            <a:r>
              <a:rPr lang="es-ES" dirty="0" err="1">
                <a:ea typeface="+mn-lt"/>
                <a:cs typeface="+mn-lt"/>
              </a:rPr>
              <a:t>insights</a:t>
            </a:r>
            <a:r>
              <a:rPr lang="es-ES" dirty="0">
                <a:ea typeface="+mn-lt"/>
                <a:cs typeface="+mn-lt"/>
              </a:rPr>
              <a:t> usando </a:t>
            </a:r>
            <a:r>
              <a:rPr lang="es-ES" dirty="0" err="1">
                <a:ea typeface="+mn-lt"/>
                <a:cs typeface="+mn-lt"/>
              </a:rPr>
              <a:t>Copilot</a:t>
            </a:r>
            <a:r>
              <a:rPr lang="es-ES" dirty="0">
                <a:ea typeface="+mn-lt"/>
                <a:cs typeface="+mn-lt"/>
              </a:rPr>
              <a:t> en </a:t>
            </a:r>
            <a:r>
              <a:rPr lang="es-ES" dirty="0" err="1">
                <a:ea typeface="+mn-lt"/>
                <a:cs typeface="+mn-lt"/>
              </a:rPr>
              <a:t>Power</a:t>
            </a:r>
            <a:r>
              <a:rPr lang="es-ES" dirty="0">
                <a:ea typeface="+mn-lt"/>
                <a:cs typeface="+mn-lt"/>
              </a:rPr>
              <a:t> BI.</a:t>
            </a:r>
            <a:endParaRPr lang="es-ES"/>
          </a:p>
          <a:p>
            <a:pPr>
              <a:buNone/>
            </a:pPr>
            <a:endParaRPr lang="es-ES" b="1" dirty="0"/>
          </a:p>
          <a:p>
            <a:pPr>
              <a:buNone/>
            </a:pPr>
            <a:endParaRPr lang="es-ES" b="1" dirty="0">
              <a:ea typeface="+mn-lt"/>
              <a:cs typeface="+mn-lt"/>
            </a:endParaRPr>
          </a:p>
        </p:txBody>
      </p:sp>
    </p:spTree>
    <p:extLst>
      <p:ext uri="{BB962C8B-B14F-4D97-AF65-F5344CB8AC3E}">
        <p14:creationId xmlns:p14="http://schemas.microsoft.com/office/powerpoint/2010/main" val="3284150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C11FF-DA11-CA09-C351-6AAA0279225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84EE31-D2C8-5D8D-5225-3A12BEC7AC72}"/>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1CBA1590-D851-FBAB-87B9-E85A5E28A27A}"/>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Ventajas</a:t>
            </a:r>
            <a:endParaRPr lang="es-ES" dirty="0"/>
          </a:p>
          <a:p>
            <a:pPr>
              <a:buNone/>
            </a:pPr>
            <a:r>
              <a:rPr lang="es-ES" b="1" dirty="0"/>
              <a:t>4. Apoyo a la innovación</a:t>
            </a:r>
            <a:endParaRPr lang="es-ES"/>
          </a:p>
          <a:p>
            <a:pPr>
              <a:buNone/>
            </a:pPr>
            <a:r>
              <a:rPr lang="es-ES" dirty="0">
                <a:ea typeface="+mn-lt"/>
                <a:cs typeface="+mn-lt"/>
              </a:rPr>
              <a:t>“Facilita prototipar, probar, explorar ideas sin grandes costos.”</a:t>
            </a:r>
          </a:p>
          <a:p>
            <a:pPr>
              <a:buFont typeface="Arial"/>
              <a:buChar char="•"/>
            </a:pPr>
            <a:r>
              <a:rPr lang="es-ES">
                <a:ea typeface="+mn-lt"/>
                <a:cs typeface="+mn-lt"/>
              </a:rPr>
              <a:t>Generar campañas, contenidos, borradores, ideas visuales, sin depender de un equipo externo.</a:t>
            </a:r>
          </a:p>
          <a:p>
            <a:pPr marL="0" indent="0">
              <a:buNone/>
            </a:pPr>
            <a:endParaRPr lang="es-ES" dirty="0">
              <a:ea typeface="+mn-lt"/>
              <a:cs typeface="+mn-lt"/>
            </a:endParaRPr>
          </a:p>
          <a:p>
            <a:pPr marL="0" indent="0">
              <a:buFont typeface="Arial"/>
              <a:buNone/>
            </a:pPr>
            <a:r>
              <a:rPr lang="es-ES" dirty="0">
                <a:ea typeface="+mn-lt"/>
                <a:cs typeface="+mn-lt"/>
              </a:rPr>
              <a:t>💬 </a:t>
            </a:r>
            <a:r>
              <a:rPr lang="es-ES" i="1" dirty="0">
                <a:ea typeface="+mn-lt"/>
                <a:cs typeface="+mn-lt"/>
              </a:rPr>
              <a:t>Ejemplo:</a:t>
            </a:r>
            <a:r>
              <a:rPr lang="es-ES" dirty="0">
                <a:ea typeface="+mn-lt"/>
                <a:cs typeface="+mn-lt"/>
              </a:rPr>
              <a:t> Preparar una campaña preventiva de salud con piezas gráficas generadas por IA + textos escritos con </a:t>
            </a:r>
            <a:r>
              <a:rPr lang="es-ES" dirty="0" err="1">
                <a:ea typeface="+mn-lt"/>
                <a:cs typeface="+mn-lt"/>
              </a:rPr>
              <a:t>ChatGPT</a:t>
            </a:r>
            <a:r>
              <a:rPr lang="es-ES" dirty="0">
                <a:ea typeface="+mn-lt"/>
                <a:cs typeface="+mn-lt"/>
              </a:rPr>
              <a:t>.</a:t>
            </a:r>
            <a:endParaRPr lang="es-ES"/>
          </a:p>
        </p:txBody>
      </p:sp>
    </p:spTree>
    <p:extLst>
      <p:ext uri="{BB962C8B-B14F-4D97-AF65-F5344CB8AC3E}">
        <p14:creationId xmlns:p14="http://schemas.microsoft.com/office/powerpoint/2010/main" val="10920332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34693-482D-45C8-9629-F20CBF5527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DDE52A-A9AB-18BC-E2D2-73D82B9D5427}"/>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B671C0D0-BCA1-6637-96A8-052243ED0442}"/>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Limitaciones y riesgos</a:t>
            </a:r>
            <a:endParaRPr lang="es-ES" dirty="0"/>
          </a:p>
          <a:p>
            <a:pPr>
              <a:buNone/>
            </a:pPr>
            <a:r>
              <a:rPr lang="es-ES" b="1" dirty="0"/>
              <a:t>1. Alucinaciones y errores</a:t>
            </a:r>
            <a:endParaRPr lang="es-ES" dirty="0"/>
          </a:p>
          <a:p>
            <a:pPr>
              <a:buNone/>
            </a:pPr>
            <a:r>
              <a:rPr lang="es-ES" dirty="0">
                <a:ea typeface="+mn-lt"/>
                <a:cs typeface="+mn-lt"/>
              </a:rPr>
              <a:t>“Las IA pueden inventar respuestas muy convincentes... pero incorrectas.”</a:t>
            </a:r>
          </a:p>
          <a:p>
            <a:pPr>
              <a:buFont typeface="Arial"/>
              <a:buChar char="•"/>
            </a:pPr>
            <a:r>
              <a:rPr lang="es-ES" dirty="0" err="1">
                <a:ea typeface="+mn-lt"/>
                <a:cs typeface="+mn-lt"/>
              </a:rPr>
              <a:t>ChatGPT</a:t>
            </a:r>
            <a:r>
              <a:rPr lang="es-ES" dirty="0">
                <a:ea typeface="+mn-lt"/>
                <a:cs typeface="+mn-lt"/>
              </a:rPr>
              <a:t> puede dar datos falsos.</a:t>
            </a:r>
            <a:endParaRPr lang="es-ES"/>
          </a:p>
          <a:p>
            <a:pPr>
              <a:buFont typeface="Arial"/>
              <a:buChar char="•"/>
            </a:pPr>
            <a:r>
              <a:rPr lang="es-ES">
                <a:ea typeface="+mn-lt"/>
                <a:cs typeface="+mn-lt"/>
              </a:rPr>
              <a:t>Resúmenes automáticos pueden dejar fuera cosas importantes.</a:t>
            </a:r>
          </a:p>
          <a:p>
            <a:pPr marL="0" indent="0">
              <a:buNone/>
            </a:pPr>
            <a:endParaRPr lang="es-ES" dirty="0">
              <a:ea typeface="+mn-lt"/>
              <a:cs typeface="+mn-lt"/>
            </a:endParaRPr>
          </a:p>
          <a:p>
            <a:pPr marL="0" indent="0">
              <a:buFont typeface="Arial"/>
              <a:buNone/>
            </a:pPr>
            <a:r>
              <a:rPr lang="es-ES" dirty="0">
                <a:ea typeface="+mn-lt"/>
                <a:cs typeface="+mn-lt"/>
              </a:rPr>
              <a:t>💬 </a:t>
            </a:r>
            <a:r>
              <a:rPr lang="es-ES" i="1" dirty="0">
                <a:ea typeface="+mn-lt"/>
                <a:cs typeface="+mn-lt"/>
              </a:rPr>
              <a:t>Frase clara: </a:t>
            </a:r>
            <a:r>
              <a:rPr lang="es-ES" dirty="0">
                <a:ea typeface="+mn-lt"/>
                <a:cs typeface="+mn-lt"/>
              </a:rPr>
              <a:t>“La IA no sabe. Solo predice qué palabra viene después.”</a:t>
            </a:r>
            <a:endParaRPr lang="es-ES"/>
          </a:p>
          <a:p>
            <a:pPr>
              <a:buNone/>
            </a:pPr>
            <a:endParaRPr lang="es-ES" b="1" dirty="0">
              <a:ea typeface="+mn-lt"/>
              <a:cs typeface="+mn-lt"/>
            </a:endParaRPr>
          </a:p>
        </p:txBody>
      </p:sp>
    </p:spTree>
    <p:extLst>
      <p:ext uri="{BB962C8B-B14F-4D97-AF65-F5344CB8AC3E}">
        <p14:creationId xmlns:p14="http://schemas.microsoft.com/office/powerpoint/2010/main" val="8376280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504A1-6069-7A71-9EC1-653A5A1665B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0B65FC-3E30-41C0-C160-169096F7D764}"/>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745E4EC8-99CA-4987-56A3-A50F0A1320E0}"/>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Limitaciones y riesgos</a:t>
            </a:r>
            <a:endParaRPr lang="es-ES" dirty="0"/>
          </a:p>
          <a:p>
            <a:pPr>
              <a:buNone/>
            </a:pPr>
            <a:r>
              <a:rPr lang="es-ES" b="1" dirty="0"/>
              <a:t>2. Falta de contexto organizacional</a:t>
            </a:r>
            <a:endParaRPr lang="es-ES" dirty="0"/>
          </a:p>
          <a:p>
            <a:pPr>
              <a:buNone/>
            </a:pPr>
            <a:r>
              <a:rPr lang="es-ES" dirty="0">
                <a:ea typeface="+mn-lt"/>
                <a:cs typeface="+mn-lt"/>
              </a:rPr>
              <a:t>“La IA no entiende la cultura ni las particularidades de tu institución.”</a:t>
            </a:r>
          </a:p>
          <a:p>
            <a:pPr>
              <a:buFont typeface="Arial"/>
              <a:buChar char="•"/>
            </a:pPr>
            <a:r>
              <a:rPr lang="es-ES" dirty="0">
                <a:ea typeface="+mn-lt"/>
                <a:cs typeface="+mn-lt"/>
              </a:rPr>
              <a:t>No distingue tono formal/informal.</a:t>
            </a:r>
          </a:p>
          <a:p>
            <a:pPr>
              <a:buFont typeface="Arial"/>
              <a:buChar char="•"/>
            </a:pPr>
            <a:r>
              <a:rPr lang="es-ES">
                <a:ea typeface="+mn-lt"/>
                <a:cs typeface="+mn-lt"/>
              </a:rPr>
              <a:t>Puede sugerir decisiones no alineadas con políticas internas.</a:t>
            </a:r>
          </a:p>
          <a:p>
            <a:pPr marL="0" indent="0">
              <a:buNone/>
            </a:pPr>
            <a:endParaRPr lang="es-ES" dirty="0">
              <a:ea typeface="+mn-lt"/>
              <a:cs typeface="+mn-lt"/>
            </a:endParaRPr>
          </a:p>
          <a:p>
            <a:pPr marL="0" indent="0">
              <a:buFont typeface="Arial"/>
              <a:buNone/>
            </a:pPr>
            <a:r>
              <a:rPr lang="es-ES" dirty="0">
                <a:ea typeface="+mn-lt"/>
                <a:cs typeface="+mn-lt"/>
              </a:rPr>
              <a:t>💬 </a:t>
            </a:r>
            <a:r>
              <a:rPr lang="es-ES" i="1" dirty="0">
                <a:ea typeface="+mn-lt"/>
                <a:cs typeface="+mn-lt"/>
              </a:rPr>
              <a:t>Ejemplo:</a:t>
            </a:r>
            <a:r>
              <a:rPr lang="es-ES" dirty="0">
                <a:ea typeface="+mn-lt"/>
                <a:cs typeface="+mn-lt"/>
              </a:rPr>
              <a:t> Redactar una respuesta a un reclamo... que no cumple el protocolo de atención ciudadana.</a:t>
            </a:r>
            <a:endParaRPr lang="es-ES"/>
          </a:p>
          <a:p>
            <a:pPr>
              <a:buNone/>
            </a:pPr>
            <a:endParaRPr lang="es-ES" b="1" dirty="0"/>
          </a:p>
          <a:p>
            <a:pPr>
              <a:buNone/>
            </a:pPr>
            <a:endParaRPr lang="es-ES" b="1" dirty="0">
              <a:ea typeface="+mn-lt"/>
              <a:cs typeface="+mn-lt"/>
            </a:endParaRPr>
          </a:p>
        </p:txBody>
      </p:sp>
    </p:spTree>
    <p:extLst>
      <p:ext uri="{BB962C8B-B14F-4D97-AF65-F5344CB8AC3E}">
        <p14:creationId xmlns:p14="http://schemas.microsoft.com/office/powerpoint/2010/main" val="8724935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B22A-1D91-0C40-3B2B-B67C9A3EF8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42A058-18A4-9829-365F-A27D160B0A35}"/>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9081187A-2E14-74B3-5609-3496B86E2E3F}"/>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Limitaciones y riesgos</a:t>
            </a:r>
            <a:endParaRPr lang="es-ES" dirty="0"/>
          </a:p>
          <a:p>
            <a:pPr>
              <a:buNone/>
            </a:pPr>
            <a:r>
              <a:rPr lang="es-ES" b="1" dirty="0"/>
              <a:t>3. Riesgos de privacidad y datos sensibles</a:t>
            </a:r>
            <a:endParaRPr lang="es-ES" dirty="0"/>
          </a:p>
          <a:p>
            <a:pPr>
              <a:buNone/>
            </a:pPr>
            <a:r>
              <a:rPr lang="es-ES" dirty="0">
                <a:ea typeface="+mn-lt"/>
                <a:cs typeface="+mn-lt"/>
              </a:rPr>
              <a:t>“Si le pasas a una IA abierta un archivo con datos personales, puedes estar vulnerando la ley.”</a:t>
            </a:r>
          </a:p>
          <a:p>
            <a:pPr>
              <a:buFont typeface="Arial"/>
              <a:buChar char="•"/>
            </a:pPr>
            <a:r>
              <a:rPr lang="es-ES" dirty="0">
                <a:ea typeface="+mn-lt"/>
                <a:cs typeface="+mn-lt"/>
              </a:rPr>
              <a:t>Herramientas como </a:t>
            </a:r>
            <a:r>
              <a:rPr lang="es-ES" dirty="0" err="1">
                <a:ea typeface="+mn-lt"/>
                <a:cs typeface="+mn-lt"/>
              </a:rPr>
              <a:t>ChatGPT</a:t>
            </a:r>
            <a:r>
              <a:rPr lang="es-ES" dirty="0">
                <a:ea typeface="+mn-lt"/>
                <a:cs typeface="+mn-lt"/>
              </a:rPr>
              <a:t> no son seguras para subir </a:t>
            </a:r>
            <a:r>
              <a:rPr lang="es-ES" dirty="0" err="1">
                <a:ea typeface="+mn-lt"/>
                <a:cs typeface="+mn-lt"/>
              </a:rPr>
              <a:t>RUTs</a:t>
            </a:r>
            <a:r>
              <a:rPr lang="es-ES" dirty="0">
                <a:ea typeface="+mn-lt"/>
                <a:cs typeface="+mn-lt"/>
              </a:rPr>
              <a:t>, fichas clínicas, datos sensibles.</a:t>
            </a:r>
          </a:p>
          <a:p>
            <a:pPr>
              <a:buFont typeface="Arial"/>
              <a:buChar char="•"/>
            </a:pPr>
            <a:r>
              <a:rPr lang="es-ES" dirty="0">
                <a:ea typeface="+mn-lt"/>
                <a:cs typeface="+mn-lt"/>
              </a:rPr>
              <a:t>Algunas IA almacenan datos para reentrenamiento (salvo que uses versiones pagadas o privadas).</a:t>
            </a:r>
          </a:p>
          <a:p>
            <a:pPr marL="0" indent="0">
              <a:buNone/>
            </a:pPr>
            <a:endParaRPr lang="es-ES" dirty="0">
              <a:ea typeface="+mn-lt"/>
              <a:cs typeface="+mn-lt"/>
            </a:endParaRPr>
          </a:p>
          <a:p>
            <a:pPr marL="0" indent="0">
              <a:buNone/>
            </a:pPr>
            <a:r>
              <a:rPr lang="es-ES" dirty="0">
                <a:ea typeface="+mn-lt"/>
                <a:cs typeface="+mn-lt"/>
              </a:rPr>
              <a:t>💬 </a:t>
            </a:r>
            <a:r>
              <a:rPr lang="es-ES" i="1" dirty="0">
                <a:ea typeface="+mn-lt"/>
                <a:cs typeface="+mn-lt"/>
              </a:rPr>
              <a:t>Consejo práctico: </a:t>
            </a:r>
            <a:r>
              <a:rPr lang="es-ES" dirty="0">
                <a:ea typeface="+mn-lt"/>
                <a:cs typeface="+mn-lt"/>
              </a:rPr>
              <a:t>“Nunca copies y pegues un Excel con datos personales en una IA abierta.”</a:t>
            </a:r>
            <a:endParaRPr lang="es-ES" dirty="0"/>
          </a:p>
          <a:p>
            <a:pPr>
              <a:buNone/>
            </a:pPr>
            <a:endParaRPr lang="es-ES" b="1" dirty="0">
              <a:ea typeface="+mn-lt"/>
              <a:cs typeface="+mn-lt"/>
            </a:endParaRPr>
          </a:p>
          <a:p>
            <a:pPr>
              <a:buNone/>
            </a:pPr>
            <a:endParaRPr lang="es-ES" b="1" dirty="0"/>
          </a:p>
          <a:p>
            <a:pPr>
              <a:buNone/>
            </a:pPr>
            <a:endParaRPr lang="es-ES" b="1" dirty="0">
              <a:ea typeface="+mn-lt"/>
              <a:cs typeface="+mn-lt"/>
            </a:endParaRPr>
          </a:p>
        </p:txBody>
      </p:sp>
    </p:spTree>
    <p:extLst>
      <p:ext uri="{BB962C8B-B14F-4D97-AF65-F5344CB8AC3E}">
        <p14:creationId xmlns:p14="http://schemas.microsoft.com/office/powerpoint/2010/main" val="15959992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047F-D819-4721-B74C-A4153FF26E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E8907CD-3049-A383-8C30-52DD6EDD37F9}"/>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1AFE5CD7-28FB-E298-CF60-B7B726CDECF5}"/>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Limitaciones y riesgos</a:t>
            </a:r>
            <a:endParaRPr lang="es-ES" dirty="0"/>
          </a:p>
          <a:p>
            <a:pPr>
              <a:buNone/>
            </a:pPr>
            <a:r>
              <a:rPr lang="es-ES" b="1" dirty="0"/>
              <a:t>4. Dependencia excesiva</a:t>
            </a:r>
            <a:endParaRPr lang="es-ES" dirty="0"/>
          </a:p>
          <a:p>
            <a:pPr>
              <a:buNone/>
            </a:pPr>
            <a:r>
              <a:rPr lang="es-ES" dirty="0">
                <a:ea typeface="+mn-lt"/>
                <a:cs typeface="+mn-lt"/>
              </a:rPr>
              <a:t>“Puede generar pasividad mental: hacemos menos esfuerzo, y dejamos de cuestionar lo que nos entrega la herramienta.”</a:t>
            </a:r>
          </a:p>
          <a:p>
            <a:pPr>
              <a:buFont typeface="Arial"/>
              <a:buChar char="•"/>
            </a:pPr>
            <a:r>
              <a:rPr lang="es-ES" dirty="0">
                <a:ea typeface="+mn-lt"/>
                <a:cs typeface="+mn-lt"/>
              </a:rPr>
              <a:t>Riesgo de usar lo primero que sugiere sin evaluar.</a:t>
            </a:r>
          </a:p>
          <a:p>
            <a:pPr>
              <a:buFont typeface="Arial"/>
              <a:buChar char="•"/>
            </a:pPr>
            <a:r>
              <a:rPr lang="es-ES" dirty="0">
                <a:ea typeface="+mn-lt"/>
                <a:cs typeface="+mn-lt"/>
              </a:rPr>
              <a:t>“Síndrome del </a:t>
            </a:r>
            <a:r>
              <a:rPr lang="es-ES" err="1">
                <a:ea typeface="+mn-lt"/>
                <a:cs typeface="+mn-lt"/>
              </a:rPr>
              <a:t>copy</a:t>
            </a:r>
            <a:r>
              <a:rPr lang="es-ES">
                <a:ea typeface="+mn-lt"/>
                <a:cs typeface="+mn-lt"/>
              </a:rPr>
              <a:t>-paste automático.”</a:t>
            </a:r>
            <a:endParaRPr lang="es-ES" dirty="0">
              <a:ea typeface="+mn-lt"/>
              <a:cs typeface="+mn-lt"/>
            </a:endParaRPr>
          </a:p>
          <a:p>
            <a:pPr marL="0" indent="0">
              <a:buNone/>
            </a:pPr>
            <a:r>
              <a:rPr lang="es-ES" dirty="0">
                <a:ea typeface="+mn-lt"/>
                <a:cs typeface="+mn-lt"/>
              </a:rPr>
              <a:t>💬 </a:t>
            </a:r>
            <a:r>
              <a:rPr lang="es-ES" i="1" dirty="0">
                <a:ea typeface="+mn-lt"/>
                <a:cs typeface="+mn-lt"/>
              </a:rPr>
              <a:t>Reflexión para el grupo:</a:t>
            </a:r>
            <a:r>
              <a:rPr lang="es-ES" dirty="0">
                <a:ea typeface="+mn-lt"/>
                <a:cs typeface="+mn-lt"/>
              </a:rPr>
              <a:t> ¿Cuándo usar IA es útil… y cuándo nos estamos “desentrenando” como profesionales?</a:t>
            </a:r>
            <a:endParaRPr lang="es-ES" dirty="0"/>
          </a:p>
          <a:p>
            <a:pPr>
              <a:buNone/>
            </a:pPr>
            <a:endParaRPr lang="es-ES" b="1" dirty="0"/>
          </a:p>
          <a:p>
            <a:pPr>
              <a:buNone/>
            </a:pPr>
            <a:endParaRPr lang="es-ES" b="1" dirty="0">
              <a:ea typeface="+mn-lt"/>
              <a:cs typeface="+mn-lt"/>
            </a:endParaRPr>
          </a:p>
          <a:p>
            <a:pPr>
              <a:buNone/>
            </a:pPr>
            <a:endParaRPr lang="es-ES" b="1" dirty="0"/>
          </a:p>
          <a:p>
            <a:pPr>
              <a:buNone/>
            </a:pPr>
            <a:endParaRPr lang="es-ES" b="1" dirty="0">
              <a:ea typeface="+mn-lt"/>
              <a:cs typeface="+mn-lt"/>
            </a:endParaRPr>
          </a:p>
        </p:txBody>
      </p:sp>
    </p:spTree>
    <p:extLst>
      <p:ext uri="{BB962C8B-B14F-4D97-AF65-F5344CB8AC3E}">
        <p14:creationId xmlns:p14="http://schemas.microsoft.com/office/powerpoint/2010/main" val="28911918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0A35B-E43E-EA23-0399-2AFEB3E4BD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7FA3A3-67B5-227D-EC1C-552C6DB7C5FC}"/>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E1E1BE38-B74D-4D47-FF2C-6571C1060B5B}"/>
              </a:ext>
            </a:extLst>
          </p:cNvPr>
          <p:cNvSpPr>
            <a:spLocks noGrp="1"/>
          </p:cNvSpPr>
          <p:nvPr>
            <p:ph idx="1"/>
          </p:nvPr>
        </p:nvSpPr>
        <p:spPr/>
        <p:txBody>
          <a:bodyPr vert="horz" lIns="91440" tIns="45720" rIns="91440" bIns="45720" rtlCol="0" anchor="t">
            <a:normAutofit/>
          </a:bodyPr>
          <a:lstStyle/>
          <a:p>
            <a:pPr>
              <a:buNone/>
            </a:pPr>
            <a:r>
              <a:rPr lang="es-ES" b="1" dirty="0">
                <a:ea typeface="+mn-lt"/>
                <a:cs typeface="+mn-lt"/>
              </a:rPr>
              <a:t>Limitaciones y riesgos</a:t>
            </a:r>
            <a:endParaRPr lang="es-ES" b="1"/>
          </a:p>
          <a:p>
            <a:pPr>
              <a:buNone/>
            </a:pPr>
            <a:r>
              <a:rPr lang="es-ES" b="1" dirty="0"/>
              <a:t>5. Sesgos y falta de diversidad en los resultados</a:t>
            </a:r>
          </a:p>
          <a:p>
            <a:pPr>
              <a:buNone/>
            </a:pPr>
            <a:r>
              <a:rPr lang="es-ES" dirty="0">
                <a:ea typeface="+mn-lt"/>
                <a:cs typeface="+mn-lt"/>
              </a:rPr>
              <a:t>“La IA replica lo que ha aprendido… y si fue entrenada con sesgos, los perpetúa.”</a:t>
            </a:r>
          </a:p>
          <a:p>
            <a:pPr>
              <a:buFont typeface="Arial"/>
              <a:buChar char="•"/>
            </a:pPr>
            <a:r>
              <a:rPr lang="es-ES" dirty="0">
                <a:ea typeface="+mn-lt"/>
                <a:cs typeface="+mn-lt"/>
              </a:rPr>
              <a:t>Lenguaje sexista, estereotipos, discriminación por región o nivel educacional.</a:t>
            </a:r>
          </a:p>
          <a:p>
            <a:pPr>
              <a:buFont typeface="Arial"/>
              <a:buChar char="•"/>
            </a:pPr>
            <a:r>
              <a:rPr lang="es-ES" dirty="0">
                <a:ea typeface="+mn-lt"/>
                <a:cs typeface="+mn-lt"/>
              </a:rPr>
              <a:t>Falta de sensibilidad local o cultural.</a:t>
            </a:r>
          </a:p>
          <a:p>
            <a:pPr marL="0" indent="0">
              <a:buNone/>
            </a:pPr>
            <a:endParaRPr lang="es-ES">
              <a:ea typeface="+mn-lt"/>
              <a:cs typeface="+mn-lt"/>
            </a:endParaRPr>
          </a:p>
          <a:p>
            <a:pPr marL="0" indent="0">
              <a:buNone/>
            </a:pPr>
            <a:r>
              <a:rPr lang="es-ES" dirty="0">
                <a:ea typeface="+mn-lt"/>
                <a:cs typeface="+mn-lt"/>
              </a:rPr>
              <a:t>💬 </a:t>
            </a:r>
            <a:r>
              <a:rPr lang="es-ES" i="1" dirty="0">
                <a:ea typeface="+mn-lt"/>
                <a:cs typeface="+mn-lt"/>
              </a:rPr>
              <a:t>Ejemplo: </a:t>
            </a:r>
            <a:r>
              <a:rPr lang="es-ES" dirty="0">
                <a:ea typeface="+mn-lt"/>
                <a:cs typeface="+mn-lt"/>
              </a:rPr>
              <a:t>Imágenes de “profesionales” generadas por IA que muestran solo hombres blancos en traje.</a:t>
            </a:r>
            <a:endParaRPr lang="es-ES"/>
          </a:p>
          <a:p>
            <a:pPr>
              <a:buNone/>
            </a:pPr>
            <a:endParaRPr lang="es-ES" b="1" dirty="0"/>
          </a:p>
          <a:p>
            <a:pPr>
              <a:buNone/>
            </a:pPr>
            <a:endParaRPr lang="es-ES" b="1" dirty="0"/>
          </a:p>
          <a:p>
            <a:pPr>
              <a:buNone/>
            </a:pPr>
            <a:endParaRPr lang="es-ES" b="1" dirty="0">
              <a:ea typeface="+mn-lt"/>
              <a:cs typeface="+mn-lt"/>
            </a:endParaRPr>
          </a:p>
          <a:p>
            <a:pPr>
              <a:buNone/>
            </a:pPr>
            <a:endParaRPr lang="es-ES" b="1" dirty="0"/>
          </a:p>
          <a:p>
            <a:pPr>
              <a:buNone/>
            </a:pPr>
            <a:endParaRPr lang="es-ES" b="1" dirty="0">
              <a:ea typeface="+mn-lt"/>
              <a:cs typeface="+mn-lt"/>
            </a:endParaRPr>
          </a:p>
        </p:txBody>
      </p:sp>
    </p:spTree>
    <p:extLst>
      <p:ext uri="{BB962C8B-B14F-4D97-AF65-F5344CB8AC3E}">
        <p14:creationId xmlns:p14="http://schemas.microsoft.com/office/powerpoint/2010/main" val="11528712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F791-B581-0F3C-7EC1-09D27D92C45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43F3ED-E7F8-91A6-AB3A-17C14E60288B}"/>
              </a:ext>
            </a:extLst>
          </p:cNvPr>
          <p:cNvSpPr>
            <a:spLocks noGrp="1"/>
          </p:cNvSpPr>
          <p:nvPr>
            <p:ph type="title"/>
          </p:nvPr>
        </p:nvSpPr>
        <p:spPr/>
        <p:txBody>
          <a:bodyPr>
            <a:normAutofit/>
          </a:bodyPr>
          <a:lstStyle/>
          <a:p>
            <a:pPr algn="ctr">
              <a:spcBef>
                <a:spcPts val="0"/>
              </a:spcBef>
            </a:pPr>
            <a:r>
              <a:rPr lang="es-ES" sz="3600" dirty="0"/>
              <a:t>3. Ventajas y Limitaciones de herramientas de IA en contextos organizacionales</a:t>
            </a:r>
            <a:endParaRPr lang="es-ES" dirty="0"/>
          </a:p>
        </p:txBody>
      </p:sp>
      <p:sp>
        <p:nvSpPr>
          <p:cNvPr id="3" name="Marcador de contenido 2">
            <a:extLst>
              <a:ext uri="{FF2B5EF4-FFF2-40B4-BE49-F238E27FC236}">
                <a16:creationId xmlns:a16="http://schemas.microsoft.com/office/drawing/2014/main" id="{6A4E13ED-A025-9F2B-F681-2B389AE392D9}"/>
              </a:ext>
            </a:extLst>
          </p:cNvPr>
          <p:cNvSpPr>
            <a:spLocks noGrp="1"/>
          </p:cNvSpPr>
          <p:nvPr>
            <p:ph idx="1"/>
          </p:nvPr>
        </p:nvSpPr>
        <p:spPr/>
        <p:txBody>
          <a:bodyPr vert="horz" lIns="91440" tIns="45720" rIns="91440" bIns="45720" rtlCol="0" anchor="t">
            <a:normAutofit/>
          </a:bodyPr>
          <a:lstStyle/>
          <a:p>
            <a:pPr>
              <a:buNone/>
            </a:pPr>
            <a:r>
              <a:rPr lang="es-ES" b="1" dirty="0"/>
              <a:t>Cierre:</a:t>
            </a:r>
          </a:p>
          <a:p>
            <a:pPr>
              <a:buNone/>
            </a:pPr>
            <a:r>
              <a:rPr lang="es-ES" i="1" dirty="0">
                <a:ea typeface="+mn-lt"/>
                <a:cs typeface="+mn-lt"/>
              </a:rPr>
              <a:t>“La IA es como una bicicleta eléctrica: te ayuda a avanzar más rápido, pero tú sigues manejando. Hay que saber cuándo confiar, cuándo revisar, y cuándo decir: ‘esto lo hago mejor yo’.”</a:t>
            </a:r>
            <a:endParaRPr lang="es-ES" i="1" dirty="0"/>
          </a:p>
          <a:p>
            <a:pPr>
              <a:buNone/>
            </a:pPr>
            <a:endParaRPr lang="es-ES" b="1" dirty="0"/>
          </a:p>
          <a:p>
            <a:pPr>
              <a:buNone/>
            </a:pPr>
            <a:endParaRPr lang="es-ES" b="1" dirty="0"/>
          </a:p>
          <a:p>
            <a:pPr>
              <a:buNone/>
            </a:pPr>
            <a:endParaRPr lang="es-ES" b="1" dirty="0"/>
          </a:p>
          <a:p>
            <a:pPr>
              <a:buNone/>
            </a:pPr>
            <a:endParaRPr lang="es-ES" b="1" dirty="0">
              <a:ea typeface="+mn-lt"/>
              <a:cs typeface="+mn-lt"/>
            </a:endParaRPr>
          </a:p>
          <a:p>
            <a:pPr>
              <a:buNone/>
            </a:pPr>
            <a:endParaRPr lang="es-ES" b="1" dirty="0"/>
          </a:p>
          <a:p>
            <a:pPr>
              <a:buNone/>
            </a:pPr>
            <a:endParaRPr lang="es-ES" b="1" dirty="0">
              <a:ea typeface="+mn-lt"/>
              <a:cs typeface="+mn-lt"/>
            </a:endParaRPr>
          </a:p>
        </p:txBody>
      </p:sp>
    </p:spTree>
    <p:extLst>
      <p:ext uri="{BB962C8B-B14F-4D97-AF65-F5344CB8AC3E}">
        <p14:creationId xmlns:p14="http://schemas.microsoft.com/office/powerpoint/2010/main" val="3265185289"/>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204</Slides>
  <Notes>72</Notes>
  <HiddenSlides>0</HiddenSlides>
  <MMClips>0</MMClips>
  <ScaleCrop>false</ScaleCrop>
  <HeadingPairs>
    <vt:vector size="4" baseType="variant">
      <vt:variant>
        <vt:lpstr>Tema</vt:lpstr>
      </vt:variant>
      <vt:variant>
        <vt:i4>1</vt:i4>
      </vt:variant>
      <vt:variant>
        <vt:lpstr>Títulos de diapositiva</vt:lpstr>
      </vt:variant>
      <vt:variant>
        <vt:i4>204</vt:i4>
      </vt:variant>
    </vt:vector>
  </HeadingPairs>
  <TitlesOfParts>
    <vt:vector size="205" baseType="lpstr">
      <vt:lpstr>ChronicleVTI</vt:lpstr>
      <vt:lpstr>IA: INTRODUCCIÓN A HERRAMIENTAS TECNOLÓGICAS</vt:lpstr>
      <vt:lpstr>Módulo 1.- Fundamentos de la Inteligencia Artificial</vt:lpstr>
      <vt:lpstr>Presentación de PowerPoint</vt:lpstr>
      <vt:lpstr>Presentación de PowerPoint</vt:lpstr>
      <vt:lpstr>1. Definición de inteligencia artificial (IA): contexto histórico y evolución.</vt:lpstr>
      <vt:lpstr>1. Definición de inteligencia artificial (IA): contexto histórico y evolución.</vt:lpstr>
      <vt:lpstr>1. Definición de inteligencia artificial (IA): contexto histórico y evolución.</vt:lpstr>
      <vt:lpstr>Presentación de PowerPoint</vt:lpstr>
      <vt:lpstr>Presentación de PowerPoint</vt:lpstr>
      <vt:lpstr>Presentación de PowerPoint</vt:lpstr>
      <vt:lpstr>Presentación de PowerPoint</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Mitos y realidades sobre la IA</vt:lpstr>
      <vt:lpstr>2. Machine Learning vs Deep Learning </vt:lpstr>
      <vt:lpstr>2. Machine Learning vs Deep Learning </vt:lpstr>
      <vt:lpstr>2. Machine Learning vs Deep Learning </vt:lpstr>
      <vt:lpstr>2. Machine Learning vs Deep Learning </vt:lpstr>
      <vt:lpstr>2. Machine Learning vs Deep Learning </vt:lpstr>
      <vt:lpstr>2. Machine Learning vs Deep Learning </vt:lpstr>
      <vt:lpstr>2. Machine Learning vs Deep Learning </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3. Ámbitos de aplicación actuales de la IA en la vida cotidiana y el trabajo.</vt:lpstr>
      <vt:lpstr>4. Tipos de Aprendizaje Automático (Machine Learning)</vt:lpstr>
      <vt:lpstr>4. Tipos de Aprendizaje Automático (Machine Learning)</vt:lpstr>
      <vt:lpstr>4. Tipos de Aprendizaje Automático (Machine Learning)</vt:lpstr>
      <vt:lpstr>4. Tipos de Aprendizaje Automático (Machine Learning)</vt:lpstr>
      <vt:lpstr>4. Tipos de Aprendizaje Automático (Machine Learning)</vt:lpstr>
      <vt:lpstr>4. Tipos de Aprendizaje Automático (Machine Learning)</vt:lpstr>
      <vt:lpstr>4. Tipos de Aprendizaje Automático (Machine Learning)</vt:lpstr>
      <vt:lpstr>4. Tipos de Aprendizaje Automático (Machine Learning)</vt:lpstr>
      <vt:lpstr>4. Tipos de Aprendizaje Automático (Machine Learning)</vt:lpstr>
      <vt:lpstr>5. Ética básica en el uso de la IA </vt:lpstr>
      <vt:lpstr>5. Ética básica en el uso de la IA </vt:lpstr>
      <vt:lpstr>5. Ética y riesgos asociados al uso de la IA </vt:lpstr>
      <vt:lpstr>5. Ética y riesgos asociados al uso de la IA </vt:lpstr>
      <vt:lpstr>5. Ética y riesgos asociados al uso de la IA </vt:lpstr>
      <vt:lpstr>5. Ética y riesgos asociados al uso de la IA </vt:lpstr>
      <vt:lpstr>5. Ética y riesgos asociados al uso de la IA </vt:lpstr>
      <vt:lpstr>5. Ética y riesgos asociados al uso de la IA </vt:lpstr>
      <vt:lpstr>5. Ética y riesgos asociados al uso de la IA </vt:lpstr>
      <vt:lpstr>5. Ética y riesgos asociados al uso de la IA </vt:lpstr>
      <vt:lpstr>5. Ética y riesgos asociados al uso de la IA </vt:lpstr>
      <vt:lpstr>5. Ética y riesgos asociados al uso de la IA </vt:lpstr>
      <vt:lpstr>Módulo 2.- Herramientas de IA para el trabajo diario</vt:lpstr>
      <vt:lpstr>1. Clasificación de herramientas de IA según su propósito</vt:lpstr>
      <vt:lpstr>1. Clasificación de herramientas de IA según su propósito</vt:lpstr>
      <vt:lpstr>1. Clasificación de herramientas de IA según su propósito</vt:lpstr>
      <vt:lpstr>1. Clasificación de herramientas de IA según su propósito</vt:lpstr>
      <vt:lpstr>1. Clasificación de herramientas de IA según su propósito</vt:lpstr>
      <vt:lpstr>1. Clasificación de herramientas de IA según su propósito</vt:lpstr>
      <vt:lpstr>1. Clasificación de herramientas de IA según su propósito</vt:lpstr>
      <vt:lpstr>1. Clasificación de herramientas de IA según su propósito</vt:lpstr>
      <vt:lpstr>1. Clasificación de herramientas de IA según su propósito</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2. Herramientas de IA más utilizadas en entornos laborales</vt:lpstr>
      <vt:lpstr>Presentación de PowerPoint</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3. Ventajas y Limitaciones de herramientas de IA en contextos organizacionales</vt:lpstr>
      <vt:lpstr>4. Ejercicios de aplicación de IA para automatizar procesos simples</vt:lpstr>
      <vt:lpstr>4. Ejercicios de aplicación de IA para automatizar procesos simples</vt:lpstr>
      <vt:lpstr>4. Ejercicios de aplicación de IA para automatizar procesos simples</vt:lpstr>
      <vt:lpstr>4. Ejercicios de aplicación de IA para automatizar procesos simples</vt:lpstr>
      <vt:lpstr>4. Ejercicios de aplicación de IA para automatizar procesos simples</vt:lpstr>
      <vt:lpstr>4. Ejercicios de aplicación de IA para automatizar procesos simples</vt:lpstr>
      <vt:lpstr>4. Ejercicios de aplicación de IA para automatizar procesos simples</vt:lpstr>
      <vt:lpstr>4. Ejercicios de aplicación de IA para automatizar procesos simples</vt:lpstr>
      <vt:lpstr>Módulo 3.- Inteligencia Artificial Generativa (GAI): Aplicaciones  y Ejemplos</vt:lpstr>
      <vt:lpstr>1. ¿Qué es la IA generativa (GAI)? </vt:lpstr>
      <vt:lpstr>1. ¿Qué es la IA generativa (GAI)? </vt:lpstr>
      <vt:lpstr>1. ¿Qué es la IA generativa (GAI)? </vt:lpstr>
      <vt:lpstr>1. ¿Qué es la IA generativa (GAI)? </vt:lpstr>
      <vt:lpstr>1. ¿Qué es la IA generativa (GAI)? </vt:lpstr>
      <vt:lpstr>1. ¿Qué es la IA generativa (GAI)? </vt:lpstr>
      <vt:lpstr>1. ¿Qué es la IA generativa (GAI)? </vt:lpstr>
      <vt:lpstr>1. ¿Qué es la IA generativa (GAI)? </vt:lpstr>
      <vt:lpstr>2. Diferencias entre IA Generativa (GAI) y otras IA tradicionales </vt:lpstr>
      <vt:lpstr>2. Diferencias entre IA Generativa (GAI) y otras IA tradicionales </vt:lpstr>
      <vt:lpstr>2. Diferencias entre IA Generativa (GAI) y otras IA tradicionales </vt:lpstr>
      <vt:lpstr>2. Diferencias entre IA Generativa (GAI) y otras IA tradicionales </vt:lpstr>
      <vt:lpstr>2. Diferencias entre IA Generativa (GAI) y otras IA tradicionales </vt:lpstr>
      <vt:lpstr>3. Ejemplos prácticos de GAI en el ámbito laboral </vt:lpstr>
      <vt:lpstr>3. Ejemplos prácticos de GAI en el ámbito laboral </vt:lpstr>
      <vt:lpstr>3. Ejemplos prácticos de GAI en el ámbito laboral </vt:lpstr>
      <vt:lpstr>3. Ejemplos prácticos de GAI en el ámbito laboral </vt:lpstr>
      <vt:lpstr>3. Ejemplos prácticos de GAI en el ámbito laboral </vt:lpstr>
      <vt:lpstr>3. Ejemplos prácticos de GAI en el ámbito laboral </vt:lpstr>
      <vt:lpstr>3. Ejemplos prácticos de GAI en el ámbito laboral </vt:lpstr>
      <vt:lpstr>4. Limitaciones y riesgos del uso indiscriminado de GAI. </vt:lpstr>
      <vt:lpstr>4. Limitaciones y riesgos del uso indiscriminado de GAI. </vt:lpstr>
      <vt:lpstr>4. Limitaciones y riesgos del uso indiscriminado de GAI. </vt:lpstr>
      <vt:lpstr>4. Limitaciones y riesgos del uso indiscriminado de GAI. </vt:lpstr>
      <vt:lpstr>4. Limitaciones y riesgos del uso indiscriminado de GAI. </vt:lpstr>
      <vt:lpstr>4. Limitaciones y riesgos del uso indiscriminado de GAI. </vt:lpstr>
      <vt:lpstr>4. Limitaciones y riesgos del uso indiscriminado de GAI. </vt:lpstr>
      <vt:lpstr>4. Limitaciones y riesgos del uso indiscriminado de GAI. </vt:lpstr>
      <vt:lpstr>4. Limitaciones y riesgos del uso indiscriminado de GAI. </vt:lpstr>
      <vt:lpstr>5. Actividades prácticas con herramientas generativas. </vt:lpstr>
      <vt:lpstr>5. Actividades prácticas con herramientas generativas. </vt:lpstr>
      <vt:lpstr>5. Actividades prácticas con herramientas generativas. </vt:lpstr>
      <vt:lpstr>5. Actividades prácticas con herramientas generativas. </vt:lpstr>
      <vt:lpstr>5. Actividades prácticas con herramientas generativas. </vt:lpstr>
      <vt:lpstr>Módulo 4.- Fundamentos y Aplicación de ChatGPT</vt:lpstr>
      <vt:lpstr>1. Introducción a ChatGPT: cómo funciona y cómo acceder. </vt:lpstr>
      <vt:lpstr>1. Introducción a ChatGPT: cómo funciona y cómo acceder. </vt:lpstr>
      <vt:lpstr>1. Introducción a ChatGPT: cómo funciona y cómo acceder. </vt:lpstr>
      <vt:lpstr>1. Introducción a ChatGPT: cómo funciona y cómo acceder. </vt:lpstr>
      <vt:lpstr>1. Introducción a ChatGPT: cómo funciona y cómo acceder. </vt:lpstr>
      <vt:lpstr>1. Introducción a ChatGPT: cómo funciona y cómo acceder. </vt:lpstr>
      <vt:lpstr>1. Introducción a ChatGPT: cómo funciona y cómo acceder. </vt:lpstr>
      <vt:lpstr>2. Elaboración de Prompts Efectivos en IA Generativa </vt:lpstr>
      <vt:lpstr>2. Elaboración de Prompts Efectivos en IA Generativa </vt:lpstr>
      <vt:lpstr>2. Elaboración de Prompts Efectivos en IA Generativa </vt:lpstr>
      <vt:lpstr>2. Elaboración de Prompts Efectivos en IA Generativa </vt:lpstr>
      <vt:lpstr>2. Elaboración de Prompts Efectivos en IA Generativa </vt:lpstr>
      <vt:lpstr>2. Elaboración de Prompts Efectivos en IA Generativa </vt:lpstr>
      <vt:lpstr>2. Elaboración de Prompts Efectivos en IA Generativa </vt:lpstr>
      <vt:lpstr>2. Elaboración de Prompts Efectivos en IA Generativa </vt:lpstr>
      <vt:lpstr>2. Elaboración de Prompts Efectivos en IA Generativa </vt:lpstr>
      <vt:lpstr>3. Taller de creación de prompts para casos reales.</vt:lpstr>
      <vt:lpstr>3. Taller de creación de prompts para casos reales.</vt:lpstr>
      <vt:lpstr>3. Taller de creación de prompts para casos reales.</vt:lpstr>
      <vt:lpstr>Presentación de PowerPoint</vt:lpstr>
      <vt:lpstr>3. Taller de creación de prompts para casos reales.</vt:lpstr>
      <vt:lpstr>3. Taller de creación de prompts para casos reales.</vt:lpstr>
      <vt:lpstr>3. Taller de creación de prompts para casos reales.</vt:lpstr>
      <vt:lpstr>3. Taller de creación de prompts para casos reales. </vt:lpstr>
      <vt:lpstr>4. Aplicaciones específicas de ChatGPT en distintos sectores </vt:lpstr>
      <vt:lpstr>4. Aplicaciones específicas de ChatGPT en distintos sectores </vt:lpstr>
      <vt:lpstr>4. Aplicaciones específicas de ChatGPT en distintos sectores </vt:lpstr>
      <vt:lpstr>4. Aplicaciones específicas de ChatGPT en distintos sectores </vt:lpstr>
      <vt:lpstr>4. Aplicaciones específicas de ChatGPT en distintos sectores </vt:lpstr>
      <vt:lpstr>4. Aplicaciones específicas de ChatGPT en distintos sectores </vt:lpstr>
      <vt:lpstr>4. Aplicaciones específicas de ChatGPT en distintos sectores </vt:lpstr>
      <vt:lpstr>4. Aplicaciones específicas de ChatGPT en distintos sectores </vt:lpstr>
      <vt:lpstr>Módulo 5.-  Uso Seguro  y Responsable de la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1. Criterios para verificar la veracidad de la información generada por IA </vt:lpstr>
      <vt:lpstr>2. Introducción a los principios de ciberseguridad </vt:lpstr>
      <vt:lpstr>2. Introducción a los principios de ciberseguridad </vt:lpstr>
      <vt:lpstr>2. Introducción a los principios de ciberseguridad </vt:lpstr>
      <vt:lpstr>2. Introducción a los principios de ciberseguridad </vt:lpstr>
      <vt:lpstr>2. Introducción a los principios de ciberseguridad </vt:lpstr>
      <vt:lpstr>2. Introducción a los principios de ciberseguridad </vt:lpstr>
      <vt:lpstr>2. Introducción a los principios de ciberseguridad </vt:lpstr>
      <vt:lpstr>2. Introducción a los principios de ciberseguridad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3. Normativas y consideraciones éticas sobre la protección de datos. </vt:lpstr>
      <vt:lpstr>INTELIGENCIA ARTIFICIAL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1353</cp:revision>
  <dcterms:created xsi:type="dcterms:W3CDTF">2025-08-29T13:49:38Z</dcterms:created>
  <dcterms:modified xsi:type="dcterms:W3CDTF">2025-09-08T02:27:09Z</dcterms:modified>
</cp:coreProperties>
</file>