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2"/>
  </p:notesMasterIdLst>
  <p:sldIdLst>
    <p:sldId id="261" r:id="rId5"/>
    <p:sldId id="337" r:id="rId6"/>
    <p:sldId id="378" r:id="rId7"/>
    <p:sldId id="383" r:id="rId8"/>
    <p:sldId id="414" r:id="rId9"/>
    <p:sldId id="344" r:id="rId10"/>
    <p:sldId id="379" r:id="rId11"/>
    <p:sldId id="415" r:id="rId12"/>
    <p:sldId id="424" r:id="rId13"/>
    <p:sldId id="425" r:id="rId14"/>
    <p:sldId id="416" r:id="rId15"/>
    <p:sldId id="426" r:id="rId16"/>
    <p:sldId id="427" r:id="rId17"/>
    <p:sldId id="428" r:id="rId18"/>
    <p:sldId id="417" r:id="rId19"/>
    <p:sldId id="418" r:id="rId20"/>
    <p:sldId id="270" r:id="rId21"/>
    <p:sldId id="353" r:id="rId22"/>
    <p:sldId id="419" r:id="rId23"/>
    <p:sldId id="420" r:id="rId24"/>
    <p:sldId id="421" r:id="rId25"/>
    <p:sldId id="422" r:id="rId26"/>
    <p:sldId id="423" r:id="rId27"/>
    <p:sldId id="374" r:id="rId28"/>
    <p:sldId id="376" r:id="rId29"/>
    <p:sldId id="382" r:id="rId30"/>
    <p:sldId id="362" r:id="rId31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CAF74-5B9F-4BCA-96CB-C8EE62FFCB51}" v="1" dt="2023-07-06T22:02:30.7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558"/>
  </p:normalViewPr>
  <p:slideViewPr>
    <p:cSldViewPr>
      <p:cViewPr varScale="1">
        <p:scale>
          <a:sx n="48" d="100"/>
          <a:sy n="48" d="100"/>
        </p:scale>
        <p:origin x="60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zman Bozo, Jorge" userId="7b7a28fc-8d52-4259-bff0-8a9d1dc43ec9" providerId="ADAL" clId="{A59CAF74-5B9F-4BCA-96CB-C8EE62FFCB51}"/>
    <pc:docChg chg="undo custSel addSld delSld modSld">
      <pc:chgData name="Guzman Bozo, Jorge" userId="7b7a28fc-8d52-4259-bff0-8a9d1dc43ec9" providerId="ADAL" clId="{A59CAF74-5B9F-4BCA-96CB-C8EE62FFCB51}" dt="2023-07-06T23:53:27.747" v="198" actId="478"/>
      <pc:docMkLst>
        <pc:docMk/>
      </pc:docMkLst>
      <pc:sldChg chg="del">
        <pc:chgData name="Guzman Bozo, Jorge" userId="7b7a28fc-8d52-4259-bff0-8a9d1dc43ec9" providerId="ADAL" clId="{A59CAF74-5B9F-4BCA-96CB-C8EE62FFCB51}" dt="2023-07-06T21:53:31.307" v="41" actId="47"/>
        <pc:sldMkLst>
          <pc:docMk/>
          <pc:sldMk cId="1520246413" sldId="332"/>
        </pc:sldMkLst>
      </pc:sldChg>
      <pc:sldChg chg="delSp modSp mod">
        <pc:chgData name="Guzman Bozo, Jorge" userId="7b7a28fc-8d52-4259-bff0-8a9d1dc43ec9" providerId="ADAL" clId="{A59CAF74-5B9F-4BCA-96CB-C8EE62FFCB51}" dt="2023-07-06T23:53:27.747" v="198" actId="478"/>
        <pc:sldMkLst>
          <pc:docMk/>
          <pc:sldMk cId="3979444189" sldId="337"/>
        </pc:sldMkLst>
        <pc:spChg chg="mod">
          <ac:chgData name="Guzman Bozo, Jorge" userId="7b7a28fc-8d52-4259-bff0-8a9d1dc43ec9" providerId="ADAL" clId="{A59CAF74-5B9F-4BCA-96CB-C8EE62FFCB51}" dt="2023-07-06T23:53:24.219" v="197" actId="20577"/>
          <ac:spMkLst>
            <pc:docMk/>
            <pc:sldMk cId="3979444189" sldId="337"/>
            <ac:spMk id="12" creationId="{BB375BB0-38DE-5947-A049-E37CBB392147}"/>
          </ac:spMkLst>
        </pc:spChg>
        <pc:spChg chg="del">
          <ac:chgData name="Guzman Bozo, Jorge" userId="7b7a28fc-8d52-4259-bff0-8a9d1dc43ec9" providerId="ADAL" clId="{A59CAF74-5B9F-4BCA-96CB-C8EE62FFCB51}" dt="2023-07-06T23:53:27.747" v="198" actId="478"/>
          <ac:spMkLst>
            <pc:docMk/>
            <pc:sldMk cId="3979444189" sldId="337"/>
            <ac:spMk id="16" creationId="{5AD2299A-27D1-AA45-A043-C0D64B734853}"/>
          </ac:spMkLst>
        </pc:spChg>
        <pc:spChg chg="del">
          <ac:chgData name="Guzman Bozo, Jorge" userId="7b7a28fc-8d52-4259-bff0-8a9d1dc43ec9" providerId="ADAL" clId="{A59CAF74-5B9F-4BCA-96CB-C8EE62FFCB51}" dt="2023-07-06T23:53:27.747" v="198" actId="478"/>
          <ac:spMkLst>
            <pc:docMk/>
            <pc:sldMk cId="3979444189" sldId="337"/>
            <ac:spMk id="18" creationId="{5FEE1E9F-D6A8-614C-BB95-3AFA463327D0}"/>
          </ac:spMkLst>
        </pc:spChg>
      </pc:sldChg>
      <pc:sldChg chg="del">
        <pc:chgData name="Guzman Bozo, Jorge" userId="7b7a28fc-8d52-4259-bff0-8a9d1dc43ec9" providerId="ADAL" clId="{A59CAF74-5B9F-4BCA-96CB-C8EE62FFCB51}" dt="2023-07-06T21:53:31.755" v="42" actId="47"/>
        <pc:sldMkLst>
          <pc:docMk/>
          <pc:sldMk cId="2772616042" sldId="372"/>
        </pc:sldMkLst>
      </pc:sldChg>
      <pc:sldChg chg="modSp mod">
        <pc:chgData name="Guzman Bozo, Jorge" userId="7b7a28fc-8d52-4259-bff0-8a9d1dc43ec9" providerId="ADAL" clId="{A59CAF74-5B9F-4BCA-96CB-C8EE62FFCB51}" dt="2023-07-06T22:01:58.420" v="91" actId="20577"/>
        <pc:sldMkLst>
          <pc:docMk/>
          <pc:sldMk cId="837998518" sldId="376"/>
        </pc:sldMkLst>
        <pc:spChg chg="mod">
          <ac:chgData name="Guzman Bozo, Jorge" userId="7b7a28fc-8d52-4259-bff0-8a9d1dc43ec9" providerId="ADAL" clId="{A59CAF74-5B9F-4BCA-96CB-C8EE62FFCB51}" dt="2023-07-06T22:01:58.420" v="91" actId="20577"/>
          <ac:spMkLst>
            <pc:docMk/>
            <pc:sldMk cId="837998518" sldId="376"/>
            <ac:spMk id="3" creationId="{052FBD23-F91F-13EF-5811-E0CBB6883C5D}"/>
          </ac:spMkLst>
        </pc:spChg>
      </pc:sldChg>
      <pc:sldChg chg="del">
        <pc:chgData name="Guzman Bozo, Jorge" userId="7b7a28fc-8d52-4259-bff0-8a9d1dc43ec9" providerId="ADAL" clId="{A59CAF74-5B9F-4BCA-96CB-C8EE62FFCB51}" dt="2023-07-06T23:51:01.784" v="179" actId="47"/>
        <pc:sldMkLst>
          <pc:docMk/>
          <pc:sldMk cId="857766303" sldId="377"/>
        </pc:sldMkLst>
      </pc:sldChg>
      <pc:sldChg chg="modSp mod">
        <pc:chgData name="Guzman Bozo, Jorge" userId="7b7a28fc-8d52-4259-bff0-8a9d1dc43ec9" providerId="ADAL" clId="{A59CAF74-5B9F-4BCA-96CB-C8EE62FFCB51}" dt="2023-07-06T22:02:30.719" v="93" actId="20577"/>
        <pc:sldMkLst>
          <pc:docMk/>
          <pc:sldMk cId="1579075980" sldId="382"/>
        </pc:sldMkLst>
        <pc:spChg chg="mod">
          <ac:chgData name="Guzman Bozo, Jorge" userId="7b7a28fc-8d52-4259-bff0-8a9d1dc43ec9" providerId="ADAL" clId="{A59CAF74-5B9F-4BCA-96CB-C8EE62FFCB51}" dt="2023-07-06T22:02:30.719" v="93" actId="20577"/>
          <ac:spMkLst>
            <pc:docMk/>
            <pc:sldMk cId="1579075980" sldId="382"/>
            <ac:spMk id="3" creationId="{052FBD23-F91F-13EF-5811-E0CBB6883C5D}"/>
          </ac:spMkLst>
        </pc:spChg>
      </pc:sldChg>
      <pc:sldChg chg="modSp mod">
        <pc:chgData name="Guzman Bozo, Jorge" userId="7b7a28fc-8d52-4259-bff0-8a9d1dc43ec9" providerId="ADAL" clId="{A59CAF74-5B9F-4BCA-96CB-C8EE62FFCB51}" dt="2023-07-06T21:54:40.522" v="75" actId="1076"/>
        <pc:sldMkLst>
          <pc:docMk/>
          <pc:sldMk cId="3989500144" sldId="416"/>
        </pc:sldMkLst>
        <pc:spChg chg="mod">
          <ac:chgData name="Guzman Bozo, Jorge" userId="7b7a28fc-8d52-4259-bff0-8a9d1dc43ec9" providerId="ADAL" clId="{A59CAF74-5B9F-4BCA-96CB-C8EE62FFCB51}" dt="2023-07-06T21:54:40.522" v="75" actId="1076"/>
          <ac:spMkLst>
            <pc:docMk/>
            <pc:sldMk cId="3989500144" sldId="416"/>
            <ac:spMk id="3" creationId="{052FBD23-F91F-13EF-5811-E0CBB6883C5D}"/>
          </ac:spMkLst>
        </pc:spChg>
      </pc:sldChg>
      <pc:sldChg chg="modSp mod">
        <pc:chgData name="Guzman Bozo, Jorge" userId="7b7a28fc-8d52-4259-bff0-8a9d1dc43ec9" providerId="ADAL" clId="{A59CAF74-5B9F-4BCA-96CB-C8EE62FFCB51}" dt="2023-07-06T13:12:54.953" v="0" actId="33524"/>
        <pc:sldMkLst>
          <pc:docMk/>
          <pc:sldMk cId="2751973282" sldId="422"/>
        </pc:sldMkLst>
        <pc:spChg chg="mod">
          <ac:chgData name="Guzman Bozo, Jorge" userId="7b7a28fc-8d52-4259-bff0-8a9d1dc43ec9" providerId="ADAL" clId="{A59CAF74-5B9F-4BCA-96CB-C8EE62FFCB51}" dt="2023-07-06T13:12:54.953" v="0" actId="33524"/>
          <ac:spMkLst>
            <pc:docMk/>
            <pc:sldMk cId="2751973282" sldId="422"/>
            <ac:spMk id="3" creationId="{052FBD23-F91F-13EF-5811-E0CBB6883C5D}"/>
          </ac:spMkLst>
        </pc:spChg>
      </pc:sldChg>
      <pc:sldChg chg="modSp add mod">
        <pc:chgData name="Guzman Bozo, Jorge" userId="7b7a28fc-8d52-4259-bff0-8a9d1dc43ec9" providerId="ADAL" clId="{A59CAF74-5B9F-4BCA-96CB-C8EE62FFCB51}" dt="2023-07-06T13:15:02.133" v="40" actId="20577"/>
        <pc:sldMkLst>
          <pc:docMk/>
          <pc:sldMk cId="1072135550" sldId="423"/>
        </pc:sldMkLst>
        <pc:spChg chg="mod">
          <ac:chgData name="Guzman Bozo, Jorge" userId="7b7a28fc-8d52-4259-bff0-8a9d1dc43ec9" providerId="ADAL" clId="{A59CAF74-5B9F-4BCA-96CB-C8EE62FFCB51}" dt="2023-07-06T13:15:02.133" v="40" actId="20577"/>
          <ac:spMkLst>
            <pc:docMk/>
            <pc:sldMk cId="1072135550" sldId="423"/>
            <ac:spMk id="3" creationId="{052FBD23-F91F-13EF-5811-E0CBB6883C5D}"/>
          </ac:spMkLst>
        </pc:spChg>
      </pc:sldChg>
      <pc:sldChg chg="delSp modSp add mod">
        <pc:chgData name="Guzman Bozo, Jorge" userId="7b7a28fc-8d52-4259-bff0-8a9d1dc43ec9" providerId="ADAL" clId="{A59CAF74-5B9F-4BCA-96CB-C8EE62FFCB51}" dt="2023-07-06T22:52:17.227" v="157" actId="14100"/>
        <pc:sldMkLst>
          <pc:docMk/>
          <pc:sldMk cId="4283835265" sldId="424"/>
        </pc:sldMkLst>
        <pc:spChg chg="mod">
          <ac:chgData name="Guzman Bozo, Jorge" userId="7b7a28fc-8d52-4259-bff0-8a9d1dc43ec9" providerId="ADAL" clId="{A59CAF74-5B9F-4BCA-96CB-C8EE62FFCB51}" dt="2023-07-06T22:41:42.838" v="113" actId="6549"/>
          <ac:spMkLst>
            <pc:docMk/>
            <pc:sldMk cId="4283835265" sldId="424"/>
            <ac:spMk id="3" creationId="{052FBD23-F91F-13EF-5811-E0CBB6883C5D}"/>
          </ac:spMkLst>
        </pc:spChg>
        <pc:spChg chg="del">
          <ac:chgData name="Guzman Bozo, Jorge" userId="7b7a28fc-8d52-4259-bff0-8a9d1dc43ec9" providerId="ADAL" clId="{A59CAF74-5B9F-4BCA-96CB-C8EE62FFCB51}" dt="2023-07-06T22:40:42.991" v="99" actId="478"/>
          <ac:spMkLst>
            <pc:docMk/>
            <pc:sldMk cId="4283835265" sldId="424"/>
            <ac:spMk id="6" creationId="{9ECE9B53-C4A5-D1F8-CD84-AF49F8BFF7A6}"/>
          </ac:spMkLst>
        </pc:spChg>
        <pc:picChg chg="mod">
          <ac:chgData name="Guzman Bozo, Jorge" userId="7b7a28fc-8d52-4259-bff0-8a9d1dc43ec9" providerId="ADAL" clId="{A59CAF74-5B9F-4BCA-96CB-C8EE62FFCB51}" dt="2023-07-06T22:52:17.227" v="157" actId="14100"/>
          <ac:picMkLst>
            <pc:docMk/>
            <pc:sldMk cId="4283835265" sldId="424"/>
            <ac:picMk id="5" creationId="{9E60D4AD-06D7-E890-45AC-2556983EBDDA}"/>
          </ac:picMkLst>
        </pc:picChg>
      </pc:sldChg>
      <pc:sldChg chg="modSp add mod">
        <pc:chgData name="Guzman Bozo, Jorge" userId="7b7a28fc-8d52-4259-bff0-8a9d1dc43ec9" providerId="ADAL" clId="{A59CAF74-5B9F-4BCA-96CB-C8EE62FFCB51}" dt="2023-07-06T22:43:23.999" v="119" actId="20577"/>
        <pc:sldMkLst>
          <pc:docMk/>
          <pc:sldMk cId="3258322685" sldId="425"/>
        </pc:sldMkLst>
        <pc:spChg chg="mod">
          <ac:chgData name="Guzman Bozo, Jorge" userId="7b7a28fc-8d52-4259-bff0-8a9d1dc43ec9" providerId="ADAL" clId="{A59CAF74-5B9F-4BCA-96CB-C8EE62FFCB51}" dt="2023-07-06T22:43:23.999" v="119" actId="20577"/>
          <ac:spMkLst>
            <pc:docMk/>
            <pc:sldMk cId="3258322685" sldId="425"/>
            <ac:spMk id="3" creationId="{052FBD23-F91F-13EF-5811-E0CBB6883C5D}"/>
          </ac:spMkLst>
        </pc:spChg>
      </pc:sldChg>
      <pc:sldChg chg="modSp add mod">
        <pc:chgData name="Guzman Bozo, Jorge" userId="7b7a28fc-8d52-4259-bff0-8a9d1dc43ec9" providerId="ADAL" clId="{A59CAF74-5B9F-4BCA-96CB-C8EE62FFCB51}" dt="2023-07-06T23:37:00.884" v="168" actId="14100"/>
        <pc:sldMkLst>
          <pc:docMk/>
          <pc:sldMk cId="1819503006" sldId="426"/>
        </pc:sldMkLst>
        <pc:spChg chg="mod">
          <ac:chgData name="Guzman Bozo, Jorge" userId="7b7a28fc-8d52-4259-bff0-8a9d1dc43ec9" providerId="ADAL" clId="{A59CAF74-5B9F-4BCA-96CB-C8EE62FFCB51}" dt="2023-07-06T22:54:40.380" v="164" actId="20577"/>
          <ac:spMkLst>
            <pc:docMk/>
            <pc:sldMk cId="1819503006" sldId="426"/>
            <ac:spMk id="3" creationId="{052FBD23-F91F-13EF-5811-E0CBB6883C5D}"/>
          </ac:spMkLst>
        </pc:spChg>
        <pc:spChg chg="mod">
          <ac:chgData name="Guzman Bozo, Jorge" userId="7b7a28fc-8d52-4259-bff0-8a9d1dc43ec9" providerId="ADAL" clId="{A59CAF74-5B9F-4BCA-96CB-C8EE62FFCB51}" dt="2023-07-06T23:37:00.884" v="168" actId="14100"/>
          <ac:spMkLst>
            <pc:docMk/>
            <pc:sldMk cId="1819503006" sldId="426"/>
            <ac:spMk id="6" creationId="{9ECE9B53-C4A5-D1F8-CD84-AF49F8BFF7A6}"/>
          </ac:spMkLst>
        </pc:spChg>
        <pc:picChg chg="mod">
          <ac:chgData name="Guzman Bozo, Jorge" userId="7b7a28fc-8d52-4259-bff0-8a9d1dc43ec9" providerId="ADAL" clId="{A59CAF74-5B9F-4BCA-96CB-C8EE62FFCB51}" dt="2023-07-06T22:52:22.500" v="158" actId="1076"/>
          <ac:picMkLst>
            <pc:docMk/>
            <pc:sldMk cId="1819503006" sldId="426"/>
            <ac:picMk id="7" creationId="{496D086C-42D6-598D-CBCA-9BF2146228A1}"/>
          </ac:picMkLst>
        </pc:picChg>
      </pc:sldChg>
      <pc:sldChg chg="delSp modSp add mod">
        <pc:chgData name="Guzman Bozo, Jorge" userId="7b7a28fc-8d52-4259-bff0-8a9d1dc43ec9" providerId="ADAL" clId="{A59CAF74-5B9F-4BCA-96CB-C8EE62FFCB51}" dt="2023-07-06T23:40:28.062" v="173" actId="20577"/>
        <pc:sldMkLst>
          <pc:docMk/>
          <pc:sldMk cId="2691042697" sldId="427"/>
        </pc:sldMkLst>
        <pc:spChg chg="mod">
          <ac:chgData name="Guzman Bozo, Jorge" userId="7b7a28fc-8d52-4259-bff0-8a9d1dc43ec9" providerId="ADAL" clId="{A59CAF74-5B9F-4BCA-96CB-C8EE62FFCB51}" dt="2023-07-06T23:40:28.062" v="173" actId="20577"/>
          <ac:spMkLst>
            <pc:docMk/>
            <pc:sldMk cId="2691042697" sldId="427"/>
            <ac:spMk id="3" creationId="{052FBD23-F91F-13EF-5811-E0CBB6883C5D}"/>
          </ac:spMkLst>
        </pc:spChg>
        <pc:spChg chg="del">
          <ac:chgData name="Guzman Bozo, Jorge" userId="7b7a28fc-8d52-4259-bff0-8a9d1dc43ec9" providerId="ADAL" clId="{A59CAF74-5B9F-4BCA-96CB-C8EE62FFCB51}" dt="2023-07-06T23:40:21.244" v="170" actId="478"/>
          <ac:spMkLst>
            <pc:docMk/>
            <pc:sldMk cId="2691042697" sldId="427"/>
            <ac:spMk id="6" creationId="{9ECE9B53-C4A5-D1F8-CD84-AF49F8BFF7A6}"/>
          </ac:spMkLst>
        </pc:spChg>
      </pc:sldChg>
      <pc:sldChg chg="modSp add mod">
        <pc:chgData name="Guzman Bozo, Jorge" userId="7b7a28fc-8d52-4259-bff0-8a9d1dc43ec9" providerId="ADAL" clId="{A59CAF74-5B9F-4BCA-96CB-C8EE62FFCB51}" dt="2023-07-06T23:50:06.360" v="178" actId="20577"/>
        <pc:sldMkLst>
          <pc:docMk/>
          <pc:sldMk cId="2551469700" sldId="428"/>
        </pc:sldMkLst>
        <pc:spChg chg="mod">
          <ac:chgData name="Guzman Bozo, Jorge" userId="7b7a28fc-8d52-4259-bff0-8a9d1dc43ec9" providerId="ADAL" clId="{A59CAF74-5B9F-4BCA-96CB-C8EE62FFCB51}" dt="2023-07-06T23:50:06.360" v="178" actId="20577"/>
          <ac:spMkLst>
            <pc:docMk/>
            <pc:sldMk cId="2551469700" sldId="428"/>
            <ac:spMk id="3" creationId="{052FBD23-F91F-13EF-5811-E0CBB6883C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06-07-2023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alexandrade.net/blog-de-ingenieria-de-software/calidad-de-software/como-desarrollar-un-plan-de-pruebas-solido-pero-simple/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169275"/>
            <a:ext cx="10668000" cy="584775"/>
          </a:xfrm>
        </p:spPr>
        <p:txBody>
          <a:bodyPr/>
          <a:lstStyle/>
          <a:p>
            <a:r>
              <a:rPr lang="es-MX" sz="3800" spc="-10" dirty="0"/>
              <a:t>Pruebas funcionales y Pruebas no funcionales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sz="2400" dirty="0">
                <a:latin typeface="Arial"/>
                <a:cs typeface="Arial"/>
              </a:rPr>
              <a:t>Calidad de Software - CSY4111</a:t>
            </a: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TÉCNICAS DE DISEÑO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8059400" cy="615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Técnica de cobertura de sentencia (caja blanca)</a:t>
            </a:r>
          </a:p>
          <a:p>
            <a:pPr algn="just"/>
            <a:endParaRPr lang="es-MX" sz="4000" dirty="0"/>
          </a:p>
          <a:p>
            <a:pPr algn="just"/>
            <a:r>
              <a:rPr lang="es-MX" sz="4000" b="0" dirty="0"/>
              <a:t>La prueba de cobertura de sentencia es importante porque ayuda a identificar las sentencias que no han sido ejecutadas.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Las sentencias no ejecutadas pueden ser un signo de código muerto o de secciones de código que no se utilizan.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También puede ser un signo de que algunas funcionalidades del programa no se han probado adecuadamente.</a:t>
            </a:r>
            <a:endParaRPr lang="es-MX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60D4AD-06D7-E890-45AC-2556983EB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050" y="1178154"/>
            <a:ext cx="4485243" cy="211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2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TÉCNICAS DE DISEÑO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805940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Enfoque estructural o de caja negra: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El enfoque funcional se centra en las funciones, entradas y salidas del software sin considerar su implementación interna.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ECE9B53-C4A5-D1F8-CD84-AF49F8BFF7A6}"/>
              </a:ext>
            </a:extLst>
          </p:cNvPr>
          <p:cNvSpPr txBox="1">
            <a:spLocks/>
          </p:cNvSpPr>
          <p:nvPr/>
        </p:nvSpPr>
        <p:spPr>
          <a:xfrm>
            <a:off x="10585450" y="5496463"/>
            <a:ext cx="8458200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Se diseñan casos de prueba basados en los requisitos y se evalúa el comportamiento funcional del sistema, sin necesidad de conocer los detalles de su implementación.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6D086C-42D6-598D-CBCA-9BF21462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5654675"/>
            <a:ext cx="8794057" cy="394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0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TÉCNICAS DE DISEÑO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8059400" cy="4924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Técnica de particiones o Clases de Equivalencia</a:t>
            </a:r>
          </a:p>
          <a:p>
            <a:pPr algn="just"/>
            <a:r>
              <a:rPr lang="es-MX" sz="4000" dirty="0"/>
              <a:t>(caja negra)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divide el dominio de entrada de un programa en clases de datos de los que se pueden derivar casos de prueba.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El diseño de estos casos de prueba para la partición equivalente se basa en la evaluación de las clases de equivalencia.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ECE9B53-C4A5-D1F8-CD84-AF49F8BFF7A6}"/>
              </a:ext>
            </a:extLst>
          </p:cNvPr>
          <p:cNvSpPr txBox="1">
            <a:spLocks/>
          </p:cNvSpPr>
          <p:nvPr/>
        </p:nvSpPr>
        <p:spPr>
          <a:xfrm>
            <a:off x="1004404" y="7516990"/>
            <a:ext cx="1805940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Para una condición de entrada. Una clase de equivalencia representa un conjunto de estados válidos o inválidos para condiciones de entrada.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6D086C-42D6-598D-CBCA-9BF21462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291" y="714594"/>
            <a:ext cx="5604175" cy="25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0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TÉCNICAS DE DISEÑO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8059400" cy="7386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Técnica de particiones o Clases de Equivalencia</a:t>
            </a:r>
          </a:p>
          <a:p>
            <a:pPr algn="just"/>
            <a:r>
              <a:rPr lang="es-MX" sz="4000" dirty="0"/>
              <a:t>(caja negra)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Regularmente, una condición de entrada es un valor numérico específico, un rango de valores, un conjunto de valores relacionados o una condición lógica.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Si una condición de entrada especifica un rango delimitado por los valores a y b, se deben generar casos para a y b y casos no válidos justo por debajo y justo por encima de a y b, respectivamente.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 err="1"/>
              <a:t>Ej</a:t>
            </a:r>
            <a:r>
              <a:rPr lang="es-MX" sz="4000" b="0" dirty="0"/>
              <a:t>: si el programa requiere una entrada que sea un número real en el rango de 0.0 a 90.0, escribe casos de prueba para 0.0, 90.0, -0.0001 y 90.0001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6D086C-42D6-598D-CBCA-9BF21462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291" y="714594"/>
            <a:ext cx="5604175" cy="25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4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TÉCNICAS DE DISEÑO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8059400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Técnica de particiones o Clases de Equivalencia</a:t>
            </a:r>
          </a:p>
          <a:p>
            <a:pPr algn="just"/>
            <a:r>
              <a:rPr lang="es-MX" sz="4000" dirty="0"/>
              <a:t>(caja negra)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Si una condición de entrada especifica un número de valores (</a:t>
            </a:r>
            <a:r>
              <a:rPr lang="es-MX" sz="4000" b="0" dirty="0" err="1"/>
              <a:t>Ej</a:t>
            </a:r>
            <a:r>
              <a:rPr lang="es-MX" sz="4000" b="0" dirty="0"/>
              <a:t>: 2 a 5), se deben desarrollar casos de prueba que ejerciten los valores máximos (5) y mínimo (2), uno más el máximo (6) y uno menos el mínimo (1).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96D086C-42D6-598D-CBCA-9BF21462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291" y="714594"/>
            <a:ext cx="5604175" cy="25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6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TÉCNICAS DE DISEÑO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8059400" cy="3693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Técnicas basadas en la experiencia: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Las técnicas de pruebas basadas en la experiencia son un conjunto de métodos y enfoques utilizados para diseñar y ejecutar pruebas de software, basados en el conocimiento y la experiencia acumulada por el equipo de pruebas y otros expertos en el campo.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ECE9B53-C4A5-D1F8-CD84-AF49F8BFF7A6}"/>
              </a:ext>
            </a:extLst>
          </p:cNvPr>
          <p:cNvSpPr txBox="1">
            <a:spLocks/>
          </p:cNvSpPr>
          <p:nvPr/>
        </p:nvSpPr>
        <p:spPr>
          <a:xfrm>
            <a:off x="984249" y="6492875"/>
            <a:ext cx="18059399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Estas técnicas se basan en la intuición, el juicio y el conocimiento adquirido a lo largo del tiempo, y se aplican para identificar posibles problemas, defectos o riesgos en el software, sin seguir un enfoque estructurado o sistemático específico.</a:t>
            </a:r>
          </a:p>
        </p:txBody>
      </p:sp>
    </p:spTree>
    <p:extLst>
      <p:ext uri="{BB962C8B-B14F-4D97-AF65-F5344CB8AC3E}">
        <p14:creationId xmlns:p14="http://schemas.microsoft.com/office/powerpoint/2010/main" val="2551342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TÉCNICAS DE DISEÑO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5B7C349-7353-D96E-1B93-A8EDFD8DE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1844675"/>
            <a:ext cx="15316200" cy="79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36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4FE4634-98DF-A44A-92BF-86BBAE37A404}"/>
              </a:ext>
            </a:extLst>
          </p:cNvPr>
          <p:cNvSpPr txBox="1">
            <a:spLocks/>
          </p:cNvSpPr>
          <p:nvPr/>
        </p:nvSpPr>
        <p:spPr>
          <a:xfrm>
            <a:off x="8159750" y="6250622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9600" dirty="0">
                <a:solidFill>
                  <a:srgbClr val="257CE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1517650" y="7712075"/>
            <a:ext cx="83058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MX" sz="4800" dirty="0"/>
              <a:t>E</a:t>
            </a:r>
            <a:r>
              <a:rPr lang="es-CL" sz="4800" dirty="0"/>
              <a:t>SCENARIOS DE PRUEBAS</a:t>
            </a:r>
          </a:p>
        </p:txBody>
      </p:sp>
    </p:spTree>
    <p:extLst>
      <p:ext uri="{BB962C8B-B14F-4D97-AF65-F5344CB8AC3E}">
        <p14:creationId xmlns:p14="http://schemas.microsoft.com/office/powerpoint/2010/main" val="22576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ESCENARIOS DE PRUEBA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793289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Es una secuencia de pasos o eventos que representan una situación o caso de uso específico en el sistema o software que se va a probar.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65430" y="3444875"/>
            <a:ext cx="11049001" cy="615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Un escenario de pruebas describe una interacción entre el usuario o sistema y el software, con el objetivo de evaluar su comportamiento y verificar si cumple con los requisitos establecidos.</a:t>
            </a:r>
          </a:p>
          <a:p>
            <a:pPr algn="just"/>
            <a:r>
              <a:rPr lang="es-MX" sz="4000" b="0" dirty="0"/>
              <a:t> </a:t>
            </a:r>
          </a:p>
          <a:p>
            <a:pPr algn="just"/>
            <a:r>
              <a:rPr lang="es-MX" sz="4000" b="0" dirty="0"/>
              <a:t>Los escenarios de pruebas pueden ser diseñados para probar diferentes funcionalidades, características o casos de uso del software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282EC4-0104-BAB4-B277-19057254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450" y="3600796"/>
            <a:ext cx="6426694" cy="517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2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ESCENARIOS DE PRUEBA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7932895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Los escenarios de pruebas permiten simular situaciones reales en las que el software puede encontrarse durante su uso normal, y ayudan a identificar posibles problemas, defectos o comportamientos inesperados.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85C8AD2-450C-AF33-1D3E-6773B0BA106F}"/>
              </a:ext>
            </a:extLst>
          </p:cNvPr>
          <p:cNvSpPr txBox="1">
            <a:spLocks/>
          </p:cNvSpPr>
          <p:nvPr/>
        </p:nvSpPr>
        <p:spPr>
          <a:xfrm>
            <a:off x="984249" y="4514069"/>
            <a:ext cx="9753601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Al diseñar escenarios de pruebas, es importante cubrir una amplia gama de situaciones para garantizar una evaluación completa y exhaustiva del software.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690682-DE2C-8321-3527-ABD1C90ED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650" y="4206875"/>
            <a:ext cx="7234663" cy="419444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BCF956A-4D3B-71BA-8AF7-634E078E6449}"/>
              </a:ext>
            </a:extLst>
          </p:cNvPr>
          <p:cNvSpPr txBox="1"/>
          <p:nvPr/>
        </p:nvSpPr>
        <p:spPr>
          <a:xfrm>
            <a:off x="984250" y="8650555"/>
            <a:ext cx="18436063" cy="132343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MX" sz="4000" b="1" dirty="0">
                <a:solidFill>
                  <a:schemeClr val="bg1"/>
                </a:solidFill>
              </a:rPr>
              <a:t>Proporcionan un enfoque concreto y estructurado para realizar pruebas efectivas y garantizar un software sólido y libre de errores.</a:t>
            </a:r>
          </a:p>
        </p:txBody>
      </p:sp>
    </p:spTree>
    <p:extLst>
      <p:ext uri="{BB962C8B-B14F-4D97-AF65-F5344CB8AC3E}">
        <p14:creationId xmlns:p14="http://schemas.microsoft.com/office/powerpoint/2010/main" val="412100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FB337F0-2FCC-924F-952C-07C673B763B0}"/>
              </a:ext>
            </a:extLst>
          </p:cNvPr>
          <p:cNvSpPr/>
          <p:nvPr/>
        </p:nvSpPr>
        <p:spPr>
          <a:xfrm>
            <a:off x="9518650" y="2378075"/>
            <a:ext cx="535755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6000" b="1" dirty="0">
                <a:latin typeface="Arial Black" panose="020B0604020202020204" pitchFamily="34" charset="0"/>
                <a:cs typeface="Arial Black" panose="020B0604020202020204" pitchFamily="34" charset="0"/>
              </a:rPr>
              <a:t>CONTENIDO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8A3E674A-F038-D144-A91A-8FBF8FFE0F11}"/>
              </a:ext>
            </a:extLst>
          </p:cNvPr>
          <p:cNvSpPr txBox="1">
            <a:spLocks/>
          </p:cNvSpPr>
          <p:nvPr/>
        </p:nvSpPr>
        <p:spPr>
          <a:xfrm>
            <a:off x="9518650" y="4020489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B375BB0-38DE-5947-A049-E37CBB392147}"/>
              </a:ext>
            </a:extLst>
          </p:cNvPr>
          <p:cNvSpPr txBox="1">
            <a:spLocks/>
          </p:cNvSpPr>
          <p:nvPr/>
        </p:nvSpPr>
        <p:spPr>
          <a:xfrm>
            <a:off x="9617262" y="7026177"/>
            <a:ext cx="457909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3000" dirty="0"/>
              <a:t>ESCENARIOS PRUEBAS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2775DA9-AA36-2B46-A647-A78656981246}"/>
              </a:ext>
            </a:extLst>
          </p:cNvPr>
          <p:cNvSpPr txBox="1">
            <a:spLocks/>
          </p:cNvSpPr>
          <p:nvPr/>
        </p:nvSpPr>
        <p:spPr>
          <a:xfrm>
            <a:off x="9518650" y="6264177"/>
            <a:ext cx="106680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CL" sz="6000" dirty="0">
                <a:latin typeface="Arial Black" panose="020B0604020202020204" pitchFamily="34" charset="0"/>
                <a:cs typeface="Arial Black" panose="020B0604020202020204" pitchFamily="34" charset="0"/>
              </a:rPr>
              <a:t>02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25E44F9-8B81-FD43-8DCF-00283585DD6D}"/>
              </a:ext>
            </a:extLst>
          </p:cNvPr>
          <p:cNvSpPr txBox="1">
            <a:spLocks/>
          </p:cNvSpPr>
          <p:nvPr/>
        </p:nvSpPr>
        <p:spPr>
          <a:xfrm>
            <a:off x="9617262" y="4685179"/>
            <a:ext cx="645458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s-ES" sz="3200" dirty="0"/>
              <a:t>TÉCNICAS DE DISEÑO</a:t>
            </a:r>
          </a:p>
        </p:txBody>
      </p:sp>
    </p:spTree>
    <p:extLst>
      <p:ext uri="{BB962C8B-B14F-4D97-AF65-F5344CB8AC3E}">
        <p14:creationId xmlns:p14="http://schemas.microsoft.com/office/powerpoint/2010/main" val="397944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ESCENARIOS DE PRUEBA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7932895" cy="7386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Algunos ejemplos: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Escenario de transferencia exitosa: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Paso 1: Iniciar sesión en la aplicación bancaria.</a:t>
            </a:r>
          </a:p>
          <a:p>
            <a:pPr algn="just"/>
            <a:r>
              <a:rPr lang="es-MX" sz="4000" b="0" dirty="0"/>
              <a:t>Paso 2: Seleccionar la opción de transferencia de fondos.</a:t>
            </a:r>
          </a:p>
          <a:p>
            <a:pPr algn="just"/>
            <a:r>
              <a:rPr lang="es-MX" sz="4000" b="0" dirty="0"/>
              <a:t>Paso 3: Ingresar el monto a transferir y las cuentas de origen y destino.</a:t>
            </a:r>
          </a:p>
          <a:p>
            <a:pPr algn="just"/>
            <a:r>
              <a:rPr lang="es-MX" sz="4000" b="0" dirty="0"/>
              <a:t>Paso 4: Confirmar los detalles de la transferencia.</a:t>
            </a:r>
          </a:p>
          <a:p>
            <a:pPr algn="just"/>
            <a:r>
              <a:rPr lang="es-MX" sz="4000" b="0" dirty="0"/>
              <a:t>Paso 5: Verificar que los fondos se hayan transferido correctamente a la cuenta de destino.</a:t>
            </a:r>
          </a:p>
          <a:p>
            <a:pPr algn="just"/>
            <a:r>
              <a:rPr lang="es-MX" sz="4000" b="0" dirty="0"/>
              <a:t>Paso 6: Verificar que se haya registrado un registro de transacción en el historial de transferencias.</a:t>
            </a:r>
          </a:p>
        </p:txBody>
      </p:sp>
    </p:spTree>
    <p:extLst>
      <p:ext uri="{BB962C8B-B14F-4D97-AF65-F5344CB8AC3E}">
        <p14:creationId xmlns:p14="http://schemas.microsoft.com/office/powerpoint/2010/main" val="1678222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ESCENARIOS DE PRUEBA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7932895" cy="615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Escenario de transferencia con fondos insuficientes: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Paso 1: Iniciar sesión en la aplicación bancaria.</a:t>
            </a:r>
          </a:p>
          <a:p>
            <a:pPr algn="just"/>
            <a:r>
              <a:rPr lang="es-MX" sz="4000" b="0" dirty="0"/>
              <a:t>Paso 2: Seleccionar la opción de transferencia de fondos.</a:t>
            </a:r>
          </a:p>
          <a:p>
            <a:pPr algn="just"/>
            <a:r>
              <a:rPr lang="es-MX" sz="4000" b="0" dirty="0"/>
              <a:t>Paso 3: Ingresar un monto superior al saldo disponible en la cuenta de origen.</a:t>
            </a:r>
          </a:p>
          <a:p>
            <a:pPr algn="just"/>
            <a:r>
              <a:rPr lang="es-MX" sz="4000" b="0" dirty="0"/>
              <a:t>Paso 4: Confirmar los detalles de la transferencia.</a:t>
            </a:r>
          </a:p>
          <a:p>
            <a:pPr algn="just"/>
            <a:r>
              <a:rPr lang="es-MX" sz="4000" b="0" dirty="0"/>
              <a:t>Paso 5: Verificar que se muestre un mensaje de error indicando fondos insuficientes.</a:t>
            </a:r>
          </a:p>
          <a:p>
            <a:pPr algn="just"/>
            <a:r>
              <a:rPr lang="es-MX" sz="4000" b="0" dirty="0"/>
              <a:t>Paso 6: Verificar que no se realice la transferencia y que los saldos no se vean afectados.</a:t>
            </a:r>
          </a:p>
        </p:txBody>
      </p:sp>
    </p:spTree>
    <p:extLst>
      <p:ext uri="{BB962C8B-B14F-4D97-AF65-F5344CB8AC3E}">
        <p14:creationId xmlns:p14="http://schemas.microsoft.com/office/powerpoint/2010/main" val="1936622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ESCENARIOS DE PRUEBA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7932895" cy="615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Escenario de transferencia con información incorrecta: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Paso 1: Iniciar sesión en la aplicación bancaria.</a:t>
            </a:r>
          </a:p>
          <a:p>
            <a:pPr algn="just"/>
            <a:r>
              <a:rPr lang="es-MX" sz="4000" b="0" dirty="0"/>
              <a:t>Paso 2: Seleccionar la opción de transferencia de fondos.</a:t>
            </a:r>
          </a:p>
          <a:p>
            <a:pPr algn="just"/>
            <a:r>
              <a:rPr lang="es-MX" sz="4000" b="0" dirty="0"/>
              <a:t>Paso 3: Ingresar un monto válido, pero ingresar una cuenta de destino inválida.</a:t>
            </a:r>
          </a:p>
          <a:p>
            <a:pPr algn="just"/>
            <a:r>
              <a:rPr lang="es-MX" sz="4000" b="0" dirty="0"/>
              <a:t>Paso 4: Confirmar los detalles de la transferencia.</a:t>
            </a:r>
          </a:p>
          <a:p>
            <a:pPr algn="just"/>
            <a:r>
              <a:rPr lang="es-MX" sz="4000" b="0" dirty="0"/>
              <a:t>Paso 5: Verificar que se muestre un mensaje de error indicando información de cuenta inválida.</a:t>
            </a:r>
          </a:p>
          <a:p>
            <a:pPr algn="just"/>
            <a:r>
              <a:rPr lang="es-MX" sz="4000" b="0" dirty="0"/>
              <a:t>Paso 6: Verificar que no se realice la transferencia y que los saldos no se vean afectados.</a:t>
            </a:r>
          </a:p>
        </p:txBody>
      </p:sp>
    </p:spTree>
    <p:extLst>
      <p:ext uri="{BB962C8B-B14F-4D97-AF65-F5344CB8AC3E}">
        <p14:creationId xmlns:p14="http://schemas.microsoft.com/office/powerpoint/2010/main" val="2751973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ESCENARIOS DE PRUEBA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49" y="1997075"/>
            <a:ext cx="17932895" cy="7386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Mas ejemplos para desarrollar: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Transferencia exitosa con saldo suficiente.</a:t>
            </a:r>
          </a:p>
          <a:p>
            <a:pPr algn="just"/>
            <a:r>
              <a:rPr lang="es-MX" sz="4000" b="0" dirty="0"/>
              <a:t>Transferencia fallida por saldo insuficiente.</a:t>
            </a:r>
          </a:p>
          <a:p>
            <a:pPr algn="just"/>
            <a:r>
              <a:rPr lang="es-MX" sz="4000" b="0" dirty="0"/>
              <a:t>Transferencia a una cuenta inexistente.</a:t>
            </a:r>
          </a:p>
          <a:p>
            <a:pPr algn="just"/>
            <a:r>
              <a:rPr lang="es-MX" sz="4000" b="0" dirty="0"/>
              <a:t>Transferencia con monto mínimo permitido.</a:t>
            </a:r>
          </a:p>
          <a:p>
            <a:pPr algn="just"/>
            <a:r>
              <a:rPr lang="es-MX" sz="4000" b="0" dirty="0"/>
              <a:t>Transferencia con monto máximo permitido.</a:t>
            </a:r>
          </a:p>
          <a:p>
            <a:pPr algn="just"/>
            <a:r>
              <a:rPr lang="es-MX" sz="4000" b="0" dirty="0"/>
              <a:t>Transferencia con datos de cuenta inválidos.</a:t>
            </a:r>
          </a:p>
          <a:p>
            <a:pPr algn="just"/>
            <a:r>
              <a:rPr lang="es-MX" sz="4000" b="0" dirty="0"/>
              <a:t>Transferencia programada para una fecha futura.</a:t>
            </a:r>
          </a:p>
          <a:p>
            <a:pPr algn="just"/>
            <a:r>
              <a:rPr lang="es-MX" sz="4000" b="0" dirty="0"/>
              <a:t>Transferencia entre cuentas del mismo titular.</a:t>
            </a:r>
          </a:p>
          <a:p>
            <a:pPr algn="just"/>
            <a:r>
              <a:rPr lang="es-MX" sz="4000" b="0" dirty="0"/>
              <a:t>Transferencia internacional con cambio de moneda.</a:t>
            </a:r>
          </a:p>
          <a:p>
            <a:pPr algn="just"/>
            <a:r>
              <a:rPr lang="es-MX" sz="4000" b="0" dirty="0"/>
              <a:t>Transferencia reversa de una transacción anterior.</a:t>
            </a:r>
          </a:p>
        </p:txBody>
      </p:sp>
    </p:spTree>
    <p:extLst>
      <p:ext uri="{BB962C8B-B14F-4D97-AF65-F5344CB8AC3E}">
        <p14:creationId xmlns:p14="http://schemas.microsoft.com/office/powerpoint/2010/main" val="1072135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3498850" y="6188075"/>
            <a:ext cx="62484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7200" dirty="0">
                <a:solidFill>
                  <a:schemeClr val="bg1"/>
                </a:solidFill>
              </a:rPr>
              <a:t>Conclusiones de la clase</a:t>
            </a:r>
          </a:p>
        </p:txBody>
      </p:sp>
    </p:spTree>
    <p:extLst>
      <p:ext uri="{BB962C8B-B14F-4D97-AF65-F5344CB8AC3E}">
        <p14:creationId xmlns:p14="http://schemas.microsoft.com/office/powerpoint/2010/main" val="132411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831850" y="2454275"/>
            <a:ext cx="18059400" cy="84946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/>
              <a:t>Los escenarios de pruebas proporcionan un enfoque concreto y estructurado para realizar pruebas efectivas y garantizar un software sólido y libre de errores.</a:t>
            </a:r>
          </a:p>
          <a:p>
            <a:pPr algn="just"/>
            <a:endParaRPr lang="es-MX" sz="5400" b="0" dirty="0"/>
          </a:p>
          <a:p>
            <a:pPr marL="685800" indent="-685800" algn="just">
              <a:buFont typeface="Wingdings" panose="05000000000000000000" pitchFamily="2" charset="2"/>
              <a:buChar char="ü"/>
            </a:pPr>
            <a:endParaRPr lang="es-MX" sz="5400" b="0" dirty="0"/>
          </a:p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/>
              <a:t>El enfoque de caja negra se centra en las funciones, entradas y salidas del software sin considerar su implementación interna. </a:t>
            </a:r>
          </a:p>
          <a:p>
            <a:pPr algn="just"/>
            <a:endParaRPr lang="es-MX" sz="4000" b="0" dirty="0"/>
          </a:p>
          <a:p>
            <a:pPr algn="just"/>
            <a:endParaRPr lang="es-MX" sz="4000" b="0" dirty="0"/>
          </a:p>
          <a:p>
            <a:pPr algn="just"/>
            <a:endParaRPr lang="es-MX" sz="4000" b="0" dirty="0"/>
          </a:p>
        </p:txBody>
      </p:sp>
    </p:spTree>
    <p:extLst>
      <p:ext uri="{BB962C8B-B14F-4D97-AF65-F5344CB8AC3E}">
        <p14:creationId xmlns:p14="http://schemas.microsoft.com/office/powerpoint/2010/main" val="837998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831850" y="2454275"/>
            <a:ext cx="18059400" cy="6217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685800" indent="-685800" algn="just">
              <a:buFont typeface="Wingdings" panose="05000000000000000000" pitchFamily="2" charset="2"/>
              <a:buChar char="ü"/>
            </a:pPr>
            <a:r>
              <a:rPr lang="es-MX" sz="5400" b="0" dirty="0"/>
              <a:t>Alex Andrade. (10 septiembre, 2021). Cómo desarrollar un plan de pruebas sólido pero simple. https://alexandrade.net Recuperado de </a:t>
            </a:r>
            <a:r>
              <a:rPr lang="es-MX" sz="5400" b="0" dirty="0">
                <a:hlinkClick r:id="rId2"/>
              </a:rPr>
              <a:t>https://alexandrade.net/blog-de-ingenieria-de-software/calidad-de-software/como-desarrollar-un-plan-de-pruebas-solido-pero-simple/</a:t>
            </a:r>
            <a:endParaRPr lang="es-MX" sz="5400" b="0" dirty="0"/>
          </a:p>
          <a:p>
            <a:pPr marL="685800" indent="-685800" algn="just">
              <a:buFont typeface="Wingdings" panose="05000000000000000000" pitchFamily="2" charset="2"/>
              <a:buChar char="ü"/>
            </a:pPr>
            <a:endParaRPr lang="es-MX" sz="4000" b="0" dirty="0"/>
          </a:p>
          <a:p>
            <a:pPr algn="just"/>
            <a:endParaRPr lang="es-MX" sz="4000" b="0" dirty="0"/>
          </a:p>
        </p:txBody>
      </p:sp>
    </p:spTree>
    <p:extLst>
      <p:ext uri="{BB962C8B-B14F-4D97-AF65-F5344CB8AC3E}">
        <p14:creationId xmlns:p14="http://schemas.microsoft.com/office/powerpoint/2010/main" val="1579075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169275"/>
            <a:ext cx="10668000" cy="1169551"/>
          </a:xfrm>
        </p:spPr>
        <p:txBody>
          <a:bodyPr/>
          <a:lstStyle/>
          <a:p>
            <a:r>
              <a:rPr lang="es-MX" sz="3800" spc="-10" dirty="0"/>
              <a:t>¿Qué entendemos por calidad y Calidad de software?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sz="2400" dirty="0">
                <a:latin typeface="Arial"/>
                <a:cs typeface="Arial"/>
              </a:rPr>
              <a:t>Calidad de Software - CSY4111</a:t>
            </a:r>
          </a:p>
        </p:txBody>
      </p:sp>
    </p:spTree>
    <p:extLst>
      <p:ext uri="{BB962C8B-B14F-4D97-AF65-F5344CB8AC3E}">
        <p14:creationId xmlns:p14="http://schemas.microsoft.com/office/powerpoint/2010/main" val="327338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3498850" y="6188075"/>
            <a:ext cx="624840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7200" dirty="0">
                <a:solidFill>
                  <a:schemeClr val="bg1"/>
                </a:solidFill>
              </a:rPr>
              <a:t>Refrescando conocimiento</a:t>
            </a:r>
          </a:p>
        </p:txBody>
      </p:sp>
    </p:spTree>
    <p:extLst>
      <p:ext uri="{BB962C8B-B14F-4D97-AF65-F5344CB8AC3E}">
        <p14:creationId xmlns:p14="http://schemas.microsoft.com/office/powerpoint/2010/main" val="219077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pPr algn="l"/>
            <a:r>
              <a:rPr lang="es-ES" sz="4800" dirty="0"/>
              <a:t>REFRESCANDO CONOCIMIENTO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1269999" y="4892675"/>
            <a:ext cx="18150313" cy="5539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Es estático y dinámico.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Se planifica.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Se prepara.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Se evalúa.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b="0" dirty="0"/>
          </a:p>
          <a:p>
            <a:pPr algn="just"/>
            <a:r>
              <a:rPr lang="es-MX" sz="4000" b="0" dirty="0"/>
              <a:t>Está relacionado al ciclo de vida del software, se ha observado que muchos defectos se encuentran en la toma de requerimientos, diseño, etc. no solo en la programación del SW.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s-MX" sz="4000" b="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B98CDB5-724F-4BC9-5D53-E0E6DD2F759F}"/>
              </a:ext>
            </a:extLst>
          </p:cNvPr>
          <p:cNvSpPr txBox="1">
            <a:spLocks/>
          </p:cNvSpPr>
          <p:nvPr/>
        </p:nvSpPr>
        <p:spPr>
          <a:xfrm>
            <a:off x="1269999" y="2073275"/>
            <a:ext cx="18150313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Está directamente relacionado al ciclo de vida del software.</a:t>
            </a:r>
          </a:p>
          <a:p>
            <a:pPr algn="just"/>
            <a:r>
              <a:rPr lang="es-MX" sz="4000" b="0" dirty="0"/>
              <a:t>No solo se realizan pruebas al software, sino también a los requerimientos, especificaciones de diseño, documentos de operación, material de capacitación, etc.</a:t>
            </a:r>
          </a:p>
        </p:txBody>
      </p:sp>
    </p:spTree>
    <p:extLst>
      <p:ext uri="{BB962C8B-B14F-4D97-AF65-F5344CB8AC3E}">
        <p14:creationId xmlns:p14="http://schemas.microsoft.com/office/powerpoint/2010/main" val="342493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/>
              <a:t>REFRESCANDO CONOCIMIENTO</a:t>
            </a:r>
            <a:endParaRPr lang="es-MX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1997075"/>
            <a:ext cx="17907000" cy="615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u="sng" dirty="0"/>
              <a:t>Caso de prueba:</a:t>
            </a:r>
          </a:p>
          <a:p>
            <a:pPr algn="just"/>
            <a:endParaRPr lang="es-MX" sz="4000" b="0" u="sng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Descripción de lo que se va a probar.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Es un proceso creativo.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u="sng" dirty="0"/>
              <a:t>Datos de prueba:</a:t>
            </a:r>
          </a:p>
          <a:p>
            <a:pPr algn="just"/>
            <a:endParaRPr lang="es-MX" sz="4000" b="0" u="sng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Conjunto de datos necesario para ejecutar un caso de prueba.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Se detectan y se pueden crear (es más costoso).</a:t>
            </a:r>
          </a:p>
          <a:p>
            <a:pPr algn="just"/>
            <a:endParaRPr lang="es-MX" sz="4000" b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CAFFEB-7492-F714-6D76-4CFDD5ADF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724" y="1692275"/>
            <a:ext cx="655052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8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941" y="7559675"/>
            <a:ext cx="9144000" cy="1015663"/>
          </a:xfrm>
        </p:spPr>
        <p:txBody>
          <a:bodyPr/>
          <a:lstStyle/>
          <a:p>
            <a:pPr algn="l"/>
            <a:r>
              <a:rPr lang="es-ES" sz="6600" dirty="0"/>
              <a:t>TÉCNICAS DE DISEÑO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2677531" y="6082347"/>
            <a:ext cx="19050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TÉCNICAS DE DISEÑO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7449800" cy="7386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Al diseñar casos de prueba, es importante considerar diferentes enfoques que nos permitan abordar de manera efectiva la evaluación del software.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En este sentido, existen tres enfoques principales que nos proporcionan diferentes perspectivas para diseñar casos de prueba: </a:t>
            </a:r>
          </a:p>
          <a:p>
            <a:pPr algn="just"/>
            <a:endParaRPr lang="es-MX" sz="4000" b="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Enfoque estructural o de caja blanca,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Enfoque funcional o de caja negra,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MX" sz="4000" b="0" dirty="0"/>
              <a:t>Enfoque aleatorio. 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A continuación, exploraremos brevemente cada uno de estos enfoques y cómo se aplican en el diseño de casos de prueba.</a:t>
            </a:r>
          </a:p>
        </p:txBody>
      </p:sp>
    </p:spTree>
    <p:extLst>
      <p:ext uri="{BB962C8B-B14F-4D97-AF65-F5344CB8AC3E}">
        <p14:creationId xmlns:p14="http://schemas.microsoft.com/office/powerpoint/2010/main" val="251644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TÉCNICAS DE DISEÑO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805940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Enfoque estructural o de caja blanca: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Se enfoca en comprender la estructura interna del programa y analizar los caminos de ejecución.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60D4AD-06D7-E890-45AC-2556983EB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650" y="5340812"/>
            <a:ext cx="9753599" cy="460248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ECE9B53-C4A5-D1F8-CD84-AF49F8BFF7A6}"/>
              </a:ext>
            </a:extLst>
          </p:cNvPr>
          <p:cNvSpPr txBox="1">
            <a:spLocks/>
          </p:cNvSpPr>
          <p:nvPr/>
        </p:nvSpPr>
        <p:spPr>
          <a:xfrm>
            <a:off x="984250" y="5349875"/>
            <a:ext cx="6934200" cy="4308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b="0" dirty="0"/>
              <a:t>Se examina el código fuente y se identifican las condiciones y ramificaciones lógicas para diseñar casos de prueba que cubran diferentes rutas y aseguren una cobertura exhaustiva.</a:t>
            </a:r>
          </a:p>
        </p:txBody>
      </p:sp>
    </p:spTree>
    <p:extLst>
      <p:ext uri="{BB962C8B-B14F-4D97-AF65-F5344CB8AC3E}">
        <p14:creationId xmlns:p14="http://schemas.microsoft.com/office/powerpoint/2010/main" val="141133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sz="4800" dirty="0"/>
              <a:t>TÉCNICAS DE DISEÑO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52FBD23-F91F-13EF-5811-E0CBB6883C5D}"/>
              </a:ext>
            </a:extLst>
          </p:cNvPr>
          <p:cNvSpPr txBox="1">
            <a:spLocks/>
          </p:cNvSpPr>
          <p:nvPr/>
        </p:nvSpPr>
        <p:spPr>
          <a:xfrm>
            <a:off x="984250" y="2301875"/>
            <a:ext cx="18059400" cy="6155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es-MX" sz="4000" dirty="0"/>
              <a:t>Técnica de cobertura de sentencia (caja blanca)</a:t>
            </a:r>
          </a:p>
          <a:p>
            <a:pPr algn="just"/>
            <a:endParaRPr lang="es-MX" sz="4000" dirty="0"/>
          </a:p>
          <a:p>
            <a:pPr algn="just"/>
            <a:r>
              <a:rPr lang="es-MX" sz="4000" b="0" dirty="0"/>
              <a:t>La cobertura de sentencia es una técnica cuyo objetivo principal es asegurarse de que todas las sentencias de código del programa han sido ejecutadas al menos una vez durante las pruebas.</a:t>
            </a:r>
          </a:p>
          <a:p>
            <a:pPr algn="just"/>
            <a:endParaRPr lang="es-MX" sz="4000" b="0" dirty="0"/>
          </a:p>
          <a:p>
            <a:pPr algn="just"/>
            <a:r>
              <a:rPr lang="es-MX" sz="4000" b="0" dirty="0"/>
              <a:t>Cuando hablamos de una sentencia de código nos referimos a cualquier instrucción que el programa puede ejecutar, como declaraciones de variable, asignaciones, llamadas de función, bucles y condicionales</a:t>
            </a:r>
            <a:r>
              <a:rPr lang="es-MX" sz="4000" dirty="0"/>
              <a:t>.</a:t>
            </a:r>
          </a:p>
          <a:p>
            <a:pPr algn="just"/>
            <a:endParaRPr lang="es-MX" sz="4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60D4AD-06D7-E890-45AC-2556983EB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050" y="561906"/>
            <a:ext cx="5791200" cy="273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3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3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4769</TotalTime>
  <Words>1487</Words>
  <Application>Microsoft Office PowerPoint</Application>
  <PresentationFormat>Personalizado</PresentationFormat>
  <Paragraphs>155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Arial Black</vt:lpstr>
      <vt:lpstr>Calibri</vt:lpstr>
      <vt:lpstr>Wingdings</vt:lpstr>
      <vt:lpstr>Office Theme</vt:lpstr>
      <vt:lpstr>Pruebas funcionales y Pruebas no funcionales</vt:lpstr>
      <vt:lpstr>Presentación de PowerPoint</vt:lpstr>
      <vt:lpstr>Presentación de PowerPoint</vt:lpstr>
      <vt:lpstr>REFRESCANDO CONOCIMIENTO</vt:lpstr>
      <vt:lpstr>REFRESCANDO CONOCIMIENTO</vt:lpstr>
      <vt:lpstr>TÉCNICAS DE DISEÑO</vt:lpstr>
      <vt:lpstr>TÉCNICAS DE DISEÑO</vt:lpstr>
      <vt:lpstr>TÉCNICAS DE DISEÑO</vt:lpstr>
      <vt:lpstr>TÉCNICAS DE DISEÑO</vt:lpstr>
      <vt:lpstr>TÉCNICAS DE DISEÑO</vt:lpstr>
      <vt:lpstr>TÉCNICAS DE DISEÑO</vt:lpstr>
      <vt:lpstr>TÉCNICAS DE DISEÑO</vt:lpstr>
      <vt:lpstr>TÉCNICAS DE DISEÑO</vt:lpstr>
      <vt:lpstr>TÉCNICAS DE DISEÑO</vt:lpstr>
      <vt:lpstr>TÉCNICAS DE DISEÑO</vt:lpstr>
      <vt:lpstr>TÉCNICAS DE DISEÑO</vt:lpstr>
      <vt:lpstr>Presentación de PowerPoint</vt:lpstr>
      <vt:lpstr>ESCENARIOS DE PRUEBA</vt:lpstr>
      <vt:lpstr>ESCENARIOS DE PRUEBA</vt:lpstr>
      <vt:lpstr>ESCENARIOS DE PRUEBA</vt:lpstr>
      <vt:lpstr>ESCENARIOS DE PRUEBA</vt:lpstr>
      <vt:lpstr>ESCENARIOS DE PRUEBA</vt:lpstr>
      <vt:lpstr>ESCENARIOS DE PRUEBA</vt:lpstr>
      <vt:lpstr>Presentación de PowerPoint</vt:lpstr>
      <vt:lpstr>Conclusiones</vt:lpstr>
      <vt:lpstr>Bibliografía</vt:lpstr>
      <vt:lpstr>¿Qué entendemos por calidad y Calidad de software?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Jorge Guzman</cp:lastModifiedBy>
  <cp:revision>212</cp:revision>
  <dcterms:created xsi:type="dcterms:W3CDTF">2022-07-20T19:15:37Z</dcterms:created>
  <dcterms:modified xsi:type="dcterms:W3CDTF">2023-07-06T23:53:29Z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