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88825"/>
  <p:notesSz cx="6858000" cy="9144000"/>
  <p:embeddedFontLst>
    <p:embeddedFont>
      <p:font typeface="Noto Sans Symbol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2" roundtripDataSignature="AMtx7mhgcfjMr4vKCnhfmxMuSdCKnb9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otoSansSymbols-bold.fntdata"/><Relationship Id="rId30" Type="http://schemas.openxmlformats.org/officeDocument/2006/relationships/font" Target="fonts/NotoSansSymbol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7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27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7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7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7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27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7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7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2" name="Google Shape;42;p29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30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8" name="Google Shape;48;p30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30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30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" name="Google Shape;51;p30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31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31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34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." id="84" name="Google Shape;84;p35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26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44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38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Relationship Id="rId10" Type="http://schemas.openxmlformats.org/officeDocument/2006/relationships/image" Target="../media/image24.png"/><Relationship Id="rId9" Type="http://schemas.openxmlformats.org/officeDocument/2006/relationships/image" Target="../media/image37.png"/><Relationship Id="rId5" Type="http://schemas.openxmlformats.org/officeDocument/2006/relationships/image" Target="../media/image23.png"/><Relationship Id="rId6" Type="http://schemas.openxmlformats.org/officeDocument/2006/relationships/image" Target="../media/image41.png"/><Relationship Id="rId7" Type="http://schemas.openxmlformats.org/officeDocument/2006/relationships/image" Target="../media/image46.png"/><Relationship Id="rId8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35.png"/><Relationship Id="rId5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Relationship Id="rId4" Type="http://schemas.openxmlformats.org/officeDocument/2006/relationships/image" Target="../media/image21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MX"/>
              <a:t>Informe final MortonShoes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CERTIFICACIÓN, PRUEBAS Y RIESGOS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413892" y="5373216"/>
            <a:ext cx="43204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Integrantes: Nicolas Marín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José Oporto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/>
        </p:nvSpPr>
        <p:spPr>
          <a:xfrm>
            <a:off x="981844" y="404664"/>
            <a:ext cx="105131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prueba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Iniciar sesion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1269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52" y="2204864"/>
            <a:ext cx="4823688" cy="385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8468" y="2044415"/>
            <a:ext cx="3600400" cy="422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1629916" y="332656"/>
            <a:ext cx="87129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MATRIZ DE RIESGO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916" y="1052736"/>
            <a:ext cx="4104456" cy="546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12" y="1053505"/>
            <a:ext cx="4714532" cy="546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053852" y="404664"/>
            <a:ext cx="4062942" cy="7910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RIESGOS CRITICOS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1125860" y="1480974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Fallos en el perfil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s-MX"/>
              <a:t>Acceso no autorizado tras cierre de sesión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0" i="0" lang="es-MX" sz="1800" u="none" strike="noStrike">
                <a:latin typeface="Calibri"/>
                <a:ea typeface="Calibri"/>
                <a:cs typeface="Calibri"/>
                <a:sym typeface="Calibri"/>
              </a:rPr>
              <a:t>Problemas de carga lenta en páginas de productos con muchas imágenes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Una caricatura de una persona&#10;&#10;Descripción generada automáticamente con confianza media"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292" y="1772816"/>
            <a:ext cx="6748127" cy="427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1125860" y="188640"/>
            <a:ext cx="4062942" cy="122314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DEFECTOS ENCONTRADOS</a:t>
            </a:r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549796" y="6165304"/>
            <a:ext cx="110172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Descripcion,resultado esperado, resultado obtenido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861" y="1528498"/>
            <a:ext cx="6336704" cy="3287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, Chat o mensaje de texto&#10;&#10;Descripción generada automáticamente"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580" y="1420654"/>
            <a:ext cx="280035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&#10;&#10;Descripción generada automáticamente" id="211" name="Google Shape;2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6278" y="1420654"/>
            <a:ext cx="18669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1125860" y="188640"/>
            <a:ext cx="4062942" cy="122314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DEFECTOS ENCONTRADOS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1269876" y="198884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796" y="1844825"/>
            <a:ext cx="5832649" cy="3970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, Correo electrónico&#10;&#10;Descripción generada automáticamente"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476" y="1842940"/>
            <a:ext cx="249555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&#10;&#10;Descripción generada automáticamente" id="220" name="Google Shape;2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4772" y="1831530"/>
            <a:ext cx="240982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/>
        </p:nvSpPr>
        <p:spPr>
          <a:xfrm>
            <a:off x="549796" y="6165304"/>
            <a:ext cx="110172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Descripcion,resultado esperado, resultado obtenido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1125860" y="188640"/>
            <a:ext cx="4062942" cy="122314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DEFECTOS ENCONTRADOS</a:t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549796" y="6165304"/>
            <a:ext cx="110172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Descripcion,resultado esperado, resultado obtenido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636911"/>
            <a:ext cx="5326276" cy="3358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229" name="Google Shape;2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6580" y="1609471"/>
            <a:ext cx="180022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&#10;&#10;Descripción generada automáticamente" id="230" name="Google Shape;2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7482" y="1609471"/>
            <a:ext cx="180022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231" name="Google Shape;2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0878" y="1575935"/>
            <a:ext cx="1800225" cy="34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37828" y="-9468"/>
            <a:ext cx="4062942" cy="1223144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DEFECTOS ENCONTRADOS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549796" y="6165304"/>
            <a:ext cx="110172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Descripcion,resultado esperado, resultado obtenido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844" y="1268761"/>
            <a:ext cx="5626962" cy="2952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239" name="Google Shape;2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6500" y="1213676"/>
            <a:ext cx="1872208" cy="3090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240" name="Google Shape;24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3573" y="1213287"/>
            <a:ext cx="1650866" cy="314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1053852" y="-963488"/>
            <a:ext cx="4062942" cy="165519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PRUEBAS UNITARIAS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1078929" y="90872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Prueba unitaria N1: </a:t>
            </a:r>
            <a:r>
              <a:rPr b="1" i="0" lang="es-MX" sz="1800" u="none" strike="noStrike">
                <a:latin typeface="Arial"/>
                <a:ea typeface="Arial"/>
                <a:cs typeface="Arial"/>
                <a:sym typeface="Arial"/>
              </a:rPr>
              <a:t>Mostrar las tasas de cambios de las monedas obtenidas por respuesta de la API REST</a:t>
            </a:r>
            <a:endParaRPr/>
          </a:p>
        </p:txBody>
      </p:sp>
      <p:pic>
        <p:nvPicPr>
          <p:cNvPr descr="Interfaz de usuario gráfica, Aplicación&#10;&#10;Descripción generada automáticamente"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52" y="2132856"/>
            <a:ext cx="1924050" cy="3024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de un celular&#10;&#10;Descripción generada automáticamente" id="248" name="Google Shape;2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5366" y="2146599"/>
            <a:ext cx="1962150" cy="3010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&#10;&#10;Descripción generada automáticamente con confianza media" id="249" name="Google Shape;24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187" y="5196805"/>
            <a:ext cx="56102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246540" y="858257"/>
            <a:ext cx="44803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unitaria N2:</a:t>
            </a:r>
            <a:r>
              <a:rPr b="1" i="0" lang="es-MX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AGREGA CORRECTAMENTE UN PRODUCTO SI TODOS LOS CAMPOS SON VALIDOS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46208" y="1998393"/>
            <a:ext cx="1676891" cy="306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22804" y="1998393"/>
            <a:ext cx="1701768" cy="3063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&#10;&#10;Descripción generada automáticamente" id="253" name="Google Shape;25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4718" y="5402148"/>
            <a:ext cx="5415126" cy="119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1053852" y="-963488"/>
            <a:ext cx="4062942" cy="165519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PRUEBAS UNITARIAS</a:t>
            </a:r>
            <a:endParaRPr/>
          </a:p>
        </p:txBody>
      </p:sp>
      <p:sp>
        <p:nvSpPr>
          <p:cNvPr id="259" name="Google Shape;259;p19"/>
          <p:cNvSpPr txBox="1"/>
          <p:nvPr>
            <p:ph idx="1" type="body"/>
          </p:nvPr>
        </p:nvSpPr>
        <p:spPr>
          <a:xfrm>
            <a:off x="1078929" y="90872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Prueba unitaria N3:</a:t>
            </a:r>
            <a:r>
              <a:rPr b="0" i="0" lang="es-MX" sz="1800" u="none" strike="noStrike">
                <a:latin typeface="Arial"/>
                <a:ea typeface="Arial"/>
                <a:cs typeface="Arial"/>
                <a:sym typeface="Arial"/>
              </a:rPr>
              <a:t>VALIDAR LOS CAMPOS DE USUARIO AL MOMENTO DE REGISTRARSE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7246540" y="858257"/>
            <a:ext cx="448036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 unitaria N4 :</a:t>
            </a:r>
            <a:r>
              <a:rPr b="0" i="0" lang="es-MX" sz="18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registrar la compra si todos los campos son validos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994" y="1761996"/>
            <a:ext cx="1676891" cy="3517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5386" y="1761996"/>
            <a:ext cx="1628906" cy="3571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263" name="Google Shape;26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476" y="5092057"/>
            <a:ext cx="4685848" cy="1774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de un celular&#10;&#10;Descripción generada automáticamente" id="264" name="Google Shape;26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1542" y="1667994"/>
            <a:ext cx="160020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00317" y="1577360"/>
            <a:ext cx="162877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79041" y="1596678"/>
            <a:ext cx="162877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09806" y="1549081"/>
            <a:ext cx="1600200" cy="3571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268" name="Google Shape;268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73929" y="5447293"/>
            <a:ext cx="56102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1053852" y="-963488"/>
            <a:ext cx="4062942" cy="1655192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PRUEBAS UNITARIAS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1069825" y="1027435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Prueba unitaria N5 :</a:t>
            </a:r>
            <a:r>
              <a:rPr b="0" i="0" lang="es-MX" sz="1800" u="none" strike="noStrike">
                <a:latin typeface="Arial"/>
                <a:ea typeface="Arial"/>
                <a:cs typeface="Arial"/>
                <a:sym typeface="Arial"/>
              </a:rPr>
              <a:t>ELIMINAR UN PRODUCTO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669" y="966092"/>
            <a:ext cx="2419350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2724" y="985142"/>
            <a:ext cx="2390775" cy="511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277" name="Google Shape;2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40" y="2606501"/>
            <a:ext cx="5610225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Información general del proyecto 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Visión</a:t>
            </a:r>
            <a:r>
              <a:rPr lang="es-MX"/>
              <a:t> general del proyecto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s-MX"/>
              <a:t>Funcionalidades</a:t>
            </a:r>
            <a:endParaRPr/>
          </a:p>
        </p:txBody>
      </p:sp>
      <p:pic>
        <p:nvPicPr>
          <p:cNvPr descr="Personas en una tienda&#10;&#10;Descripción generada automáticamente con confianza media"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883" y="4365104"/>
            <a:ext cx="3336454" cy="190654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/>
          <p:nvPr/>
        </p:nvSpPr>
        <p:spPr>
          <a:xfrm>
            <a:off x="4870276" y="5013176"/>
            <a:ext cx="2520280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6F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persona, ventana, interior, hombre&#10;&#10;Descripción generada automáticamente"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4550" y="4347935"/>
            <a:ext cx="2907481" cy="190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/>
          <p:nvPr>
            <p:ph type="title"/>
          </p:nvPr>
        </p:nvSpPr>
        <p:spPr>
          <a:xfrm>
            <a:off x="1320456" y="584200"/>
            <a:ext cx="4062942" cy="7910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PRUEBAS DE CARGA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1320455" y="1556791"/>
            <a:ext cx="9958532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MX"/>
              <a:t>herramienta utilizada: Android profiler 	</a:t>
            </a:r>
            <a:endParaRPr/>
          </a:p>
        </p:txBody>
      </p:sp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892" y="1988840"/>
            <a:ext cx="6143625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1"/>
          <p:cNvSpPr txBox="1"/>
          <p:nvPr/>
        </p:nvSpPr>
        <p:spPr>
          <a:xfrm>
            <a:off x="1320455" y="3501008"/>
            <a:ext cx="6105970" cy="679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(Puntos rosados)</a:t>
            </a:r>
            <a:r>
              <a:rPr b="0" i="0" lang="es-MX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MX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Estos puntos indican momentos en los que hubo </a:t>
            </a:r>
            <a:r>
              <a:rPr b="1" i="0" lang="es-MX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interacciones del usuario</a:t>
            </a:r>
            <a:r>
              <a:rPr b="0" i="0" lang="es-MX" sz="105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como toques en botones o desplazamientos.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1269876" y="4480785"/>
            <a:ext cx="6105970" cy="533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Lifecycle (Barra verde agua)</a:t>
            </a:r>
            <a:r>
              <a:rPr b="0" i="0" lang="es-MX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s-MX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Representa los cambios en el ciclo de vida de la actividad (MainActivity en este caso).</a:t>
            </a:r>
            <a:endParaRPr b="0" i="0" sz="1100" u="none" strike="noStrike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1269876" y="5301209"/>
            <a:ext cx="6105970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Threads (Hilos)</a:t>
            </a:r>
            <a:endParaRPr b="0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MX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 sección muestra el uso de la CPU por cada </a:t>
            </a:r>
            <a:r>
              <a:rPr b="1" i="0" lang="es-MX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hilo</a:t>
            </a:r>
            <a:r>
              <a:rPr b="0" i="0" lang="es-MX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que ejecuta tu aplicación.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title"/>
          </p:nvPr>
        </p:nvSpPr>
        <p:spPr>
          <a:xfrm>
            <a:off x="1125860" y="188640"/>
            <a:ext cx="4062942" cy="1162968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ANÁLISIS PRUEBA DE CARGA</a:t>
            </a:r>
            <a:endParaRPr/>
          </a:p>
        </p:txBody>
      </p:sp>
      <p:sp>
        <p:nvSpPr>
          <p:cNvPr id="293" name="Google Shape;293;p22"/>
          <p:cNvSpPr txBox="1"/>
          <p:nvPr>
            <p:ph idx="1" type="body"/>
          </p:nvPr>
        </p:nvSpPr>
        <p:spPr>
          <a:xfrm>
            <a:off x="1125860" y="1772816"/>
            <a:ext cx="1057539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Picos moderados al realizar acciones como inicio de sesión o proceso de pago.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Gráficos identifican tareas intensivas en el hilo principal.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Incremento inicial de uso, luego se estabiliza.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 detectó acumulación innecesaria de recursos.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Uso mínimo, indicando solicitudes de red optimizadas.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Comportamiento eficiente bajo carga estándar, con áreas puntuales para optimización.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1053852" y="362260"/>
            <a:ext cx="4062942" cy="64708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PRUEBAS DE ESTRÉS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981844" y="1124744"/>
            <a:ext cx="61059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Prueba de stress con firebase lab robotest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ptura de pantalla de un celular&#10;&#10;Descripción generada automáticamente"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852" y="2073432"/>
            <a:ext cx="6734174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Histograma&#10;&#10;Descripción generada automáticamente" id="301" name="Google Shape;3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852" y="4255924"/>
            <a:ext cx="5610224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de un celular&#10;&#10;Descripción generada automáticamente" id="302" name="Google Shape;30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4492" y="4114006"/>
            <a:ext cx="5328592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981844" y="0"/>
            <a:ext cx="4062942" cy="115113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ANÁLISIS PRUEBA DE ESTRES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981844" y="3438274"/>
            <a:ext cx="105851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Memoria (RAM)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Inicialmente, incremento rápido de uso de memoria (aproximadamente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 KiB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debido a la carga de recursos como imágenes o datos.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Estabilización del consumo de memoria tras cargar módulos principales.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se detectaron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fugas de memoria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ni acumulación innecesaria de recursos.</a:t>
            </a: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909836" y="1235368"/>
            <a:ext cx="1094521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r>
              <a:rPr lang="es-MX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 General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Picos frecuentes al inicio de operaciones críticas como: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Inicio de sesión.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Selección de productos y proceso de pago.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promedio de CPU: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10% - 15%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operaciones normales.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Picos máximos de CPU: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 validaciones de pago o consultas de base de datos.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Interpretación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tareas intensivas, como las solicitudes de red o validaciones, generan un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bloqueo temporal del hilo principal (UI thread)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909836" y="5022467"/>
            <a:ext cx="114716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 (Bytes/s)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Consumo de Red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mínimo de red durante las pruebas de estrés.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 solicitudes realizadas (ejemplo: obtener datos de pago o catálogo) son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esporádicas y optimizadas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76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aplicación no mostró problemas relacionados con tráfico de red.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1218882" y="182240"/>
            <a:ext cx="4062942" cy="100712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lang="es-MX"/>
              <a:t>RECOMENDACIONES DE MEJORA</a:t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1218882" y="1340768"/>
            <a:ext cx="5481554" cy="84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CMMI</a:t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Definir y Estandarizar Procesos (Nivel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-Documentar procesos de manejo de errores para garantizar trazabilidad.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-Implementar estrategias de pruebas funcionales y regresión para detectar fallos recurrentes.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-Realizar revisiones periódicas de código y evaluación de defectos.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Automatización y Monitoreo Continuo (Nivel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-Automatizar pruebas unitarias e integración utilizando herramientas como Jasmine/Karma.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-Configurar monitoreo continuo de rendimiento mediante herramientas como SonarQube.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-Implementar CI/CD para pruebas continuas en ambientes de desarrollo y producción.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 la Gestión de Riesgos (Nivel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-Implementar análisis predictivo de riesgos basado en datos históricos.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-Realizar revisiones frecuentes de riesgos para identificar y mitigar problemas críticos.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6598468" y="1364059"/>
            <a:ext cx="5481554" cy="960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Recomendaciones Basadas en TMMI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Planificación de Pruebas Integrada (Nivel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Alinear el plan de pruebas con los objetivos del negocio y priorizar funcionalidades críticas.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Optimización de Pruebas de Regresión (Nivel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Implementar un conjunto de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automatizadas de regresión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validar cambios rápidamente.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Incluir escenarios realistas para módulos críticos como catálogo, carrito y pago.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Basadas en Riesgos (Nivel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Ampliar la matriz de riesgos incluyendo métricas como impacto en usuarios y costo de corrección.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Priorizar áreas críticas como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seguridad de datos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rendimiento bajo carga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Estrategia de Verificación y Validación (Nivel 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verificación cruzada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validar funcionalidades críticas.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rabicPeriod"/>
            </a:pP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Incorporar </a:t>
            </a:r>
            <a:r>
              <a:rPr b="1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exploratorias</a:t>
            </a:r>
            <a:r>
              <a:rPr b="0" i="0" lang="es-MX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detectar errores no cubiertos por pruebas tradicionales.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Objetivos de MortonShoes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Funcionalidad</a:t>
            </a:r>
            <a:endParaRPr/>
          </a:p>
          <a:p>
            <a:pPr indent="-1269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Usabilidad</a:t>
            </a:r>
            <a:endParaRPr/>
          </a:p>
          <a:p>
            <a:pPr indent="-1269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Compatibilidad</a:t>
            </a:r>
            <a:endParaRPr/>
          </a:p>
          <a:p>
            <a:pPr indent="-1269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s-MX"/>
              <a:t>rendimiento</a:t>
            </a:r>
            <a:endParaRPr/>
          </a:p>
        </p:txBody>
      </p:sp>
      <p:pic>
        <p:nvPicPr>
          <p:cNvPr descr="Interfaz de usuario gráfica, Aplicación&#10;&#10;Descripción generada automáticamente"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8708" y="404665"/>
            <a:ext cx="2592288" cy="1726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&#10;&#10;Descripción generada automáticamente con confianza media"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412" y="2565594"/>
            <a:ext cx="2592288" cy="1726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0148" y="4292406"/>
            <a:ext cx="2060848" cy="20608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&#10;&#10;Descripción generada automáticamente" id="128" name="Google Shape;12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0934" y="4560507"/>
            <a:ext cx="2787774" cy="185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Objetivos de las pruebas  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1219200" y="1706563"/>
            <a:ext cx="10360025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El propósito de las pruebas a realizar es probar es verificar que toda la funcionalidad anterior funcione según lo especificado en los requisitos funcionales. 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MODULOS DEL SOFTWARE A PROBAR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 - Módulo de Autenticación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- Módulo de Gestión de Perfil de Usuario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-MX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Módulo de Catálogo de Productos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- Módulo de Carrito de Compras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Módulo de Historial de Compras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Módulo de Gestión de Productos (Administrador)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Módulo de Control de Compras (Administrador)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4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904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269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625176" y="836712"/>
            <a:ext cx="8938472" cy="100317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MX" sz="3200"/>
              <a:t>Tipos de pruebas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773932" y="476672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/>
              <a:t>OBJETIVOS DE LAS PRUEBAS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1625176" y="2132856"/>
            <a:ext cx="47572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Pruebas de Usabilidad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Navegación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Facilidad de Uso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Mensajes de Retroalimentación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Compatibilidad en Dispositivos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687244" y="2204734"/>
            <a:ext cx="4757268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Pruebas de Rendimiento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-"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Tiempo de Carga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-"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Rendimiento en el Carrito y Proceso de Pago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-"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Estabilidad Bajo Carga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TECNICAS Y ESTRATEGIAS DE LAS 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PRUEBAS</a:t>
            </a: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 A REALIZAR</a:t>
            </a:r>
            <a:br>
              <a:rPr lang="es-MX" sz="18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CAJA NEGRA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-MX" sz="1100">
                <a:latin typeface="Noto Sans Symbols"/>
                <a:ea typeface="Noto Sans Symbols"/>
                <a:cs typeface="Noto Sans Symbols"/>
                <a:sym typeface="Noto Sans Symbols"/>
              </a:rPr>
              <a:t>Descripción: Evalúa las funcionalidades del sistema sin considerar su implementación interna, centrando las pruebas en las entradas y salidas.</a:t>
            </a: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-MX" sz="1100">
                <a:latin typeface="Noto Sans Symbols"/>
                <a:ea typeface="Noto Sans Symbols"/>
                <a:cs typeface="Noto Sans Symbols"/>
                <a:sym typeface="Noto Sans Symbols"/>
              </a:rPr>
              <a:t>Objetivo: Validar que cada funcionalidad de la aplicación cumple con los requisitos y proporciona los resultados esperados.</a:t>
            </a: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-MX" sz="1100">
                <a:latin typeface="Noto Sans Symbols"/>
                <a:ea typeface="Noto Sans Symbols"/>
                <a:cs typeface="Noto Sans Symbols"/>
                <a:sym typeface="Noto Sans Symbols"/>
              </a:rPr>
              <a:t>Aplicación en el Proyecto:</a:t>
            </a: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s-MX" sz="1100">
                <a:latin typeface="Courier New"/>
                <a:ea typeface="Courier New"/>
                <a:cs typeface="Courier New"/>
                <a:sym typeface="Courier New"/>
              </a:rPr>
              <a:t>Registro e inicio de sesión de usuarios.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s-MX" sz="1100">
                <a:latin typeface="Courier New"/>
                <a:ea typeface="Courier New"/>
                <a:cs typeface="Courier New"/>
                <a:sym typeface="Courier New"/>
              </a:rPr>
              <a:t>Agregar productos al carrito y finalizar la compra.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s-MX" sz="1100">
                <a:latin typeface="Courier New"/>
                <a:ea typeface="Courier New"/>
                <a:cs typeface="Courier New"/>
                <a:sym typeface="Courier New"/>
              </a:rPr>
              <a:t>Filtrado y búsqueda de productos en el catálogo.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6947" lvl="0" marL="304747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MX" sz="1800">
                <a:latin typeface="Arial"/>
                <a:ea typeface="Arial"/>
                <a:cs typeface="Arial"/>
                <a:sym typeface="Arial"/>
              </a:rPr>
              <a:t>CAJA BLANCA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-MX" sz="1100">
                <a:latin typeface="Noto Sans Symbols"/>
                <a:ea typeface="Noto Sans Symbols"/>
                <a:cs typeface="Noto Sans Symbols"/>
                <a:sym typeface="Noto Sans Symbols"/>
              </a:rPr>
              <a:t>Descripción: Analiza la estructura interna del código para asegurar que se cubran todos los caminos de ejecución importantes.</a:t>
            </a: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-MX" sz="1100">
                <a:latin typeface="Noto Sans Symbols"/>
                <a:ea typeface="Noto Sans Symbols"/>
                <a:cs typeface="Noto Sans Symbols"/>
                <a:sym typeface="Noto Sans Symbols"/>
              </a:rPr>
              <a:t>Objetivo: Verificar que el código siga las rutas lógicas y ejecute todas las condiciones posibles.</a:t>
            </a: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-MX" sz="1100">
                <a:latin typeface="Noto Sans Symbols"/>
                <a:ea typeface="Noto Sans Symbols"/>
                <a:cs typeface="Noto Sans Symbols"/>
                <a:sym typeface="Noto Sans Symbols"/>
              </a:rPr>
              <a:t>Aplicación en el Proyecto:</a:t>
            </a:r>
            <a:endParaRPr sz="12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s-MX" sz="1100">
                <a:latin typeface="Courier New"/>
                <a:ea typeface="Courier New"/>
                <a:cs typeface="Courier New"/>
                <a:sym typeface="Courier New"/>
              </a:rPr>
              <a:t>Validar la lógica en funciones críticas, como el cálculo del precio total en el carrito y la autenticación de usuarios.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urier New"/>
              <a:buChar char="o"/>
            </a:pPr>
            <a:r>
              <a:rPr lang="es-MX" sz="1100">
                <a:latin typeface="Courier New"/>
                <a:ea typeface="Courier New"/>
                <a:cs typeface="Courier New"/>
                <a:sym typeface="Courier New"/>
              </a:rPr>
              <a:t>Comprobar la implementación de reglas de negocio, como los límites en cantidades de productos y permisos de administrador.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26947" lvl="0" marL="304747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Casos de pruebas </a:t>
            </a:r>
            <a:endParaRPr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009" y="1628800"/>
            <a:ext cx="5025423" cy="406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8468" y="1647203"/>
            <a:ext cx="4104456" cy="408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1845940" y="548680"/>
            <a:ext cx="828092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prueba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 productos al carrito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940" y="2996952"/>
            <a:ext cx="5400600" cy="3529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0556" y="1458564"/>
            <a:ext cx="4229981" cy="506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4532" y="1963161"/>
            <a:ext cx="3470497" cy="3862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981844" y="404664"/>
            <a:ext cx="105131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de prueba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perfil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479" y="2132856"/>
            <a:ext cx="5034949" cy="36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nologí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2024-12-17T02:10:41Z</dcterms:created>
  <dc:creator>NICOLAS ALEJANDRO MARIN VILLEGAS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