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60" r:id="rId4"/>
    <p:sldId id="261" r:id="rId5"/>
    <p:sldId id="256" r:id="rId6"/>
    <p:sldId id="262" r:id="rId7"/>
    <p:sldId id="263" r:id="rId8"/>
    <p:sldId id="265" r:id="rId9"/>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p:cNvSpPr>
            <a:spLocks noGrp="1"/>
          </p:cNvSpPr>
          <p:nvPr>
            <p:ph type="dt" sz="half" idx="10"/>
          </p:nvPr>
        </p:nvSpPr>
        <p:spPr/>
        <p:txBody>
          <a:bodyPr/>
          <a:lstStyle/>
          <a:p>
            <a:fld id="{EE35F48D-F4DE-4756-8710-6EA69DD33FA5}" type="datetimeFigureOut">
              <a:rPr lang="es-CL" smtClean="0"/>
              <a:t>11-04-2024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2471564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EE35F48D-F4DE-4756-8710-6EA69DD33FA5}" type="datetimeFigureOut">
              <a:rPr lang="es-CL" smtClean="0"/>
              <a:t>11-04-2024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269463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EE35F48D-F4DE-4756-8710-6EA69DD33FA5}" type="datetimeFigureOut">
              <a:rPr lang="es-CL" smtClean="0"/>
              <a:t>11-04-2024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101598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10"/>
          </p:nvPr>
        </p:nvSpPr>
        <p:spPr/>
        <p:txBody>
          <a:bodyPr/>
          <a:lstStyle/>
          <a:p>
            <a:fld id="{EE35F48D-F4DE-4756-8710-6EA69DD33FA5}" type="datetimeFigureOut">
              <a:rPr lang="es-CL" smtClean="0"/>
              <a:t>11-04-2024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1114275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EE35F48D-F4DE-4756-8710-6EA69DD33FA5}" type="datetimeFigureOut">
              <a:rPr lang="es-CL" smtClean="0"/>
              <a:t>11-04-2024</a:t>
            </a:fld>
            <a:endParaRPr lang="es-CL"/>
          </a:p>
        </p:txBody>
      </p:sp>
      <p:sp>
        <p:nvSpPr>
          <p:cNvPr id="5" name="Marcador de pie de página 4"/>
          <p:cNvSpPr>
            <a:spLocks noGrp="1"/>
          </p:cNvSpPr>
          <p:nvPr>
            <p:ph type="ftr" sz="quarter" idx="11"/>
          </p:nvPr>
        </p:nvSpPr>
        <p:spPr/>
        <p:txBody>
          <a:bodyPr/>
          <a:lstStyle/>
          <a:p>
            <a:endParaRPr lang="es-CL"/>
          </a:p>
        </p:txBody>
      </p:sp>
      <p:sp>
        <p:nvSpPr>
          <p:cNvPr id="6" name="Marcador de número de diapositiva 5"/>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3045444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p:cNvSpPr>
            <a:spLocks noGrp="1"/>
          </p:cNvSpPr>
          <p:nvPr>
            <p:ph type="dt" sz="half" idx="10"/>
          </p:nvPr>
        </p:nvSpPr>
        <p:spPr/>
        <p:txBody>
          <a:bodyPr/>
          <a:lstStyle/>
          <a:p>
            <a:fld id="{EE35F48D-F4DE-4756-8710-6EA69DD33FA5}" type="datetimeFigureOut">
              <a:rPr lang="es-CL" smtClean="0"/>
              <a:t>11-04-2024</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150258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p:cNvSpPr>
            <a:spLocks noGrp="1"/>
          </p:cNvSpPr>
          <p:nvPr>
            <p:ph type="dt" sz="half" idx="10"/>
          </p:nvPr>
        </p:nvSpPr>
        <p:spPr/>
        <p:txBody>
          <a:bodyPr/>
          <a:lstStyle/>
          <a:p>
            <a:fld id="{EE35F48D-F4DE-4756-8710-6EA69DD33FA5}" type="datetimeFigureOut">
              <a:rPr lang="es-CL" smtClean="0"/>
              <a:t>11-04-2024</a:t>
            </a:fld>
            <a:endParaRPr lang="es-CL"/>
          </a:p>
        </p:txBody>
      </p:sp>
      <p:sp>
        <p:nvSpPr>
          <p:cNvPr id="8" name="Marcador de pie de página 7"/>
          <p:cNvSpPr>
            <a:spLocks noGrp="1"/>
          </p:cNvSpPr>
          <p:nvPr>
            <p:ph type="ftr" sz="quarter" idx="11"/>
          </p:nvPr>
        </p:nvSpPr>
        <p:spPr/>
        <p:txBody>
          <a:bodyPr/>
          <a:lstStyle/>
          <a:p>
            <a:endParaRPr lang="es-CL"/>
          </a:p>
        </p:txBody>
      </p:sp>
      <p:sp>
        <p:nvSpPr>
          <p:cNvPr id="9" name="Marcador de número de diapositiva 8"/>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299056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L"/>
          </a:p>
        </p:txBody>
      </p:sp>
      <p:sp>
        <p:nvSpPr>
          <p:cNvPr id="3" name="Marcador de fecha 2"/>
          <p:cNvSpPr>
            <a:spLocks noGrp="1"/>
          </p:cNvSpPr>
          <p:nvPr>
            <p:ph type="dt" sz="half" idx="10"/>
          </p:nvPr>
        </p:nvSpPr>
        <p:spPr/>
        <p:txBody>
          <a:bodyPr/>
          <a:lstStyle/>
          <a:p>
            <a:fld id="{EE35F48D-F4DE-4756-8710-6EA69DD33FA5}" type="datetimeFigureOut">
              <a:rPr lang="es-CL" smtClean="0"/>
              <a:t>11-04-2024</a:t>
            </a:fld>
            <a:endParaRPr lang="es-CL"/>
          </a:p>
        </p:txBody>
      </p:sp>
      <p:sp>
        <p:nvSpPr>
          <p:cNvPr id="4" name="Marcador de pie de página 3"/>
          <p:cNvSpPr>
            <a:spLocks noGrp="1"/>
          </p:cNvSpPr>
          <p:nvPr>
            <p:ph type="ftr" sz="quarter" idx="11"/>
          </p:nvPr>
        </p:nvSpPr>
        <p:spPr/>
        <p:txBody>
          <a:bodyPr/>
          <a:lstStyle/>
          <a:p>
            <a:endParaRPr lang="es-CL"/>
          </a:p>
        </p:txBody>
      </p:sp>
      <p:sp>
        <p:nvSpPr>
          <p:cNvPr id="5" name="Marcador de número de diapositiva 4"/>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172233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E35F48D-F4DE-4756-8710-6EA69DD33FA5}" type="datetimeFigureOut">
              <a:rPr lang="es-CL" smtClean="0"/>
              <a:t>11-04-2024</a:t>
            </a:fld>
            <a:endParaRPr lang="es-CL"/>
          </a:p>
        </p:txBody>
      </p:sp>
      <p:sp>
        <p:nvSpPr>
          <p:cNvPr id="3" name="Marcador de pie de página 2"/>
          <p:cNvSpPr>
            <a:spLocks noGrp="1"/>
          </p:cNvSpPr>
          <p:nvPr>
            <p:ph type="ftr" sz="quarter" idx="11"/>
          </p:nvPr>
        </p:nvSpPr>
        <p:spPr/>
        <p:txBody>
          <a:bodyPr/>
          <a:lstStyle/>
          <a:p>
            <a:endParaRPr lang="es-CL"/>
          </a:p>
        </p:txBody>
      </p:sp>
      <p:sp>
        <p:nvSpPr>
          <p:cNvPr id="4" name="Marcador de número de diapositiva 3"/>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324965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E35F48D-F4DE-4756-8710-6EA69DD33FA5}" type="datetimeFigureOut">
              <a:rPr lang="es-CL" smtClean="0"/>
              <a:t>11-04-2024</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242534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EE35F48D-F4DE-4756-8710-6EA69DD33FA5}" type="datetimeFigureOut">
              <a:rPr lang="es-CL" smtClean="0"/>
              <a:t>11-04-2024</a:t>
            </a:fld>
            <a:endParaRPr lang="es-CL"/>
          </a:p>
        </p:txBody>
      </p:sp>
      <p:sp>
        <p:nvSpPr>
          <p:cNvPr id="6" name="Marcador de pie de página 5"/>
          <p:cNvSpPr>
            <a:spLocks noGrp="1"/>
          </p:cNvSpPr>
          <p:nvPr>
            <p:ph type="ftr" sz="quarter" idx="11"/>
          </p:nvPr>
        </p:nvSpPr>
        <p:spPr/>
        <p:txBody>
          <a:bodyPr/>
          <a:lstStyle/>
          <a:p>
            <a:endParaRPr lang="es-CL"/>
          </a:p>
        </p:txBody>
      </p:sp>
      <p:sp>
        <p:nvSpPr>
          <p:cNvPr id="7" name="Marcador de número de diapositiva 6"/>
          <p:cNvSpPr>
            <a:spLocks noGrp="1"/>
          </p:cNvSpPr>
          <p:nvPr>
            <p:ph type="sldNum" sz="quarter" idx="12"/>
          </p:nvPr>
        </p:nvSpPr>
        <p:spPr/>
        <p:txBody>
          <a:bodyPr/>
          <a:lstStyle/>
          <a:p>
            <a:fld id="{D7C412C9-E090-4F55-AABC-96C8277F5979}" type="slidenum">
              <a:rPr lang="es-CL" smtClean="0"/>
              <a:t>‹Nº›</a:t>
            </a:fld>
            <a:endParaRPr lang="es-CL"/>
          </a:p>
        </p:txBody>
      </p:sp>
    </p:spTree>
    <p:extLst>
      <p:ext uri="{BB962C8B-B14F-4D97-AF65-F5344CB8AC3E}">
        <p14:creationId xmlns:p14="http://schemas.microsoft.com/office/powerpoint/2010/main" val="178078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5F48D-F4DE-4756-8710-6EA69DD33FA5}" type="datetimeFigureOut">
              <a:rPr lang="es-CL" smtClean="0"/>
              <a:t>11-04-2024</a:t>
            </a:fld>
            <a:endParaRPr lang="es-CL"/>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412C9-E090-4F55-AABC-96C8277F5979}" type="slidenum">
              <a:rPr lang="es-CL" smtClean="0"/>
              <a:t>‹Nº›</a:t>
            </a:fld>
            <a:endParaRPr lang="es-CL"/>
          </a:p>
        </p:txBody>
      </p:sp>
    </p:spTree>
    <p:extLst>
      <p:ext uri="{BB962C8B-B14F-4D97-AF65-F5344CB8AC3E}">
        <p14:creationId xmlns:p14="http://schemas.microsoft.com/office/powerpoint/2010/main" val="716401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miro.com/es/como-utilizan-miro-los-equipos-u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hubspot.es/products/cms/web-design?hubs_post=blog.hubspot.es/website/ui-ux&amp;hubs_post-cta=plataformas%20para%20dise%C3%B1o%20we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78794" y="3580327"/>
            <a:ext cx="9569003" cy="2585323"/>
          </a:xfrm>
          <a:prstGeom prst="rect">
            <a:avLst/>
          </a:prstGeom>
        </p:spPr>
        <p:txBody>
          <a:bodyPr wrap="square">
            <a:spAutoFit/>
          </a:bodyPr>
          <a:lstStyle/>
          <a:p>
            <a:r>
              <a:rPr lang="es-CL" sz="5400" b="1" dirty="0">
                <a:latin typeface="Google Sans"/>
              </a:rPr>
              <a:t>C</a:t>
            </a:r>
            <a:r>
              <a:rPr lang="es-CL" sz="5400" b="1" i="0" dirty="0">
                <a:effectLst/>
                <a:latin typeface="Google Sans"/>
              </a:rPr>
              <a:t>aso de uso </a:t>
            </a:r>
          </a:p>
          <a:p>
            <a:r>
              <a:rPr lang="es-CL" sz="5400" b="1" dirty="0">
                <a:latin typeface="Google Sans"/>
              </a:rPr>
              <a:t>Wireframe</a:t>
            </a:r>
          </a:p>
          <a:p>
            <a:r>
              <a:rPr lang="es-CL" sz="5400" b="1" dirty="0">
                <a:latin typeface="Google Sans"/>
              </a:rPr>
              <a:t>Mockup</a:t>
            </a:r>
            <a:endParaRPr lang="es-CL" sz="5400" b="1" dirty="0"/>
          </a:p>
        </p:txBody>
      </p:sp>
      <p:sp>
        <p:nvSpPr>
          <p:cNvPr id="3" name="Rectángulo 2"/>
          <p:cNvSpPr/>
          <p:nvPr/>
        </p:nvSpPr>
        <p:spPr>
          <a:xfrm>
            <a:off x="218941" y="629923"/>
            <a:ext cx="11681138" cy="1200329"/>
          </a:xfrm>
          <a:prstGeom prst="rect">
            <a:avLst/>
          </a:prstGeom>
        </p:spPr>
        <p:txBody>
          <a:bodyPr wrap="square">
            <a:spAutoFit/>
          </a:bodyPr>
          <a:lstStyle/>
          <a:p>
            <a:pPr algn="ctr"/>
            <a:r>
              <a:rPr lang="es-CL" sz="7200" b="1" dirty="0">
                <a:latin typeface="Google Sans"/>
              </a:rPr>
              <a:t>Material de apoyo</a:t>
            </a:r>
            <a:endParaRPr lang="es-CL" sz="7200" b="1" i="0" dirty="0">
              <a:effectLst/>
              <a:latin typeface="Google Sans"/>
            </a:endParaRPr>
          </a:p>
        </p:txBody>
      </p:sp>
      <p:sp>
        <p:nvSpPr>
          <p:cNvPr id="4" name="CuadroTexto 3"/>
          <p:cNvSpPr txBox="1"/>
          <p:nvPr/>
        </p:nvSpPr>
        <p:spPr>
          <a:xfrm>
            <a:off x="9002332" y="6165650"/>
            <a:ext cx="2597571" cy="369332"/>
          </a:xfrm>
          <a:prstGeom prst="rect">
            <a:avLst/>
          </a:prstGeom>
          <a:noFill/>
        </p:spPr>
        <p:txBody>
          <a:bodyPr wrap="none" rtlCol="0">
            <a:spAutoFit/>
          </a:bodyPr>
          <a:lstStyle/>
          <a:p>
            <a:r>
              <a:rPr lang="es-CL" b="1" dirty="0"/>
              <a:t>Profesor: Cristian Vega M</a:t>
            </a:r>
          </a:p>
        </p:txBody>
      </p:sp>
    </p:spTree>
    <p:extLst>
      <p:ext uri="{BB962C8B-B14F-4D97-AF65-F5344CB8AC3E}">
        <p14:creationId xmlns:p14="http://schemas.microsoft.com/office/powerpoint/2010/main" val="53890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869321" y="2793367"/>
            <a:ext cx="11024315" cy="1477328"/>
          </a:xfrm>
          <a:prstGeom prst="rect">
            <a:avLst/>
          </a:prstGeom>
        </p:spPr>
        <p:txBody>
          <a:bodyPr wrap="square">
            <a:spAutoFit/>
          </a:bodyPr>
          <a:lstStyle/>
          <a:p>
            <a:r>
              <a:rPr lang="es-CL" b="1" dirty="0"/>
              <a:t>TIPOS DE CASOS DE USO:</a:t>
            </a:r>
          </a:p>
          <a:p>
            <a:endParaRPr lang="es-CL" dirty="0"/>
          </a:p>
          <a:p>
            <a:r>
              <a:rPr lang="es-CL" dirty="0">
                <a:solidFill>
                  <a:srgbClr val="1F1F1F"/>
                </a:solidFill>
                <a:latin typeface="Google Sans"/>
              </a:rPr>
              <a:t> - Primario: Son aquellos que representan los procesos mas comunes e importantes.</a:t>
            </a:r>
          </a:p>
          <a:p>
            <a:r>
              <a:rPr lang="es-CL" dirty="0">
                <a:solidFill>
                  <a:srgbClr val="1F1F1F"/>
                </a:solidFill>
                <a:latin typeface="Google Sans"/>
              </a:rPr>
              <a:t> - Secundario: Son aquellos que representan procesos menores o raros. </a:t>
            </a:r>
          </a:p>
          <a:p>
            <a:r>
              <a:rPr lang="es-CL" dirty="0">
                <a:solidFill>
                  <a:srgbClr val="1F1F1F"/>
                </a:solidFill>
                <a:latin typeface="Google Sans"/>
              </a:rPr>
              <a:t> - Opcional: Son aquellos que representan procesos que pueden no abordarse </a:t>
            </a:r>
          </a:p>
        </p:txBody>
      </p:sp>
      <p:sp>
        <p:nvSpPr>
          <p:cNvPr id="5" name="Rectángulo 4"/>
          <p:cNvSpPr/>
          <p:nvPr/>
        </p:nvSpPr>
        <p:spPr>
          <a:xfrm>
            <a:off x="869321" y="4525474"/>
            <a:ext cx="10676585" cy="1477328"/>
          </a:xfrm>
          <a:prstGeom prst="rect">
            <a:avLst/>
          </a:prstGeom>
        </p:spPr>
        <p:txBody>
          <a:bodyPr wrap="square">
            <a:spAutoFit/>
          </a:bodyPr>
          <a:lstStyle/>
          <a:p>
            <a:r>
              <a:rPr lang="es-CL" b="1" dirty="0"/>
              <a:t>TIPOS DE ACTORES: </a:t>
            </a:r>
          </a:p>
          <a:p>
            <a:endParaRPr lang="es-CL" dirty="0"/>
          </a:p>
          <a:p>
            <a:pPr indent="-285750" algn="just">
              <a:buFontTx/>
              <a:buChar char="-"/>
            </a:pPr>
            <a:r>
              <a:rPr lang="es-CL" dirty="0">
                <a:solidFill>
                  <a:srgbClr val="1F1F1F"/>
                </a:solidFill>
                <a:latin typeface="Google Sans"/>
              </a:rPr>
              <a:t>Primarios: interaccionan con el sistema para explotar su funcionalidad; trabajan directa y               frecuentemente con el software. </a:t>
            </a:r>
          </a:p>
          <a:p>
            <a:pPr indent="-285750" algn="just">
              <a:buFontTx/>
              <a:buChar char="-"/>
            </a:pPr>
            <a:r>
              <a:rPr lang="es-CL" dirty="0">
                <a:solidFill>
                  <a:srgbClr val="1F1F1F"/>
                </a:solidFill>
                <a:latin typeface="Google Sans"/>
              </a:rPr>
              <a:t>Secundarios: soporte del sistema para que los primarios puedan trabajar. </a:t>
            </a:r>
          </a:p>
        </p:txBody>
      </p:sp>
      <p:sp>
        <p:nvSpPr>
          <p:cNvPr id="6" name="Rectángulo 5"/>
          <p:cNvSpPr/>
          <p:nvPr/>
        </p:nvSpPr>
        <p:spPr>
          <a:xfrm>
            <a:off x="869321" y="1618222"/>
            <a:ext cx="10049814" cy="1477328"/>
          </a:xfrm>
          <a:prstGeom prst="rect">
            <a:avLst/>
          </a:prstGeom>
        </p:spPr>
        <p:txBody>
          <a:bodyPr wrap="square">
            <a:spAutoFit/>
          </a:bodyPr>
          <a:lstStyle/>
          <a:p>
            <a:pPr algn="just"/>
            <a:r>
              <a:rPr lang="es-CL" b="0" i="0" dirty="0">
                <a:solidFill>
                  <a:srgbClr val="1F1F1F"/>
                </a:solidFill>
                <a:effectLst/>
                <a:latin typeface="Google Sans"/>
              </a:rPr>
              <a:t>Un caso de uso es la </a:t>
            </a:r>
            <a:r>
              <a:rPr lang="es-CL" b="0" i="0" dirty="0">
                <a:solidFill>
                  <a:srgbClr val="040C28"/>
                </a:solidFill>
                <a:effectLst/>
                <a:latin typeface="Google Sans"/>
              </a:rPr>
              <a:t>descripción de una acción o actividad</a:t>
            </a:r>
            <a:r>
              <a:rPr lang="es-CL" b="0" i="0" dirty="0">
                <a:solidFill>
                  <a:srgbClr val="1F1F1F"/>
                </a:solidFill>
                <a:effectLst/>
                <a:latin typeface="Google Sans"/>
              </a:rPr>
              <a:t>. Un diagrama de caso de uso, es una descripción de las actividades que deberá realizar alguien o algo para llevar a cabo algún proceso.</a:t>
            </a:r>
          </a:p>
          <a:p>
            <a:endParaRPr lang="es-CL" dirty="0">
              <a:solidFill>
                <a:srgbClr val="1F1F1F"/>
              </a:solidFill>
              <a:latin typeface="Google Sans"/>
            </a:endParaRPr>
          </a:p>
          <a:p>
            <a:endParaRPr lang="es-CL" dirty="0"/>
          </a:p>
        </p:txBody>
      </p:sp>
      <p:sp>
        <p:nvSpPr>
          <p:cNvPr id="7" name="Rectángulo 6"/>
          <p:cNvSpPr/>
          <p:nvPr/>
        </p:nvSpPr>
        <p:spPr>
          <a:xfrm>
            <a:off x="869321" y="588323"/>
            <a:ext cx="2903359" cy="646331"/>
          </a:xfrm>
          <a:prstGeom prst="rect">
            <a:avLst/>
          </a:prstGeom>
        </p:spPr>
        <p:txBody>
          <a:bodyPr wrap="none">
            <a:spAutoFit/>
          </a:bodyPr>
          <a:lstStyle/>
          <a:p>
            <a:r>
              <a:rPr lang="es-CL" sz="3600" dirty="0">
                <a:solidFill>
                  <a:schemeClr val="accent1">
                    <a:lumMod val="75000"/>
                  </a:schemeClr>
                </a:solidFill>
                <a:latin typeface="Google Sans"/>
              </a:rPr>
              <a:t>C</a:t>
            </a:r>
            <a:r>
              <a:rPr lang="es-CL" sz="3600" b="0" i="0" dirty="0">
                <a:solidFill>
                  <a:schemeClr val="accent1">
                    <a:lumMod val="75000"/>
                  </a:schemeClr>
                </a:solidFill>
                <a:effectLst/>
                <a:latin typeface="Google Sans"/>
              </a:rPr>
              <a:t>aso de uso </a:t>
            </a:r>
            <a:endParaRPr lang="es-CL" sz="3600" dirty="0">
              <a:solidFill>
                <a:schemeClr val="accent1">
                  <a:lumMod val="75000"/>
                </a:schemeClr>
              </a:solidFill>
            </a:endParaRPr>
          </a:p>
        </p:txBody>
      </p:sp>
    </p:spTree>
    <p:extLst>
      <p:ext uri="{BB962C8B-B14F-4D97-AF65-F5344CB8AC3E}">
        <p14:creationId xmlns:p14="http://schemas.microsoft.com/office/powerpoint/2010/main" val="156125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proyectopnfi.webcindario.com/img/altonivelbien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6206" y="786796"/>
            <a:ext cx="4191000"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proyectopnfi.webcindario.com/img/especificacionaltonivelbien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220" y="4174689"/>
            <a:ext cx="10238704" cy="2429937"/>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847955" y="301554"/>
            <a:ext cx="1851789" cy="646331"/>
          </a:xfrm>
          <a:prstGeom prst="rect">
            <a:avLst/>
          </a:prstGeom>
        </p:spPr>
        <p:txBody>
          <a:bodyPr wrap="none">
            <a:spAutoFit/>
          </a:bodyPr>
          <a:lstStyle/>
          <a:p>
            <a:r>
              <a:rPr lang="es-CL" sz="3600" dirty="0">
                <a:solidFill>
                  <a:schemeClr val="accent1">
                    <a:lumMod val="75000"/>
                  </a:schemeClr>
                </a:solidFill>
                <a:latin typeface="Google Sans"/>
              </a:rPr>
              <a:t>Ejemplo</a:t>
            </a:r>
          </a:p>
        </p:txBody>
      </p:sp>
    </p:spTree>
    <p:extLst>
      <p:ext uri="{BB962C8B-B14F-4D97-AF65-F5344CB8AC3E}">
        <p14:creationId xmlns:p14="http://schemas.microsoft.com/office/powerpoint/2010/main" val="235760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92428" y="1571222"/>
            <a:ext cx="10740980" cy="3799502"/>
          </a:xfrm>
          <a:prstGeom prst="rect">
            <a:avLst/>
          </a:prstGeom>
        </p:spPr>
        <p:txBody>
          <a:bodyPr wrap="square">
            <a:spAutoFit/>
          </a:bodyPr>
          <a:lstStyle/>
          <a:p>
            <a:pPr fontAlgn="base">
              <a:lnSpc>
                <a:spcPct val="107000"/>
              </a:lnSpc>
              <a:spcAft>
                <a:spcPts val="800"/>
              </a:spcAft>
            </a:pPr>
            <a:r>
              <a:rPr lang="es-CL" dirty="0">
                <a:solidFill>
                  <a:srgbClr val="1C1C1E"/>
                </a:solidFill>
                <a:effectLst/>
                <a:latin typeface="Helvetica" panose="020B0604020202020204" pitchFamily="34" charset="0"/>
                <a:ea typeface="Times New Roman" panose="02020603050405020304" pitchFamily="18" charset="0"/>
                <a:cs typeface="Times New Roman" panose="02020603050405020304" pitchFamily="18" charset="0"/>
              </a:rPr>
              <a:t>Un wireframe es un diagrama visual que esboza el esqueleto de un proyecto o pieza tecnológica. A veces se conoce como esquema de la página o plano de la pantalla y muestra cómo se relacionan los elementos entre sí y cómo están estructurados. </a:t>
            </a:r>
          </a:p>
          <a:p>
            <a:pPr fontAlgn="base">
              <a:lnSpc>
                <a:spcPct val="107000"/>
              </a:lnSpc>
              <a:spcAft>
                <a:spcPts val="800"/>
              </a:spcAft>
            </a:pPr>
            <a:endParaRPr lang="es-CL" sz="1600" dirty="0">
              <a:solidFill>
                <a:srgbClr val="1C1C1E"/>
              </a:solidFill>
              <a:latin typeface="Helvetica" panose="020B060402020202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rPr>
              <a:t>El wireframing es un proceso de alto nivel. Los </a:t>
            </a:r>
            <a:r>
              <a:rPr lang="es-CL" u="sng"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hlinkClick r:id="rId2"/>
              </a:rPr>
              <a:t>diseñadores de experiencia de usuario</a:t>
            </a:r>
            <a:r>
              <a:rPr lang="es-CL" u="sng"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rPr>
              <a:t> </a:t>
            </a:r>
            <a:r>
              <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rPr>
              <a:t>(UX) suelen utilizarlo para trazar el diseño y la disposición de su trabajo sin entrar en demasiados detalles. Es la primera etapa del proceso de diseño, antes de que se amplíe para añadir más detalles. </a:t>
            </a:r>
          </a:p>
          <a:p>
            <a:pPr fontAlgn="base">
              <a:lnSpc>
                <a:spcPct val="107000"/>
              </a:lnSpc>
              <a:spcAft>
                <a:spcPts val="800"/>
              </a:spcAft>
            </a:pPr>
            <a:endPar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endParaRPr>
          </a:p>
          <a:p>
            <a:pPr fontAlgn="base">
              <a:lnSpc>
                <a:spcPct val="107000"/>
              </a:lnSpc>
              <a:spcAft>
                <a:spcPts val="800"/>
              </a:spcAft>
            </a:pPr>
            <a:r>
              <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rPr>
              <a:t>Los wireframes pueden utilizarse para comunicar la estructura general de una página o aplicación de forma simplificada y crear diseños coherentes que satisfagan las necesidades del usuario. </a:t>
            </a:r>
            <a:endParaRPr lang="es-CL" sz="1600" dirty="0">
              <a:effectLst/>
              <a:latin typeface="Times New Roman" panose="02020603050405020304" pitchFamily="18" charset="0"/>
              <a:ea typeface="Times New Roman" panose="02020603050405020304" pitchFamily="18" charset="0"/>
            </a:endParaRPr>
          </a:p>
          <a:p>
            <a:pPr fontAlgn="base">
              <a:lnSpc>
                <a:spcPct val="107000"/>
              </a:lnSpc>
              <a:spcAft>
                <a:spcPts val="800"/>
              </a:spcAft>
            </a:pPr>
            <a:endParaRPr lang="es-CL"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ángulo 2"/>
          <p:cNvSpPr/>
          <p:nvPr/>
        </p:nvSpPr>
        <p:spPr>
          <a:xfrm>
            <a:off x="592428" y="748883"/>
            <a:ext cx="2313454" cy="642035"/>
          </a:xfrm>
          <a:prstGeom prst="rect">
            <a:avLst/>
          </a:prstGeom>
        </p:spPr>
        <p:txBody>
          <a:bodyPr wrap="none">
            <a:spAutoFit/>
          </a:bodyPr>
          <a:lstStyle/>
          <a:p>
            <a:pPr fontAlgn="base">
              <a:lnSpc>
                <a:spcPct val="107000"/>
              </a:lnSpc>
              <a:spcAft>
                <a:spcPts val="800"/>
              </a:spcAft>
            </a:pPr>
            <a:r>
              <a:rPr lang="es-CL" sz="3600" dirty="0">
                <a:solidFill>
                  <a:schemeClr val="accent1">
                    <a:lumMod val="75000"/>
                  </a:schemeClr>
                </a:solidFill>
                <a:latin typeface="Google Sans"/>
              </a:rPr>
              <a:t>Wireframe</a:t>
            </a:r>
          </a:p>
        </p:txBody>
      </p:sp>
    </p:spTree>
    <p:extLst>
      <p:ext uri="{BB962C8B-B14F-4D97-AF65-F5344CB8AC3E}">
        <p14:creationId xmlns:p14="http://schemas.microsoft.com/office/powerpoint/2010/main" val="147456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62112"/>
            <a:ext cx="11430000" cy="3533775"/>
          </a:xfrm>
          <a:prstGeom prst="rect">
            <a:avLst/>
          </a:prstGeom>
        </p:spPr>
      </p:pic>
      <p:sp>
        <p:nvSpPr>
          <p:cNvPr id="5" name="Rectángulo 4"/>
          <p:cNvSpPr/>
          <p:nvPr/>
        </p:nvSpPr>
        <p:spPr>
          <a:xfrm>
            <a:off x="847955" y="430343"/>
            <a:ext cx="1851789" cy="646331"/>
          </a:xfrm>
          <a:prstGeom prst="rect">
            <a:avLst/>
          </a:prstGeom>
        </p:spPr>
        <p:txBody>
          <a:bodyPr wrap="none">
            <a:spAutoFit/>
          </a:bodyPr>
          <a:lstStyle/>
          <a:p>
            <a:r>
              <a:rPr lang="es-CL" sz="3600" dirty="0">
                <a:solidFill>
                  <a:schemeClr val="accent1">
                    <a:lumMod val="75000"/>
                  </a:schemeClr>
                </a:solidFill>
                <a:latin typeface="Google Sans"/>
              </a:rPr>
              <a:t>Ejemplo</a:t>
            </a:r>
          </a:p>
        </p:txBody>
      </p:sp>
    </p:spTree>
    <p:extLst>
      <p:ext uri="{BB962C8B-B14F-4D97-AF65-F5344CB8AC3E}">
        <p14:creationId xmlns:p14="http://schemas.microsoft.com/office/powerpoint/2010/main" val="66447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94704" y="604165"/>
            <a:ext cx="1800493" cy="646331"/>
          </a:xfrm>
          <a:prstGeom prst="rect">
            <a:avLst/>
          </a:prstGeom>
        </p:spPr>
        <p:txBody>
          <a:bodyPr wrap="none">
            <a:spAutoFit/>
          </a:bodyPr>
          <a:lstStyle/>
          <a:p>
            <a:r>
              <a:rPr lang="es-CL" sz="3600" dirty="0">
                <a:solidFill>
                  <a:schemeClr val="accent1">
                    <a:lumMod val="75000"/>
                  </a:schemeClr>
                </a:solidFill>
                <a:latin typeface="Google Sans"/>
              </a:rPr>
              <a:t>Mockup</a:t>
            </a:r>
          </a:p>
        </p:txBody>
      </p:sp>
      <p:sp>
        <p:nvSpPr>
          <p:cNvPr id="3" name="Rectángulo 2"/>
          <p:cNvSpPr/>
          <p:nvPr/>
        </p:nvSpPr>
        <p:spPr>
          <a:xfrm>
            <a:off x="1094704" y="1646529"/>
            <a:ext cx="10406130" cy="3139321"/>
          </a:xfrm>
          <a:prstGeom prst="rect">
            <a:avLst/>
          </a:prstGeom>
        </p:spPr>
        <p:txBody>
          <a:bodyPr wrap="square">
            <a:spAutoFit/>
          </a:bodyPr>
          <a:lstStyle/>
          <a:p>
            <a:pPr algn="just"/>
            <a:r>
              <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rPr>
              <a:t>Un mockup no es más que un montaje que realizan los diseñadores gráficos y diseñadores web, para mostrar a sus clientes cómo quedarán sus diseños impresos en alguna superficie. Es decir, imagina que el cliente pide el diseño de un logotipo, y antes de entregar el proyecto al cliente se le hace una simulación que permite ver el logotipo plasmado en una tarjeta de visita, en un documento, en una camiseta, entre otros formatos.</a:t>
            </a:r>
          </a:p>
          <a:p>
            <a:pPr algn="just"/>
            <a:endPar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endParaRPr>
          </a:p>
          <a:p>
            <a:pPr algn="just"/>
            <a:r>
              <a:rPr lang="es-CL" dirty="0">
                <a:solidFill>
                  <a:srgbClr val="1C1C1E"/>
                </a:solidFill>
                <a:latin typeface="Helvetica" panose="020B0604020202020204" pitchFamily="34" charset="0"/>
                <a:ea typeface="Times New Roman" panose="02020603050405020304" pitchFamily="18" charset="0"/>
                <a:cs typeface="Times New Roman" panose="02020603050405020304" pitchFamily="18" charset="0"/>
              </a:rPr>
              <a:t>De esta forma el cliente tiene una idea más aproximada de cómo se vería su diseño al cambiar de formato, y si hablamos de beneficios, solo tendríamos que pensar en todo el dinero que podría ahorrarse el cliente en impresión y montaje. Piénsalo, si el cliente recibe, por ejemplo, el mockup de sus tarjetas de visita y no le gusta el resultado, no las mandará a imprimir hasta que le convenza. Ahorrándose un disgusto y dinero invertido.</a:t>
            </a:r>
          </a:p>
        </p:txBody>
      </p:sp>
    </p:spTree>
    <p:extLst>
      <p:ext uri="{BB962C8B-B14F-4D97-AF65-F5344CB8AC3E}">
        <p14:creationId xmlns:p14="http://schemas.microsoft.com/office/powerpoint/2010/main" val="3754252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descr="C:\Users\Cristian Vega\Downloads\responsive-web-design-mockup-free-psd.jpg"/>
          <p:cNvPicPr/>
          <p:nvPr/>
        </p:nvPicPr>
        <p:blipFill>
          <a:blip r:embed="rId2">
            <a:extLst>
              <a:ext uri="{28A0092B-C50C-407E-A947-70E740481C1C}">
                <a14:useLocalDpi xmlns:a14="http://schemas.microsoft.com/office/drawing/2010/main" val="0"/>
              </a:ext>
            </a:extLst>
          </a:blip>
          <a:srcRect/>
          <a:stretch>
            <a:fillRect/>
          </a:stretch>
        </p:blipFill>
        <p:spPr bwMode="auto">
          <a:xfrm>
            <a:off x="1249251" y="1584101"/>
            <a:ext cx="9736427" cy="4958367"/>
          </a:xfrm>
          <a:prstGeom prst="rect">
            <a:avLst/>
          </a:prstGeom>
          <a:noFill/>
          <a:ln>
            <a:noFill/>
          </a:ln>
        </p:spPr>
      </p:pic>
      <p:sp>
        <p:nvSpPr>
          <p:cNvPr id="3" name="Rectángulo 2"/>
          <p:cNvSpPr/>
          <p:nvPr/>
        </p:nvSpPr>
        <p:spPr>
          <a:xfrm>
            <a:off x="847955" y="301554"/>
            <a:ext cx="1851789" cy="646331"/>
          </a:xfrm>
          <a:prstGeom prst="rect">
            <a:avLst/>
          </a:prstGeom>
        </p:spPr>
        <p:txBody>
          <a:bodyPr wrap="none">
            <a:spAutoFit/>
          </a:bodyPr>
          <a:lstStyle/>
          <a:p>
            <a:r>
              <a:rPr lang="es-CL" sz="3600" dirty="0">
                <a:solidFill>
                  <a:schemeClr val="accent1">
                    <a:lumMod val="75000"/>
                  </a:schemeClr>
                </a:solidFill>
                <a:latin typeface="Google Sans"/>
              </a:rPr>
              <a:t>Ejemplo</a:t>
            </a:r>
          </a:p>
        </p:txBody>
      </p:sp>
    </p:spTree>
    <p:extLst>
      <p:ext uri="{BB962C8B-B14F-4D97-AF65-F5344CB8AC3E}">
        <p14:creationId xmlns:p14="http://schemas.microsoft.com/office/powerpoint/2010/main" val="300785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0B509D3-CF46-4419-B677-0555473B1825}"/>
              </a:ext>
            </a:extLst>
          </p:cNvPr>
          <p:cNvSpPr txBox="1"/>
          <p:nvPr/>
        </p:nvSpPr>
        <p:spPr>
          <a:xfrm>
            <a:off x="478172" y="621284"/>
            <a:ext cx="11450973" cy="658835"/>
          </a:xfrm>
          <a:prstGeom prst="rect">
            <a:avLst/>
          </a:prstGeom>
          <a:noFill/>
        </p:spPr>
        <p:txBody>
          <a:bodyPr wrap="square">
            <a:spAutoFit/>
          </a:bodyPr>
          <a:lstStyle/>
          <a:p>
            <a:pPr fontAlgn="base">
              <a:lnSpc>
                <a:spcPct val="107000"/>
              </a:lnSpc>
              <a:spcBef>
                <a:spcPts val="600"/>
              </a:spcBef>
              <a:spcAft>
                <a:spcPts val="600"/>
              </a:spcAft>
            </a:pPr>
            <a:r>
              <a:rPr lang="es-419" sz="3600" dirty="0">
                <a:solidFill>
                  <a:schemeClr val="accent1">
                    <a:lumMod val="75000"/>
                  </a:schemeClr>
                </a:solidFill>
                <a:latin typeface="Google Sans"/>
              </a:rPr>
              <a:t>Diferencias entre un diseñador de UX y un diseñador de UI</a:t>
            </a:r>
          </a:p>
        </p:txBody>
      </p:sp>
      <p:sp>
        <p:nvSpPr>
          <p:cNvPr id="5" name="CuadroTexto 4">
            <a:extLst>
              <a:ext uri="{FF2B5EF4-FFF2-40B4-BE49-F238E27FC236}">
                <a16:creationId xmlns:a16="http://schemas.microsoft.com/office/drawing/2014/main" id="{38C152C9-13CE-4392-A7C7-619391040812}"/>
              </a:ext>
            </a:extLst>
          </p:cNvPr>
          <p:cNvSpPr txBox="1"/>
          <p:nvPr/>
        </p:nvSpPr>
        <p:spPr>
          <a:xfrm>
            <a:off x="478172" y="1740376"/>
            <a:ext cx="11235656" cy="4619598"/>
          </a:xfrm>
          <a:prstGeom prst="rect">
            <a:avLst/>
          </a:prstGeom>
          <a:noFill/>
        </p:spPr>
        <p:txBody>
          <a:bodyPr wrap="square">
            <a:spAutoFit/>
          </a:bodyPr>
          <a:lstStyle/>
          <a:p>
            <a:pPr fontAlgn="base">
              <a:lnSpc>
                <a:spcPct val="107000"/>
              </a:lnSpc>
              <a:spcAft>
                <a:spcPts val="800"/>
              </a:spcAft>
            </a:pPr>
            <a:r>
              <a:rPr lang="es-419" dirty="0">
                <a:solidFill>
                  <a:srgbClr val="1C1C1E"/>
                </a:solidFill>
                <a:latin typeface="Helvetica" panose="020B0604020202020204" pitchFamily="34" charset="0"/>
                <a:cs typeface="Times New Roman" panose="02020603050405020304" pitchFamily="18" charset="0"/>
              </a:rPr>
              <a:t>Pensemos de esta forma, un ilustrador o un diseñador gráfico pueden hacer un excelente trabajo de UI, incluso si no tienen experiencia en las </a:t>
            </a:r>
            <a:r>
              <a:rPr lang="es-419" dirty="0">
                <a:solidFill>
                  <a:srgbClr val="1C1C1E"/>
                </a:solidFill>
                <a:latin typeface="Helvetica" panose="020B06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plataformas para diseño web</a:t>
            </a:r>
            <a:r>
              <a:rPr lang="es-419" dirty="0">
                <a:solidFill>
                  <a:srgbClr val="1C1C1E"/>
                </a:solidFill>
                <a:latin typeface="Helvetica" panose="020B0604020202020204" pitchFamily="34" charset="0"/>
                <a:cs typeface="Times New Roman" panose="02020603050405020304" pitchFamily="18" charset="0"/>
              </a:rPr>
              <a:t>. Por otro lado, un ingeniero en sistemas o industrial puede realizar un excelente trabajo de UX, debido a su experiencia con procesos, flujos de trabajo y árboles de decisión.</a:t>
            </a:r>
          </a:p>
          <a:p>
            <a:pPr fontAlgn="base">
              <a:lnSpc>
                <a:spcPct val="107000"/>
              </a:lnSpc>
              <a:spcAft>
                <a:spcPts val="800"/>
              </a:spcAft>
            </a:pPr>
            <a:r>
              <a:rPr lang="es-419" dirty="0">
                <a:solidFill>
                  <a:srgbClr val="1C1C1E"/>
                </a:solidFill>
                <a:latin typeface="Helvetica" panose="020B0604020202020204" pitchFamily="34" charset="0"/>
                <a:cs typeface="Times New Roman" panose="02020603050405020304" pitchFamily="18" charset="0"/>
              </a:rPr>
              <a:t>Hecha esta ejemplificación, veamos algunos puntos en los que el trabajo de ambos diseñadores difiere, sin perder de vista que ambos son complementarios y funcionan mejor cuando se comunican y entienden lo que cada uno necesita.</a:t>
            </a:r>
          </a:p>
          <a:p>
            <a:pPr fontAlgn="base">
              <a:lnSpc>
                <a:spcPct val="107000"/>
              </a:lnSpc>
              <a:spcBef>
                <a:spcPts val="600"/>
              </a:spcBef>
              <a:spcAft>
                <a:spcPts val="600"/>
              </a:spcAft>
            </a:pPr>
            <a:r>
              <a:rPr lang="es-419" dirty="0">
                <a:solidFill>
                  <a:srgbClr val="1C1C1E"/>
                </a:solidFill>
                <a:latin typeface="Helvetica" panose="020B0604020202020204" pitchFamily="34" charset="0"/>
                <a:cs typeface="Times New Roman" panose="02020603050405020304" pitchFamily="18" charset="0"/>
              </a:rPr>
              <a:t>Proceso de trabajo</a:t>
            </a:r>
          </a:p>
          <a:p>
            <a:pPr marL="342900" lvl="0" indent="-342900" fontAlgn="base">
              <a:lnSpc>
                <a:spcPct val="107000"/>
              </a:lnSpc>
              <a:spcBef>
                <a:spcPts val="1200"/>
              </a:spcBef>
              <a:spcAft>
                <a:spcPts val="1200"/>
              </a:spcAft>
              <a:buSzPts val="1000"/>
              <a:buFont typeface="Symbol" panose="05050102010706020507" pitchFamily="18" charset="2"/>
              <a:buChar char=""/>
              <a:tabLst>
                <a:tab pos="457200" algn="l"/>
              </a:tabLst>
            </a:pPr>
            <a:r>
              <a:rPr lang="es-419" dirty="0">
                <a:solidFill>
                  <a:srgbClr val="1C1C1E"/>
                </a:solidFill>
                <a:latin typeface="Helvetica" panose="020B0604020202020204" pitchFamily="34" charset="0"/>
                <a:cs typeface="Times New Roman" panose="02020603050405020304" pitchFamily="18" charset="0"/>
              </a:rPr>
              <a:t>Los diseñadores UX se enfocan en los flujos de tareas, procesos y árboles de decisión. Ponen mayor énfasis en la investigación y el pensamiento crítico.</a:t>
            </a:r>
          </a:p>
          <a:p>
            <a:pPr marL="342900" lvl="0" indent="-342900" fontAlgn="base">
              <a:lnSpc>
                <a:spcPct val="107000"/>
              </a:lnSpc>
              <a:spcBef>
                <a:spcPts val="1200"/>
              </a:spcBef>
              <a:spcAft>
                <a:spcPts val="1200"/>
              </a:spcAft>
              <a:buSzPts val="1000"/>
              <a:buFont typeface="Symbol" panose="05050102010706020507" pitchFamily="18" charset="2"/>
              <a:buChar char=""/>
              <a:tabLst>
                <a:tab pos="457200" algn="l"/>
              </a:tabLst>
            </a:pPr>
            <a:r>
              <a:rPr lang="es-419" dirty="0">
                <a:solidFill>
                  <a:srgbClr val="1C1C1E"/>
                </a:solidFill>
                <a:latin typeface="Helvetica" panose="020B0604020202020204" pitchFamily="34" charset="0"/>
                <a:cs typeface="Times New Roman" panose="02020603050405020304" pitchFamily="18" charset="0"/>
              </a:rPr>
              <a:t>Los diseñadores UI se centran en los colores, tipografías, composición, diseño, imagen y video. Su trabajo, por lo tanto, está más orientado a cuestiones creativas y artísticas.</a:t>
            </a:r>
          </a:p>
        </p:txBody>
      </p:sp>
    </p:spTree>
    <p:extLst>
      <p:ext uri="{BB962C8B-B14F-4D97-AF65-F5344CB8AC3E}">
        <p14:creationId xmlns:p14="http://schemas.microsoft.com/office/powerpoint/2010/main" val="1702161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618</Words>
  <Application>Microsoft Office PowerPoint</Application>
  <PresentationFormat>Panorámica</PresentationFormat>
  <Paragraphs>35</Paragraphs>
  <Slides>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Google Sans</vt:lpstr>
      <vt:lpstr>Helvetica</vt:lpstr>
      <vt:lpstr>Symbol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Cristian Vega</dc:creator>
  <cp:lastModifiedBy>ssdd</cp:lastModifiedBy>
  <cp:revision>9</cp:revision>
  <dcterms:created xsi:type="dcterms:W3CDTF">2024-04-10T22:13:53Z</dcterms:created>
  <dcterms:modified xsi:type="dcterms:W3CDTF">2024-04-11T18:21:00Z</dcterms:modified>
</cp:coreProperties>
</file>