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07" r:id="rId3"/>
    <p:sldId id="308" r:id="rId4"/>
    <p:sldId id="310" r:id="rId5"/>
    <p:sldId id="309" r:id="rId6"/>
    <p:sldId id="311" r:id="rId7"/>
    <p:sldId id="313" r:id="rId8"/>
    <p:sldId id="312" r:id="rId9"/>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C9C90-12EB-4E94-935D-63A510F994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EF89E735-A0FB-4E78-9F8D-133244B05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7CBEAACD-6A67-4336-AD27-FDCF28E59471}"/>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5" name="Marcador de pie de página 4">
            <a:extLst>
              <a:ext uri="{FF2B5EF4-FFF2-40B4-BE49-F238E27FC236}">
                <a16:creationId xmlns:a16="http://schemas.microsoft.com/office/drawing/2014/main" id="{4D288041-7775-4856-8F0D-2AF0F918C12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9C58087-9333-447D-A9E3-81F3DCD2EAC6}"/>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170876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F2BC8-0A5C-4559-BCFB-922214FCC54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FD1C240D-879F-4D4C-9D0A-39DFF5EE8B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82B9C78-9846-4F49-9BAF-85A2D9EEC3BD}"/>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5" name="Marcador de pie de página 4">
            <a:extLst>
              <a:ext uri="{FF2B5EF4-FFF2-40B4-BE49-F238E27FC236}">
                <a16:creationId xmlns:a16="http://schemas.microsoft.com/office/drawing/2014/main" id="{A8D1A5C7-EBD9-4B37-80AA-E9AA367F95B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7426D04C-B948-47FB-AC2D-E523A12682A2}"/>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16021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B6E561-0AC7-4F81-906A-1215BB86080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91A296DA-AB0F-43B3-8396-EC76B72081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E4790187-5C99-48E6-B5EF-FB3D71B3E4A6}"/>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5" name="Marcador de pie de página 4">
            <a:extLst>
              <a:ext uri="{FF2B5EF4-FFF2-40B4-BE49-F238E27FC236}">
                <a16:creationId xmlns:a16="http://schemas.microsoft.com/office/drawing/2014/main" id="{630F581F-3FCF-4D7D-9D81-A8C1F7D9BEAD}"/>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BEEFF8FF-078B-41D3-B12C-64A14A891CD4}"/>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2116660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0" y="502542"/>
            <a:ext cx="2999864" cy="70848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92"/>
          </a:p>
        </p:txBody>
      </p:sp>
      <p:sp>
        <p:nvSpPr>
          <p:cNvPr id="26" name="object 3">
            <a:extLst>
              <a:ext uri="{FF2B5EF4-FFF2-40B4-BE49-F238E27FC236}">
                <a16:creationId xmlns:a16="http://schemas.microsoft.com/office/drawing/2014/main" id="{3F0A3CF7-27AF-C54F-8A82-249182FDF036}"/>
              </a:ext>
            </a:extLst>
          </p:cNvPr>
          <p:cNvSpPr/>
          <p:nvPr userDrawn="1"/>
        </p:nvSpPr>
        <p:spPr>
          <a:xfrm>
            <a:off x="3031351" y="502542"/>
            <a:ext cx="92422" cy="70848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sz="1092"/>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348123" y="763102"/>
            <a:ext cx="2634027" cy="895853"/>
          </a:xfrm>
        </p:spPr>
        <p:txBody>
          <a:bodyPr/>
          <a:lstStyle>
            <a:lvl1pPr algn="l">
              <a:defRPr sz="2911"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348508" y="1765521"/>
            <a:ext cx="2634027" cy="746544"/>
          </a:xfrm>
        </p:spPr>
        <p:txBody>
          <a:bodyPr/>
          <a:lstStyle>
            <a:lvl1pPr>
              <a:defRPr sz="1213">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0284448" y="6322510"/>
            <a:ext cx="981598" cy="318448"/>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sz="1092"/>
          </a:p>
        </p:txBody>
      </p:sp>
      <p:sp>
        <p:nvSpPr>
          <p:cNvPr id="33" name="object 3">
            <a:extLst>
              <a:ext uri="{FF2B5EF4-FFF2-40B4-BE49-F238E27FC236}">
                <a16:creationId xmlns:a16="http://schemas.microsoft.com/office/drawing/2014/main" id="{0A761E5C-A140-404A-B948-83BB07042F18}"/>
              </a:ext>
            </a:extLst>
          </p:cNvPr>
          <p:cNvSpPr/>
          <p:nvPr userDrawn="1"/>
        </p:nvSpPr>
        <p:spPr>
          <a:xfrm>
            <a:off x="11333983" y="6349282"/>
            <a:ext cx="235676" cy="292649"/>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sz="1092"/>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1602040" y="6279508"/>
            <a:ext cx="270334" cy="362731"/>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sz="1092"/>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5020" y="6277351"/>
            <a:ext cx="2561849" cy="505441"/>
          </a:xfrm>
          <a:prstGeom prst="rect">
            <a:avLst/>
          </a:prstGeom>
        </p:spPr>
      </p:pic>
    </p:spTree>
    <p:extLst>
      <p:ext uri="{BB962C8B-B14F-4D97-AF65-F5344CB8AC3E}">
        <p14:creationId xmlns:p14="http://schemas.microsoft.com/office/powerpoint/2010/main" val="313527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BEA4C-4040-4837-B1E7-29E5E62F6AFF}"/>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B48DF21-8CE8-46D6-840A-5F80C1EF7A8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0D5CDEB4-15E6-46B6-B3FE-388CD0A6C526}"/>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5" name="Marcador de pie de página 4">
            <a:extLst>
              <a:ext uri="{FF2B5EF4-FFF2-40B4-BE49-F238E27FC236}">
                <a16:creationId xmlns:a16="http://schemas.microsoft.com/office/drawing/2014/main" id="{72345D89-B8D7-4DD0-B5A1-193C0EA5359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8704422-1D72-4C9B-8336-F4DBD4A59F07}"/>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253003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092CF-8BDA-40CD-A289-CFE2D95710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194CEE9-4EED-4D55-826F-AFAD617A7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E02780-20E7-4108-BBD4-AAD27B98212E}"/>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5" name="Marcador de pie de página 4">
            <a:extLst>
              <a:ext uri="{FF2B5EF4-FFF2-40B4-BE49-F238E27FC236}">
                <a16:creationId xmlns:a16="http://schemas.microsoft.com/office/drawing/2014/main" id="{B50B5C8A-9BE0-4E19-B2CA-E4EAB5AD2BF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89504FAF-882D-4E1C-A95B-C0273AB0DDF5}"/>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123307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CD61A-3012-4605-A355-441024A6BB58}"/>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74BFE6A1-BA7B-4E41-9AFD-4EAB7B7ED1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43569D89-2B40-4630-82A6-FFD039EDF55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2E46EC4C-2BC5-4E4C-803D-AB80A8CB8571}"/>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6" name="Marcador de pie de página 5">
            <a:extLst>
              <a:ext uri="{FF2B5EF4-FFF2-40B4-BE49-F238E27FC236}">
                <a16:creationId xmlns:a16="http://schemas.microsoft.com/office/drawing/2014/main" id="{6068A699-B235-414C-AF97-A7BDFAB2C419}"/>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8D0A5A79-21E9-47FB-A45E-EEBB6C7D4376}"/>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226307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D55C0-D626-440D-9AAE-DB49F0A875B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30A71363-AE6E-48A9-8C48-F3FE71B3C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EEB980-CB13-4001-9795-6FF35FBD29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C04277BB-D7BD-49D8-B16C-865307193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73AAF94-75B5-4550-9B52-3AAA49AC850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EF07E6C4-A517-4BC6-875D-655548080463}"/>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8" name="Marcador de pie de página 7">
            <a:extLst>
              <a:ext uri="{FF2B5EF4-FFF2-40B4-BE49-F238E27FC236}">
                <a16:creationId xmlns:a16="http://schemas.microsoft.com/office/drawing/2014/main" id="{7EE186A5-9231-4248-9213-2E38C9188020}"/>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FDAB13D9-7CE1-4E8D-9393-DA256D13E1DB}"/>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408663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278C9-726E-4D81-82F4-C74034DEBEB0}"/>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BB0CA9C1-831F-4F9C-AC05-73108E34C840}"/>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4" name="Marcador de pie de página 3">
            <a:extLst>
              <a:ext uri="{FF2B5EF4-FFF2-40B4-BE49-F238E27FC236}">
                <a16:creationId xmlns:a16="http://schemas.microsoft.com/office/drawing/2014/main" id="{EEE42CCE-F562-4CD3-9DDC-4A459EAAB13A}"/>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E7EC47FD-9E7B-4C0C-BB34-D5AA1EE4CFB4}"/>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8537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58A202B-B897-4A94-A441-2B522F295919}"/>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3" name="Marcador de pie de página 2">
            <a:extLst>
              <a:ext uri="{FF2B5EF4-FFF2-40B4-BE49-F238E27FC236}">
                <a16:creationId xmlns:a16="http://schemas.microsoft.com/office/drawing/2014/main" id="{2CD6B807-AC93-4B06-A4A3-B281EA0026B5}"/>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C007E89E-0018-4EAC-B42B-EF68B60AC028}"/>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347874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696E6-A29A-4C01-B744-5433E071B5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71DFC82-E63B-4702-A4A0-F4758FD15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249E0C9E-C089-466B-9EF0-827BBB868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33EBB4-D788-4A9F-AFFE-003AC2CA466E}"/>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6" name="Marcador de pie de página 5">
            <a:extLst>
              <a:ext uri="{FF2B5EF4-FFF2-40B4-BE49-F238E27FC236}">
                <a16:creationId xmlns:a16="http://schemas.microsoft.com/office/drawing/2014/main" id="{A1A7929D-4AB9-4E1D-A0D9-4E88948373AA}"/>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43125122-F00E-4C61-ABE8-E080855F468F}"/>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130051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D537A-525A-4B55-9E09-35B4254574D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DCF49255-5E76-45A9-A194-9046EA483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D1BE8610-21F9-4051-A135-30692919E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9D6B2D-2707-4566-B1FF-73A21F786927}"/>
              </a:ext>
            </a:extLst>
          </p:cNvPr>
          <p:cNvSpPr>
            <a:spLocks noGrp="1"/>
          </p:cNvSpPr>
          <p:nvPr>
            <p:ph type="dt" sz="half" idx="10"/>
          </p:nvPr>
        </p:nvSpPr>
        <p:spPr/>
        <p:txBody>
          <a:bodyPr/>
          <a:lstStyle/>
          <a:p>
            <a:fld id="{A6314DFB-8DF1-4A20-9C3B-7AEA8EF825F7}" type="datetimeFigureOut">
              <a:rPr lang="es-419" smtClean="0"/>
              <a:t>4/4/2024</a:t>
            </a:fld>
            <a:endParaRPr lang="es-419"/>
          </a:p>
        </p:txBody>
      </p:sp>
      <p:sp>
        <p:nvSpPr>
          <p:cNvPr id="6" name="Marcador de pie de página 5">
            <a:extLst>
              <a:ext uri="{FF2B5EF4-FFF2-40B4-BE49-F238E27FC236}">
                <a16:creationId xmlns:a16="http://schemas.microsoft.com/office/drawing/2014/main" id="{1C40A4F8-A7D4-48EC-8B45-E4DB81158E6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4F18F46F-23C1-4DD7-B157-E6C76BC0CCB9}"/>
              </a:ext>
            </a:extLst>
          </p:cNvPr>
          <p:cNvSpPr>
            <a:spLocks noGrp="1"/>
          </p:cNvSpPr>
          <p:nvPr>
            <p:ph type="sldNum" sz="quarter" idx="12"/>
          </p:nvPr>
        </p:nvSpPr>
        <p:spPr/>
        <p:txBody>
          <a:bodyPr/>
          <a:lstStyle/>
          <a:p>
            <a:fld id="{F6D13A4E-5B8C-48D3-87A8-14FF0B6FCE38}" type="slidenum">
              <a:rPr lang="es-419" smtClean="0"/>
              <a:t>‹Nº›</a:t>
            </a:fld>
            <a:endParaRPr lang="es-419"/>
          </a:p>
        </p:txBody>
      </p:sp>
    </p:spTree>
    <p:extLst>
      <p:ext uri="{BB962C8B-B14F-4D97-AF65-F5344CB8AC3E}">
        <p14:creationId xmlns:p14="http://schemas.microsoft.com/office/powerpoint/2010/main" val="263524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6F02C79-4320-4733-85F2-24278A2F3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6DB8BF1C-D5AB-4928-BD6E-56A5BE4A0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919DC4E-D889-4AC7-BC01-FAD908FCC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14DFB-8DF1-4A20-9C3B-7AEA8EF825F7}" type="datetimeFigureOut">
              <a:rPr lang="es-419" smtClean="0"/>
              <a:t>4/4/2024</a:t>
            </a:fld>
            <a:endParaRPr lang="es-419"/>
          </a:p>
        </p:txBody>
      </p:sp>
      <p:sp>
        <p:nvSpPr>
          <p:cNvPr id="5" name="Marcador de pie de página 4">
            <a:extLst>
              <a:ext uri="{FF2B5EF4-FFF2-40B4-BE49-F238E27FC236}">
                <a16:creationId xmlns:a16="http://schemas.microsoft.com/office/drawing/2014/main" id="{7FDB7308-EAD7-4B60-99D2-93FFDA579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C88A88C9-32BF-49F4-82F3-07A16D571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13A4E-5B8C-48D3-87A8-14FF0B6FCE38}" type="slidenum">
              <a:rPr lang="es-419" smtClean="0"/>
              <a:t>‹Nº›</a:t>
            </a:fld>
            <a:endParaRPr lang="es-419"/>
          </a:p>
        </p:txBody>
      </p:sp>
    </p:spTree>
    <p:extLst>
      <p:ext uri="{BB962C8B-B14F-4D97-AF65-F5344CB8AC3E}">
        <p14:creationId xmlns:p14="http://schemas.microsoft.com/office/powerpoint/2010/main" val="43891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197978" y="1765521"/>
            <a:ext cx="4666983" cy="335945"/>
          </a:xfrm>
        </p:spPr>
        <p:txBody>
          <a:bodyPr>
            <a:normAutofit fontScale="70000" lnSpcReduction="20000"/>
          </a:bodyPr>
          <a:lstStyle/>
          <a:p>
            <a:pPr algn="just"/>
            <a:r>
              <a:rPr lang="es-ES_tradnl" sz="2183" dirty="0"/>
              <a:t>Paso n°1:  Ingresar a la carpeta del proyecto.</a:t>
            </a:r>
            <a:endParaRPr lang="es-CL" dirty="0"/>
          </a:p>
        </p:txBody>
      </p:sp>
      <p:pic>
        <p:nvPicPr>
          <p:cNvPr id="4" name="Imagen 3"/>
          <p:cNvPicPr>
            <a:picLocks noChangeAspect="1"/>
          </p:cNvPicPr>
          <p:nvPr/>
        </p:nvPicPr>
        <p:blipFill>
          <a:blip r:embed="rId2"/>
          <a:stretch>
            <a:fillRect/>
          </a:stretch>
        </p:blipFill>
        <p:spPr>
          <a:xfrm>
            <a:off x="1706264" y="2782092"/>
            <a:ext cx="2171764" cy="1530495"/>
          </a:xfrm>
          <a:prstGeom prst="rect">
            <a:avLst/>
          </a:prstGeom>
          <a:ln>
            <a:solidFill>
              <a:schemeClr val="tx1">
                <a:lumMod val="50000"/>
                <a:lumOff val="50000"/>
              </a:schemeClr>
            </a:solidFill>
          </a:ln>
        </p:spPr>
      </p:pic>
      <p:pic>
        <p:nvPicPr>
          <p:cNvPr id="5" name="Imagen 4"/>
          <p:cNvPicPr>
            <a:picLocks noChangeAspect="1"/>
          </p:cNvPicPr>
          <p:nvPr/>
        </p:nvPicPr>
        <p:blipFill>
          <a:blip r:embed="rId3"/>
          <a:stretch>
            <a:fillRect/>
          </a:stretch>
        </p:blipFill>
        <p:spPr>
          <a:xfrm>
            <a:off x="6142340" y="1494730"/>
            <a:ext cx="3881318" cy="4261986"/>
          </a:xfrm>
          <a:prstGeom prst="rect">
            <a:avLst/>
          </a:prstGeom>
          <a:ln>
            <a:solidFill>
              <a:schemeClr val="tx1">
                <a:lumMod val="50000"/>
                <a:lumOff val="50000"/>
              </a:schemeClr>
            </a:solidFill>
          </a:ln>
        </p:spPr>
      </p:pic>
      <p:sp>
        <p:nvSpPr>
          <p:cNvPr id="7" name="Flecha derecha 6"/>
          <p:cNvSpPr/>
          <p:nvPr/>
        </p:nvSpPr>
        <p:spPr>
          <a:xfrm>
            <a:off x="4247690" y="3290377"/>
            <a:ext cx="1709687" cy="415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92"/>
          </a:p>
        </p:txBody>
      </p:sp>
      <p:pic>
        <p:nvPicPr>
          <p:cNvPr id="8"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613848" y="1623312"/>
            <a:ext cx="5683553" cy="2015669"/>
          </a:xfrm>
        </p:spPr>
        <p:txBody>
          <a:bodyPr>
            <a:normAutofit fontScale="92500"/>
          </a:bodyPr>
          <a:lstStyle/>
          <a:p>
            <a:pPr algn="just"/>
            <a:r>
              <a:rPr lang="es-ES_tradnl" sz="2183" b="1" dirty="0"/>
              <a:t>Paso n°2</a:t>
            </a:r>
            <a:r>
              <a:rPr lang="es-ES_tradnl" sz="2183" dirty="0"/>
              <a:t>:  Ubicar el puntero del mouse en un área en blanco (debajo de .vscode) y  presionar el botón derecho del mouse. Luego, en el menú contextual, seleccionar </a:t>
            </a:r>
            <a:r>
              <a:rPr lang="es-ES_tradnl" sz="2183" b="1" dirty="0"/>
              <a:t>Git Bash Here</a:t>
            </a:r>
            <a:r>
              <a:rPr lang="es-ES_tradnl" sz="2183" dirty="0"/>
              <a:t>.  Esta acción abrirá una consola de para escribir comandos y trabajar con el repositorio para este proyecto.</a:t>
            </a:r>
            <a:endParaRPr lang="es-CL" dirty="0"/>
          </a:p>
        </p:txBody>
      </p:sp>
      <p:pic>
        <p:nvPicPr>
          <p:cNvPr id="6" name="Imagen 5"/>
          <p:cNvPicPr>
            <a:picLocks noChangeAspect="1"/>
          </p:cNvPicPr>
          <p:nvPr/>
        </p:nvPicPr>
        <p:blipFill>
          <a:blip r:embed="rId2"/>
          <a:stretch>
            <a:fillRect/>
          </a:stretch>
        </p:blipFill>
        <p:spPr>
          <a:xfrm>
            <a:off x="7620856" y="1507648"/>
            <a:ext cx="3390494" cy="4262665"/>
          </a:xfrm>
          <a:prstGeom prst="rect">
            <a:avLst/>
          </a:prstGeom>
        </p:spPr>
      </p:pic>
      <p:pic>
        <p:nvPicPr>
          <p:cNvPr id="8" name="Imagen 7"/>
          <p:cNvPicPr>
            <a:picLocks noChangeAspect="1"/>
          </p:cNvPicPr>
          <p:nvPr/>
        </p:nvPicPr>
        <p:blipFill>
          <a:blip r:embed="rId3"/>
          <a:stretch>
            <a:fillRect/>
          </a:stretch>
        </p:blipFill>
        <p:spPr>
          <a:xfrm>
            <a:off x="2075926" y="4029701"/>
            <a:ext cx="4303097" cy="2593410"/>
          </a:xfrm>
          <a:prstGeom prst="rect">
            <a:avLst/>
          </a:prstGeom>
        </p:spPr>
      </p:pic>
      <p:pic>
        <p:nvPicPr>
          <p:cNvPr id="7"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5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244187" y="1626898"/>
            <a:ext cx="9472588" cy="4889863"/>
          </a:xfrm>
        </p:spPr>
        <p:txBody>
          <a:bodyPr>
            <a:normAutofit fontScale="92500" lnSpcReduction="20000"/>
          </a:bodyPr>
          <a:lstStyle/>
          <a:p>
            <a:pPr algn="just"/>
            <a:r>
              <a:rPr lang="es-ES_tradnl" sz="2183" b="1" dirty="0"/>
              <a:t>Paso n°3</a:t>
            </a:r>
            <a:r>
              <a:rPr lang="es-ES_tradnl" sz="2183" dirty="0"/>
              <a:t>:  Frente al prompt ($), de Git Bash, escribir el comando LS para mostrar los archivos de la carpeta, en este momento solo uno (demo.html). </a:t>
            </a:r>
          </a:p>
          <a:p>
            <a:pPr algn="just"/>
            <a:endParaRPr lang="es-ES_tradnl" sz="2183" dirty="0"/>
          </a:p>
          <a:p>
            <a:pPr algn="just"/>
            <a:endParaRPr lang="es-ES_tradnl" sz="2183" dirty="0"/>
          </a:p>
          <a:p>
            <a:pPr algn="just"/>
            <a:endParaRPr lang="es-ES_tradnl" sz="2183" dirty="0"/>
          </a:p>
          <a:p>
            <a:pPr algn="just"/>
            <a:endParaRPr lang="es-ES_tradnl" sz="2183" dirty="0"/>
          </a:p>
          <a:p>
            <a:pPr algn="just"/>
            <a:r>
              <a:rPr lang="es-ES_tradnl" sz="2183" b="1" dirty="0"/>
              <a:t>Paso n°4</a:t>
            </a:r>
            <a:r>
              <a:rPr lang="es-ES_tradnl" sz="2183" dirty="0"/>
              <a:t>:  Realizar configuraciones de parámetros globales:</a:t>
            </a:r>
          </a:p>
          <a:p>
            <a:pPr algn="just"/>
            <a:r>
              <a:rPr lang="es-ES_tradnl" sz="2183" dirty="0"/>
              <a:t>  $ git config --global  user.name “SusanaCorrea”</a:t>
            </a:r>
          </a:p>
          <a:p>
            <a:pPr algn="just"/>
            <a:r>
              <a:rPr lang="es-ES_tradnl" sz="2183" dirty="0"/>
              <a:t>  $ git config --global  user.email susana.correa@gmail.com</a:t>
            </a:r>
          </a:p>
          <a:p>
            <a:pPr algn="just"/>
            <a:r>
              <a:rPr lang="es-ES_tradnl" sz="2183" dirty="0"/>
              <a:t>  $ git config --global --list </a:t>
            </a:r>
          </a:p>
          <a:p>
            <a:pPr algn="just"/>
            <a:endParaRPr lang="es-ES_tradnl" sz="2183" dirty="0"/>
          </a:p>
          <a:p>
            <a:pPr marL="346558" indent="-346558" algn="just"/>
            <a:r>
              <a:rPr lang="es-ES_tradnl" sz="2183" dirty="0"/>
              <a:t>El signo $ no se escribe, es el prompt.</a:t>
            </a:r>
          </a:p>
          <a:p>
            <a:pPr marL="346558" indent="-346558" algn="just"/>
            <a:r>
              <a:rPr lang="es-ES_tradnl" sz="2183" dirty="0"/>
              <a:t>Debe remplazar los datos personales por su nombre y correo.</a:t>
            </a:r>
          </a:p>
          <a:p>
            <a:pPr marL="346558" indent="-346558" algn="just"/>
            <a:r>
              <a:rPr lang="es-ES_tradnl" sz="2183" dirty="0"/>
              <a:t>La última línea muestra que las configuraciones quedaron grabadas.</a:t>
            </a:r>
            <a:endParaRPr lang="es-CL" dirty="0"/>
          </a:p>
        </p:txBody>
      </p:sp>
      <p:pic>
        <p:nvPicPr>
          <p:cNvPr id="5" name="Imagen 4"/>
          <p:cNvPicPr>
            <a:picLocks noChangeAspect="1"/>
          </p:cNvPicPr>
          <p:nvPr/>
        </p:nvPicPr>
        <p:blipFill>
          <a:blip r:embed="rId2"/>
          <a:stretch>
            <a:fillRect/>
          </a:stretch>
        </p:blipFill>
        <p:spPr>
          <a:xfrm>
            <a:off x="3046289" y="2418643"/>
            <a:ext cx="6099423" cy="1031580"/>
          </a:xfrm>
          <a:prstGeom prst="rect">
            <a:avLst/>
          </a:prstGeom>
        </p:spPr>
      </p:pic>
      <p:pic>
        <p:nvPicPr>
          <p:cNvPr id="6"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50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197979" y="1626898"/>
            <a:ext cx="9472588" cy="4367282"/>
          </a:xfrm>
        </p:spPr>
        <p:txBody>
          <a:bodyPr>
            <a:normAutofit fontScale="92500" lnSpcReduction="20000"/>
          </a:bodyPr>
          <a:lstStyle/>
          <a:p>
            <a:pPr algn="just"/>
            <a:r>
              <a:rPr lang="es-ES_tradnl" sz="2183" b="1" dirty="0"/>
              <a:t>Paso n°5</a:t>
            </a:r>
            <a:r>
              <a:rPr lang="es-ES_tradnl" sz="2183" dirty="0"/>
              <a:t>:  Ahora ingresamos el comando “git init” para crear un REPOSITORIO para esta carpeta (proyecto).</a:t>
            </a:r>
          </a:p>
          <a:p>
            <a:pPr algn="just"/>
            <a:endParaRPr lang="es-ES_tradnl" sz="2183" dirty="0"/>
          </a:p>
          <a:p>
            <a:pPr algn="just"/>
            <a:endParaRPr lang="es-ES_tradnl" sz="2183" dirty="0"/>
          </a:p>
          <a:p>
            <a:pPr algn="just"/>
            <a:endParaRPr lang="es-ES_tradnl" sz="2183" dirty="0"/>
          </a:p>
          <a:p>
            <a:pPr algn="just"/>
            <a:r>
              <a:rPr lang="es-ES_tradnl" sz="2183" dirty="0"/>
              <a:t>Esto genera una carpeta oculta llamada .git donde se almacena el repositorio, donde “repositorio” es una carpeta con los archivos del proyecto que están actualizados y “agregados” al repositorio.</a:t>
            </a:r>
          </a:p>
          <a:p>
            <a:pPr algn="just"/>
            <a:endParaRPr lang="es-ES_tradnl" sz="2183" dirty="0"/>
          </a:p>
          <a:p>
            <a:pPr algn="just"/>
            <a:endParaRPr lang="es-ES_tradnl" sz="2183" dirty="0"/>
          </a:p>
          <a:p>
            <a:pPr algn="just"/>
            <a:endParaRPr lang="es-ES_tradnl" sz="2183" dirty="0"/>
          </a:p>
          <a:p>
            <a:pPr algn="just"/>
            <a:endParaRPr lang="es-ES_tradnl" sz="2183" dirty="0"/>
          </a:p>
          <a:p>
            <a:pPr algn="just"/>
            <a:r>
              <a:rPr lang="es-ES_tradnl" sz="2183" dirty="0"/>
              <a:t> </a:t>
            </a:r>
            <a:endParaRPr lang="es-CL" dirty="0"/>
          </a:p>
        </p:txBody>
      </p:sp>
      <p:pic>
        <p:nvPicPr>
          <p:cNvPr id="4" name="Imagen 3"/>
          <p:cNvPicPr>
            <a:picLocks noChangeAspect="1"/>
          </p:cNvPicPr>
          <p:nvPr/>
        </p:nvPicPr>
        <p:blipFill>
          <a:blip r:embed="rId2"/>
          <a:stretch>
            <a:fillRect/>
          </a:stretch>
        </p:blipFill>
        <p:spPr>
          <a:xfrm>
            <a:off x="2919217" y="2114417"/>
            <a:ext cx="6353565" cy="1025183"/>
          </a:xfrm>
          <a:prstGeom prst="rect">
            <a:avLst/>
          </a:prstGeom>
        </p:spPr>
      </p:pic>
      <p:pic>
        <p:nvPicPr>
          <p:cNvPr id="7" name="Imagen 6"/>
          <p:cNvPicPr>
            <a:picLocks noChangeAspect="1"/>
          </p:cNvPicPr>
          <p:nvPr/>
        </p:nvPicPr>
        <p:blipFill>
          <a:blip r:embed="rId3"/>
          <a:stretch>
            <a:fillRect/>
          </a:stretch>
        </p:blipFill>
        <p:spPr>
          <a:xfrm>
            <a:off x="3693197" y="4353155"/>
            <a:ext cx="3529183" cy="2417453"/>
          </a:xfrm>
          <a:prstGeom prst="rect">
            <a:avLst/>
          </a:prstGeom>
          <a:ln>
            <a:solidFill>
              <a:schemeClr val="tx1">
                <a:lumMod val="50000"/>
                <a:lumOff val="50000"/>
              </a:schemeClr>
            </a:solidFill>
          </a:ln>
        </p:spPr>
      </p:pic>
      <p:pic>
        <p:nvPicPr>
          <p:cNvPr id="6"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01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613848" y="1719314"/>
            <a:ext cx="4851814" cy="4031337"/>
          </a:xfrm>
        </p:spPr>
        <p:txBody>
          <a:bodyPr>
            <a:normAutofit fontScale="92500" lnSpcReduction="20000"/>
          </a:bodyPr>
          <a:lstStyle/>
          <a:p>
            <a:pPr algn="just"/>
            <a:r>
              <a:rPr lang="es-ES_tradnl" sz="2183" b="1" dirty="0"/>
              <a:t>Paso n°6:  </a:t>
            </a:r>
            <a:r>
              <a:rPr lang="es-ES_tradnl" sz="2183" dirty="0"/>
              <a:t>Para ver los archivos actualizados, pero “sin seguimiento” (sin enviar al repositorio) utilizaremos el comando “git status”.</a:t>
            </a:r>
          </a:p>
          <a:p>
            <a:pPr algn="just"/>
            <a:endParaRPr lang="es-ES_tradnl" sz="2183" dirty="0"/>
          </a:p>
          <a:p>
            <a:pPr algn="just"/>
            <a:endParaRPr lang="es-ES_tradnl" sz="2183" dirty="0"/>
          </a:p>
          <a:p>
            <a:pPr algn="just"/>
            <a:r>
              <a:rPr lang="es-ES_tradnl" sz="2183" dirty="0"/>
              <a:t>La respuesta del comando “status” muestra que hay dos elementos Untracked (sin seguimiento), estos son:  .vscode/  y demo.html</a:t>
            </a:r>
          </a:p>
          <a:p>
            <a:pPr algn="just"/>
            <a:endParaRPr lang="es-ES_tradnl" sz="2183" dirty="0"/>
          </a:p>
          <a:p>
            <a:pPr algn="just"/>
            <a:endParaRPr lang="es-ES_tradnl" sz="2183" dirty="0"/>
          </a:p>
          <a:p>
            <a:pPr algn="just"/>
            <a:endParaRPr lang="es-ES_tradnl" sz="2183" dirty="0"/>
          </a:p>
          <a:p>
            <a:pPr algn="just"/>
            <a:r>
              <a:rPr lang="es-ES_tradnl" sz="2183" dirty="0"/>
              <a:t> </a:t>
            </a:r>
            <a:endParaRPr lang="es-CL" dirty="0"/>
          </a:p>
        </p:txBody>
      </p:sp>
      <p:pic>
        <p:nvPicPr>
          <p:cNvPr id="9" name="Imagen 8"/>
          <p:cNvPicPr>
            <a:picLocks noChangeAspect="1"/>
          </p:cNvPicPr>
          <p:nvPr/>
        </p:nvPicPr>
        <p:blipFill>
          <a:blip r:embed="rId2"/>
          <a:stretch>
            <a:fillRect/>
          </a:stretch>
        </p:blipFill>
        <p:spPr>
          <a:xfrm>
            <a:off x="6927739" y="1534482"/>
            <a:ext cx="4251113" cy="4170687"/>
          </a:xfrm>
          <a:prstGeom prst="rect">
            <a:avLst/>
          </a:prstGeom>
          <a:ln>
            <a:solidFill>
              <a:schemeClr val="tx1">
                <a:lumMod val="50000"/>
                <a:lumOff val="50000"/>
              </a:schemeClr>
            </a:solidFill>
          </a:ln>
        </p:spPr>
      </p:pic>
      <p:pic>
        <p:nvPicPr>
          <p:cNvPr id="5"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4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197979" y="1488274"/>
            <a:ext cx="6007007" cy="5561753"/>
          </a:xfrm>
        </p:spPr>
        <p:txBody>
          <a:bodyPr>
            <a:normAutofit fontScale="92500"/>
          </a:bodyPr>
          <a:lstStyle/>
          <a:p>
            <a:pPr algn="l"/>
            <a:r>
              <a:rPr lang="es-ES_tradnl" sz="2183" b="1" dirty="0"/>
              <a:t>Paso n°7:  </a:t>
            </a:r>
            <a:r>
              <a:rPr lang="es-ES_tradnl" sz="2183" dirty="0"/>
              <a:t>Para pasar los archivos al repositorio usaremos el comando “add” seguido de un “commit”.</a:t>
            </a:r>
          </a:p>
          <a:p>
            <a:pPr algn="just"/>
            <a:endParaRPr lang="es-ES_tradnl" sz="2183" dirty="0"/>
          </a:p>
          <a:p>
            <a:pPr algn="just"/>
            <a:r>
              <a:rPr lang="es-ES_tradnl" sz="2183" dirty="0"/>
              <a:t>$ git </a:t>
            </a:r>
            <a:r>
              <a:rPr lang="es-ES_tradnl" sz="2183" dirty="0" err="1"/>
              <a:t>add</a:t>
            </a:r>
            <a:r>
              <a:rPr lang="es-ES_tradnl" sz="2183" dirty="0"/>
              <a:t> -A </a:t>
            </a:r>
          </a:p>
          <a:p>
            <a:pPr algn="l"/>
            <a:r>
              <a:rPr lang="es-ES_tradnl" sz="2183" dirty="0"/>
              <a:t>$ </a:t>
            </a:r>
            <a:r>
              <a:rPr lang="es-ES" sz="2183" dirty="0"/>
              <a:t>git commit -m "12-08-22 primera actualización“</a:t>
            </a:r>
          </a:p>
          <a:p>
            <a:pPr algn="l"/>
            <a:r>
              <a:rPr lang="es-ES" sz="2183" dirty="0"/>
              <a:t>$ git status</a:t>
            </a:r>
          </a:p>
          <a:p>
            <a:pPr algn="l"/>
            <a:endParaRPr lang="es-ES" sz="2183" dirty="0"/>
          </a:p>
          <a:p>
            <a:pPr algn="l"/>
            <a:r>
              <a:rPr lang="es-ES" sz="2183" dirty="0"/>
              <a:t>El comando add los “prepara” para ser enviados al repositorio.  Es el commit quien envía todos los archivos “preparados” al repositorio, con –m podemos agregar un comentario sobre qué tipos de actualizaciones se realizaron al los archivos o proyecto.</a:t>
            </a:r>
          </a:p>
          <a:p>
            <a:pPr algn="l"/>
            <a:r>
              <a:rPr lang="es-ES" sz="2183" dirty="0"/>
              <a:t>Aplicamos git status para demostrar que ya no hay archivos sin seguimiento (Untracked).</a:t>
            </a:r>
            <a:endParaRPr lang="es-ES_tradnl" sz="2183" dirty="0"/>
          </a:p>
          <a:p>
            <a:pPr algn="just"/>
            <a:endParaRPr lang="es-CL" dirty="0"/>
          </a:p>
        </p:txBody>
      </p:sp>
      <p:pic>
        <p:nvPicPr>
          <p:cNvPr id="4" name="Imagen 3"/>
          <p:cNvPicPr>
            <a:picLocks noChangeAspect="1"/>
          </p:cNvPicPr>
          <p:nvPr/>
        </p:nvPicPr>
        <p:blipFill>
          <a:blip r:embed="rId2"/>
          <a:stretch>
            <a:fillRect/>
          </a:stretch>
        </p:blipFill>
        <p:spPr>
          <a:xfrm>
            <a:off x="7388758" y="1580690"/>
            <a:ext cx="4292899" cy="2154171"/>
          </a:xfrm>
          <a:prstGeom prst="rect">
            <a:avLst/>
          </a:prstGeom>
        </p:spPr>
      </p:pic>
      <p:pic>
        <p:nvPicPr>
          <p:cNvPr id="5" name="Imagen 4"/>
          <p:cNvPicPr>
            <a:picLocks noChangeAspect="1"/>
          </p:cNvPicPr>
          <p:nvPr/>
        </p:nvPicPr>
        <p:blipFill>
          <a:blip r:embed="rId3"/>
          <a:stretch>
            <a:fillRect/>
          </a:stretch>
        </p:blipFill>
        <p:spPr>
          <a:xfrm>
            <a:off x="7388758" y="4734410"/>
            <a:ext cx="4295156" cy="1236016"/>
          </a:xfrm>
          <a:prstGeom prst="rect">
            <a:avLst/>
          </a:prstGeom>
        </p:spPr>
      </p:pic>
      <p:pic>
        <p:nvPicPr>
          <p:cNvPr id="6"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64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E3E2912-F1CB-4B33-9721-888FBDAB0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26" y="2806410"/>
            <a:ext cx="4944165" cy="1476581"/>
          </a:xfrm>
          <a:prstGeom prst="rect">
            <a:avLst/>
          </a:prstGeom>
        </p:spPr>
      </p:pic>
      <p:sp>
        <p:nvSpPr>
          <p:cNvPr id="5" name="CuadroTexto 4">
            <a:extLst>
              <a:ext uri="{FF2B5EF4-FFF2-40B4-BE49-F238E27FC236}">
                <a16:creationId xmlns:a16="http://schemas.microsoft.com/office/drawing/2014/main" id="{3AA58520-6EA3-4AED-A09F-2AAA88000060}"/>
              </a:ext>
            </a:extLst>
          </p:cNvPr>
          <p:cNvSpPr txBox="1"/>
          <p:nvPr/>
        </p:nvSpPr>
        <p:spPr>
          <a:xfrm>
            <a:off x="899719" y="712956"/>
            <a:ext cx="6094602" cy="369332"/>
          </a:xfrm>
          <a:prstGeom prst="rect">
            <a:avLst/>
          </a:prstGeom>
          <a:noFill/>
        </p:spPr>
        <p:txBody>
          <a:bodyPr wrap="square">
            <a:spAutoFit/>
          </a:bodyPr>
          <a:lstStyle/>
          <a:p>
            <a:r>
              <a:rPr lang="es-ES_tradnl" b="1" dirty="0"/>
              <a:t>Validar la actualización</a:t>
            </a:r>
            <a:endParaRPr lang="es-419" dirty="0"/>
          </a:p>
        </p:txBody>
      </p:sp>
      <p:sp>
        <p:nvSpPr>
          <p:cNvPr id="7" name="CuadroTexto 6">
            <a:extLst>
              <a:ext uri="{FF2B5EF4-FFF2-40B4-BE49-F238E27FC236}">
                <a16:creationId xmlns:a16="http://schemas.microsoft.com/office/drawing/2014/main" id="{D3FEFEE4-C31C-4270-B135-A199267D9D7F}"/>
              </a:ext>
            </a:extLst>
          </p:cNvPr>
          <p:cNvSpPr txBox="1"/>
          <p:nvPr/>
        </p:nvSpPr>
        <p:spPr>
          <a:xfrm>
            <a:off x="656439" y="1371248"/>
            <a:ext cx="6094602" cy="923330"/>
          </a:xfrm>
          <a:prstGeom prst="rect">
            <a:avLst/>
          </a:prstGeom>
          <a:noFill/>
        </p:spPr>
        <p:txBody>
          <a:bodyPr wrap="square">
            <a:spAutoFit/>
          </a:bodyPr>
          <a:lstStyle/>
          <a:p>
            <a:pPr algn="just"/>
            <a:r>
              <a:rPr lang="es-ES_tradnl" sz="1800" dirty="0"/>
              <a:t>Para revisar lo almacenado ocuparemos</a:t>
            </a:r>
          </a:p>
          <a:p>
            <a:pPr algn="just"/>
            <a:endParaRPr lang="es-ES_tradnl" dirty="0"/>
          </a:p>
          <a:p>
            <a:pPr algn="just"/>
            <a:r>
              <a:rPr lang="es-ES_tradnl" sz="1800" dirty="0"/>
              <a:t>$ git log </a:t>
            </a:r>
          </a:p>
        </p:txBody>
      </p:sp>
    </p:spTree>
    <p:extLst>
      <p:ext uri="{BB962C8B-B14F-4D97-AF65-F5344CB8AC3E}">
        <p14:creationId xmlns:p14="http://schemas.microsoft.com/office/powerpoint/2010/main" val="187253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3277327" y="536153"/>
            <a:ext cx="5775969" cy="447927"/>
          </a:xfrm>
        </p:spPr>
        <p:txBody>
          <a:bodyPr>
            <a:normAutofit fontScale="92500" lnSpcReduction="10000"/>
          </a:bodyPr>
          <a:lstStyle/>
          <a:p>
            <a:r>
              <a:rPr lang="es-ES_tradnl" dirty="0"/>
              <a:t>¿CÓMO TRABAJAR CON GIT?</a:t>
            </a:r>
            <a:endParaRPr lang="es-CL" dirty="0"/>
          </a:p>
        </p:txBody>
      </p:sp>
      <p:sp>
        <p:nvSpPr>
          <p:cNvPr id="3" name="Marcador de texto 2"/>
          <p:cNvSpPr>
            <a:spLocks noGrp="1"/>
          </p:cNvSpPr>
          <p:nvPr>
            <p:ph type="body" sz="quarter" idx="12"/>
          </p:nvPr>
        </p:nvSpPr>
        <p:spPr>
          <a:xfrm>
            <a:off x="1244186" y="1488275"/>
            <a:ext cx="9426381" cy="3546084"/>
          </a:xfrm>
        </p:spPr>
        <p:txBody>
          <a:bodyPr/>
          <a:lstStyle/>
          <a:p>
            <a:pPr algn="l"/>
            <a:r>
              <a:rPr lang="es-ES_tradnl" sz="2183" b="1" dirty="0"/>
              <a:t>Paso n°8</a:t>
            </a:r>
            <a:r>
              <a:rPr lang="es-ES_tradnl" sz="2183" dirty="0"/>
              <a:t>:  En caso de agregar mas archivos al proyecto o actualizar los ya existentes hay que repetir el paso n°7.</a:t>
            </a:r>
          </a:p>
          <a:p>
            <a:pPr algn="l"/>
            <a:endParaRPr lang="es-ES_tradnl" sz="2183" dirty="0"/>
          </a:p>
          <a:p>
            <a:pPr algn="l"/>
            <a:r>
              <a:rPr lang="es-ES_tradnl" sz="2183" dirty="0"/>
              <a:t>De esta manera estamos trabajando con “</a:t>
            </a:r>
            <a:r>
              <a:rPr lang="es-ES_tradnl" sz="2183" b="1" dirty="0"/>
              <a:t>VERSIONAMIENTO</a:t>
            </a:r>
            <a:r>
              <a:rPr lang="es-ES_tradnl" sz="2183" dirty="0"/>
              <a:t>” en nuestro propio computador.  Las diferente versiones de nuestro proyecto corresponde a los </a:t>
            </a:r>
            <a:r>
              <a:rPr lang="es-ES_tradnl" sz="2183" b="1" dirty="0"/>
              <a:t>COMMIT</a:t>
            </a:r>
            <a:r>
              <a:rPr lang="es-ES_tradnl" sz="2183" dirty="0"/>
              <a:t> que vamos realizando.</a:t>
            </a:r>
          </a:p>
          <a:p>
            <a:pPr algn="l"/>
            <a:endParaRPr lang="es-ES_tradnl" sz="2183" dirty="0"/>
          </a:p>
          <a:p>
            <a:pPr algn="l"/>
            <a:r>
              <a:rPr lang="es-ES_tradnl" sz="2183" dirty="0"/>
              <a:t>Pronto aprenderemos cómo volver a una versión anterior y cómo compartir mi repositorio en la nube con GITHUB.</a:t>
            </a:r>
          </a:p>
          <a:p>
            <a:pPr algn="just"/>
            <a:endParaRPr lang="es-ES_tradnl" sz="2183" dirty="0"/>
          </a:p>
          <a:p>
            <a:pPr algn="just"/>
            <a:endParaRPr lang="es-CL" dirty="0"/>
          </a:p>
        </p:txBody>
      </p:sp>
      <p:pic>
        <p:nvPicPr>
          <p:cNvPr id="4"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1581" y="259894"/>
            <a:ext cx="1598156" cy="100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308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532</Words>
  <Application>Microsoft Office PowerPoint</Application>
  <PresentationFormat>Panorámica</PresentationFormat>
  <Paragraphs>57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ssdd</dc:creator>
  <cp:lastModifiedBy>ssdd</cp:lastModifiedBy>
  <cp:revision>2</cp:revision>
  <dcterms:created xsi:type="dcterms:W3CDTF">2024-04-04T15:50:02Z</dcterms:created>
  <dcterms:modified xsi:type="dcterms:W3CDTF">2024-04-04T15:58:11Z</dcterms:modified>
</cp:coreProperties>
</file>