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7" r:id="rId5"/>
    <p:sldId id="277" r:id="rId6"/>
    <p:sldId id="296" r:id="rId7"/>
    <p:sldId id="303" r:id="rId8"/>
    <p:sldId id="304" r:id="rId9"/>
    <p:sldId id="305" r:id="rId10"/>
    <p:sldId id="306" r:id="rId11"/>
    <p:sldId id="307" r:id="rId12"/>
    <p:sldId id="309" r:id="rId13"/>
    <p:sldId id="310" r:id="rId14"/>
    <p:sldId id="311" r:id="rId15"/>
    <p:sldId id="308" r:id="rId16"/>
    <p:sldId id="313" r:id="rId17"/>
    <p:sldId id="315" r:id="rId18"/>
    <p:sldId id="312" r:id="rId19"/>
    <p:sldId id="316" r:id="rId20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82F56-7CFB-4506-BE2C-21E235626658}" v="19" dt="2023-01-03T21:37:22.1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66" d="100"/>
          <a:sy n="66" d="100"/>
        </p:scale>
        <p:origin x="9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C9882F56-7CFB-4506-BE2C-21E235626658}"/>
    <pc:docChg chg="addSld delSld modSld">
      <pc:chgData name="Pamela Menares A." userId="S::pmenaresa@duoc.cl::a95b9275-3465-4317-aedc-8c1ab3c21493" providerId="AD" clId="Web-{C9882F56-7CFB-4506-BE2C-21E235626658}" dt="2023-01-03T21:37:22.192" v="7"/>
      <pc:docMkLst>
        <pc:docMk/>
      </pc:docMkLst>
      <pc:sldChg chg="modSp">
        <pc:chgData name="Pamela Menares A." userId="S::pmenaresa@duoc.cl::a95b9275-3465-4317-aedc-8c1ab3c21493" providerId="AD" clId="Web-{C9882F56-7CFB-4506-BE2C-21E235626658}" dt="2023-01-03T21:33:55.195" v="2" actId="20577"/>
        <pc:sldMkLst>
          <pc:docMk/>
          <pc:sldMk cId="2042176908" sldId="277"/>
        </pc:sldMkLst>
        <pc:spChg chg="mod">
          <ac:chgData name="Pamela Menares A." userId="S::pmenaresa@duoc.cl::a95b9275-3465-4317-aedc-8c1ab3c21493" providerId="AD" clId="Web-{C9882F56-7CFB-4506-BE2C-21E235626658}" dt="2023-01-03T21:33:55.195" v="2" actId="20577"/>
          <ac:spMkLst>
            <pc:docMk/>
            <pc:sldMk cId="2042176908" sldId="277"/>
            <ac:spMk id="3" creationId="{00000000-0000-0000-0000-000000000000}"/>
          </ac:spMkLst>
        </pc:spChg>
      </pc:sldChg>
      <pc:sldChg chg="del">
        <pc:chgData name="Pamela Menares A." userId="S::pmenaresa@duoc.cl::a95b9275-3465-4317-aedc-8c1ab3c21493" providerId="AD" clId="Web-{C9882F56-7CFB-4506-BE2C-21E235626658}" dt="2023-01-03T21:37:15.817" v="6"/>
        <pc:sldMkLst>
          <pc:docMk/>
          <pc:sldMk cId="926987900" sldId="293"/>
        </pc:sldMkLst>
      </pc:sldChg>
      <pc:sldChg chg="modSp">
        <pc:chgData name="Pamela Menares A." userId="S::pmenaresa@duoc.cl::a95b9275-3465-4317-aedc-8c1ab3c21493" providerId="AD" clId="Web-{C9882F56-7CFB-4506-BE2C-21E235626658}" dt="2023-01-03T21:35:41.608" v="3" actId="20577"/>
        <pc:sldMkLst>
          <pc:docMk/>
          <pc:sldMk cId="1279937864" sldId="307"/>
        </pc:sldMkLst>
        <pc:spChg chg="mod">
          <ac:chgData name="Pamela Menares A." userId="S::pmenaresa@duoc.cl::a95b9275-3465-4317-aedc-8c1ab3c21493" providerId="AD" clId="Web-{C9882F56-7CFB-4506-BE2C-21E235626658}" dt="2023-01-03T21:35:41.608" v="3" actId="20577"/>
          <ac:spMkLst>
            <pc:docMk/>
            <pc:sldMk cId="1279937864" sldId="307"/>
            <ac:spMk id="3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C9882F56-7CFB-4506-BE2C-21E235626658}" dt="2023-01-03T21:37:02.425" v="5" actId="20577"/>
        <pc:sldMkLst>
          <pc:docMk/>
          <pc:sldMk cId="3770138761" sldId="315"/>
        </pc:sldMkLst>
        <pc:spChg chg="mod">
          <ac:chgData name="Pamela Menares A." userId="S::pmenaresa@duoc.cl::a95b9275-3465-4317-aedc-8c1ab3c21493" providerId="AD" clId="Web-{C9882F56-7CFB-4506-BE2C-21E235626658}" dt="2023-01-03T21:37:02.425" v="5" actId="20577"/>
          <ac:spMkLst>
            <pc:docMk/>
            <pc:sldMk cId="3770138761" sldId="315"/>
            <ac:spMk id="5" creationId="{00000000-0000-0000-0000-000000000000}"/>
          </ac:spMkLst>
        </pc:spChg>
      </pc:sldChg>
      <pc:sldChg chg="add replId">
        <pc:chgData name="Pamela Menares A." userId="S::pmenaresa@duoc.cl::a95b9275-3465-4317-aedc-8c1ab3c21493" providerId="AD" clId="Web-{C9882F56-7CFB-4506-BE2C-21E235626658}" dt="2023-01-03T21:37:22.192" v="7"/>
        <pc:sldMkLst>
          <pc:docMk/>
          <pc:sldMk cId="4040803374" sldId="3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07-05-2024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07-05-2024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830997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INTRODUCCIÓN A JAVASCRIPT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3877985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Una característica de JavaScript es que permite utilizar los eventos de los elementos de la página.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Un evento es algo que pasa a un control HTML y que puede ser utilizado por JavaScript para ejecutar una acción.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Por ejemplo al “presionar” un botón (evento) se debe mostrar un mensaje (acción).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9F36F1-D7E8-1240-A42D-49ABB1A9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0" y="6416675"/>
            <a:ext cx="14577204" cy="39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3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107996"/>
          </a:xfrm>
        </p:spPr>
        <p:txBody>
          <a:bodyPr/>
          <a:lstStyle/>
          <a:p>
            <a:pPr algn="just"/>
            <a:r>
              <a:rPr lang="es-ES" sz="3600" dirty="0"/>
              <a:t>Los eventos más comunes para controles HTML son los siguientes: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E5DEEFD-BD46-4656-A5E2-607DD1B4E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56257"/>
              </p:ext>
            </p:extLst>
          </p:nvPr>
        </p:nvGraphicFramePr>
        <p:xfrm>
          <a:off x="3708292" y="4435475"/>
          <a:ext cx="11777313" cy="46268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05158">
                  <a:extLst>
                    <a:ext uri="{9D8B030D-6E8A-4147-A177-3AD203B41FA5}">
                      <a16:colId xmlns:a16="http://schemas.microsoft.com/office/drawing/2014/main" val="4280814593"/>
                    </a:ext>
                  </a:extLst>
                </a:gridCol>
                <a:gridCol w="9472155">
                  <a:extLst>
                    <a:ext uri="{9D8B030D-6E8A-4147-A177-3AD203B41FA5}">
                      <a16:colId xmlns:a16="http://schemas.microsoft.com/office/drawing/2014/main" val="3947636121"/>
                    </a:ext>
                  </a:extLst>
                </a:gridCol>
              </a:tblGrid>
              <a:tr h="588853">
                <a:tc>
                  <a:txBody>
                    <a:bodyPr/>
                    <a:lstStyle/>
                    <a:p>
                      <a:r>
                        <a:rPr lang="es-CL" sz="2800" dirty="0"/>
                        <a:t>Evento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sz="2800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046582"/>
                  </a:ext>
                </a:extLst>
              </a:tr>
              <a:tr h="588853">
                <a:tc>
                  <a:txBody>
                    <a:bodyPr/>
                    <a:lstStyle/>
                    <a:p>
                      <a:r>
                        <a:rPr lang="es-CL" sz="2800" dirty="0"/>
                        <a:t>onchange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La acción de activa cuando el elemento html cambia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93070"/>
                  </a:ext>
                </a:extLst>
              </a:tr>
              <a:tr h="588853">
                <a:tc>
                  <a:txBody>
                    <a:bodyPr/>
                    <a:lstStyle/>
                    <a:p>
                      <a:r>
                        <a:rPr lang="es-CL" sz="2800"/>
                        <a:t>onclick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 usuario hizo clic en un elemento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64577"/>
                  </a:ext>
                </a:extLst>
              </a:tr>
              <a:tr h="588853">
                <a:tc>
                  <a:txBody>
                    <a:bodyPr/>
                    <a:lstStyle/>
                    <a:p>
                      <a:r>
                        <a:rPr lang="es-CL" sz="2800"/>
                        <a:t>onmouseover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 usuario pasó el mouse sobre un elemento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708943"/>
                  </a:ext>
                </a:extLst>
              </a:tr>
              <a:tr h="737668">
                <a:tc>
                  <a:txBody>
                    <a:bodyPr/>
                    <a:lstStyle/>
                    <a:p>
                      <a:r>
                        <a:rPr lang="es-CL" sz="2800"/>
                        <a:t>onmouseout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 usuario sacó el punter del mouse de encima de un elemento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216558"/>
                  </a:ext>
                </a:extLst>
              </a:tr>
              <a:tr h="588853">
                <a:tc>
                  <a:txBody>
                    <a:bodyPr/>
                    <a:lstStyle/>
                    <a:p>
                      <a:r>
                        <a:rPr lang="es-CL" sz="2800"/>
                        <a:t>onkeydown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 usuario presionó una </a:t>
                      </a:r>
                      <a:r>
                        <a:rPr lang="es-CL" sz="2800" noProof="0" dirty="0"/>
                        <a:t>tecla</a:t>
                      </a:r>
                      <a:r>
                        <a:rPr lang="en-US" sz="2800" dirty="0"/>
                        <a:t> en el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43130"/>
                  </a:ext>
                </a:extLst>
              </a:tr>
              <a:tr h="737668">
                <a:tc>
                  <a:txBody>
                    <a:bodyPr/>
                    <a:lstStyle/>
                    <a:p>
                      <a:r>
                        <a:rPr lang="es-CL" sz="2800"/>
                        <a:t>onload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 navegador ha finalizado la carga de todos los elementos de la página.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00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1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/>
          <a:lstStyle/>
          <a:p>
            <a:pPr algn="just"/>
            <a:r>
              <a:rPr lang="es-ES" sz="3600" dirty="0"/>
              <a:t>Por ejemplo, creamos el siguiente formulario y pueden ver ejemplo completo respecto del evento </a:t>
            </a:r>
            <a:r>
              <a:rPr lang="es-ES" sz="3600" dirty="0" err="1"/>
              <a:t>onclick</a:t>
            </a:r>
            <a:r>
              <a:rPr lang="es-ES" sz="3600" dirty="0"/>
              <a:t> en el video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C291FBC-9D16-4C02-AF9E-DD466D2A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39" y="4773083"/>
            <a:ext cx="10764111" cy="5428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5A8180-BA19-4D9A-B483-918653FEC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8650" y="4773083"/>
            <a:ext cx="4610100" cy="39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/>
              <a:t>ALGUNOS CONCEPTOS DE AJAX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/>
          <a:lstStyle/>
          <a:p>
            <a:pPr algn="just"/>
            <a:r>
              <a:rPr lang="es-ES" sz="3600" dirty="0"/>
              <a:t>AJAX es el acrónimo de </a:t>
            </a:r>
            <a:r>
              <a:rPr lang="es-ES" sz="3600" dirty="0" err="1"/>
              <a:t>Asynchronous</a:t>
            </a:r>
            <a:r>
              <a:rPr lang="es-ES" sz="3600" dirty="0"/>
              <a:t> JavaScript And XML (JavaScript asíncrono y XML).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Marcador de texto 2"/>
          <p:cNvSpPr txBox="1">
            <a:spLocks/>
          </p:cNvSpPr>
          <p:nvPr/>
        </p:nvSpPr>
        <p:spPr>
          <a:xfrm>
            <a:off x="2222931" y="4586760"/>
            <a:ext cx="7829119" cy="6093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Es una tecnología que permite el intercambio de datos en segundo plano para páginas web.</a:t>
            </a: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Al ser una tecnología asíncrona, permite solicitar y enviar datos a servicios web o a archivos de datos, de tal forma que mientras se completa la carga o envío de datos, la página no se detiene ni pierde interactividad. </a:t>
            </a:r>
          </a:p>
          <a:p>
            <a:pPr algn="just"/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26C8DC-4B31-C647-AE8C-A2BF69F3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120" y="3749675"/>
            <a:ext cx="7153329" cy="64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6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ALGUNOS CONCEPTOS DE AJAX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/>
          <a:lstStyle/>
          <a:p>
            <a:pPr algn="just"/>
            <a:r>
              <a:rPr lang="es-ES" sz="3600" dirty="0"/>
              <a:t>Las llamadas utilizando AJAX se suelen programar con JavaScript utilizando un objeto XMLHttpRequest.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Marcador de texto 2"/>
          <p:cNvSpPr txBox="1">
            <a:spLocks/>
          </p:cNvSpPr>
          <p:nvPr/>
        </p:nvSpPr>
        <p:spPr>
          <a:xfrm>
            <a:off x="2222931" y="4586760"/>
            <a:ext cx="8438719" cy="66479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600" kern="0" dirty="0">
                <a:latin typeface="Arial"/>
                <a:cs typeface="Arial"/>
              </a:rPr>
              <a:t>Mientras  se esperan los datos del servidor Javascript no  detiene su ejecución, sino que queda en espera en segundo plano.</a:t>
            </a: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Cuando llegan los datos, </a:t>
            </a:r>
            <a:r>
              <a:rPr lang="es-ES" sz="3600" kern="0" dirty="0" err="1">
                <a:solidFill>
                  <a:sysClr val="windowText" lastClr="000000"/>
                </a:solidFill>
              </a:rPr>
              <a:t>javascript</a:t>
            </a:r>
            <a:r>
              <a:rPr lang="es-ES" sz="3600" kern="0" dirty="0">
                <a:solidFill>
                  <a:sysClr val="windowText" lastClr="000000"/>
                </a:solidFill>
              </a:rPr>
              <a:t> retoma la acción que estaba ejecutando.</a:t>
            </a: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Por eso se llama asíncrono, y los datos de retorno que pueden ser de cualquier formato, texto plano, JSON, XML, etc.</a:t>
            </a:r>
          </a:p>
          <a:p>
            <a:pPr algn="just"/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6582E5-B157-604A-8519-257104526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650" y="4045064"/>
            <a:ext cx="6800850" cy="62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ALGUNOS CONCEPTOS DE AJAX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769989"/>
          </a:xfrm>
        </p:spPr>
        <p:txBody>
          <a:bodyPr/>
          <a:lstStyle/>
          <a:p>
            <a:pPr algn="just"/>
            <a:r>
              <a:rPr lang="es-ES" sz="3600" dirty="0"/>
              <a:t>Como el proceso puede ser un poco complejo de implementar y manipular, lo utilizaremos con </a:t>
            </a:r>
            <a:r>
              <a:rPr lang="es-ES" sz="3600" dirty="0" err="1"/>
              <a:t>jQuery</a:t>
            </a:r>
            <a:r>
              <a:rPr lang="es-ES" sz="3600" dirty="0"/>
              <a:t> tiene un conjunto de funciones que permiten implementar AJAX de una forma bastante más amigable. Pero eso será en la próxima sesión.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217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830997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INTRODUCCIÓN A JAVASCRIPT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080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769989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_tradnl" sz="3600" dirty="0">
                <a:latin typeface="Arial"/>
                <a:cs typeface="Arial"/>
              </a:rPr>
              <a:t>Hasta el momento lo más dinámico, si se puede decir así, en nuestras páginas web es crear un formulario y pinchar un botón para enviarlo (</a:t>
            </a:r>
            <a:r>
              <a:rPr lang="es-ES_tradnl" sz="3600" dirty="0" err="1">
                <a:latin typeface="Arial"/>
                <a:cs typeface="Arial"/>
              </a:rPr>
              <a:t>submit</a:t>
            </a:r>
            <a:r>
              <a:rPr lang="es-ES_tradnl" sz="3600" dirty="0">
                <a:latin typeface="Arial"/>
                <a:cs typeface="Arial"/>
              </a:rPr>
              <a:t>). A continuación, se entregarán conocimientos básicos de como incorporar un lenguaje de programación en nuestra página para que interactúe con los elementos de ésta y los formularios.</a:t>
            </a:r>
            <a:endParaRPr lang="es-CL" sz="3600" dirty="0">
              <a:latin typeface="Arial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1969770"/>
          </a:xfrm>
        </p:spPr>
        <p:txBody>
          <a:bodyPr/>
          <a:lstStyle/>
          <a:p>
            <a:pPr algn="just"/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Conceptos básicos de </a:t>
            </a:r>
            <a:r>
              <a:rPr lang="es-ES_tradnl" sz="3600" dirty="0" err="1"/>
              <a:t>Javascript</a:t>
            </a: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Conceptos básicos de AJAX.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2215991"/>
          </a:xfrm>
        </p:spPr>
        <p:txBody>
          <a:bodyPr/>
          <a:lstStyle/>
          <a:p>
            <a:pPr algn="just"/>
            <a:r>
              <a:rPr lang="es-ES" sz="3600" dirty="0"/>
              <a:t>JavaScript es un lenguaje de programación interpretado, es decir, es el navegador el que interpreta las instrucciones.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Marcador de texto 2"/>
          <p:cNvSpPr txBox="1">
            <a:spLocks/>
          </p:cNvSpPr>
          <p:nvPr/>
        </p:nvSpPr>
        <p:spPr>
          <a:xfrm>
            <a:off x="2203450" y="4664075"/>
            <a:ext cx="8763000" cy="498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3600" dirty="0"/>
              <a:t>Es el lenguaje “oficial” de la W3C para la programación en el lado del cliente.</a:t>
            </a:r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/>
              <a:t>JavaScript permite acceder a los objetos del formulario utilizando el </a:t>
            </a:r>
            <a:r>
              <a:rPr lang="es-ES_tradnl" sz="3600" b="1" dirty="0"/>
              <a:t>DOM</a:t>
            </a:r>
            <a:r>
              <a:rPr lang="es-ES_tradnl" sz="3600" dirty="0"/>
              <a:t> y así modificar sus características y los valores de sus atributos.</a:t>
            </a: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5E15D00-1218-E94E-825B-B58DD06D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650" y="3825875"/>
            <a:ext cx="6496050" cy="63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4985980"/>
          </a:xfrm>
        </p:spPr>
        <p:txBody>
          <a:bodyPr/>
          <a:lstStyle/>
          <a:p>
            <a:pPr algn="just"/>
            <a:r>
              <a:rPr lang="es-ES" sz="3600" dirty="0"/>
              <a:t>JavaScript es un lenguaje sin tipos de datos, es decir, las variables se definen y se les asigna un valor, en ese momento adquieren su tipo.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 sintaxis de JavaScript es muy parecida a la sintaxis de C o de Java o de C# o de PHP, pues todos estos lenguajes derivan de C que es el padre.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Los bloques de código, decir, las funciones se encierran entre los símbolos { y }.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96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215991"/>
          </a:xfrm>
        </p:spPr>
        <p:txBody>
          <a:bodyPr/>
          <a:lstStyle/>
          <a:p>
            <a:pPr algn="just"/>
            <a:r>
              <a:rPr lang="es-ES" sz="3600" dirty="0"/>
              <a:t>El código de JavaScript se puede embeber en HTML utilizando la etiqueta &lt;script&gt; y &lt;/script&gt; dentro de ese bloque se puede escribir el código JavaScript. 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FB1612E-D7CF-4509-B3A0-D03F7134F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329" y="5426075"/>
            <a:ext cx="13440641" cy="25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5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4985980"/>
          </a:xfrm>
        </p:spPr>
        <p:txBody>
          <a:bodyPr/>
          <a:lstStyle/>
          <a:p>
            <a:pPr algn="just"/>
            <a:r>
              <a:rPr lang="es-ES" sz="3600" dirty="0"/>
              <a:t>Además de escribir el código embebido en la página web, este se puede escribir en una biblioteca o librería y luego este código se puede reutilizar.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Las librerías de </a:t>
            </a:r>
            <a:r>
              <a:rPr lang="es-ES" sz="3600" dirty="0" err="1"/>
              <a:t>JavasScript</a:t>
            </a:r>
            <a:r>
              <a:rPr lang="es-ES" sz="3600" dirty="0"/>
              <a:t> tienen extensión .</a:t>
            </a:r>
            <a:r>
              <a:rPr lang="es-ES" sz="3600" dirty="0" err="1"/>
              <a:t>js</a:t>
            </a:r>
            <a:r>
              <a:rPr lang="es-ES" sz="3600" dirty="0"/>
              <a:t> y son archivos de texto plano al igual que los documentos HTML.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Para importar una librería de JavaScript se debe hacer de la siguiente forma: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9945F0-38C2-496C-A547-FA859FEC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810" y="7712075"/>
            <a:ext cx="14771679" cy="11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6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>
                <a:latin typeface="Arial"/>
                <a:cs typeface="Arial"/>
              </a:rPr>
              <a:t>Las variables en JavaScript se declaran utilizando la palabra </a:t>
            </a:r>
            <a:r>
              <a:rPr lang="es-ES" sz="3600" b="1" dirty="0" err="1">
                <a:latin typeface="Arial"/>
                <a:cs typeface="Arial"/>
              </a:rPr>
              <a:t>var</a:t>
            </a:r>
            <a:r>
              <a:rPr lang="es-ES" sz="3600" b="1" dirty="0">
                <a:latin typeface="Arial"/>
                <a:cs typeface="Arial"/>
              </a:rPr>
              <a:t> </a:t>
            </a:r>
            <a:r>
              <a:rPr lang="es-ES" sz="3600" dirty="0">
                <a:latin typeface="Arial"/>
                <a:cs typeface="Arial"/>
              </a:rPr>
              <a:t>junto al identificador y luego se les asigna un valor que define su tipo.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9E95D4-D271-4AB5-BCB3-089A922AE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4664075"/>
            <a:ext cx="8048110" cy="36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3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76998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/>
              <a:t>Una forma de reutilizar el código en JavaScript es crear funciones.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Una función es un grupo de instrucciones que realizan un proceso y que pueden o no retornar un valor asociado al proceso.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3600" dirty="0"/>
              <a:t>Las funciones deben ser invocadas para que se puedan ejecutar.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9E00D6-B1AB-406E-8E6B-AFF3351D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0" y="5426075"/>
            <a:ext cx="5334000" cy="50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9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customXml/itemProps2.xml><?xml version="1.0" encoding="utf-8"?>
<ds:datastoreItem xmlns:ds="http://schemas.openxmlformats.org/officeDocument/2006/customXml" ds:itemID="{9777D009-9506-4DEB-B8BF-4CF80F51DD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780</Words>
  <Application>Microsoft Office PowerPoint</Application>
  <PresentationFormat>Personalizado</PresentationFormat>
  <Paragraphs>69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CETECOM</cp:lastModifiedBy>
  <cp:revision>137</cp:revision>
  <dcterms:created xsi:type="dcterms:W3CDTF">2021-04-02T01:36:00Z</dcterms:created>
  <dcterms:modified xsi:type="dcterms:W3CDTF">2024-05-07T18:12:40Z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