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sldIdLst>
    <p:sldId id="261" r:id="rId5"/>
    <p:sldId id="344" r:id="rId6"/>
    <p:sldId id="339" r:id="rId7"/>
    <p:sldId id="340" r:id="rId8"/>
    <p:sldId id="350" r:id="rId9"/>
    <p:sldId id="347" r:id="rId10"/>
    <p:sldId id="342" r:id="rId11"/>
    <p:sldId id="341" r:id="rId12"/>
    <p:sldId id="348" r:id="rId13"/>
    <p:sldId id="346" r:id="rId14"/>
    <p:sldId id="349" r:id="rId15"/>
    <p:sldId id="345" r:id="rId1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Gonzalo Herrera Francesconi" userId="d236637c-2d4e-4d8b-b3ce-0a0359776a2f" providerId="ADAL" clId="{2D6E13CB-4919-421D-88C9-FF156AB9519F}"/>
    <pc:docChg chg="modSld">
      <pc:chgData name="Fernando Gonzalo Herrera Francesconi" userId="d236637c-2d4e-4d8b-b3ce-0a0359776a2f" providerId="ADAL" clId="{2D6E13CB-4919-421D-88C9-FF156AB9519F}" dt="2023-07-07T00:39:03.886" v="5" actId="20577"/>
      <pc:docMkLst>
        <pc:docMk/>
      </pc:docMkLst>
      <pc:sldChg chg="modSp mod">
        <pc:chgData name="Fernando Gonzalo Herrera Francesconi" userId="d236637c-2d4e-4d8b-b3ce-0a0359776a2f" providerId="ADAL" clId="{2D6E13CB-4919-421D-88C9-FF156AB9519F}" dt="2023-07-07T00:39:03.886" v="5" actId="20577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2D6E13CB-4919-421D-88C9-FF156AB9519F}" dt="2023-07-07T00:39:03.886" v="5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  <pc:docChgLst>
    <pc:chgData name="Fernando Gonzalo Herrera Francesconi" userId="d236637c-2d4e-4d8b-b3ce-0a0359776a2f" providerId="ADAL" clId="{742051D5-7C91-488E-B987-2C4BFDE9FB03}"/>
    <pc:docChg chg="custSel addSld delSld modSld">
      <pc:chgData name="Fernando Gonzalo Herrera Francesconi" userId="d236637c-2d4e-4d8b-b3ce-0a0359776a2f" providerId="ADAL" clId="{742051D5-7C91-488E-B987-2C4BFDE9FB03}" dt="2023-06-18T02:26:53.830" v="684" actId="6549"/>
      <pc:docMkLst>
        <pc:docMk/>
      </pc:docMkLst>
      <pc:sldChg chg="modSp mod">
        <pc:chgData name="Fernando Gonzalo Herrera Francesconi" userId="d236637c-2d4e-4d8b-b3ce-0a0359776a2f" providerId="ADAL" clId="{742051D5-7C91-488E-B987-2C4BFDE9FB03}" dt="2023-06-15T00:59:20.061" v="42"/>
        <pc:sldMkLst>
          <pc:docMk/>
          <pc:sldMk cId="3642932644" sldId="261"/>
        </pc:sldMkLst>
        <pc:spChg chg="mod">
          <ac:chgData name="Fernando Gonzalo Herrera Francesconi" userId="d236637c-2d4e-4d8b-b3ce-0a0359776a2f" providerId="ADAL" clId="{742051D5-7C91-488E-B987-2C4BFDE9FB03}" dt="2023-06-15T00:59:06.965" v="41" actId="1036"/>
          <ac:spMkLst>
            <pc:docMk/>
            <pc:sldMk cId="3642932644" sldId="261"/>
            <ac:spMk id="2" creationId="{9570841C-0ACF-DE6F-43AC-3E3396A2923B}"/>
          </ac:spMkLst>
        </pc:spChg>
        <pc:spChg chg="mod">
          <ac:chgData name="Fernando Gonzalo Herrera Francesconi" userId="d236637c-2d4e-4d8b-b3ce-0a0359776a2f" providerId="ADAL" clId="{742051D5-7C91-488E-B987-2C4BFDE9FB03}" dt="2023-06-15T00:59:20.061" v="42"/>
          <ac:spMkLst>
            <pc:docMk/>
            <pc:sldMk cId="3642932644" sldId="261"/>
            <ac:spMk id="3" creationId="{B839BAB8-5980-04D6-9003-ABBE79FC69B7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7T14:10:43.695" v="601" actId="20577"/>
        <pc:sldMkLst>
          <pc:docMk/>
          <pc:sldMk cId="214962392" sldId="339"/>
        </pc:sldMkLst>
        <pc:spChg chg="mod">
          <ac:chgData name="Fernando Gonzalo Herrera Francesconi" userId="d236637c-2d4e-4d8b-b3ce-0a0359776a2f" providerId="ADAL" clId="{742051D5-7C91-488E-B987-2C4BFDE9FB03}" dt="2023-06-17T14:10:43.695" v="601" actId="20577"/>
          <ac:spMkLst>
            <pc:docMk/>
            <pc:sldMk cId="214962392" sldId="339"/>
            <ac:spMk id="4" creationId="{C36C587D-EBD5-40E6-BA17-4B0E63CAF16C}"/>
          </ac:spMkLst>
        </pc:spChg>
      </pc:sldChg>
      <pc:sldChg chg="addSp delSp modSp">
        <pc:chgData name="Fernando Gonzalo Herrera Francesconi" userId="d236637c-2d4e-4d8b-b3ce-0a0359776a2f" providerId="ADAL" clId="{742051D5-7C91-488E-B987-2C4BFDE9FB03}" dt="2023-06-15T02:19:41.685" v="106"/>
        <pc:sldMkLst>
          <pc:docMk/>
          <pc:sldMk cId="717399983" sldId="340"/>
        </pc:sldMkLst>
        <pc:spChg chg="add del mod">
          <ac:chgData name="Fernando Gonzalo Herrera Francesconi" userId="d236637c-2d4e-4d8b-b3ce-0a0359776a2f" providerId="ADAL" clId="{742051D5-7C91-488E-B987-2C4BFDE9FB03}" dt="2023-06-15T02:19:41.685" v="106"/>
          <ac:spMkLst>
            <pc:docMk/>
            <pc:sldMk cId="717399983" sldId="340"/>
            <ac:spMk id="4" creationId="{B2D37A39-9493-4041-8AA1-3C06DFBE372D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2:03:45.068" v="98" actId="114"/>
        <pc:sldMkLst>
          <pc:docMk/>
          <pc:sldMk cId="1067811435" sldId="341"/>
        </pc:sldMkLst>
        <pc:spChg chg="mod">
          <ac:chgData name="Fernando Gonzalo Herrera Francesconi" userId="d236637c-2d4e-4d8b-b3ce-0a0359776a2f" providerId="ADAL" clId="{742051D5-7C91-488E-B987-2C4BFDE9FB03}" dt="2023-06-15T02:03:45.068" v="98" actId="114"/>
          <ac:spMkLst>
            <pc:docMk/>
            <pc:sldMk cId="1067811435" sldId="341"/>
            <ac:spMk id="4" creationId="{FC547EF4-A63B-4538-9DA9-11400E1BE6C3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2:03:28.802" v="97" actId="20577"/>
        <pc:sldMkLst>
          <pc:docMk/>
          <pc:sldMk cId="3056958803" sldId="342"/>
        </pc:sldMkLst>
        <pc:spChg chg="mod">
          <ac:chgData name="Fernando Gonzalo Herrera Francesconi" userId="d236637c-2d4e-4d8b-b3ce-0a0359776a2f" providerId="ADAL" clId="{742051D5-7C91-488E-B987-2C4BFDE9FB03}" dt="2023-06-15T02:03:28.802" v="97" actId="20577"/>
          <ac:spMkLst>
            <pc:docMk/>
            <pc:sldMk cId="3056958803" sldId="342"/>
            <ac:spMk id="4" creationId="{0E95BA0E-79C6-4805-9EED-3C9F598A6C28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0:59:40.070" v="52" actId="20577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742051D5-7C91-488E-B987-2C4BFDE9FB03}" dt="2023-06-15T00:59:40.070" v="52" actId="20577"/>
          <ac:spMkLst>
            <pc:docMk/>
            <pc:sldMk cId="3117571071" sldId="344"/>
            <ac:spMk id="3" creationId="{87A9F761-F66D-564C-A85F-5D24B1E7B998}"/>
          </ac:spMkLst>
        </pc:spChg>
        <pc:spChg chg="mod">
          <ac:chgData name="Fernando Gonzalo Herrera Francesconi" userId="d236637c-2d4e-4d8b-b3ce-0a0359776a2f" providerId="ADAL" clId="{742051D5-7C91-488E-B987-2C4BFDE9FB03}" dt="2023-06-15T00:59:33.117" v="48" actId="20577"/>
          <ac:spMkLst>
            <pc:docMk/>
            <pc:sldMk cId="3117571071" sldId="344"/>
            <ac:spMk id="4" creationId="{DC622BE7-4A49-A749-B2F2-EA3AD97A1AEF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2:04:24.572" v="103" actId="114"/>
        <pc:sldMkLst>
          <pc:docMk/>
          <pc:sldMk cId="2461277733" sldId="346"/>
        </pc:sldMkLst>
        <pc:spChg chg="mod">
          <ac:chgData name="Fernando Gonzalo Herrera Francesconi" userId="d236637c-2d4e-4d8b-b3ce-0a0359776a2f" providerId="ADAL" clId="{742051D5-7C91-488E-B987-2C4BFDE9FB03}" dt="2023-06-15T02:04:24.572" v="103" actId="114"/>
          <ac:spMkLst>
            <pc:docMk/>
            <pc:sldMk cId="2461277733" sldId="346"/>
            <ac:spMk id="4" creationId="{FC547EF4-A63B-4538-9DA9-11400E1BE6C3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2:02:08.244" v="85" actId="313"/>
        <pc:sldMkLst>
          <pc:docMk/>
          <pc:sldMk cId="692240997" sldId="347"/>
        </pc:sldMkLst>
        <pc:spChg chg="mod">
          <ac:chgData name="Fernando Gonzalo Herrera Francesconi" userId="d236637c-2d4e-4d8b-b3ce-0a0359776a2f" providerId="ADAL" clId="{742051D5-7C91-488E-B987-2C4BFDE9FB03}" dt="2023-06-15T02:02:08.244" v="85" actId="313"/>
          <ac:spMkLst>
            <pc:docMk/>
            <pc:sldMk cId="692240997" sldId="347"/>
            <ac:spMk id="2" creationId="{848C42BF-81E3-A59E-3ED9-EE16FFE5946F}"/>
          </ac:spMkLst>
        </pc:spChg>
      </pc:sldChg>
      <pc:sldChg chg="modSp mod">
        <pc:chgData name="Fernando Gonzalo Herrera Francesconi" userId="d236637c-2d4e-4d8b-b3ce-0a0359776a2f" providerId="ADAL" clId="{742051D5-7C91-488E-B987-2C4BFDE9FB03}" dt="2023-06-15T02:22:07.222" v="343" actId="6549"/>
        <pc:sldMkLst>
          <pc:docMk/>
          <pc:sldMk cId="852074793" sldId="348"/>
        </pc:sldMkLst>
        <pc:spChg chg="mod">
          <ac:chgData name="Fernando Gonzalo Herrera Francesconi" userId="d236637c-2d4e-4d8b-b3ce-0a0359776a2f" providerId="ADAL" clId="{742051D5-7C91-488E-B987-2C4BFDE9FB03}" dt="2023-06-15T02:22:07.222" v="343" actId="6549"/>
          <ac:spMkLst>
            <pc:docMk/>
            <pc:sldMk cId="852074793" sldId="348"/>
            <ac:spMk id="5" creationId="{4D24E93D-CF7C-4CCC-B423-75CF17C0A525}"/>
          </ac:spMkLst>
        </pc:spChg>
      </pc:sldChg>
      <pc:sldChg chg="delSp modSp mod">
        <pc:chgData name="Fernando Gonzalo Herrera Francesconi" userId="d236637c-2d4e-4d8b-b3ce-0a0359776a2f" providerId="ADAL" clId="{742051D5-7C91-488E-B987-2C4BFDE9FB03}" dt="2023-06-18T02:26:53.830" v="684" actId="6549"/>
        <pc:sldMkLst>
          <pc:docMk/>
          <pc:sldMk cId="4133247672" sldId="349"/>
        </pc:sldMkLst>
        <pc:spChg chg="mod">
          <ac:chgData name="Fernando Gonzalo Herrera Francesconi" userId="d236637c-2d4e-4d8b-b3ce-0a0359776a2f" providerId="ADAL" clId="{742051D5-7C91-488E-B987-2C4BFDE9FB03}" dt="2023-06-18T02:26:53.830" v="684" actId="6549"/>
          <ac:spMkLst>
            <pc:docMk/>
            <pc:sldMk cId="4133247672" sldId="349"/>
            <ac:spMk id="7" creationId="{8CE3073D-EE51-D02D-D0EC-05A41F1241C9}"/>
          </ac:spMkLst>
        </pc:spChg>
        <pc:picChg chg="del">
          <ac:chgData name="Fernando Gonzalo Herrera Francesconi" userId="d236637c-2d4e-4d8b-b3ce-0a0359776a2f" providerId="ADAL" clId="{742051D5-7C91-488E-B987-2C4BFDE9FB03}" dt="2023-06-17T14:20:27.345" v="602" actId="478"/>
          <ac:picMkLst>
            <pc:docMk/>
            <pc:sldMk cId="4133247672" sldId="349"/>
            <ac:picMk id="6" creationId="{7E9C94C5-C9EF-6505-D46D-3F791F998BF5}"/>
          </ac:picMkLst>
        </pc:picChg>
      </pc:sldChg>
      <pc:sldChg chg="addSp delSp modSp add mod">
        <pc:chgData name="Fernando Gonzalo Herrera Francesconi" userId="d236637c-2d4e-4d8b-b3ce-0a0359776a2f" providerId="ADAL" clId="{742051D5-7C91-488E-B987-2C4BFDE9FB03}" dt="2023-06-15T02:23:12.563" v="595" actId="33524"/>
        <pc:sldMkLst>
          <pc:docMk/>
          <pc:sldMk cId="1335037492" sldId="350"/>
        </pc:sldMkLst>
        <pc:spChg chg="mod">
          <ac:chgData name="Fernando Gonzalo Herrera Francesconi" userId="d236637c-2d4e-4d8b-b3ce-0a0359776a2f" providerId="ADAL" clId="{742051D5-7C91-488E-B987-2C4BFDE9FB03}" dt="2023-06-15T02:19:57.883" v="137" actId="20577"/>
          <ac:spMkLst>
            <pc:docMk/>
            <pc:sldMk cId="1335037492" sldId="350"/>
            <ac:spMk id="2" creationId="{D5B4D40B-2281-FF4E-A378-6A0062B17D86}"/>
          </ac:spMkLst>
        </pc:spChg>
        <pc:spChg chg="add mod">
          <ac:chgData name="Fernando Gonzalo Herrera Francesconi" userId="d236637c-2d4e-4d8b-b3ce-0a0359776a2f" providerId="ADAL" clId="{742051D5-7C91-488E-B987-2C4BFDE9FB03}" dt="2023-06-15T02:21:28.870" v="332" actId="1036"/>
          <ac:spMkLst>
            <pc:docMk/>
            <pc:sldMk cId="1335037492" sldId="350"/>
            <ac:spMk id="4" creationId="{DEA23E4F-7C30-4A33-AC7F-B43ED176F51E}"/>
          </ac:spMkLst>
        </pc:spChg>
        <pc:spChg chg="add mod">
          <ac:chgData name="Fernando Gonzalo Herrera Francesconi" userId="d236637c-2d4e-4d8b-b3ce-0a0359776a2f" providerId="ADAL" clId="{742051D5-7C91-488E-B987-2C4BFDE9FB03}" dt="2023-06-15T02:23:12.563" v="595" actId="33524"/>
          <ac:spMkLst>
            <pc:docMk/>
            <pc:sldMk cId="1335037492" sldId="350"/>
            <ac:spMk id="5" creationId="{B862340A-55FC-406A-AF3D-A901F3993487}"/>
          </ac:spMkLst>
        </pc:spChg>
        <pc:picChg chg="del">
          <ac:chgData name="Fernando Gonzalo Herrera Francesconi" userId="d236637c-2d4e-4d8b-b3ce-0a0359776a2f" providerId="ADAL" clId="{742051D5-7C91-488E-B987-2C4BFDE9FB03}" dt="2023-06-15T02:19:48.346" v="108" actId="478"/>
          <ac:picMkLst>
            <pc:docMk/>
            <pc:sldMk cId="1335037492" sldId="350"/>
            <ac:picMk id="3" creationId="{A14E6BA3-4AFF-DCDA-5F37-0A628702F5C7}"/>
          </ac:picMkLst>
        </pc:picChg>
      </pc:sldChg>
      <pc:sldChg chg="del">
        <pc:chgData name="Fernando Gonzalo Herrera Francesconi" userId="d236637c-2d4e-4d8b-b3ce-0a0359776a2f" providerId="ADAL" clId="{742051D5-7C91-488E-B987-2C4BFDE9FB03}" dt="2023-06-15T02:04:31.599" v="104" actId="47"/>
        <pc:sldMkLst>
          <pc:docMk/>
          <pc:sldMk cId="3377479004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06-07-2023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-j-6PXIJFY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03700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 dirty="0">
                <a:latin typeface="Arial"/>
                <a:cs typeface="Arial"/>
              </a:rPr>
              <a:t>ARQUITECTURA – ASY4131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b="1" dirty="0"/>
              <a:t>Vista +1 Escenarios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547EF4-A63B-4538-9DA9-11400E1BE6C3}"/>
              </a:ext>
            </a:extLst>
          </p:cNvPr>
          <p:cNvSpPr txBox="1"/>
          <p:nvPr/>
        </p:nvSpPr>
        <p:spPr>
          <a:xfrm>
            <a:off x="2127249" y="2225676"/>
            <a:ext cx="17293063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Diagramas de caso de uso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S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uelen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denominarse diagramas de comportamiento utilizados para describir un conjunto de acciones que algún sistema (sujeto) debe o puede realizar en colaboración con uno o más usuarios externos del sistema ( actores ). Cada caso de uso debe proporcionar algún resultado observable y valioso a los actores u otras partes interesadas del sistema. Tener en cuenta que las especificaciones de UML 2.0 a 2.4 también describen el diagrama de casos de uso como una especialización de un diagrama de clases , y el diagrama de clases es un diagrama de estructuras.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5BEAB88-055D-E4E3-8039-7ECD27958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050" y="6035675"/>
            <a:ext cx="8301029" cy="495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27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+1 Escenarios</a:t>
            </a:r>
            <a:endParaRPr lang="es-CL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7" name="1 CuadroTexto">
            <a:extLst>
              <a:ext uri="{FF2B5EF4-FFF2-40B4-BE49-F238E27FC236}">
                <a16:creationId xmlns:a16="http://schemas.microsoft.com/office/drawing/2014/main" id="{8CE3073D-EE51-D02D-D0EC-05A41F1241C9}"/>
              </a:ext>
            </a:extLst>
          </p:cNvPr>
          <p:cNvSpPr txBox="1"/>
          <p:nvPr/>
        </p:nvSpPr>
        <p:spPr>
          <a:xfrm>
            <a:off x="1974850" y="2851865"/>
            <a:ext cx="1584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600" b="1" i="1" dirty="0"/>
              <a:t>Revisemos un ejemplo para construir un Caso de Uso con UML</a:t>
            </a:r>
          </a:p>
          <a:p>
            <a:endParaRPr lang="es-419" sz="3600" b="1" i="1" dirty="0"/>
          </a:p>
          <a:p>
            <a:r>
              <a:rPr lang="es-CL" sz="3600" b="1" i="1" dirty="0">
                <a:hlinkClick r:id="rId2"/>
              </a:rPr>
              <a:t>https://youtu.be/I-j-6PXIJFY</a:t>
            </a:r>
            <a:endParaRPr lang="es-419" sz="3600" b="1" i="1" dirty="0"/>
          </a:p>
          <a:p>
            <a:endParaRPr lang="es-419" sz="3600" b="1" i="1" dirty="0"/>
          </a:p>
          <a:p>
            <a:endParaRPr lang="es-CL" sz="3600" b="1" i="1" dirty="0"/>
          </a:p>
        </p:txBody>
      </p:sp>
    </p:spTree>
    <p:extLst>
      <p:ext uri="{BB962C8B-B14F-4D97-AF65-F5344CB8AC3E}">
        <p14:creationId xmlns:p14="http://schemas.microsoft.com/office/powerpoint/2010/main" val="413324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0" y="7559675"/>
            <a:ext cx="10134600" cy="1015663"/>
          </a:xfrm>
        </p:spPr>
        <p:txBody>
          <a:bodyPr/>
          <a:lstStyle/>
          <a:p>
            <a:pPr algn="r"/>
            <a:r>
              <a:rPr lang="es-ES" sz="6600" dirty="0"/>
              <a:t>VISTA DE ESCENARIOS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4032250" y="6082347"/>
            <a:ext cx="105502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2.2.1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Vista +1 Escenarios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3727450" y="4284420"/>
            <a:ext cx="12268200" cy="1648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s-ES" sz="32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“No</a:t>
            </a: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queremos forzar nuestras ideas en los clientes, sino simplemente hacer lo que ellos desean”. (Laura Ashley).</a:t>
            </a:r>
          </a:p>
          <a:p>
            <a:pPr marL="5080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" sz="3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Vista +1 Escenarios</a:t>
            </a:r>
            <a:endParaRPr lang="es-CL" dirty="0"/>
          </a:p>
        </p:txBody>
      </p:sp>
      <p:pic>
        <p:nvPicPr>
          <p:cNvPr id="3" name="3 Imagen">
            <a:extLst>
              <a:ext uri="{FF2B5EF4-FFF2-40B4-BE49-F238E27FC236}">
                <a16:creationId xmlns:a16="http://schemas.microsoft.com/office/drawing/2014/main" id="{A14E6BA3-4AFF-DCDA-5F37-0A628702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1" y="2073275"/>
            <a:ext cx="13503157" cy="807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9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Analicemos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A23E4F-7C30-4A33-AC7F-B43ED176F51E}"/>
              </a:ext>
            </a:extLst>
          </p:cNvPr>
          <p:cNvSpPr txBox="1"/>
          <p:nvPr/>
        </p:nvSpPr>
        <p:spPr>
          <a:xfrm>
            <a:off x="1289050" y="2860100"/>
            <a:ext cx="16792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¿</a:t>
            </a:r>
            <a:r>
              <a:rPr lang="es-CL" sz="3200" dirty="0"/>
              <a:t> Es importante definir para un requerimiento Quién participa o quién utilizará esa función?</a:t>
            </a:r>
            <a:endParaRPr lang="es-419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62340A-55FC-406A-AF3D-A901F3993487}"/>
              </a:ext>
            </a:extLst>
          </p:cNvPr>
          <p:cNvSpPr txBox="1"/>
          <p:nvPr/>
        </p:nvSpPr>
        <p:spPr>
          <a:xfrm>
            <a:off x="1441450" y="5146100"/>
            <a:ext cx="16792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3200" dirty="0"/>
              <a:t>¿</a:t>
            </a:r>
            <a:r>
              <a:rPr lang="es-CL" sz="3200" dirty="0"/>
              <a:t> En qué momento debo definir los roles o perfiles de usuario que utilizará el sistema?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33503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 +1 Escenarios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48C42BF-81E3-A59E-3ED9-EE16FFE5946F}"/>
              </a:ext>
            </a:extLst>
          </p:cNvPr>
          <p:cNvSpPr txBox="1"/>
          <p:nvPr/>
        </p:nvSpPr>
        <p:spPr>
          <a:xfrm>
            <a:off x="1289050" y="2073275"/>
            <a:ext cx="1679242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3200" b="1" dirty="0"/>
              <a:t>Vista +1 de Escenarios</a:t>
            </a:r>
            <a:r>
              <a:rPr lang="es-CL" sz="3200" dirty="0"/>
              <a:t>: Es</a:t>
            </a:r>
            <a:r>
              <a:rPr lang="es-419" sz="3200" dirty="0"/>
              <a:t> </a:t>
            </a:r>
            <a:r>
              <a:rPr lang="es-CL" sz="3200" dirty="0"/>
              <a:t>representada por los casos de uso </a:t>
            </a:r>
            <a:r>
              <a:rPr lang="es-419" sz="3200" dirty="0"/>
              <a:t>de</a:t>
            </a:r>
            <a:r>
              <a:rPr lang="es-CL" sz="3200" dirty="0"/>
              <a:t> software</a:t>
            </a:r>
            <a:r>
              <a:rPr lang="es-419" sz="3200" dirty="0"/>
              <a:t> que son elaborados a partir del </a:t>
            </a:r>
            <a:r>
              <a:rPr lang="es-419" sz="3200" b="1" dirty="0"/>
              <a:t>artefacto de requerimientos </a:t>
            </a:r>
            <a:r>
              <a:rPr lang="es-419" sz="3200" dirty="0"/>
              <a:t>(ERS)</a:t>
            </a:r>
            <a:r>
              <a:rPr lang="es-CL" sz="3200" dirty="0"/>
              <a:t> </a:t>
            </a:r>
            <a:r>
              <a:rPr lang="es-419" sz="3200" dirty="0"/>
              <a:t>y tiene</a:t>
            </a:r>
            <a:r>
              <a:rPr lang="es-CL" sz="3200" dirty="0"/>
              <a:t> la </a:t>
            </a:r>
            <a:r>
              <a:rPr lang="es-CL" sz="3200" b="1" dirty="0"/>
              <a:t>función de unir </a:t>
            </a:r>
            <a:r>
              <a:rPr lang="es-CL" sz="3200" dirty="0"/>
              <a:t>y relacionar las 4 vistas</a:t>
            </a:r>
            <a:r>
              <a:rPr lang="es-419" sz="3200" dirty="0"/>
              <a:t> del modelo</a:t>
            </a:r>
            <a:r>
              <a:rPr lang="es-CL" sz="3200" dirty="0"/>
              <a:t>, esto quiere decir que desde un caso de uso podemos v</a:t>
            </a:r>
            <a:r>
              <a:rPr lang="es-419" sz="3200" dirty="0" err="1"/>
              <a:t>isualizar</a:t>
            </a:r>
            <a:r>
              <a:rPr lang="es-419" sz="3200" dirty="0"/>
              <a:t>,</a:t>
            </a:r>
            <a:r>
              <a:rPr lang="es-CL" sz="3200" dirty="0"/>
              <a:t> como se van </a:t>
            </a:r>
            <a:r>
              <a:rPr lang="es-419" sz="3200" dirty="0"/>
              <a:t>enlazando</a:t>
            </a:r>
            <a:r>
              <a:rPr lang="es-CL" sz="3200" dirty="0"/>
              <a:t> las otras 4 vistas</a:t>
            </a:r>
            <a:r>
              <a:rPr lang="es-419" sz="3200" dirty="0"/>
              <a:t>. Con esto obtenemos</a:t>
            </a:r>
            <a:r>
              <a:rPr lang="es-CL" sz="3200" dirty="0"/>
              <a:t> una trazabilidad de componentes, clases, equipos, paquetes, etc.</a:t>
            </a:r>
            <a:r>
              <a:rPr lang="es-419" sz="3200" dirty="0"/>
              <a:t>,</a:t>
            </a:r>
            <a:r>
              <a:rPr lang="es-CL" sz="3200" dirty="0"/>
              <a:t> para realizar cada caso de uso. Para completar la documentación de esta vista se pueden incluir los diagramas de casos de uso de UML</a:t>
            </a:r>
            <a:r>
              <a:rPr lang="es-419" sz="3200" dirty="0"/>
              <a:t> en el artefacto </a:t>
            </a:r>
            <a:r>
              <a:rPr lang="es-419" sz="3200" b="1" dirty="0"/>
              <a:t>Especificación de Casos de Uso</a:t>
            </a:r>
            <a:r>
              <a:rPr lang="es-419" sz="3200" dirty="0"/>
              <a:t>.</a:t>
            </a:r>
          </a:p>
          <a:p>
            <a:pPr algn="just"/>
            <a:endParaRPr lang="es-419" sz="3200" dirty="0"/>
          </a:p>
          <a:p>
            <a:pPr algn="just"/>
            <a:r>
              <a:rPr lang="es-CL" sz="3200" dirty="0"/>
              <a:t>Los </a:t>
            </a:r>
            <a:r>
              <a:rPr lang="es-CL" sz="3200" b="1" dirty="0"/>
              <a:t>Casos de Uso </a:t>
            </a:r>
            <a:r>
              <a:rPr lang="es-419" sz="3200" dirty="0"/>
              <a:t>son siempre iniciados por un actor  y </a:t>
            </a:r>
            <a:r>
              <a:rPr lang="es-CL" sz="3200" dirty="0"/>
              <a:t>representan lo que</a:t>
            </a:r>
            <a:r>
              <a:rPr lang="es-419" sz="3200" dirty="0"/>
              <a:t> </a:t>
            </a:r>
            <a:r>
              <a:rPr lang="es-CL" sz="3200" dirty="0"/>
              <a:t>el </a:t>
            </a:r>
            <a:r>
              <a:rPr lang="es-419" sz="3200" dirty="0"/>
              <a:t>s</a:t>
            </a:r>
            <a:r>
              <a:rPr lang="es-CL" sz="3200" dirty="0"/>
              <a:t>sistema ha</a:t>
            </a:r>
            <a:r>
              <a:rPr lang="es-419" sz="3200" dirty="0" err="1"/>
              <a:t>rá</a:t>
            </a:r>
            <a:r>
              <a:rPr lang="es-CL" sz="3200" dirty="0"/>
              <a:t>.</a:t>
            </a:r>
            <a:r>
              <a:rPr lang="es-419" sz="3200" dirty="0"/>
              <a:t> </a:t>
            </a:r>
            <a:r>
              <a:rPr lang="es-CL" sz="3200" dirty="0"/>
              <a:t>En el libro “</a:t>
            </a:r>
            <a:r>
              <a:rPr lang="es-CL" sz="3200" b="1" dirty="0" err="1"/>
              <a:t>The</a:t>
            </a:r>
            <a:r>
              <a:rPr lang="es-CL" sz="3200" b="1" dirty="0"/>
              <a:t> UML Reference Manual</a:t>
            </a:r>
            <a:r>
              <a:rPr lang="es-CL" sz="3200" dirty="0"/>
              <a:t>” de </a:t>
            </a:r>
            <a:r>
              <a:rPr lang="es-CL" sz="3200" b="1" dirty="0"/>
              <a:t>RUMBAUGH</a:t>
            </a:r>
            <a:r>
              <a:rPr lang="es-CL" sz="3200" dirty="0"/>
              <a:t> se definen los casos de uso como: </a:t>
            </a:r>
            <a:r>
              <a:rPr lang="es-419" sz="3200" dirty="0"/>
              <a:t>L</a:t>
            </a:r>
            <a:r>
              <a:rPr lang="es-CL" sz="3200" dirty="0"/>
              <a:t>a especificación de secuencia de acciones, incluyendo variaciones a la secuencia y secuencia de los errores, que un sistema, subsistema o clase realizan con la interacción de actores externos.</a:t>
            </a:r>
            <a:r>
              <a:rPr lang="es-419" sz="3200" dirty="0"/>
              <a:t> </a:t>
            </a:r>
            <a:r>
              <a:rPr lang="es-CL" sz="3200" dirty="0"/>
              <a:t>Los casos de uso son siempre iniciados por un actor y son escritos desde el punto de vista del actor.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+1 Escenarios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95BA0E-79C6-4805-9EED-3C9F598A6C28}"/>
              </a:ext>
            </a:extLst>
          </p:cNvPr>
          <p:cNvSpPr txBox="1"/>
          <p:nvPr/>
        </p:nvSpPr>
        <p:spPr>
          <a:xfrm>
            <a:off x="1503438" y="2073275"/>
            <a:ext cx="17097223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CL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structurar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 Casos de Uso</a:t>
            </a:r>
            <a:endParaRPr lang="es-419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La estructuración de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casos de uso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busca simplificar la explicación del funcionamiento del sistema y es el primer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paso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para contemplar la reutilización y la 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modularización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en la definición del diagrama de clases. consta de cuatro casos posibles, la explicación contiene la repercusión 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el modelo de clases resultantes</a:t>
            </a:r>
          </a:p>
          <a:p>
            <a:pPr algn="just"/>
            <a:endParaRPr lang="es-CL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419" sz="3200" b="1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CL" sz="3200" b="1" dirty="0">
                <a:latin typeface="Arial" panose="020B0604020202020204" pitchFamily="34" charset="0"/>
                <a:cs typeface="Arial" panose="020B0604020202020204" pitchFamily="34" charset="0"/>
              </a:rPr>
              <a:t>Generalización de actores</a:t>
            </a:r>
            <a:r>
              <a:rPr lang="es-419" sz="3200" dirty="0">
                <a:latin typeface="Arial" panose="020B0604020202020204" pitchFamily="34" charset="0"/>
                <a:cs typeface="Arial" panose="020B0604020202020204" pitchFamily="34" charset="0"/>
              </a:rPr>
              <a:t>: P</a:t>
            </a:r>
            <a:r>
              <a:rPr lang="es-CL" sz="3200" dirty="0" err="1">
                <a:latin typeface="Arial" panose="020B0604020202020204" pitchFamily="34" charset="0"/>
                <a:cs typeface="Arial" panose="020B0604020202020204" pitchFamily="34" charset="0"/>
              </a:rPr>
              <a:t>ermite</a:t>
            </a:r>
            <a:r>
              <a:rPr lang="es-CL" sz="3200" dirty="0">
                <a:latin typeface="Arial" panose="020B0604020202020204" pitchFamily="34" charset="0"/>
                <a:cs typeface="Arial" panose="020B0604020202020204" pitchFamily="34" charset="0"/>
              </a:rPr>
              <a:t> al analista identificar un rol que hace factor común de las funcionalidades de varios usuarios. Si el actor A1 puede hacer {UC1, UC2 y UC3} y el actor A2 puede hacer {UC1, UC3 y UC4} entonces se puede crear un actor A3 que puede hacer {UC1 y UC3}, que los actores A1 y A2 extiendan de A3, que A1 pueda hacer {UC2} y que A2 pueda hacer {UC4}. </a:t>
            </a:r>
          </a:p>
          <a:p>
            <a:pPr algn="just"/>
            <a:endParaRPr lang="es-E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4" descr="https://11e03c80-a-62cb3a1a-s-sites.googlegroups.com/site/alfonsoperezr/investigacion/estructuracin-y-especificacin-de-casos-de-uos/GenActor.JPG?attachauth=ANoY7crDNPqHXLF6ZiFIkabFtKxyc-xO2T3aLyOS6qL5UfbcpI35tLiYz_sYvcIfzMYOH6VPL76mX84J9-F4HYBKfoH75LrMASHcCiU1f1ESio75kroCHIf1UF1BPvpD_ytGui93fz96HgU_n7MddDHoOT78ZXOkS8f9eLROyg5t6oBYUXLfB4rJbeT7vypvRhkOqHcB-H21Vx2MkeFRerXK3F52g6Mr5Z_itVCZF0kpTyjZ9nTDY9WfG_o1AgQ42lQ-iyGsurEHgbHJeWtEB49IFoMU6Sli1P15KE1QzPkfbRn69ez1y7c%3D&amp;attredirects=0">
            <a:extLst>
              <a:ext uri="{FF2B5EF4-FFF2-40B4-BE49-F238E27FC236}">
                <a16:creationId xmlns:a16="http://schemas.microsoft.com/office/drawing/2014/main" id="{B33AC320-414A-8F2B-FBBE-BAAA5F6F5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450" y="7223285"/>
            <a:ext cx="10102137" cy="397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b="1" dirty="0"/>
              <a:t>Vista +1 Escenarios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C547EF4-A63B-4538-9DA9-11400E1BE6C3}"/>
              </a:ext>
            </a:extLst>
          </p:cNvPr>
          <p:cNvSpPr txBox="1"/>
          <p:nvPr/>
        </p:nvSpPr>
        <p:spPr>
          <a:xfrm>
            <a:off x="2127249" y="2225676"/>
            <a:ext cx="172930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200" b="1" dirty="0"/>
              <a:t>2. </a:t>
            </a:r>
            <a:r>
              <a:rPr lang="es-CL" sz="3200" b="1" dirty="0"/>
              <a:t>Generalización de casos de uso</a:t>
            </a:r>
            <a:r>
              <a:rPr lang="es-419" sz="3200" dirty="0"/>
              <a:t>: P</a:t>
            </a:r>
            <a:r>
              <a:rPr lang="es-CL" sz="3200" dirty="0" err="1"/>
              <a:t>ermite</a:t>
            </a:r>
            <a:r>
              <a:rPr lang="es-CL" sz="3200" dirty="0"/>
              <a:t> extraer factor común de dos o más casos de uso que comparten características. En la generalización de casos de uso</a:t>
            </a:r>
            <a:r>
              <a:rPr lang="es-419" sz="3200" dirty="0"/>
              <a:t> </a:t>
            </a:r>
            <a:r>
              <a:rPr lang="es-CL" sz="3200" dirty="0"/>
              <a:t>existe un casos de uso</a:t>
            </a:r>
            <a:r>
              <a:rPr lang="es-419" sz="3200" dirty="0"/>
              <a:t> </a:t>
            </a:r>
            <a:r>
              <a:rPr lang="es-CL" sz="3200" dirty="0"/>
              <a:t> padre (o base, o general) y un casos de uso</a:t>
            </a:r>
            <a:r>
              <a:rPr lang="es-419" sz="3200" dirty="0"/>
              <a:t> </a:t>
            </a:r>
            <a:r>
              <a:rPr lang="es-CL" sz="3200" dirty="0"/>
              <a:t>hijo que es una especialización del base. En estos casos el hijo hereda todas las características del padre, puede agregar nuevas características, y puede modificar (sobrescribir) características del padre excepto por las relaciones y los puntos de extensión.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8E203-15B1-75ED-C793-89767B68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6036687"/>
            <a:ext cx="10666638" cy="499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sz="4800" b="1" dirty="0"/>
              <a:t>Vista +1 Escenarios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24E93D-CF7C-4CCC-B423-75CF17C0A525}"/>
              </a:ext>
            </a:extLst>
          </p:cNvPr>
          <p:cNvSpPr txBox="1"/>
          <p:nvPr/>
        </p:nvSpPr>
        <p:spPr>
          <a:xfrm>
            <a:off x="1038425" y="1920874"/>
            <a:ext cx="18027250" cy="4743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419" sz="3200" dirty="0"/>
              <a:t>3. C</a:t>
            </a:r>
            <a:r>
              <a:rPr lang="es-CL" sz="3200" dirty="0" err="1"/>
              <a:t>uando</a:t>
            </a:r>
            <a:r>
              <a:rPr lang="es-CL" sz="3200" dirty="0"/>
              <a:t> </a:t>
            </a:r>
            <a:r>
              <a:rPr lang="es-419" sz="3200" dirty="0"/>
              <a:t>se </a:t>
            </a:r>
            <a:r>
              <a:rPr lang="es-CL" sz="3200" dirty="0"/>
              <a:t>relaciona</a:t>
            </a:r>
            <a:r>
              <a:rPr lang="es-419" sz="3200" dirty="0"/>
              <a:t>n</a:t>
            </a:r>
            <a:r>
              <a:rPr lang="es-CL" sz="3200" dirty="0"/>
              <a:t> dos casos de uso con un </a:t>
            </a:r>
            <a:r>
              <a:rPr lang="es-419" sz="3200" b="1" dirty="0"/>
              <a:t>&lt;&lt;</a:t>
            </a:r>
            <a:r>
              <a:rPr lang="es-419" sz="3200" b="1" dirty="0" err="1"/>
              <a:t>include</a:t>
            </a:r>
            <a:r>
              <a:rPr lang="es-419" sz="3200" b="1" dirty="0"/>
              <a:t>&gt;&gt; , </a:t>
            </a:r>
            <a:r>
              <a:rPr lang="es-419" sz="3200" dirty="0"/>
              <a:t>establece </a:t>
            </a:r>
            <a:r>
              <a:rPr lang="es-CL" sz="3200" dirty="0"/>
              <a:t>que el primer caso de uso base</a:t>
            </a:r>
            <a:r>
              <a:rPr lang="es-419" sz="3200" dirty="0"/>
              <a:t> </a:t>
            </a:r>
            <a:r>
              <a:rPr lang="es-CL" sz="3200" dirty="0"/>
              <a:t>incluye al </a:t>
            </a:r>
            <a:r>
              <a:rPr lang="es-CL" sz="3200" dirty="0" err="1"/>
              <a:t>segund</a:t>
            </a:r>
            <a:r>
              <a:rPr lang="es-CL" sz="3200" dirty="0"/>
              <a:t>, es decir, el segundo es parte esencial del primero. Sin el segundo, el primero no podría funcionar bien; pues no podría cumplir su objetivo.</a:t>
            </a:r>
            <a:endParaRPr lang="es-419" sz="3200" dirty="0"/>
          </a:p>
          <a:p>
            <a:pPr algn="just"/>
            <a:endParaRPr lang="es-419" sz="3200" dirty="0"/>
          </a:p>
          <a:p>
            <a:pPr algn="just"/>
            <a:r>
              <a:rPr lang="es-419" sz="3200" dirty="0"/>
              <a:t>4. Al contrario, cuando se relacionan dos </a:t>
            </a:r>
            <a:r>
              <a:rPr lang="es-CL" sz="3200" dirty="0"/>
              <a:t>caso</a:t>
            </a:r>
            <a:r>
              <a:rPr lang="es-419" sz="3200" dirty="0"/>
              <a:t>s de uso con un &lt;&lt;</a:t>
            </a:r>
            <a:r>
              <a:rPr lang="es-CL" sz="3200" b="1" dirty="0" err="1"/>
              <a:t>extend</a:t>
            </a:r>
            <a:r>
              <a:rPr lang="es-419" sz="3200" dirty="0"/>
              <a:t>&gt;&gt;</a:t>
            </a:r>
            <a:r>
              <a:rPr lang="es-CL" sz="3200" dirty="0"/>
              <a:t> el caso de uso de extensión no es indispensable que ocurra, y cuando lo hace ofrece un valor extra (extiende) al objetivo original del caso de uso base. En cambio en el </a:t>
            </a:r>
            <a:r>
              <a:rPr lang="es-419" sz="3200" b="1" dirty="0"/>
              <a:t>&lt;&lt;</a:t>
            </a:r>
            <a:r>
              <a:rPr lang="es-419" sz="3200" b="1" dirty="0" err="1"/>
              <a:t>include</a:t>
            </a:r>
            <a:r>
              <a:rPr lang="es-419" sz="3200" b="1" dirty="0"/>
              <a:t>&gt;&gt; </a:t>
            </a:r>
            <a:r>
              <a:rPr lang="es-CL" sz="3200" dirty="0"/>
              <a:t>es necesario que ocurra el caso incluido, tan sólo para satisfacer el objetivo del caso de uso base. </a:t>
            </a:r>
            <a:r>
              <a:rPr lang="es-419" sz="3200" dirty="0"/>
              <a:t>   </a:t>
            </a:r>
            <a:endParaRPr lang="es-CL" sz="3200" dirty="0"/>
          </a:p>
          <a:p>
            <a:pPr marL="442913" lvl="1" indent="-380999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endParaRPr lang="es-ES" sz="3200" dirty="0"/>
          </a:p>
        </p:txBody>
      </p:sp>
      <p:sp>
        <p:nvSpPr>
          <p:cNvPr id="3" name="AutoShape 2" descr="Qué es un arquitecto de soluciones? - Conexiam">
            <a:extLst>
              <a:ext uri="{FF2B5EF4-FFF2-40B4-BE49-F238E27FC236}">
                <a16:creationId xmlns:a16="http://schemas.microsoft.com/office/drawing/2014/main" id="{2C3BC73C-EA39-4F6D-BAA8-A611341A6B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5292A-96AD-02CA-A426-1FEA7C899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461" y="6035675"/>
            <a:ext cx="7211977" cy="497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07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4625</TotalTime>
  <Words>800</Words>
  <Application>Microsoft Office PowerPoint</Application>
  <PresentationFormat>Personalizado</PresentationFormat>
  <Paragraphs>32</Paragraphs>
  <Slides>12</Slides>
  <Notes>0</Notes>
  <HiddenSlides>2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ARQUITECTURA DE SOFTWARE</vt:lpstr>
      <vt:lpstr>VISTA DE ESCENARIOS</vt:lpstr>
      <vt:lpstr>Vista +1 Escenarios</vt:lpstr>
      <vt:lpstr>Presentación de PowerPoint</vt:lpstr>
      <vt:lpstr>Presentación de PowerPoint</vt:lpstr>
      <vt:lpstr>Vista +1 Escenarios</vt:lpstr>
      <vt:lpstr>Presentación de PowerPoint</vt:lpstr>
      <vt:lpstr>Vista +1 Escenarios</vt:lpstr>
      <vt:lpstr>Presentación de PowerPoint</vt:lpstr>
      <vt:lpstr>Vista +1 Escenarios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214</cp:revision>
  <dcterms:created xsi:type="dcterms:W3CDTF">2022-07-20T19:15:37Z</dcterms:created>
  <dcterms:modified xsi:type="dcterms:W3CDTF">2023-07-07T00:39:10Z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