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61" r:id="rId5"/>
    <p:sldId id="344" r:id="rId6"/>
    <p:sldId id="339" r:id="rId7"/>
    <p:sldId id="347" r:id="rId8"/>
    <p:sldId id="340" r:id="rId9"/>
    <p:sldId id="341" r:id="rId10"/>
    <p:sldId id="342" r:id="rId11"/>
    <p:sldId id="348" r:id="rId12"/>
    <p:sldId id="345" r:id="rId1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03714-20DE-4F12-A271-C0C120F9B211}" v="3" dt="2023-06-24T20:41:52.6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onzalo Herrera Francesconi" userId="d236637c-2d4e-4d8b-b3ce-0a0359776a2f" providerId="ADAL" clId="{0BA03714-20DE-4F12-A271-C0C120F9B211}"/>
    <pc:docChg chg="custSel addSld modSld">
      <pc:chgData name="Fernando Gonzalo Herrera Francesconi" userId="d236637c-2d4e-4d8b-b3ce-0a0359776a2f" providerId="ADAL" clId="{0BA03714-20DE-4F12-A271-C0C120F9B211}" dt="2023-06-24T20:42:22.097" v="191" actId="20577"/>
      <pc:docMkLst>
        <pc:docMk/>
      </pc:docMkLst>
      <pc:sldChg chg="delSp modSp add mod">
        <pc:chgData name="Fernando Gonzalo Herrera Francesconi" userId="d236637c-2d4e-4d8b-b3ce-0a0359776a2f" providerId="ADAL" clId="{0BA03714-20DE-4F12-A271-C0C120F9B211}" dt="2023-06-24T20:42:22.097" v="191" actId="20577"/>
        <pc:sldMkLst>
          <pc:docMk/>
          <pc:sldMk cId="2708600214" sldId="348"/>
        </pc:sldMkLst>
        <pc:spChg chg="mod">
          <ac:chgData name="Fernando Gonzalo Herrera Francesconi" userId="d236637c-2d4e-4d8b-b3ce-0a0359776a2f" providerId="ADAL" clId="{0BA03714-20DE-4F12-A271-C0C120F9B211}" dt="2023-06-24T20:40:08.006" v="62" actId="20577"/>
          <ac:spMkLst>
            <pc:docMk/>
            <pc:sldMk cId="2708600214" sldId="348"/>
            <ac:spMk id="2" creationId="{7232B839-E8CF-BF4D-93B8-0EE81E2A4A95}"/>
          </ac:spMkLst>
        </pc:spChg>
        <pc:spChg chg="del">
          <ac:chgData name="Fernando Gonzalo Herrera Francesconi" userId="d236637c-2d4e-4d8b-b3ce-0a0359776a2f" providerId="ADAL" clId="{0BA03714-20DE-4F12-A271-C0C120F9B211}" dt="2023-06-24T20:40:19.964" v="63" actId="478"/>
          <ac:spMkLst>
            <pc:docMk/>
            <pc:sldMk cId="2708600214" sldId="348"/>
            <ac:spMk id="4" creationId="{FC547EF4-A63B-4538-9DA9-11400E1BE6C3}"/>
          </ac:spMkLst>
        </pc:spChg>
        <pc:spChg chg="mod">
          <ac:chgData name="Fernando Gonzalo Herrera Francesconi" userId="d236637c-2d4e-4d8b-b3ce-0a0359776a2f" providerId="ADAL" clId="{0BA03714-20DE-4F12-A271-C0C120F9B211}" dt="2023-06-24T20:42:22.097" v="191" actId="20577"/>
          <ac:spMkLst>
            <pc:docMk/>
            <pc:sldMk cId="2708600214" sldId="348"/>
            <ac:spMk id="6" creationId="{C5ACC42E-C935-A1A0-AD72-703A96FEF66F}"/>
          </ac:spMkLst>
        </pc:spChg>
        <pc:picChg chg="del">
          <ac:chgData name="Fernando Gonzalo Herrera Francesconi" userId="d236637c-2d4e-4d8b-b3ce-0a0359776a2f" providerId="ADAL" clId="{0BA03714-20DE-4F12-A271-C0C120F9B211}" dt="2023-06-24T20:40:26.871" v="64" actId="478"/>
          <ac:picMkLst>
            <pc:docMk/>
            <pc:sldMk cId="2708600214" sldId="348"/>
            <ac:picMk id="7" creationId="{9B2767D3-B447-CCA3-12FB-D744D50F89E6}"/>
          </ac:picMkLst>
        </pc:picChg>
        <pc:picChg chg="del">
          <ac:chgData name="Fernando Gonzalo Herrera Francesconi" userId="d236637c-2d4e-4d8b-b3ce-0a0359776a2f" providerId="ADAL" clId="{0BA03714-20DE-4F12-A271-C0C120F9B211}" dt="2023-06-24T20:40:26.871" v="64" actId="478"/>
          <ac:picMkLst>
            <pc:docMk/>
            <pc:sldMk cId="2708600214" sldId="348"/>
            <ac:picMk id="8" creationId="{AF0D1352-3652-11BB-B560-099A6B46146B}"/>
          </ac:picMkLst>
        </pc:picChg>
        <pc:picChg chg="del">
          <ac:chgData name="Fernando Gonzalo Herrera Francesconi" userId="d236637c-2d4e-4d8b-b3ce-0a0359776a2f" providerId="ADAL" clId="{0BA03714-20DE-4F12-A271-C0C120F9B211}" dt="2023-06-24T20:40:26.871" v="64" actId="478"/>
          <ac:picMkLst>
            <pc:docMk/>
            <pc:sldMk cId="2708600214" sldId="348"/>
            <ac:picMk id="9" creationId="{D5A8DF9B-3897-D2D5-9F67-E4F52EAEE430}"/>
          </ac:picMkLst>
        </pc:picChg>
        <pc:picChg chg="del">
          <ac:chgData name="Fernando Gonzalo Herrera Francesconi" userId="d236637c-2d4e-4d8b-b3ce-0a0359776a2f" providerId="ADAL" clId="{0BA03714-20DE-4F12-A271-C0C120F9B211}" dt="2023-06-24T20:40:26.871" v="64" actId="478"/>
          <ac:picMkLst>
            <pc:docMk/>
            <pc:sldMk cId="2708600214" sldId="348"/>
            <ac:picMk id="10" creationId="{FD7FF998-DF7A-E40B-3C5F-5AA0B969EF5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oC4F3PILUM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803700"/>
            <a:ext cx="8749511" cy="584775"/>
          </a:xfrm>
        </p:spPr>
        <p:txBody>
          <a:bodyPr/>
          <a:lstStyle/>
          <a:p>
            <a:r>
              <a:rPr lang="es-ES" sz="3800" spc="-10" dirty="0"/>
              <a:t>A</a:t>
            </a:r>
            <a:r>
              <a:rPr lang="es-CL" spc="-10" dirty="0"/>
              <a:t>RQUITECTURA DE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dirty="0">
                <a:latin typeface="Arial"/>
                <a:cs typeface="Arial"/>
              </a:rPr>
              <a:t>ARQUITECTURA – ASY4131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1015663"/>
          </a:xfrm>
        </p:spPr>
        <p:txBody>
          <a:bodyPr/>
          <a:lstStyle/>
          <a:p>
            <a:pPr algn="r"/>
            <a:r>
              <a:rPr lang="es-ES" sz="6600" dirty="0"/>
              <a:t>Vista de Despliegue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6699250" y="6082347"/>
            <a:ext cx="78832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2.4.1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77875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Conociendo el modelo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5029200" y="4134542"/>
            <a:ext cx="1066165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“ La función de un buen software es hacer que lo complejo se vea simple ” </a:t>
            </a:r>
            <a:r>
              <a:rPr lang="es-ES" sz="3200" i="1" dirty="0">
                <a:latin typeface="Arial" panose="020B0604020202020204" pitchFamily="34" charset="0"/>
                <a:cs typeface="Arial" panose="020B0604020202020204" pitchFamily="34" charset="0"/>
              </a:rPr>
              <a:t>(Grady Booch).</a:t>
            </a:r>
            <a:endParaRPr lang="es-E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de Despliegue</a:t>
            </a:r>
            <a:endParaRPr lang="es-CL" dirty="0"/>
          </a:p>
        </p:txBody>
      </p:sp>
      <p:pic>
        <p:nvPicPr>
          <p:cNvPr id="2" name="5 Imagen">
            <a:extLst>
              <a:ext uri="{FF2B5EF4-FFF2-40B4-BE49-F238E27FC236}">
                <a16:creationId xmlns:a16="http://schemas.microsoft.com/office/drawing/2014/main" id="{DB52804D-CA57-9C80-5CB6-C7E1E5AAC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7" b="61304"/>
          <a:stretch/>
        </p:blipFill>
        <p:spPr>
          <a:xfrm>
            <a:off x="9091020" y="1387475"/>
            <a:ext cx="9647830" cy="3785603"/>
          </a:xfrm>
          <a:prstGeom prst="rect">
            <a:avLst/>
          </a:prstGeom>
        </p:spPr>
      </p:pic>
      <p:pic>
        <p:nvPicPr>
          <p:cNvPr id="7" name="7 Imagen" descr="Ejemplo de diagrama de componentes UML de compras en línea con tres subsistemas relacionados: tienda web, almacenes y contabilidad.">
            <a:extLst>
              <a:ext uri="{FF2B5EF4-FFF2-40B4-BE49-F238E27FC236}">
                <a16:creationId xmlns:a16="http://schemas.microsoft.com/office/drawing/2014/main" id="{466D66F0-1F23-3F4A-1E1C-F1BB584E856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1870075"/>
            <a:ext cx="6564143" cy="91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s://manuel.cillero.es/wp-content/uploads/2013/11/paquetes.png">
            <a:extLst>
              <a:ext uri="{FF2B5EF4-FFF2-40B4-BE49-F238E27FC236}">
                <a16:creationId xmlns:a16="http://schemas.microsoft.com/office/drawing/2014/main" id="{EA0C2E63-42BF-8BEE-7C66-DE6A72795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171" y="5426075"/>
            <a:ext cx="8985479" cy="574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4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Vista de Despliegue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38370A-40EC-44C6-8E52-A1E7184FD491}"/>
              </a:ext>
            </a:extLst>
          </p:cNvPr>
          <p:cNvSpPr txBox="1"/>
          <p:nvPr/>
        </p:nvSpPr>
        <p:spPr>
          <a:xfrm>
            <a:off x="1212850" y="2454275"/>
            <a:ext cx="16792422" cy="4145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s-E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/>
              </a:rPr>
              <a:t>La </a:t>
            </a:r>
            <a:r>
              <a:rPr lang="es-ES" sz="32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/>
              </a:rPr>
              <a:t>Vista de Despliegue </a:t>
            </a:r>
            <a:r>
              <a:rPr lang="es-E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/>
              </a:rPr>
              <a:t>muestra el sistema desde la perspectiva de un programador y se ocupa de la gestión del software, o sea,  muestra como está dividido el sistema en componentes y las dependencias que hay entre esos componentes. </a:t>
            </a:r>
          </a:p>
          <a:p>
            <a:pPr marL="0" lvl="1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s-E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/>
              </a:rPr>
              <a:t>En esta vista se modelan los </a:t>
            </a:r>
            <a:r>
              <a:rPr lang="es-ES" sz="32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/>
              </a:rPr>
              <a:t>diagramas de componentes </a:t>
            </a:r>
            <a:r>
              <a:rPr lang="es-E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/>
              </a:rPr>
              <a:t>que representa cómo un sistema de software es dividido en componentes y muestra las dependencias entre estos componentes. Los componentes físicos incluyen archivos, cabeceras, bibliotecas compartidas, módulos, ejecutables, o paquetes y </a:t>
            </a:r>
            <a:r>
              <a:rPr lang="es-ES" sz="32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/>
              </a:rPr>
              <a:t>diagrama de paquetes</a:t>
            </a:r>
            <a:r>
              <a:rPr lang="es-ES" sz="3200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  <a:sym typeface="Arial"/>
              </a:rPr>
              <a:t> que representa las dependencias entre los paquetes que componen un modelo. Es decir, muestra cómo un sistema está dividido en agrupaciones lógicas y las dependencias entre esas agrupaciones.</a:t>
            </a:r>
          </a:p>
        </p:txBody>
      </p:sp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49" y="777875"/>
            <a:ext cx="16988263" cy="738664"/>
          </a:xfrm>
        </p:spPr>
        <p:txBody>
          <a:bodyPr/>
          <a:lstStyle/>
          <a:p>
            <a:r>
              <a:rPr lang="es-ES" dirty="0"/>
              <a:t>Vista de Despliegue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547EF4-A63B-4538-9DA9-11400E1BE6C3}"/>
              </a:ext>
            </a:extLst>
          </p:cNvPr>
          <p:cNvSpPr txBox="1"/>
          <p:nvPr/>
        </p:nvSpPr>
        <p:spPr>
          <a:xfrm>
            <a:off x="1441450" y="2911475"/>
            <a:ext cx="18400132" cy="769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200" b="1" dirty="0"/>
              <a:t>Componente</a:t>
            </a:r>
            <a:r>
              <a:rPr lang="es-419" sz="3200" dirty="0"/>
              <a:t>: S</a:t>
            </a:r>
            <a:r>
              <a:rPr lang="es-CL" sz="3200" dirty="0"/>
              <a:t>e representa como un rectángulo, con dos pequeños</a:t>
            </a:r>
            <a:r>
              <a:rPr lang="es-419" sz="3200" dirty="0"/>
              <a:t> </a:t>
            </a:r>
            <a:r>
              <a:rPr lang="es-CL" sz="3200" dirty="0"/>
              <a:t>rectángulos superpuestos perpendicularmente en el lado izquierdo.</a:t>
            </a:r>
            <a:r>
              <a:rPr lang="es-419" sz="3200" dirty="0"/>
              <a:t> </a:t>
            </a:r>
            <a:r>
              <a:rPr lang="es-CL" sz="3200" dirty="0"/>
              <a:t>Para distinguir distintos tipos de componentes se puede asignar un estereotipo, cuyo nombre estará́ dentro del símbolo: </a:t>
            </a:r>
            <a:r>
              <a:rPr lang="es-CL" sz="3200" b="1" dirty="0"/>
              <a:t>&lt;&lt; ... &gt;&gt;</a:t>
            </a:r>
          </a:p>
          <a:p>
            <a:pPr algn="just"/>
            <a:endParaRPr lang="es-419" sz="3200" dirty="0"/>
          </a:p>
          <a:p>
            <a:pPr algn="just"/>
            <a:r>
              <a:rPr lang="es-CL" sz="3200" b="1" dirty="0"/>
              <a:t>Interfaz</a:t>
            </a:r>
            <a:r>
              <a:rPr lang="es-419" sz="3200" dirty="0"/>
              <a:t>: </a:t>
            </a:r>
            <a:r>
              <a:rPr lang="es-CL" sz="3200" dirty="0"/>
              <a:t>Se representa como un pequeño circulo situado junto al componente que lo implementa y unido a él por una línea continua. La interfaz puede tener un nombre que se escribe junto al circulo. Un componente puede proporcionar más de una interfaz.</a:t>
            </a:r>
            <a:endParaRPr lang="es-419" sz="3200" dirty="0"/>
          </a:p>
          <a:p>
            <a:pPr algn="just"/>
            <a:endParaRPr lang="es-419" sz="3200" dirty="0"/>
          </a:p>
          <a:p>
            <a:pPr algn="just"/>
            <a:r>
              <a:rPr lang="es-CL" sz="3200" b="1" dirty="0"/>
              <a:t>Paquete</a:t>
            </a:r>
            <a:r>
              <a:rPr lang="es-419" sz="3200" dirty="0"/>
              <a:t>: </a:t>
            </a:r>
            <a:r>
              <a:rPr lang="es-CL" sz="3200" dirty="0"/>
              <a:t>Un paquete se representa con un icono de carpeta</a:t>
            </a:r>
            <a:endParaRPr lang="es-419" sz="3200" dirty="0"/>
          </a:p>
          <a:p>
            <a:pPr algn="just"/>
            <a:endParaRPr lang="es-419" sz="3200" b="1" dirty="0"/>
          </a:p>
          <a:p>
            <a:pPr algn="just"/>
            <a:endParaRPr lang="es-419" sz="3200" b="1" dirty="0"/>
          </a:p>
          <a:p>
            <a:pPr algn="just"/>
            <a:r>
              <a:rPr lang="es-CL" sz="3200" b="1" dirty="0"/>
              <a:t>Relación de dependencia</a:t>
            </a:r>
            <a:r>
              <a:rPr lang="es-419" sz="3200" dirty="0"/>
              <a:t>: </a:t>
            </a:r>
            <a:r>
              <a:rPr lang="es-CL" sz="3200" dirty="0"/>
              <a:t>Una relación de dependencia se representa mediante una línea discontinua con una flecha que apunta al componente o interfaz que provee del servicio o facilidad al otro. La relación puede tener un estereotipo que se coloca junto a la línea, entre el símbolo: </a:t>
            </a:r>
            <a:r>
              <a:rPr lang="es-CL" sz="3200" b="1" dirty="0"/>
              <a:t>&lt;&lt;...&gt;&gt;</a:t>
            </a:r>
          </a:p>
          <a:p>
            <a:pPr marL="442913" lvl="1" indent="-380999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endParaRPr lang="es-CL" sz="3200" dirty="0"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3 Rectángulo">
            <a:extLst>
              <a:ext uri="{FF2B5EF4-FFF2-40B4-BE49-F238E27FC236}">
                <a16:creationId xmlns:a16="http://schemas.microsoft.com/office/drawing/2014/main" id="{C5ACC42E-C935-A1A0-AD72-703A96FEF66F}"/>
              </a:ext>
            </a:extLst>
          </p:cNvPr>
          <p:cNvSpPr/>
          <p:nvPr/>
        </p:nvSpPr>
        <p:spPr>
          <a:xfrm>
            <a:off x="2511865" y="2025621"/>
            <a:ext cx="13500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s-CL" sz="36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Elementos del diagrama de componentes</a:t>
            </a:r>
            <a:r>
              <a:rPr lang="es-419" sz="36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y el diagrama de paquetes </a:t>
            </a:r>
            <a:r>
              <a:rPr lang="es-CL" sz="3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p:pic>
        <p:nvPicPr>
          <p:cNvPr id="7" name="Picture 2" descr="http://manuel.cillero.es/wp-content/uploads/2013/11/componente.png?x58486">
            <a:extLst>
              <a:ext uri="{FF2B5EF4-FFF2-40B4-BE49-F238E27FC236}">
                <a16:creationId xmlns:a16="http://schemas.microsoft.com/office/drawing/2014/main" id="{9B2767D3-B447-CCA3-12FB-D744D50F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13" y="2911475"/>
            <a:ext cx="1374325" cy="77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manuel.cillero.es/wp-content/uploads/2013/11/interfaz.png?x58486">
            <a:extLst>
              <a:ext uri="{FF2B5EF4-FFF2-40B4-BE49-F238E27FC236}">
                <a16:creationId xmlns:a16="http://schemas.microsoft.com/office/drawing/2014/main" id="{AF0D1352-3652-11BB-B560-099A6B461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4" y="4979364"/>
            <a:ext cx="1364376" cy="56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Resultado de imagen para elementos que componen un diagrama de paquetes en uml">
            <a:extLst>
              <a:ext uri="{FF2B5EF4-FFF2-40B4-BE49-F238E27FC236}">
                <a16:creationId xmlns:a16="http://schemas.microsoft.com/office/drawing/2014/main" id="{D5A8DF9B-3897-D2D5-9F67-E4F52EAEE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56" y="6841056"/>
            <a:ext cx="1122862" cy="100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Resultado de imagen para elementos que componen un diagrama de paquetes en uml">
            <a:extLst>
              <a:ext uri="{FF2B5EF4-FFF2-40B4-BE49-F238E27FC236}">
                <a16:creationId xmlns:a16="http://schemas.microsoft.com/office/drawing/2014/main" id="{FD7FF998-DF7A-E40B-3C5F-5AA0B969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32" y="8440432"/>
            <a:ext cx="1165117" cy="699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4800" b="1" dirty="0"/>
              <a:t>Vista de Despliegue</a:t>
            </a:r>
            <a:endParaRPr lang="es-CL" dirty="0"/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BFA9DEE5-608A-32EE-B79D-E586BBEE1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71" y="1768475"/>
            <a:ext cx="7436988" cy="42365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AEB9AC2-95AD-B923-E07A-FA3BABCB1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71" y="6188075"/>
            <a:ext cx="10205358" cy="4525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Imagen relacionada">
            <a:extLst>
              <a:ext uri="{FF2B5EF4-FFF2-40B4-BE49-F238E27FC236}">
                <a16:creationId xmlns:a16="http://schemas.microsoft.com/office/drawing/2014/main" id="{3A62F7F3-58A3-957E-A815-7023D383A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2850" y="2344027"/>
            <a:ext cx="6142602" cy="4236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49" y="777875"/>
            <a:ext cx="16988263" cy="738664"/>
          </a:xfrm>
        </p:spPr>
        <p:txBody>
          <a:bodyPr/>
          <a:lstStyle/>
          <a:p>
            <a:r>
              <a:rPr lang="es-ES" dirty="0"/>
              <a:t>Visualicemos un ejemplo</a:t>
            </a:r>
            <a:endParaRPr lang="es-CL" dirty="0"/>
          </a:p>
        </p:txBody>
      </p:sp>
      <p:sp>
        <p:nvSpPr>
          <p:cNvPr id="6" name="3 Rectángulo">
            <a:extLst>
              <a:ext uri="{FF2B5EF4-FFF2-40B4-BE49-F238E27FC236}">
                <a16:creationId xmlns:a16="http://schemas.microsoft.com/office/drawing/2014/main" id="{C5ACC42E-C935-A1A0-AD72-703A96FEF66F}"/>
              </a:ext>
            </a:extLst>
          </p:cNvPr>
          <p:cNvSpPr/>
          <p:nvPr/>
        </p:nvSpPr>
        <p:spPr>
          <a:xfrm>
            <a:off x="2511865" y="2025621"/>
            <a:ext cx="1473179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s-CL" sz="36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Para ver un ejemplo de cómo se crea un  diagrama de </a:t>
            </a:r>
            <a:r>
              <a:rPr lang="es-419" sz="36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paquetes (6 </a:t>
            </a:r>
            <a:r>
              <a:rPr lang="es-419" sz="3600" b="1" kern="1200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mins</a:t>
            </a:r>
            <a:r>
              <a:rPr lang="es-419" sz="3600" b="1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) </a:t>
            </a:r>
            <a:r>
              <a:rPr lang="es-CL" sz="3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endParaRPr lang="es-CL" sz="3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algn="l" rtl="0"/>
            <a:r>
              <a:rPr lang="es-CL" sz="36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2"/>
              </a:rPr>
              <a:t>https://www.youtube.com/watch?v=poC4F3PILUM</a:t>
            </a:r>
            <a:r>
              <a:rPr lang="es-CL" sz="36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l" rtl="0"/>
            <a:endParaRPr lang="es-CL" sz="3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algn="l" rtl="0"/>
            <a:endParaRPr lang="es-CL" sz="3600" kern="1200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60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GRACIAS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3882</TotalTime>
  <Words>363</Words>
  <Application>Microsoft Office PowerPoint</Application>
  <PresentationFormat>Personalizado</PresentationFormat>
  <Paragraphs>26</Paragraphs>
  <Slides>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Office Theme</vt:lpstr>
      <vt:lpstr>ARQUITECTURA DE SOFTWARE</vt:lpstr>
      <vt:lpstr>Vista de Despliegue</vt:lpstr>
      <vt:lpstr>Conociendo el modelo</vt:lpstr>
      <vt:lpstr>Vista de Despliegue</vt:lpstr>
      <vt:lpstr>Presentación de PowerPoint</vt:lpstr>
      <vt:lpstr>Vista de Despliegue</vt:lpstr>
      <vt:lpstr>Presentación de PowerPoint</vt:lpstr>
      <vt:lpstr>Visualicemos un ejemplo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217</cp:revision>
  <dcterms:created xsi:type="dcterms:W3CDTF">2022-07-20T19:15:37Z</dcterms:created>
  <dcterms:modified xsi:type="dcterms:W3CDTF">2023-07-07T01:51:27Z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