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58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Luis" initials="I" lastIdx="1" clrIdx="0">
    <p:extLst>
      <p:ext uri="{19B8F6BF-5375-455C-9EA6-DF929625EA0E}">
        <p15:presenceInfo xmlns:p15="http://schemas.microsoft.com/office/powerpoint/2012/main" userId="2a7b4a96f94a2f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 autoAdjust="0"/>
    <p:restoredTop sz="94660"/>
  </p:normalViewPr>
  <p:slideViewPr>
    <p:cSldViewPr>
      <p:cViewPr varScale="1">
        <p:scale>
          <a:sx n="87" d="100"/>
          <a:sy n="87" d="100"/>
        </p:scale>
        <p:origin x="17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35104392-7E98-4F64-9E2B-91789A1977AB}" type="slidenum">
              <a:rPr lang="ru-RU"/>
              <a:pPr>
                <a:defRPr/>
              </a:pPr>
              <a:t>‹Nº›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4724400"/>
            <a:ext cx="5903913" cy="11096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5611813"/>
            <a:ext cx="5903913" cy="6969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s-ES" noProof="0" smtClean="0"/>
              <a:t>Haga clic para editar el estilo de subtítulo del patrón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10413" y="257175"/>
            <a:ext cx="1854200" cy="57626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47813" y="257175"/>
            <a:ext cx="5410200" cy="57626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47813" y="9080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32413" y="9080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57175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908050"/>
            <a:ext cx="74168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512" y="4795838"/>
            <a:ext cx="8424936" cy="720725"/>
          </a:xfrm>
        </p:spPr>
        <p:txBody>
          <a:bodyPr/>
          <a:lstStyle/>
          <a:p>
            <a:r>
              <a:rPr lang="es-ES_tradnl" b="0" dirty="0"/>
              <a:t/>
            </a:r>
            <a:br>
              <a:rPr lang="es-ES_tradnl" b="0" dirty="0"/>
            </a:br>
            <a:r>
              <a:rPr lang="es-ES_tradnl" b="0" dirty="0"/>
              <a:t> Análisis de los Alquileres de Alojamientos Turísticos No Hosteleros en Málaga: Factores, Tendencias Y Excesos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</a:t>
            </a:r>
            <a:r>
              <a:rPr lang="es-ES" smtClean="0"/>
              <a:t>de regresión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6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en-US" dirty="0" smtClean="0"/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Download this template as well as our others at http://poweredtemplate.com/consulting-ppt-powerpoint-templates.html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5616575" cy="649287"/>
          </a:xfrm>
        </p:spPr>
        <p:txBody>
          <a:bodyPr/>
          <a:lstStyle/>
          <a:p>
            <a:pPr eaLnBrk="1" hangingPunct="1"/>
            <a:r>
              <a:rPr lang="es-ES" sz="4000" dirty="0" smtClean="0">
                <a:solidFill>
                  <a:schemeClr val="accent2"/>
                </a:solidFill>
              </a:rPr>
              <a:t>Objetivos del trabajo</a:t>
            </a:r>
            <a:endParaRPr lang="uk-UA" sz="4000" dirty="0" smtClean="0">
              <a:solidFill>
                <a:schemeClr val="accent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6454775" cy="420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2000" dirty="0" smtClean="0">
                <a:latin typeface="+mj-lt"/>
              </a:rPr>
              <a:t>Identificación de los factores determinantes del precio de los alojamientos turísticos no hosteleros de la ciudad de Málaga.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dirty="0" smtClean="0">
                <a:latin typeface="+mj-lt"/>
              </a:rPr>
              <a:t>Identificación de los barrios con mayor interés desde el punto de vista económico.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dirty="0" smtClean="0">
                <a:latin typeface="+mj-lt"/>
              </a:rPr>
              <a:t>Estudio del efecto de la localización del alojamiento.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dirty="0" smtClean="0">
                <a:latin typeface="+mj-lt"/>
              </a:rPr>
              <a:t>Creación de un modelo que permita, en base a las características del alojamiento, discriminar si el precio del mismo </a:t>
            </a:r>
            <a:r>
              <a:rPr lang="es-ES" sz="2000" smtClean="0">
                <a:latin typeface="+mj-lt"/>
              </a:rPr>
              <a:t>es excesivo o no.</a:t>
            </a:r>
            <a:endParaRPr lang="es-E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MARCO Y JUSTIFICACIÓN</a:t>
            </a:r>
            <a:endParaRPr lang="es-ES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251520" y="1141657"/>
            <a:ext cx="4176464" cy="5111750"/>
          </a:xfrm>
        </p:spPr>
        <p:txBody>
          <a:bodyPr/>
          <a:lstStyle/>
          <a:p>
            <a:r>
              <a:rPr lang="es-ES" sz="1600" dirty="0" smtClean="0"/>
              <a:t>El sector turístico es un pilar de la economía de Málaga</a:t>
            </a:r>
          </a:p>
          <a:p>
            <a:r>
              <a:rPr lang="es-ES" sz="1600" dirty="0" smtClean="0"/>
              <a:t>La estancia en alojamientos turísticos no reglados no para de aumentar. Su mercado es el que se analiza en este trabajo.</a:t>
            </a:r>
          </a:p>
          <a:p>
            <a:r>
              <a:rPr lang="es-ES" sz="1600" dirty="0" smtClean="0"/>
              <a:t>Estos alojamientos suelen ser anunciados en la plataforma </a:t>
            </a:r>
            <a:r>
              <a:rPr lang="es-ES" sz="1600" dirty="0" err="1" smtClean="0"/>
              <a:t>AirBNB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El crecimiento de este tipo de alojamientos trae una gran controversia.</a:t>
            </a:r>
          </a:p>
          <a:p>
            <a:r>
              <a:rPr lang="es-ES" sz="1600" dirty="0" smtClean="0"/>
              <a:t>El crecimiento de los alojamientos turísticos no hosteleros ha venido acompañado de un crecimiento del precio de los mismos.</a:t>
            </a:r>
          </a:p>
          <a:p>
            <a:r>
              <a:rPr lang="es-ES" sz="1600" dirty="0" smtClean="0"/>
              <a:t>Desde el punto de vista de los clientes, no hay forma de saber, más allá de la intuición, si un alojamiento es bueno o malo. (Los hoteles disponen de estrellas pero, como mucho, en </a:t>
            </a:r>
            <a:r>
              <a:rPr lang="es-ES" sz="1600" dirty="0" err="1" smtClean="0"/>
              <a:t>airbnb</a:t>
            </a:r>
            <a:r>
              <a:rPr lang="es-ES" sz="1600" dirty="0" smtClean="0"/>
              <a:t> hay reseñas). </a:t>
            </a:r>
            <a:endParaRPr lang="es-ES" sz="1600" dirty="0"/>
          </a:p>
          <a:p>
            <a:pPr marL="0" indent="0">
              <a:buNone/>
            </a:pPr>
            <a:endParaRPr lang="es-ES" sz="1400" dirty="0" smtClean="0"/>
          </a:p>
          <a:p>
            <a:endParaRPr lang="es-ES" sz="1400" dirty="0" smtClean="0"/>
          </a:p>
          <a:p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1412776"/>
            <a:ext cx="3550153" cy="244827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68" y="4077072"/>
            <a:ext cx="3690341" cy="205867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660232" y="6228661"/>
            <a:ext cx="347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b="0" dirty="0" smtClean="0"/>
              <a:t>Fuente: </a:t>
            </a:r>
            <a:r>
              <a:rPr lang="es-ES_tradnl" sz="1000" b="0" dirty="0" err="1" smtClean="0"/>
              <a:t>Euronews</a:t>
            </a:r>
            <a:r>
              <a:rPr lang="es-ES_tradnl" sz="1000" b="0" dirty="0"/>
              <a:t>. (2024, 7 de julio). </a:t>
            </a:r>
          </a:p>
        </p:txBody>
      </p:sp>
    </p:spTree>
    <p:extLst>
      <p:ext uri="{BB962C8B-B14F-4D97-AF65-F5344CB8AC3E}">
        <p14:creationId xmlns:p14="http://schemas.microsoft.com/office/powerpoint/2010/main" val="243998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DEL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1520" y="1052736"/>
            <a:ext cx="3632200" cy="5111750"/>
          </a:xfrm>
        </p:spPr>
        <p:txBody>
          <a:bodyPr/>
          <a:lstStyle/>
          <a:p>
            <a:r>
              <a:rPr lang="es-ES" sz="1800" dirty="0" smtClean="0"/>
              <a:t>Análisis del mercado de alquileres turísticos no hosteleros en Málaga</a:t>
            </a:r>
          </a:p>
          <a:p>
            <a:r>
              <a:rPr lang="es-ES" sz="1800" dirty="0" smtClean="0"/>
              <a:t>Hallar los determinantes del precio de los anuncios.</a:t>
            </a:r>
          </a:p>
          <a:p>
            <a:r>
              <a:rPr lang="es-ES" sz="1800" dirty="0" smtClean="0"/>
              <a:t>Desarrollo de un modelo que responda a la pregunta: </a:t>
            </a:r>
            <a:r>
              <a:rPr lang="es-ES_tradnl" sz="1800" dirty="0" smtClean="0"/>
              <a:t>¿</a:t>
            </a:r>
            <a:r>
              <a:rPr lang="es-ES_tradnl" sz="1800" dirty="0"/>
              <a:t>Es el precio de un determinado anuncio adecuado o excesivo? </a:t>
            </a:r>
            <a:endParaRPr lang="es-ES_tradnl" sz="1800" dirty="0" smtClean="0"/>
          </a:p>
          <a:p>
            <a:r>
              <a:rPr lang="es-ES_tradnl" sz="1800" b="1" dirty="0"/>
              <a:t>V</a:t>
            </a:r>
            <a:r>
              <a:rPr lang="es-ES_tradnl" sz="1800" b="1" dirty="0" smtClean="0"/>
              <a:t>isión </a:t>
            </a:r>
            <a:r>
              <a:rPr lang="es-ES_tradnl" sz="1800" b="1" dirty="0"/>
              <a:t>integral del mercado de alquiler de alojamientos turísticos no hoteleros en </a:t>
            </a:r>
            <a:r>
              <a:rPr lang="es-ES_tradnl" sz="1800" b="1" dirty="0" smtClean="0"/>
              <a:t>Málaga </a:t>
            </a:r>
            <a:endParaRPr lang="es-ES" sz="1800" b="1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427984" y="1196752"/>
            <a:ext cx="3632200" cy="51117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1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1331640" y="-26049"/>
            <a:ext cx="8136904" cy="1296144"/>
          </a:xfrm>
        </p:spPr>
        <p:txBody>
          <a:bodyPr/>
          <a:lstStyle/>
          <a:p>
            <a:r>
              <a:rPr lang="es-ES" dirty="0" smtClean="0"/>
              <a:t>Desarrollo y resultados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 bwMode="auto">
          <a:xfrm>
            <a:off x="323528" y="1370138"/>
            <a:ext cx="2304256" cy="4320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smtClean="0">
                <a:solidFill>
                  <a:schemeClr val="tx1"/>
                </a:solidFill>
                <a:latin typeface="Arial" charset="0"/>
              </a:rPr>
              <a:t>Análisis de la oferta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2036387" y="2104263"/>
            <a:ext cx="2135088" cy="39209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Análisis</a:t>
            </a:r>
            <a:r>
              <a:rPr kumimoji="0" lang="es-E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descriptivo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5397363" y="3421475"/>
            <a:ext cx="1800200" cy="36594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smtClean="0">
                <a:solidFill>
                  <a:schemeClr val="tx1"/>
                </a:solidFill>
                <a:latin typeface="Arial" charset="0"/>
              </a:rPr>
              <a:t>Análisis Clúster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3657624" y="2696243"/>
            <a:ext cx="2269531" cy="4547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Modelo</a:t>
            </a:r>
            <a:r>
              <a:rPr kumimoji="0" lang="es-E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Regresión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6969992" y="4086219"/>
            <a:ext cx="1833926" cy="39209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smtClean="0">
                <a:solidFill>
                  <a:schemeClr val="tx1"/>
                </a:solidFill>
                <a:latin typeface="Arial" charset="0"/>
              </a:rPr>
              <a:t>Modelo </a:t>
            </a:r>
            <a:r>
              <a:rPr lang="es-ES" sz="1600" dirty="0" err="1" smtClean="0">
                <a:solidFill>
                  <a:schemeClr val="tx1"/>
                </a:solidFill>
                <a:latin typeface="Arial" charset="0"/>
              </a:rPr>
              <a:t>Logit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lecha doblada 36"/>
          <p:cNvSpPr/>
          <p:nvPr/>
        </p:nvSpPr>
        <p:spPr bwMode="auto">
          <a:xfrm flipV="1">
            <a:off x="2843808" y="2496360"/>
            <a:ext cx="813816" cy="636431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lecha doblada 37"/>
          <p:cNvSpPr/>
          <p:nvPr/>
        </p:nvSpPr>
        <p:spPr bwMode="auto">
          <a:xfrm flipV="1">
            <a:off x="4586276" y="3150993"/>
            <a:ext cx="813816" cy="636431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lecha doblada 38"/>
          <p:cNvSpPr/>
          <p:nvPr/>
        </p:nvSpPr>
        <p:spPr bwMode="auto">
          <a:xfrm flipV="1">
            <a:off x="1187624" y="1802186"/>
            <a:ext cx="813816" cy="636431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lecha doblada 39"/>
          <p:cNvSpPr/>
          <p:nvPr/>
        </p:nvSpPr>
        <p:spPr bwMode="auto">
          <a:xfrm flipV="1">
            <a:off x="6156176" y="3798329"/>
            <a:ext cx="813816" cy="636431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la oferta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639762"/>
          </a:xfrm>
        </p:spPr>
        <p:txBody>
          <a:bodyPr/>
          <a:lstStyle/>
          <a:p>
            <a:r>
              <a:rPr lang="es-ES_tradnl" b="0" i="1" dirty="0"/>
              <a:t>¿Qué barrios son más atractivos turísticamente? 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6851104" cy="4770398"/>
          </a:xfrm>
          <a:prstGeom prst="rect">
            <a:avLst/>
          </a:prstGeom>
        </p:spPr>
      </p:pic>
      <p:sp>
        <p:nvSpPr>
          <p:cNvPr id="10" name="Llamada ovalada 9"/>
          <p:cNvSpPr/>
          <p:nvPr/>
        </p:nvSpPr>
        <p:spPr bwMode="auto">
          <a:xfrm>
            <a:off x="7164288" y="1084585"/>
            <a:ext cx="1979712" cy="1368152"/>
          </a:xfrm>
          <a:prstGeom prst="wedgeEllipseCallou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100" dirty="0" smtClean="0"/>
              <a:t>Centro supera los 5000 anuncios mientras los demás tienen menos de 1000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descriptivo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3" y="1052736"/>
            <a:ext cx="8785101" cy="5234408"/>
          </a:xfrm>
        </p:spPr>
      </p:pic>
      <p:sp>
        <p:nvSpPr>
          <p:cNvPr id="12" name="Llamada ovalada 11"/>
          <p:cNvSpPr/>
          <p:nvPr/>
        </p:nvSpPr>
        <p:spPr bwMode="auto">
          <a:xfrm>
            <a:off x="7138474" y="1484784"/>
            <a:ext cx="1979712" cy="1368152"/>
          </a:xfrm>
          <a:prstGeom prst="wedgeEllipseCallout">
            <a:avLst>
              <a:gd name="adj1" fmla="val -46148"/>
              <a:gd name="adj2" fmla="val 6185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 partir de los 250 euros por noche comienzan</a:t>
            </a:r>
            <a:r>
              <a:rPr kumimoji="0" lang="es-ES" sz="11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los </a:t>
            </a:r>
            <a:r>
              <a:rPr kumimoji="0" lang="es-ES" sz="11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outliers</a:t>
            </a:r>
            <a:r>
              <a:rPr kumimoji="0" lang="es-ES" sz="11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Llamada ovalada 12"/>
          <p:cNvSpPr/>
          <p:nvPr/>
        </p:nvSpPr>
        <p:spPr bwMode="auto">
          <a:xfrm>
            <a:off x="2051720" y="1700808"/>
            <a:ext cx="1979712" cy="1368152"/>
          </a:xfrm>
          <a:prstGeom prst="wedgeEllipseCallout">
            <a:avLst>
              <a:gd name="adj1" fmla="val -78568"/>
              <a:gd name="adj2" fmla="val 70854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La</a:t>
            </a:r>
            <a:r>
              <a:rPr kumimoji="0" lang="es-ES" sz="11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mayor parte de los anuncios se acumulan en el intervalo [0, 250] euros por noche.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la oferta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639762"/>
          </a:xfrm>
        </p:spPr>
        <p:txBody>
          <a:bodyPr/>
          <a:lstStyle/>
          <a:p>
            <a:r>
              <a:rPr lang="es-ES_tradnl" b="0" i="1" dirty="0" smtClean="0"/>
              <a:t>Caracterizando barrio a barrio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4347"/>
            <a:ext cx="6446556" cy="3936901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 bwMode="auto">
          <a:xfrm>
            <a:off x="6871263" y="2324645"/>
            <a:ext cx="1979712" cy="1368152"/>
          </a:xfrm>
          <a:prstGeom prst="wedgeEllipseCallout">
            <a:avLst>
              <a:gd name="adj1" fmla="val -49257"/>
              <a:gd name="adj2" fmla="val 55431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100" dirty="0" smtClean="0"/>
              <a:t>Todos los </a:t>
            </a:r>
            <a:r>
              <a:rPr lang="es-ES" sz="1100" dirty="0" err="1" smtClean="0"/>
              <a:t>outilers</a:t>
            </a:r>
            <a:r>
              <a:rPr lang="es-ES" sz="1100" dirty="0" smtClean="0"/>
              <a:t> se dan por precio superior al precio de mercado.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462426" y="5877272"/>
            <a:ext cx="7848872" cy="79208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Según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Kimes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y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Wirtz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(2015), son</a:t>
            </a:r>
            <a:r>
              <a:rPr kumimoji="0" lang="es-E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los barrios Centro y Este los que están más por encima del precio de mercado.</a:t>
            </a: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echa curvada hacia la derecha 25"/>
          <p:cNvSpPr/>
          <p:nvPr/>
        </p:nvSpPr>
        <p:spPr bwMode="auto">
          <a:xfrm>
            <a:off x="38953" y="3573016"/>
            <a:ext cx="395536" cy="2880320"/>
          </a:xfrm>
          <a:prstGeom prst="curvedRightArrow">
            <a:avLst>
              <a:gd name="adj1" fmla="val 25000"/>
              <a:gd name="adj2" fmla="val 97054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7"/>
            <a:ext cx="4464496" cy="27363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50" y="1052738"/>
            <a:ext cx="4495147" cy="27363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38548"/>
            <a:ext cx="5121084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184</TotalTime>
  <Words>471</Words>
  <Application>Microsoft Office PowerPoint</Application>
  <PresentationFormat>Presentación en pantalla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Arial</vt:lpstr>
      <vt:lpstr>template</vt:lpstr>
      <vt:lpstr>  Análisis de los Alquileres de Alojamientos Turísticos No Hosteleros en Málaga: Factores, Tendencias Y Excesos </vt:lpstr>
      <vt:lpstr>Objetivos del trabajo</vt:lpstr>
      <vt:lpstr>MARCO Y JUSTIFICACIÓN</vt:lpstr>
      <vt:lpstr>OBJETIVO DEL TRABAJO</vt:lpstr>
      <vt:lpstr>Desarrollo y resultados</vt:lpstr>
      <vt:lpstr>Análisis de la oferta</vt:lpstr>
      <vt:lpstr>Análisis descriptivo</vt:lpstr>
      <vt:lpstr>Análisis de la oferta</vt:lpstr>
      <vt:lpstr>Presentación de PowerPoint</vt:lpstr>
      <vt:lpstr>Modelo de regresión</vt:lpstr>
      <vt:lpstr>Print Slide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los Alquileres de Alojamientos Turísticos No Hosteleros en Málaga: Factores, Tendencias Y Excesos</dc:title>
  <dc:creator>Jose Luis</dc:creator>
  <cp:lastModifiedBy>Jose Luis</cp:lastModifiedBy>
  <cp:revision>20</cp:revision>
  <dcterms:created xsi:type="dcterms:W3CDTF">2024-10-09T13:57:04Z</dcterms:created>
  <dcterms:modified xsi:type="dcterms:W3CDTF">2024-10-13T17:22:56Z</dcterms:modified>
</cp:coreProperties>
</file>