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9" r:id="rId4"/>
    <p:sldId id="260" r:id="rId5"/>
    <p:sldId id="262" r:id="rId6"/>
    <p:sldId id="263" r:id="rId7"/>
    <p:sldId id="265" r:id="rId8"/>
    <p:sldId id="264" r:id="rId9"/>
    <p:sldId id="266" r:id="rId10"/>
    <p:sldId id="267" r:id="rId11"/>
    <p:sldId id="268" r:id="rId12"/>
    <p:sldId id="270" r:id="rId13"/>
    <p:sldId id="269" r:id="rId14"/>
    <p:sldId id="271" r:id="rId15"/>
    <p:sldId id="272" r:id="rId16"/>
    <p:sldId id="258" r:id="rId17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e Luis" initials="I" lastIdx="1" clrIdx="0">
    <p:extLst>
      <p:ext uri="{19B8F6BF-5375-455C-9EA6-DF929625EA0E}">
        <p15:presenceInfo xmlns:p15="http://schemas.microsoft.com/office/powerpoint/2012/main" userId="2a7b4a96f94a2f2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71" autoAdjust="0"/>
    <p:restoredTop sz="94660"/>
  </p:normalViewPr>
  <p:slideViewPr>
    <p:cSldViewPr>
      <p:cViewPr varScale="1">
        <p:scale>
          <a:sx n="68" d="100"/>
          <a:sy n="68" d="100"/>
        </p:scale>
        <p:origin x="898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1716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96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Click to edit Master text styles</a:t>
            </a:r>
          </a:p>
          <a:p>
            <a:pPr lvl="1"/>
            <a:r>
              <a:rPr lang="ru-RU" noProof="0" smtClean="0"/>
              <a:t>Second level</a:t>
            </a:r>
          </a:p>
          <a:p>
            <a:pPr lvl="2"/>
            <a:r>
              <a:rPr lang="ru-RU" noProof="0" smtClean="0"/>
              <a:t>Third level</a:t>
            </a:r>
          </a:p>
          <a:p>
            <a:pPr lvl="3"/>
            <a:r>
              <a:rPr lang="ru-RU" noProof="0" smtClean="0"/>
              <a:t>Fourth level</a:t>
            </a:r>
          </a:p>
          <a:p>
            <a:pPr lvl="4"/>
            <a:r>
              <a:rPr lang="ru-RU" noProof="0" smtClean="0"/>
              <a:t>Fifth level</a:t>
            </a:r>
          </a:p>
        </p:txBody>
      </p:sp>
      <p:sp>
        <p:nvSpPr>
          <p:cNvPr id="696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96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/>
            </a:lvl1pPr>
          </a:lstStyle>
          <a:p>
            <a:pPr>
              <a:defRPr/>
            </a:pPr>
            <a:fld id="{35104392-7E98-4F64-9E2B-91789A1977AB}" type="slidenum">
              <a:rPr lang="ru-RU"/>
              <a:pPr>
                <a:defRPr/>
              </a:pPr>
              <a:t>‹Nº›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92275" y="4724400"/>
            <a:ext cx="5903913" cy="1109663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es-ES" noProof="0" smtClean="0"/>
              <a:t>Haga clic para modificar el estilo de título del patrón</a:t>
            </a:r>
            <a:endParaRPr lang="ru-RU" noProof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92275" y="5611813"/>
            <a:ext cx="5903913" cy="696912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marL="0" indent="0">
              <a:buFontTx/>
              <a:buNone/>
              <a:defRPr sz="2400" b="1"/>
            </a:lvl1pPr>
          </a:lstStyle>
          <a:p>
            <a:pPr lvl="0"/>
            <a:r>
              <a:rPr lang="es-ES" noProof="0" smtClean="0"/>
              <a:t>Haga clic para editar el estilo de subtítulo del patrón</a:t>
            </a:r>
            <a:endParaRPr lang="ru-RU" noProof="0" smtClean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110413" y="257175"/>
            <a:ext cx="1854200" cy="57626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547813" y="257175"/>
            <a:ext cx="5410200" cy="5762625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547813" y="908050"/>
            <a:ext cx="3632200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332413" y="908050"/>
            <a:ext cx="3632200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47813" y="257175"/>
            <a:ext cx="74168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ru-RU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47813" y="908050"/>
            <a:ext cx="7416800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ru-RU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 b="1">
          <a:solidFill>
            <a:schemeClr val="tx2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2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2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6552" y="-243408"/>
            <a:ext cx="6356665" cy="2215515"/>
          </a:xfrm>
          <a:prstGeom prst="rect">
            <a:avLst/>
          </a:prstGeom>
        </p:spPr>
      </p:pic>
      <p:sp>
        <p:nvSpPr>
          <p:cNvPr id="307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79512" y="4795838"/>
            <a:ext cx="8424936" cy="720725"/>
          </a:xfrm>
        </p:spPr>
        <p:txBody>
          <a:bodyPr/>
          <a:lstStyle/>
          <a:p>
            <a:r>
              <a:rPr lang="es-ES_tradnl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/>
            </a:r>
            <a:br>
              <a:rPr lang="es-ES_tradnl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s-ES_tradnl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Análisis de los Alquileres de Alojamientos Turísticos No Hosteleros en Málaga: Factores, Tendencias Y Excesos </a:t>
            </a:r>
            <a:endParaRPr lang="en-US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188640"/>
            <a:ext cx="1688976" cy="16889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latin typeface="Cambria" panose="02040503050406030204" pitchFamily="18" charset="0"/>
                <a:ea typeface="Cambria" panose="02040503050406030204" pitchFamily="18" charset="0"/>
              </a:rPr>
              <a:t>Análisis Clúster</a:t>
            </a:r>
            <a:endParaRPr lang="es-E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" name="Rectángulo 13"/>
          <p:cNvSpPr/>
          <p:nvPr/>
        </p:nvSpPr>
        <p:spPr bwMode="auto">
          <a:xfrm>
            <a:off x="0" y="1081563"/>
            <a:ext cx="4788024" cy="5776437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2" name="Marcador de contenido 11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1101262"/>
            <a:ext cx="4644008" cy="2999685"/>
          </a:xfrm>
        </p:spPr>
      </p:pic>
      <p:pic>
        <p:nvPicPr>
          <p:cNvPr id="13" name="Marcador de contenido 12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5" y="3847409"/>
            <a:ext cx="4644008" cy="2999685"/>
          </a:xfrm>
        </p:spPr>
      </p:pic>
      <p:sp>
        <p:nvSpPr>
          <p:cNvPr id="15" name="Llamada ovalada 14"/>
          <p:cNvSpPr/>
          <p:nvPr/>
        </p:nvSpPr>
        <p:spPr bwMode="auto">
          <a:xfrm>
            <a:off x="5364088" y="1081563"/>
            <a:ext cx="3240360" cy="2160240"/>
          </a:xfrm>
          <a:prstGeom prst="wedgeEllipseCallout">
            <a:avLst>
              <a:gd name="adj1" fmla="val -77846"/>
              <a:gd name="adj2" fmla="val 28311"/>
            </a:avLst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140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La enorme presencia de anuncios en Centro en comparación al resto de barrios provoca que el nº óptimo de </a:t>
            </a:r>
            <a:r>
              <a:rPr lang="es-ES" sz="1400" dirty="0" err="1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clusters</a:t>
            </a:r>
            <a:r>
              <a:rPr lang="es-ES" sz="140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sea 1. Aun así, se realizan 4 en este estudio.</a:t>
            </a:r>
            <a:endParaRPr kumimoji="0" lang="es-E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6" name="Llamada ovalada 15"/>
          <p:cNvSpPr/>
          <p:nvPr/>
        </p:nvSpPr>
        <p:spPr bwMode="auto">
          <a:xfrm>
            <a:off x="5508104" y="3789040"/>
            <a:ext cx="3240360" cy="2160240"/>
          </a:xfrm>
          <a:prstGeom prst="wedgeEllipseCallout">
            <a:avLst>
              <a:gd name="adj1" fmla="val -77846"/>
              <a:gd name="adj2" fmla="val 28311"/>
            </a:avLst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La</a:t>
            </a:r>
            <a:r>
              <a:rPr kumimoji="0" lang="es-ES" sz="1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componente principal 1 captura el 24,97% de la varianza total de los datos, y la componente principal 2 el 12,78%</a:t>
            </a:r>
            <a:endParaRPr kumimoji="0" lang="es-E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748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latin typeface="Cambria" panose="02040503050406030204" pitchFamily="18" charset="0"/>
                <a:ea typeface="Cambria" panose="02040503050406030204" pitchFamily="18" charset="0"/>
              </a:rPr>
              <a:t>Componentes principales</a:t>
            </a:r>
            <a:endParaRPr lang="es-E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589" y="968152"/>
            <a:ext cx="4397595" cy="4109972"/>
          </a:xfrm>
        </p:spPr>
      </p:pic>
      <p:pic>
        <p:nvPicPr>
          <p:cNvPr id="6" name="Marcador de contenido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0728"/>
            <a:ext cx="4724809" cy="3182632"/>
          </a:xfr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20151"/>
            <a:ext cx="4724809" cy="3337849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 bwMode="auto">
          <a:xfrm>
            <a:off x="4721589" y="5078124"/>
            <a:ext cx="4397595" cy="1735252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4721589" y="5100436"/>
            <a:ext cx="4397595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700" b="0" dirty="0" smtClean="0">
                <a:latin typeface="Cambria" panose="02040503050406030204" pitchFamily="18" charset="0"/>
                <a:ea typeface="Cambria" panose="02040503050406030204" pitchFamily="18" charset="0"/>
              </a:rPr>
              <a:t>Las variables con más peso en las componentes principales tienen signo negativo:</a:t>
            </a:r>
          </a:p>
          <a:p>
            <a:r>
              <a:rPr lang="en-GB" sz="1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CP1</a:t>
            </a:r>
            <a:r>
              <a:rPr lang="en-GB" sz="1700" dirty="0" smtClean="0"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en-GB" sz="17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accommodates</a:t>
            </a:r>
            <a:r>
              <a:rPr lang="en-GB" sz="1700" i="1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GB" sz="17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beds, price</a:t>
            </a:r>
          </a:p>
          <a:p>
            <a:r>
              <a:rPr lang="en-GB" sz="1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CP2</a:t>
            </a:r>
            <a:r>
              <a:rPr lang="en-GB" sz="1700" dirty="0" smtClean="0"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en-GB" sz="17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bathrooms</a:t>
            </a:r>
            <a:r>
              <a:rPr lang="en-GB" sz="1700" i="1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GB" sz="1700" i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room_type</a:t>
            </a:r>
            <a:r>
              <a:rPr lang="en-GB" sz="1700" i="1" dirty="0">
                <a:latin typeface="Cambria" panose="02040503050406030204" pitchFamily="18" charset="0"/>
                <a:ea typeface="Cambria" panose="02040503050406030204" pitchFamily="18" charset="0"/>
              </a:rPr>
              <a:t>,</a:t>
            </a:r>
            <a:r>
              <a:rPr lang="en-GB" sz="17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GB" sz="1700" i="1" dirty="0" err="1">
                <a:latin typeface="Cambria" panose="02040503050406030204" pitchFamily="18" charset="0"/>
                <a:ea typeface="Cambria" panose="02040503050406030204" pitchFamily="18" charset="0"/>
              </a:rPr>
              <a:t>neighbourhood_cleansed</a:t>
            </a:r>
            <a:r>
              <a:rPr lang="en-GB" sz="1700" i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endParaRPr lang="es-ES" sz="17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04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latin typeface="Cambria" panose="02040503050406030204" pitchFamily="18" charset="0"/>
                <a:ea typeface="Cambria" panose="02040503050406030204" pitchFamily="18" charset="0"/>
              </a:rPr>
              <a:t>Modelo </a:t>
            </a:r>
            <a:r>
              <a:rPr lang="es-E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Logit</a:t>
            </a:r>
            <a:endParaRPr lang="es-E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Rectángulo 6"/>
          <p:cNvSpPr/>
          <p:nvPr/>
        </p:nvSpPr>
        <p:spPr bwMode="auto">
          <a:xfrm>
            <a:off x="6588224" y="1906317"/>
            <a:ext cx="2537974" cy="2458787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6588224" y="1949925"/>
            <a:ext cx="23763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0" dirty="0" smtClean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Al 95% de confianza, las variables significativas son:</a:t>
            </a:r>
          </a:p>
          <a:p>
            <a:endParaRPr lang="es-ES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accommodates</a:t>
            </a:r>
            <a:r>
              <a:rPr lang="es-ES" sz="1400" b="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endParaRPr lang="es-ES" sz="1400" b="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bathrooms</a:t>
            </a:r>
            <a:r>
              <a:rPr lang="es-ES" sz="1400" b="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endParaRPr lang="es-ES" sz="1400" b="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property_type</a:t>
            </a:r>
            <a:r>
              <a:rPr lang="es-ES" sz="1400" b="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endParaRPr lang="es-ES" sz="1400" b="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host_identity_verified</a:t>
            </a:r>
            <a:r>
              <a:rPr lang="es-ES" sz="1400" b="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endParaRPr lang="es-ES" sz="1400" b="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room_type</a:t>
            </a:r>
            <a:r>
              <a:rPr lang="es-ES" sz="1400" b="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endParaRPr lang="es-ES" sz="1400" b="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minimum_nights</a:t>
            </a:r>
            <a:r>
              <a:rPr lang="es-ES" sz="1400" b="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endParaRPr lang="es-ES" sz="1400" b="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neighbourhood_cleansed</a:t>
            </a:r>
            <a:r>
              <a:rPr lang="es-ES" sz="1400" b="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endParaRPr lang="es-ES" sz="1400" b="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" name="Rectángulo 8"/>
          <p:cNvSpPr/>
          <p:nvPr/>
        </p:nvSpPr>
        <p:spPr bwMode="auto">
          <a:xfrm>
            <a:off x="35496" y="1124744"/>
            <a:ext cx="9073008" cy="718339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0" y="1196752"/>
            <a:ext cx="9108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Cambria" panose="02040503050406030204" pitchFamily="18" charset="0"/>
                <a:ea typeface="Cambria" panose="02040503050406030204" pitchFamily="18" charset="0"/>
              </a:rPr>
              <a:t>Se busca responder a la pregunta “¿Es el precio de un determinado anuncio adecuado o excesivo?”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927576"/>
            <a:ext cx="6501193" cy="4061893"/>
          </a:xfrm>
        </p:spPr>
      </p:pic>
      <p:sp>
        <p:nvSpPr>
          <p:cNvPr id="11" name="Llamada ovalada 10"/>
          <p:cNvSpPr/>
          <p:nvPr/>
        </p:nvSpPr>
        <p:spPr bwMode="auto">
          <a:xfrm>
            <a:off x="4664480" y="4581128"/>
            <a:ext cx="3939967" cy="2016224"/>
          </a:xfrm>
          <a:prstGeom prst="wedgeEllipseCallout">
            <a:avLst>
              <a:gd name="adj1" fmla="val -87050"/>
              <a:gd name="adj2" fmla="val -9784"/>
            </a:avLst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s-ES" sz="1600" b="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El área bajo la curva ROC es de 0,77, encontrándose en el rango entre Rendimiento aceptable a Bueno </a:t>
            </a:r>
            <a:r>
              <a:rPr lang="es-ES" sz="1600" b="0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s-ES" sz="1600" b="0" dirty="0" err="1">
                <a:latin typeface="Cambria" panose="02040503050406030204" pitchFamily="18" charset="0"/>
                <a:ea typeface="Cambria" panose="02040503050406030204" pitchFamily="18" charset="0"/>
              </a:rPr>
              <a:t>Fawcett</a:t>
            </a:r>
            <a:r>
              <a:rPr lang="es-ES" sz="1600" b="0" dirty="0">
                <a:latin typeface="Cambria" panose="02040503050406030204" pitchFamily="18" charset="0"/>
                <a:ea typeface="Cambria" panose="02040503050406030204" pitchFamily="18" charset="0"/>
              </a:rPr>
              <a:t>, 2006</a:t>
            </a:r>
            <a:r>
              <a:rPr lang="es-ES" sz="1600" b="0" dirty="0" smtClean="0">
                <a:latin typeface="Cambria" panose="02040503050406030204" pitchFamily="18" charset="0"/>
                <a:ea typeface="Cambria" panose="02040503050406030204" pitchFamily="18" charset="0"/>
              </a:rPr>
              <a:t>).</a:t>
            </a:r>
            <a:endParaRPr kumimoji="0" lang="es-E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736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/>
          <p:cNvSpPr/>
          <p:nvPr/>
        </p:nvSpPr>
        <p:spPr bwMode="auto">
          <a:xfrm>
            <a:off x="4354261" y="1844824"/>
            <a:ext cx="4320481" cy="410445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ángulo 6"/>
          <p:cNvSpPr/>
          <p:nvPr/>
        </p:nvSpPr>
        <p:spPr bwMode="auto">
          <a:xfrm>
            <a:off x="0" y="1844824"/>
            <a:ext cx="4283968" cy="410445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latin typeface="Cambria" panose="02040503050406030204" pitchFamily="18" charset="0"/>
                <a:ea typeface="Cambria" panose="02040503050406030204" pitchFamily="18" charset="0"/>
              </a:rPr>
              <a:t>Conclusiones</a:t>
            </a:r>
            <a:endParaRPr lang="es-E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0" y="1844824"/>
            <a:ext cx="4283968" cy="5111750"/>
          </a:xfrm>
        </p:spPr>
        <p:txBody>
          <a:bodyPr/>
          <a:lstStyle/>
          <a:p>
            <a:r>
              <a:rPr lang="es-ES" sz="16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Centro </a:t>
            </a:r>
            <a:r>
              <a:rPr lang="es-E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acumula la mayor parte de la oferta.</a:t>
            </a:r>
          </a:p>
          <a:p>
            <a:pPr marL="0" indent="0">
              <a:buNone/>
            </a:pPr>
            <a:endParaRPr lang="es-ES" sz="16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s-E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El rango más común de precios por noche es </a:t>
            </a:r>
            <a:r>
              <a:rPr lang="es-ES" sz="16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]0, 250]</a:t>
            </a:r>
            <a:r>
              <a:rPr lang="es-E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0" indent="0">
              <a:buNone/>
            </a:pPr>
            <a:endParaRPr lang="es-ES" sz="16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s-E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Determinantes del precio:</a:t>
            </a:r>
          </a:p>
          <a:p>
            <a:pPr marL="0" indent="0">
              <a:buNone/>
            </a:pPr>
            <a:r>
              <a:rPr lang="es-ES" sz="1600" dirty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es-E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- </a:t>
            </a:r>
            <a:r>
              <a:rPr lang="es-ES" sz="1600" b="1" i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bathroom</a:t>
            </a:r>
            <a:r>
              <a:rPr lang="es-ES" sz="1600" b="1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s-E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y </a:t>
            </a:r>
            <a:r>
              <a:rPr lang="es-ES" sz="1600" b="1" i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room_type</a:t>
            </a:r>
            <a:endParaRPr lang="es-ES" sz="16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es-ES" sz="1600" dirty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es-E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-</a:t>
            </a:r>
            <a:r>
              <a:rPr lang="es-ES" sz="1600" b="1" i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neighbourhood_cleansed</a:t>
            </a:r>
            <a:endParaRPr lang="es-ES" sz="16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s-ES"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354261" y="1844824"/>
            <a:ext cx="4320480" cy="3168352"/>
          </a:xfrm>
        </p:spPr>
        <p:txBody>
          <a:bodyPr/>
          <a:lstStyle/>
          <a:p>
            <a:r>
              <a:rPr lang="es-E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4 </a:t>
            </a:r>
            <a:r>
              <a:rPr lang="es-ES" sz="16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clusters</a:t>
            </a:r>
            <a:r>
              <a:rPr lang="es-E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 a pesar de </a:t>
            </a:r>
            <a:r>
              <a:rPr lang="es-ES" sz="16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Centro</a:t>
            </a:r>
            <a:r>
              <a:rPr lang="es-E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0" indent="0">
              <a:buNone/>
            </a:pPr>
            <a:endParaRPr lang="es-ES" sz="16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s-ES" sz="16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CP1</a:t>
            </a:r>
            <a:r>
              <a:rPr lang="es-E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: Costo y alojamiento</a:t>
            </a:r>
            <a:endParaRPr lang="es-ES" sz="1600" b="1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es-ES" sz="1600" dirty="0">
                <a:latin typeface="Cambria" panose="02040503050406030204" pitchFamily="18" charset="0"/>
                <a:ea typeface="Cambria" panose="02040503050406030204" pitchFamily="18" charset="0"/>
              </a:rPr>
              <a:t>	-Variedad                     </a:t>
            </a:r>
            <a:r>
              <a:rPr lang="es-E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        </a:t>
            </a:r>
            <a:r>
              <a:rPr lang="es-ES" sz="16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Factores              </a:t>
            </a:r>
            <a:r>
              <a:rPr lang="es-E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s-E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	-</a:t>
            </a:r>
            <a:r>
              <a:rPr lang="es-ES" sz="1600" dirty="0">
                <a:latin typeface="Cambria" panose="02040503050406030204" pitchFamily="18" charset="0"/>
                <a:ea typeface="Cambria" panose="02040503050406030204" pitchFamily="18" charset="0"/>
              </a:rPr>
              <a:t>Capacidad </a:t>
            </a:r>
            <a:r>
              <a:rPr lang="es-ES" sz="16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                  </a:t>
            </a:r>
            <a:r>
              <a:rPr lang="es-ES" sz="16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        clave</a:t>
            </a:r>
          </a:p>
          <a:p>
            <a:pPr marL="0" indent="0">
              <a:buNone/>
            </a:pPr>
            <a:r>
              <a:rPr lang="es-ES" sz="1600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s-ES" sz="16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                    </a:t>
            </a:r>
            <a:r>
              <a:rPr lang="es-E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-Camas disponibles</a:t>
            </a:r>
            <a:endParaRPr lang="es-ES" sz="16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es-E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	     </a:t>
            </a:r>
          </a:p>
          <a:p>
            <a:r>
              <a:rPr lang="es-ES" sz="16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CP2</a:t>
            </a:r>
            <a:r>
              <a:rPr lang="es-E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: Calidad y ubicación</a:t>
            </a:r>
          </a:p>
          <a:p>
            <a:pPr marL="0" indent="0">
              <a:buNone/>
            </a:pPr>
            <a:r>
              <a:rPr lang="es-ES" sz="1600" b="1" dirty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es-E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-Nº de baños</a:t>
            </a:r>
          </a:p>
          <a:p>
            <a:pPr marL="0" indent="0">
              <a:buNone/>
            </a:pPr>
            <a:r>
              <a:rPr lang="es-ES" sz="1600" b="1" dirty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es-E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-Tipo de habitación        </a:t>
            </a:r>
            <a:r>
              <a:rPr lang="es-ES" sz="16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Factores</a:t>
            </a:r>
            <a:r>
              <a:rPr lang="es-E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       </a:t>
            </a:r>
          </a:p>
          <a:p>
            <a:pPr marL="0" indent="0">
              <a:buNone/>
            </a:pPr>
            <a:r>
              <a:rPr lang="es-ES" sz="1600" b="1" dirty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es-ES" sz="16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-</a:t>
            </a:r>
            <a:r>
              <a:rPr lang="es-E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Barrio                                 </a:t>
            </a:r>
            <a:r>
              <a:rPr lang="es-ES" sz="16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clave</a:t>
            </a:r>
          </a:p>
          <a:p>
            <a:pPr marL="0" indent="0">
              <a:buNone/>
            </a:pPr>
            <a:endParaRPr lang="es-ES" sz="14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Rectángulo 4"/>
          <p:cNvSpPr/>
          <p:nvPr/>
        </p:nvSpPr>
        <p:spPr bwMode="auto">
          <a:xfrm>
            <a:off x="6006" y="980728"/>
            <a:ext cx="4277961" cy="759842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Relativas al análisis descriptivo</a:t>
            </a:r>
            <a:endParaRPr kumimoji="0" lang="es-E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8" name="Rectángulo 7"/>
          <p:cNvSpPr/>
          <p:nvPr/>
        </p:nvSpPr>
        <p:spPr bwMode="auto">
          <a:xfrm>
            <a:off x="4354260" y="980728"/>
            <a:ext cx="4320481" cy="759842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Relativas al análisis clúster</a:t>
            </a:r>
            <a:endParaRPr kumimoji="0" lang="es-E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6" name="Cerrar llave 5"/>
          <p:cNvSpPr/>
          <p:nvPr/>
        </p:nvSpPr>
        <p:spPr bwMode="auto">
          <a:xfrm>
            <a:off x="7154053" y="2744073"/>
            <a:ext cx="226259" cy="684928"/>
          </a:xfrm>
          <a:prstGeom prst="rightBrace">
            <a:avLst>
              <a:gd name="adj1" fmla="val 8333"/>
              <a:gd name="adj2" fmla="val 55795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Cerrar llave 9"/>
          <p:cNvSpPr/>
          <p:nvPr/>
        </p:nvSpPr>
        <p:spPr bwMode="auto">
          <a:xfrm>
            <a:off x="7010037" y="4218957"/>
            <a:ext cx="288032" cy="723400"/>
          </a:xfrm>
          <a:prstGeom prst="rightBrace">
            <a:avLst>
              <a:gd name="adj1" fmla="val 8333"/>
              <a:gd name="adj2" fmla="val 55795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664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 bwMode="auto">
          <a:xfrm>
            <a:off x="0" y="1975121"/>
            <a:ext cx="9144000" cy="2533999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latin typeface="Cambria" panose="02040503050406030204" pitchFamily="18" charset="0"/>
                <a:ea typeface="Cambria" panose="02040503050406030204" pitchFamily="18" charset="0"/>
              </a:rPr>
              <a:t>Conclusiones</a:t>
            </a:r>
            <a:endParaRPr lang="es-E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0" y="2117249"/>
            <a:ext cx="9144000" cy="2690862"/>
          </a:xfrm>
        </p:spPr>
        <p:txBody>
          <a:bodyPr/>
          <a:lstStyle/>
          <a:p>
            <a:pPr marL="0" indent="0">
              <a:buNone/>
            </a:pPr>
            <a:r>
              <a:rPr lang="es-ES" sz="1400" dirty="0" smtClean="0">
                <a:latin typeface="Cambria" panose="02040503050406030204" pitchFamily="18" charset="0"/>
                <a:ea typeface="Cambria" panose="02040503050406030204" pitchFamily="18" charset="0"/>
              </a:rPr>
              <a:t>El modelo generado es bueno para identificar alojamientos con precios excesivos.</a:t>
            </a:r>
          </a:p>
          <a:p>
            <a:pPr marL="0" indent="0">
              <a:buNone/>
            </a:pPr>
            <a:r>
              <a:rPr lang="es-ES" sz="1400" dirty="0" smtClean="0">
                <a:latin typeface="Cambria" panose="02040503050406030204" pitchFamily="18" charset="0"/>
                <a:ea typeface="Cambria" panose="02040503050406030204" pitchFamily="18" charset="0"/>
              </a:rPr>
              <a:t>El análisis de las variables muestra que:</a:t>
            </a:r>
          </a:p>
          <a:p>
            <a:pPr eaLnBrk="0" hangingPunct="0">
              <a:spcBef>
                <a:spcPct val="0"/>
              </a:spcBef>
            </a:pPr>
            <a:r>
              <a:rPr lang="es-ES_tradnl" altLang="es-ES_tradnl" sz="1400" dirty="0">
                <a:latin typeface="Cambria" panose="02040503050406030204" pitchFamily="18" charset="0"/>
                <a:ea typeface="Cambria" panose="02040503050406030204" pitchFamily="18" charset="0"/>
              </a:rPr>
              <a:t>Las variables que aumentan la probabilidad de precios altos son:</a:t>
            </a:r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es-ES_tradnl" altLang="es-ES_tradnl" sz="1400" dirty="0" smtClean="0">
                <a:latin typeface="Cambria" panose="02040503050406030204" pitchFamily="18" charset="0"/>
                <a:ea typeface="Cambria" panose="02040503050406030204" pitchFamily="18" charset="0"/>
              </a:rPr>
              <a:t>	-Número </a:t>
            </a:r>
            <a:r>
              <a:rPr lang="es-ES_tradnl" altLang="es-ES_tradnl" sz="1400" dirty="0">
                <a:latin typeface="Cambria" panose="02040503050406030204" pitchFamily="18" charset="0"/>
                <a:ea typeface="Cambria" panose="02040503050406030204" pitchFamily="18" charset="0"/>
              </a:rPr>
              <a:t>de plazas disponibles ("</a:t>
            </a:r>
            <a:r>
              <a:rPr lang="es-ES_tradnl" altLang="es-ES_tradnl" sz="1400" i="1" dirty="0" err="1">
                <a:latin typeface="Cambria" panose="02040503050406030204" pitchFamily="18" charset="0"/>
                <a:ea typeface="Cambria" panose="02040503050406030204" pitchFamily="18" charset="0"/>
              </a:rPr>
              <a:t>accommodates</a:t>
            </a:r>
            <a:r>
              <a:rPr lang="es-ES_tradnl" altLang="es-ES_tradnl" sz="1400" dirty="0">
                <a:latin typeface="Cambria" panose="02040503050406030204" pitchFamily="18" charset="0"/>
                <a:ea typeface="Cambria" panose="02040503050406030204" pitchFamily="18" charset="0"/>
              </a:rPr>
              <a:t>")</a:t>
            </a:r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es-ES_tradnl" altLang="es-ES_tradnl" sz="1400" dirty="0" smtClean="0">
                <a:latin typeface="Cambria" panose="02040503050406030204" pitchFamily="18" charset="0"/>
                <a:ea typeface="Cambria" panose="02040503050406030204" pitchFamily="18" charset="0"/>
              </a:rPr>
              <a:t>	-Número </a:t>
            </a:r>
            <a:r>
              <a:rPr lang="es-ES_tradnl" altLang="es-ES_tradnl" sz="1400" dirty="0">
                <a:latin typeface="Cambria" panose="02040503050406030204" pitchFamily="18" charset="0"/>
                <a:ea typeface="Cambria" panose="02040503050406030204" pitchFamily="18" charset="0"/>
              </a:rPr>
              <a:t>de baños ("</a:t>
            </a:r>
            <a:r>
              <a:rPr lang="es-ES_tradnl" altLang="es-ES_tradnl" sz="1400" i="1" dirty="0" err="1">
                <a:latin typeface="Cambria" panose="02040503050406030204" pitchFamily="18" charset="0"/>
                <a:ea typeface="Cambria" panose="02040503050406030204" pitchFamily="18" charset="0"/>
              </a:rPr>
              <a:t>bathrooms</a:t>
            </a:r>
            <a:r>
              <a:rPr lang="es-ES_tradnl" altLang="es-ES_tradnl" sz="1400" dirty="0" smtClean="0">
                <a:latin typeface="Cambria" panose="02040503050406030204" pitchFamily="18" charset="0"/>
                <a:ea typeface="Cambria" panose="02040503050406030204" pitchFamily="18" charset="0"/>
              </a:rPr>
              <a:t>")        La más importante</a:t>
            </a:r>
            <a:endParaRPr lang="es-ES_tradnl" altLang="es-ES_tradnl" sz="1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es-ES_tradnl" altLang="es-ES_tradnl" sz="1400" dirty="0" smtClean="0">
                <a:latin typeface="Cambria" panose="02040503050406030204" pitchFamily="18" charset="0"/>
                <a:ea typeface="Cambria" panose="02040503050406030204" pitchFamily="18" charset="0"/>
              </a:rPr>
              <a:t>	-Tipo </a:t>
            </a:r>
            <a:r>
              <a:rPr lang="es-ES_tradnl" altLang="es-ES_tradnl" sz="1400" dirty="0">
                <a:latin typeface="Cambria" panose="02040503050406030204" pitchFamily="18" charset="0"/>
                <a:ea typeface="Cambria" panose="02040503050406030204" pitchFamily="18" charset="0"/>
              </a:rPr>
              <a:t>de propiedad ("</a:t>
            </a:r>
            <a:r>
              <a:rPr lang="es-ES_tradnl" altLang="es-ES_tradnl" sz="1400" i="1" dirty="0" err="1">
                <a:latin typeface="Cambria" panose="02040503050406030204" pitchFamily="18" charset="0"/>
                <a:ea typeface="Cambria" panose="02040503050406030204" pitchFamily="18" charset="0"/>
              </a:rPr>
              <a:t>property_type</a:t>
            </a:r>
            <a:r>
              <a:rPr lang="es-ES_tradnl" altLang="es-ES_tradnl" sz="1400" dirty="0">
                <a:latin typeface="Cambria" panose="02040503050406030204" pitchFamily="18" charset="0"/>
                <a:ea typeface="Cambria" panose="02040503050406030204" pitchFamily="18" charset="0"/>
              </a:rPr>
              <a:t>")</a:t>
            </a:r>
          </a:p>
          <a:p>
            <a:pPr eaLnBrk="0" hangingPunct="0">
              <a:spcBef>
                <a:spcPct val="0"/>
              </a:spcBef>
            </a:pPr>
            <a:r>
              <a:rPr lang="es-ES_tradnl" altLang="es-ES_tradnl" sz="1400" dirty="0" smtClean="0">
                <a:latin typeface="Cambria" panose="02040503050406030204" pitchFamily="18" charset="0"/>
                <a:ea typeface="Cambria" panose="02040503050406030204" pitchFamily="18" charset="0"/>
              </a:rPr>
              <a:t>Las </a:t>
            </a:r>
            <a:r>
              <a:rPr lang="es-ES_tradnl" altLang="es-ES_tradnl" sz="1400" dirty="0">
                <a:latin typeface="Cambria" panose="02040503050406030204" pitchFamily="18" charset="0"/>
                <a:ea typeface="Cambria" panose="02040503050406030204" pitchFamily="18" charset="0"/>
              </a:rPr>
              <a:t>variables que disminuyen la probabilidad de precios altos son:</a:t>
            </a:r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es-ES_tradnl" altLang="es-ES_tradnl" sz="1400" dirty="0" smtClean="0">
                <a:latin typeface="Cambria" panose="02040503050406030204" pitchFamily="18" charset="0"/>
                <a:ea typeface="Cambria" panose="02040503050406030204" pitchFamily="18" charset="0"/>
              </a:rPr>
              <a:t>	-Verificación </a:t>
            </a:r>
            <a:r>
              <a:rPr lang="es-ES_tradnl" altLang="es-ES_tradnl" sz="1400" dirty="0">
                <a:latin typeface="Cambria" panose="02040503050406030204" pitchFamily="18" charset="0"/>
                <a:ea typeface="Cambria" panose="02040503050406030204" pitchFamily="18" charset="0"/>
              </a:rPr>
              <a:t>de identidad del anfitrión ("</a:t>
            </a:r>
            <a:r>
              <a:rPr lang="es-ES_tradnl" altLang="es-ES_tradnl" sz="1400" i="1" dirty="0" err="1">
                <a:latin typeface="Cambria" panose="02040503050406030204" pitchFamily="18" charset="0"/>
                <a:ea typeface="Cambria" panose="02040503050406030204" pitchFamily="18" charset="0"/>
              </a:rPr>
              <a:t>host_identity_verified</a:t>
            </a:r>
            <a:r>
              <a:rPr lang="es-ES_tradnl" altLang="es-ES_tradnl" sz="1400" dirty="0">
                <a:latin typeface="Cambria" panose="02040503050406030204" pitchFamily="18" charset="0"/>
                <a:ea typeface="Cambria" panose="02040503050406030204" pitchFamily="18" charset="0"/>
              </a:rPr>
              <a:t>")</a:t>
            </a:r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es-ES_tradnl" altLang="es-ES_tradnl" sz="1400" dirty="0" smtClean="0">
                <a:latin typeface="Cambria" panose="02040503050406030204" pitchFamily="18" charset="0"/>
                <a:ea typeface="Cambria" panose="02040503050406030204" pitchFamily="18" charset="0"/>
              </a:rPr>
              <a:t>	-Tipo </a:t>
            </a:r>
            <a:r>
              <a:rPr lang="es-ES_tradnl" altLang="es-ES_tradnl" sz="1400" dirty="0">
                <a:latin typeface="Cambria" panose="02040503050406030204" pitchFamily="18" charset="0"/>
                <a:ea typeface="Cambria" panose="02040503050406030204" pitchFamily="18" charset="0"/>
              </a:rPr>
              <a:t>de habitación ("</a:t>
            </a:r>
            <a:r>
              <a:rPr lang="es-ES_tradnl" altLang="es-ES_tradnl" sz="1400" i="1" dirty="0" err="1">
                <a:latin typeface="Cambria" panose="02040503050406030204" pitchFamily="18" charset="0"/>
                <a:ea typeface="Cambria" panose="02040503050406030204" pitchFamily="18" charset="0"/>
              </a:rPr>
              <a:t>room_type</a:t>
            </a:r>
            <a:r>
              <a:rPr lang="es-ES_tradnl" altLang="es-ES_tradnl" sz="1400" dirty="0" smtClean="0">
                <a:latin typeface="Cambria" panose="02040503050406030204" pitchFamily="18" charset="0"/>
                <a:ea typeface="Cambria" panose="02040503050406030204" pitchFamily="18" charset="0"/>
              </a:rPr>
              <a:t>")       La más importante</a:t>
            </a:r>
            <a:endParaRPr lang="es-ES_tradnl" altLang="es-ES_tradnl" sz="1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es-ES_tradnl" altLang="es-ES_tradnl" sz="1400" dirty="0" smtClean="0">
                <a:latin typeface="Cambria" panose="02040503050406030204" pitchFamily="18" charset="0"/>
                <a:ea typeface="Cambria" panose="02040503050406030204" pitchFamily="18" charset="0"/>
              </a:rPr>
              <a:t>	-Número </a:t>
            </a:r>
            <a:r>
              <a:rPr lang="es-ES_tradnl" altLang="es-ES_tradnl" sz="1400" dirty="0">
                <a:latin typeface="Cambria" panose="02040503050406030204" pitchFamily="18" charset="0"/>
                <a:ea typeface="Cambria" panose="02040503050406030204" pitchFamily="18" charset="0"/>
              </a:rPr>
              <a:t>mínimo de noches ("</a:t>
            </a:r>
            <a:r>
              <a:rPr lang="es-ES_tradnl" altLang="es-ES_tradnl" sz="1400" i="1" dirty="0" err="1">
                <a:latin typeface="Cambria" panose="02040503050406030204" pitchFamily="18" charset="0"/>
                <a:ea typeface="Cambria" panose="02040503050406030204" pitchFamily="18" charset="0"/>
              </a:rPr>
              <a:t>minimum_nights</a:t>
            </a:r>
            <a:r>
              <a:rPr lang="es-ES_tradnl" altLang="es-ES_tradnl" sz="1400" dirty="0">
                <a:latin typeface="Cambria" panose="02040503050406030204" pitchFamily="18" charset="0"/>
                <a:ea typeface="Cambria" panose="02040503050406030204" pitchFamily="18" charset="0"/>
              </a:rPr>
              <a:t>")</a:t>
            </a:r>
          </a:p>
          <a:p>
            <a:pPr marL="0" indent="0">
              <a:buNone/>
            </a:pPr>
            <a:endParaRPr lang="es-ES"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Rectángulo 4"/>
          <p:cNvSpPr/>
          <p:nvPr/>
        </p:nvSpPr>
        <p:spPr bwMode="auto">
          <a:xfrm>
            <a:off x="0" y="1103607"/>
            <a:ext cx="4277961" cy="759842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Relativas al análisis modelo </a:t>
            </a:r>
            <a:r>
              <a:rPr lang="es-ES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Logit</a:t>
            </a:r>
            <a:endParaRPr kumimoji="0" lang="es-E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6" name="Rectángulo 5"/>
          <p:cNvSpPr/>
          <p:nvPr/>
        </p:nvSpPr>
        <p:spPr bwMode="auto">
          <a:xfrm>
            <a:off x="0" y="4725144"/>
            <a:ext cx="9144000" cy="1152128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0" y="4753947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Ano</a:t>
            </a:r>
            <a:r>
              <a:rPr lang="es-E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taciones </a:t>
            </a:r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del modelo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0" dirty="0" smtClean="0">
                <a:latin typeface="Cambria" panose="02040503050406030204" pitchFamily="18" charset="0"/>
                <a:ea typeface="Cambria" panose="02040503050406030204" pitchFamily="18" charset="0"/>
              </a:rPr>
              <a:t>Sensibilidad baja      El modelo tiene dificultades para identificar correctamente todos los casos positivos.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0" dirty="0" smtClean="0">
                <a:latin typeface="Cambria" panose="02040503050406030204" pitchFamily="18" charset="0"/>
                <a:ea typeface="Cambria" panose="02040503050406030204" pitchFamily="18" charset="0"/>
              </a:rPr>
              <a:t>Alta especificada      El modelo es muy bueno para identificar los casos negativos.</a:t>
            </a:r>
            <a:endParaRPr lang="es-ES" sz="1400" b="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s-ES" sz="1400" b="0" dirty="0" smtClean="0">
                <a:latin typeface="Cambria" panose="02040503050406030204" pitchFamily="18" charset="0"/>
                <a:ea typeface="Cambria" panose="02040503050406030204" pitchFamily="18" charset="0"/>
              </a:rPr>
              <a:t>    </a:t>
            </a:r>
            <a:endParaRPr lang="es-ES" sz="1400" b="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" name="Flecha derecha 13"/>
          <p:cNvSpPr/>
          <p:nvPr/>
        </p:nvSpPr>
        <p:spPr bwMode="auto">
          <a:xfrm>
            <a:off x="1691680" y="5124946"/>
            <a:ext cx="144165" cy="14401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Flecha derecha 14"/>
          <p:cNvSpPr/>
          <p:nvPr/>
        </p:nvSpPr>
        <p:spPr bwMode="auto">
          <a:xfrm>
            <a:off x="1691679" y="5320587"/>
            <a:ext cx="144165" cy="14471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Flecha derecha 12"/>
          <p:cNvSpPr/>
          <p:nvPr/>
        </p:nvSpPr>
        <p:spPr bwMode="auto">
          <a:xfrm>
            <a:off x="3635896" y="3057925"/>
            <a:ext cx="144016" cy="227059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Flecha derecha 15"/>
          <p:cNvSpPr/>
          <p:nvPr/>
        </p:nvSpPr>
        <p:spPr bwMode="auto">
          <a:xfrm>
            <a:off x="3647247" y="3938308"/>
            <a:ext cx="144016" cy="227059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268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/>
          <p:cNvSpPr/>
          <p:nvPr/>
        </p:nvSpPr>
        <p:spPr bwMode="auto">
          <a:xfrm>
            <a:off x="38733" y="1124744"/>
            <a:ext cx="8928992" cy="554461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latin typeface="Cambria" panose="02040503050406030204" pitchFamily="18" charset="0"/>
                <a:ea typeface="Cambria" panose="02040503050406030204" pitchFamily="18" charset="0"/>
              </a:rPr>
              <a:t>Posibles usos del modelo</a:t>
            </a:r>
            <a:endParaRPr lang="es-E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Marcador de contenido 7"/>
          <p:cNvSpPr>
            <a:spLocks noGrp="1"/>
          </p:cNvSpPr>
          <p:nvPr>
            <p:ph idx="1"/>
          </p:nvPr>
        </p:nvSpPr>
        <p:spPr>
          <a:xfrm>
            <a:off x="179512" y="2138320"/>
            <a:ext cx="7704856" cy="432718"/>
          </a:xfrm>
        </p:spPr>
        <p:txBody>
          <a:bodyPr/>
          <a:lstStyle/>
          <a:p>
            <a:r>
              <a:rPr lang="es-E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Evaluación por parte de los clientes </a:t>
            </a:r>
            <a:endParaRPr lang="es-E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" name="Marcador de contenido 7"/>
          <p:cNvSpPr txBox="1">
            <a:spLocks/>
          </p:cNvSpPr>
          <p:nvPr/>
        </p:nvSpPr>
        <p:spPr bwMode="auto">
          <a:xfrm>
            <a:off x="179512" y="2835415"/>
            <a:ext cx="7704856" cy="432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 b="1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2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r>
              <a:rPr lang="es-ES" sz="2400" b="0" kern="0" dirty="0" smtClean="0">
                <a:latin typeface="Cambria" panose="02040503050406030204" pitchFamily="18" charset="0"/>
                <a:ea typeface="Cambria" panose="02040503050406030204" pitchFamily="18" charset="0"/>
              </a:rPr>
              <a:t>Optimización de Estrategias de Precios</a:t>
            </a:r>
            <a:endParaRPr lang="es-ES" sz="2400" b="0" kern="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" name="Marcador de contenido 7"/>
          <p:cNvSpPr txBox="1">
            <a:spLocks/>
          </p:cNvSpPr>
          <p:nvPr/>
        </p:nvSpPr>
        <p:spPr bwMode="auto">
          <a:xfrm>
            <a:off x="179512" y="3548731"/>
            <a:ext cx="7704856" cy="432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 b="1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2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r>
              <a:rPr lang="es-ES" sz="2400" b="0" kern="0" dirty="0" smtClean="0">
                <a:latin typeface="Cambria" panose="02040503050406030204" pitchFamily="18" charset="0"/>
                <a:ea typeface="Cambria" panose="02040503050406030204" pitchFamily="18" charset="0"/>
              </a:rPr>
              <a:t>Segmentación de Mercado </a:t>
            </a:r>
            <a:endParaRPr lang="es-ES" sz="2400" b="0" kern="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" name="Marcador de contenido 7"/>
          <p:cNvSpPr txBox="1">
            <a:spLocks/>
          </p:cNvSpPr>
          <p:nvPr/>
        </p:nvSpPr>
        <p:spPr bwMode="auto">
          <a:xfrm>
            <a:off x="179512" y="4244073"/>
            <a:ext cx="7704856" cy="432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 b="1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2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r>
              <a:rPr lang="es-ES" sz="2400" b="0" kern="0" dirty="0" smtClean="0">
                <a:latin typeface="Cambria" panose="02040503050406030204" pitchFamily="18" charset="0"/>
                <a:ea typeface="Cambria" panose="02040503050406030204" pitchFamily="18" charset="0"/>
              </a:rPr>
              <a:t>Evaluación de Nuevas Propiedades </a:t>
            </a:r>
            <a:endParaRPr lang="es-ES" sz="2400" b="0" kern="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2" name="Marcador de contenido 7"/>
          <p:cNvSpPr txBox="1">
            <a:spLocks/>
          </p:cNvSpPr>
          <p:nvPr/>
        </p:nvSpPr>
        <p:spPr bwMode="auto">
          <a:xfrm>
            <a:off x="179512" y="4941168"/>
            <a:ext cx="7704856" cy="432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 b="1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2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r>
              <a:rPr lang="es-ES" sz="2400" b="0" kern="0" dirty="0" smtClean="0">
                <a:latin typeface="Cambria" panose="02040503050406030204" pitchFamily="18" charset="0"/>
                <a:ea typeface="Cambria" panose="02040503050406030204" pitchFamily="18" charset="0"/>
              </a:rPr>
              <a:t>Mejoras en la plataforma </a:t>
            </a:r>
            <a:endParaRPr lang="es-ES" sz="2400" b="0" kern="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064" y="1572102"/>
            <a:ext cx="2916863" cy="1976629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3591183"/>
            <a:ext cx="2893140" cy="287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90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19288" y="1052513"/>
            <a:ext cx="7116762" cy="5616575"/>
          </a:xfrm>
        </p:spPr>
        <p:txBody>
          <a:bodyPr/>
          <a:lstStyle/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/>
          </a:p>
          <a:p>
            <a:pPr marL="0" indent="0" eaLnBrk="1" hangingPunct="1">
              <a:buNone/>
            </a:pPr>
            <a:r>
              <a:rPr lang="en-US" sz="3600" dirty="0" smtClean="0">
                <a:latin typeface="Cambria" panose="02040503050406030204" pitchFamily="18" charset="0"/>
                <a:ea typeface="Cambria" panose="02040503050406030204" pitchFamily="18" charset="0"/>
              </a:rPr>
              <a:t>¡</a:t>
            </a:r>
            <a:r>
              <a:rPr lang="en-US" sz="36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Muchas</a:t>
            </a:r>
            <a:r>
              <a:rPr lang="en-US" sz="3600" dirty="0" smtClean="0">
                <a:latin typeface="Cambria" panose="02040503050406030204" pitchFamily="18" charset="0"/>
                <a:ea typeface="Cambria" panose="02040503050406030204" pitchFamily="18" charset="0"/>
              </a:rPr>
              <a:t> gracias </a:t>
            </a:r>
            <a:r>
              <a:rPr lang="en-US" sz="36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por</a:t>
            </a:r>
            <a:r>
              <a:rPr lang="en-US" sz="36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6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su</a:t>
            </a:r>
            <a:r>
              <a:rPr lang="en-US" sz="36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6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atención</a:t>
            </a:r>
            <a:r>
              <a:rPr lang="en-US" sz="3600" dirty="0" smtClean="0">
                <a:latin typeface="Cambria" panose="02040503050406030204" pitchFamily="18" charset="0"/>
                <a:ea typeface="Cambria" panose="02040503050406030204" pitchFamily="18" charset="0"/>
              </a:rPr>
              <a:t>!</a:t>
            </a:r>
            <a:endParaRPr lang="en-US" sz="2000" dirty="0" smtClean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 bwMode="auto">
          <a:xfrm>
            <a:off x="1" y="980728"/>
            <a:ext cx="9108503" cy="5877272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813" y="188913"/>
            <a:ext cx="5616575" cy="649287"/>
          </a:xfrm>
        </p:spPr>
        <p:txBody>
          <a:bodyPr/>
          <a:lstStyle/>
          <a:p>
            <a:pPr eaLnBrk="1" hangingPunct="1"/>
            <a:r>
              <a:rPr lang="es-ES" sz="4000" dirty="0" smtClean="0">
                <a:solidFill>
                  <a:schemeClr val="accent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Objetivos del trabajo</a:t>
            </a:r>
            <a:endParaRPr lang="uk-UA" sz="4000" dirty="0" smtClean="0">
              <a:solidFill>
                <a:schemeClr val="accent2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" y="1340768"/>
            <a:ext cx="4283968" cy="4824536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s-E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Identificación de los factores del precio de los anuncios.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endParaRPr lang="es-ES" sz="24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s-E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Barrios de interés económico.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endParaRPr lang="es-ES" sz="24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s-ES" sz="2400" dirty="0">
                <a:latin typeface="Cambria" panose="02040503050406030204" pitchFamily="18" charset="0"/>
                <a:ea typeface="Cambria" panose="02040503050406030204" pitchFamily="18" charset="0"/>
              </a:rPr>
              <a:t>E</a:t>
            </a:r>
            <a:r>
              <a:rPr lang="es-E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fecto de la localización del alojamiento.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endParaRPr lang="es-ES" sz="24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s-E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¿Es el precio de un anuncio excesivo?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167" y="1325436"/>
            <a:ext cx="4698321" cy="45691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 bwMode="auto">
          <a:xfrm>
            <a:off x="0" y="980728"/>
            <a:ext cx="9108504" cy="5877272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2800" dirty="0" smtClean="0">
                <a:latin typeface="Cambria" panose="02040503050406030204" pitchFamily="18" charset="0"/>
                <a:ea typeface="Cambria" panose="02040503050406030204" pitchFamily="18" charset="0"/>
              </a:rPr>
              <a:t>Marco y justificación</a:t>
            </a:r>
            <a:endParaRPr lang="es-E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Marcador de contenido 3"/>
          <p:cNvSpPr>
            <a:spLocks noGrp="1"/>
          </p:cNvSpPr>
          <p:nvPr>
            <p:ph sz="half" idx="1"/>
          </p:nvPr>
        </p:nvSpPr>
        <p:spPr>
          <a:xfrm>
            <a:off x="251520" y="1141657"/>
            <a:ext cx="4176464" cy="5111750"/>
          </a:xfrm>
        </p:spPr>
        <p:txBody>
          <a:bodyPr/>
          <a:lstStyle/>
          <a:p>
            <a:r>
              <a:rPr lang="es-E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El sector turístico es un pilar de la economía de Málaga</a:t>
            </a:r>
          </a:p>
          <a:p>
            <a:pPr marL="0" indent="0">
              <a:buNone/>
            </a:pPr>
            <a:endParaRPr lang="es-ES" sz="20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s-E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Crecimiento de los anuncios de </a:t>
            </a:r>
            <a:r>
              <a:rPr lang="es-ES" sz="20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Airbnb</a:t>
            </a:r>
            <a:r>
              <a:rPr lang="es-E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0" indent="0">
              <a:buNone/>
            </a:pPr>
            <a:endParaRPr lang="es-ES" sz="20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s-E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El crecimiento de este tipo de alojamientos trae aumento de precios.</a:t>
            </a:r>
          </a:p>
          <a:p>
            <a:pPr marL="0" indent="0">
              <a:buNone/>
            </a:pPr>
            <a:endParaRPr lang="es-ES" sz="20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s-E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¿Es este alojamiento “adecuado”?</a:t>
            </a:r>
          </a:p>
          <a:p>
            <a:pPr marL="0" indent="0">
              <a:buNone/>
            </a:pPr>
            <a:endParaRPr lang="es-ES" sz="1400" dirty="0" smtClean="0"/>
          </a:p>
          <a:p>
            <a:endParaRPr lang="es-ES" sz="1400" dirty="0" smtClean="0"/>
          </a:p>
          <a:p>
            <a:endParaRPr lang="es-ES" dirty="0"/>
          </a:p>
        </p:txBody>
      </p:sp>
      <p:pic>
        <p:nvPicPr>
          <p:cNvPr id="3" name="Marcador de contenido 2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3" y="1412776"/>
            <a:ext cx="3550153" cy="2448272"/>
          </a:xfr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7968" y="4077072"/>
            <a:ext cx="3690341" cy="2058676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6660232" y="6228661"/>
            <a:ext cx="34762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000" b="0" dirty="0" smtClean="0"/>
              <a:t>Fuente: </a:t>
            </a:r>
            <a:r>
              <a:rPr lang="es-ES_tradnl" sz="1000" b="0" dirty="0" err="1" smtClean="0"/>
              <a:t>Euronews</a:t>
            </a:r>
            <a:r>
              <a:rPr lang="es-ES_tradnl" sz="1000" b="0" dirty="0"/>
              <a:t>. (2024, 7 de julio). </a:t>
            </a:r>
          </a:p>
        </p:txBody>
      </p:sp>
    </p:spTree>
    <p:extLst>
      <p:ext uri="{BB962C8B-B14F-4D97-AF65-F5344CB8AC3E}">
        <p14:creationId xmlns:p14="http://schemas.microsoft.com/office/powerpoint/2010/main" val="243998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lamada de flecha hacia abajo 11"/>
          <p:cNvSpPr/>
          <p:nvPr/>
        </p:nvSpPr>
        <p:spPr bwMode="auto">
          <a:xfrm>
            <a:off x="179512" y="1309291"/>
            <a:ext cx="8767070" cy="1471637"/>
          </a:xfrm>
          <a:prstGeom prst="downArrowCallout">
            <a:avLst>
              <a:gd name="adj1" fmla="val 17706"/>
              <a:gd name="adj2" fmla="val 25000"/>
              <a:gd name="adj3" fmla="val 25000"/>
              <a:gd name="adj4" fmla="val 64977"/>
            </a:avLst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s-ES_tradnl" dirty="0">
                <a:latin typeface="Cambria" panose="02040503050406030204" pitchFamily="18" charset="0"/>
                <a:ea typeface="Cambria" panose="02040503050406030204" pitchFamily="18" charset="0"/>
              </a:rPr>
              <a:t>Visión integral del mercado de alquiler de alojamientos turísticos no hoteleros en Málaga </a:t>
            </a:r>
            <a:endParaRPr lang="es-E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" name="Rectángulo 10"/>
          <p:cNvSpPr/>
          <p:nvPr/>
        </p:nvSpPr>
        <p:spPr bwMode="auto">
          <a:xfrm>
            <a:off x="190637" y="2780929"/>
            <a:ext cx="8785100" cy="158417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latin typeface="Cambria" panose="02040503050406030204" pitchFamily="18" charset="0"/>
                <a:ea typeface="Cambria" panose="02040503050406030204" pitchFamily="18" charset="0"/>
              </a:rPr>
              <a:t>Objetivo y metodología</a:t>
            </a:r>
            <a:endParaRPr lang="es-E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395536" y="2924944"/>
            <a:ext cx="7776864" cy="5111750"/>
          </a:xfrm>
        </p:spPr>
        <p:txBody>
          <a:bodyPr/>
          <a:lstStyle/>
          <a:p>
            <a:r>
              <a:rPr lang="es-ES" sz="1800" dirty="0" smtClean="0">
                <a:latin typeface="Cambria" panose="02040503050406030204" pitchFamily="18" charset="0"/>
                <a:ea typeface="Cambria" panose="02040503050406030204" pitchFamily="18" charset="0"/>
              </a:rPr>
              <a:t>Análisis descriptivo del mercado de </a:t>
            </a:r>
            <a:r>
              <a:rPr lang="es-ES" sz="18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Airbnb</a:t>
            </a:r>
            <a:r>
              <a:rPr lang="es-ES" sz="1800" dirty="0" smtClean="0">
                <a:latin typeface="Cambria" panose="02040503050406030204" pitchFamily="18" charset="0"/>
                <a:ea typeface="Cambria" panose="02040503050406030204" pitchFamily="18" charset="0"/>
              </a:rPr>
              <a:t> en Málaga</a:t>
            </a:r>
          </a:p>
          <a:p>
            <a:r>
              <a:rPr lang="es-ES" sz="1800" dirty="0" smtClean="0">
                <a:latin typeface="Cambria" panose="02040503050406030204" pitchFamily="18" charset="0"/>
                <a:ea typeface="Cambria" panose="02040503050406030204" pitchFamily="18" charset="0"/>
              </a:rPr>
              <a:t>Hallazgo de los determinantes del precio de los anuncios.</a:t>
            </a:r>
          </a:p>
          <a:p>
            <a:r>
              <a:rPr lang="es-ES" sz="1800" dirty="0" smtClean="0">
                <a:latin typeface="Cambria" panose="02040503050406030204" pitchFamily="18" charset="0"/>
                <a:ea typeface="Cambria" panose="02040503050406030204" pitchFamily="18" charset="0"/>
              </a:rPr>
              <a:t>Desarrollo de un modelo que responda a la pregunta: </a:t>
            </a:r>
            <a:r>
              <a:rPr lang="es-ES_tradnl" sz="1800" dirty="0" smtClean="0">
                <a:latin typeface="Cambria" panose="02040503050406030204" pitchFamily="18" charset="0"/>
                <a:ea typeface="Cambria" panose="02040503050406030204" pitchFamily="18" charset="0"/>
              </a:rPr>
              <a:t>¿</a:t>
            </a:r>
            <a:r>
              <a:rPr lang="es-ES_tradnl" sz="1800" dirty="0">
                <a:latin typeface="Cambria" panose="02040503050406030204" pitchFamily="18" charset="0"/>
                <a:ea typeface="Cambria" panose="02040503050406030204" pitchFamily="18" charset="0"/>
              </a:rPr>
              <a:t>Es el precio de un determinado anuncio adecuado o </a:t>
            </a:r>
            <a:r>
              <a:rPr lang="es-ES_tradnl" sz="1800" dirty="0" smtClean="0">
                <a:latin typeface="Cambria" panose="02040503050406030204" pitchFamily="18" charset="0"/>
                <a:ea typeface="Cambria" panose="02040503050406030204" pitchFamily="18" charset="0"/>
              </a:rPr>
              <a:t>excesivo</a:t>
            </a:r>
            <a:r>
              <a:rPr lang="es-ES_tradnl" sz="1800" dirty="0">
                <a:latin typeface="Cambria" panose="02040503050406030204" pitchFamily="18" charset="0"/>
                <a:ea typeface="Cambria" panose="02040503050406030204" pitchFamily="18" charset="0"/>
              </a:rPr>
              <a:t>? </a:t>
            </a:r>
            <a:endParaRPr lang="es-ES_tradnl" sz="18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5" name="Rectángulo 14"/>
          <p:cNvSpPr/>
          <p:nvPr/>
        </p:nvSpPr>
        <p:spPr bwMode="auto">
          <a:xfrm>
            <a:off x="608058" y="4541753"/>
            <a:ext cx="2135088" cy="392097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Análisis</a:t>
            </a:r>
            <a:r>
              <a:rPr kumimoji="0" lang="es-ES" sz="16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descriptivo</a:t>
            </a:r>
            <a:endParaRPr kumimoji="0" lang="es-E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6" name="Rectángulo 15"/>
          <p:cNvSpPr/>
          <p:nvPr/>
        </p:nvSpPr>
        <p:spPr bwMode="auto">
          <a:xfrm>
            <a:off x="3919814" y="5651976"/>
            <a:ext cx="1800200" cy="365949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160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Análisis Clúster</a:t>
            </a:r>
            <a:endParaRPr kumimoji="0" lang="es-E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7" name="Rectángulo 16"/>
          <p:cNvSpPr/>
          <p:nvPr/>
        </p:nvSpPr>
        <p:spPr bwMode="auto">
          <a:xfrm>
            <a:off x="2195736" y="5077865"/>
            <a:ext cx="2269531" cy="45475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Modelo</a:t>
            </a:r>
            <a:r>
              <a:rPr kumimoji="0" lang="es-ES" sz="16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de Regresión</a:t>
            </a:r>
            <a:endParaRPr kumimoji="0" lang="es-E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" name="Rectángulo 17"/>
          <p:cNvSpPr/>
          <p:nvPr/>
        </p:nvSpPr>
        <p:spPr bwMode="auto">
          <a:xfrm>
            <a:off x="5303267" y="6184810"/>
            <a:ext cx="1833926" cy="392097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160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Modelo </a:t>
            </a:r>
            <a:r>
              <a:rPr lang="es-ES" sz="1600" dirty="0" err="1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Logit</a:t>
            </a:r>
            <a:endParaRPr kumimoji="0" lang="es-E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3" name="Flecha doblada 22"/>
          <p:cNvSpPr/>
          <p:nvPr/>
        </p:nvSpPr>
        <p:spPr bwMode="auto">
          <a:xfrm flipV="1">
            <a:off x="1475656" y="4933849"/>
            <a:ext cx="720080" cy="439366"/>
          </a:xfrm>
          <a:prstGeom prst="ben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Flecha doblada 18"/>
          <p:cNvSpPr/>
          <p:nvPr/>
        </p:nvSpPr>
        <p:spPr bwMode="auto">
          <a:xfrm flipV="1">
            <a:off x="3203848" y="5541850"/>
            <a:ext cx="720080" cy="439366"/>
          </a:xfrm>
          <a:prstGeom prst="ben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Flecha doblada 19"/>
          <p:cNvSpPr/>
          <p:nvPr/>
        </p:nvSpPr>
        <p:spPr bwMode="auto">
          <a:xfrm flipV="1">
            <a:off x="4583187" y="6017925"/>
            <a:ext cx="720080" cy="439366"/>
          </a:xfrm>
          <a:prstGeom prst="ben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416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 bwMode="auto">
          <a:xfrm>
            <a:off x="0" y="1052736"/>
            <a:ext cx="9108504" cy="576064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9632" y="110398"/>
            <a:ext cx="8229600" cy="809947"/>
          </a:xfrm>
        </p:spPr>
        <p:txBody>
          <a:bodyPr/>
          <a:lstStyle/>
          <a:p>
            <a:r>
              <a:rPr lang="es-ES" dirty="0" smtClean="0">
                <a:latin typeface="Cambria" panose="02040503050406030204" pitchFamily="18" charset="0"/>
                <a:ea typeface="Cambria" panose="02040503050406030204" pitchFamily="18" charset="0"/>
              </a:rPr>
              <a:t>Análisis descriptivo</a:t>
            </a:r>
            <a:endParaRPr lang="es-E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052736"/>
            <a:ext cx="8229600" cy="639762"/>
          </a:xfrm>
        </p:spPr>
        <p:txBody>
          <a:bodyPr/>
          <a:lstStyle/>
          <a:p>
            <a:r>
              <a:rPr lang="es-ES_tradnl" b="0" i="1" dirty="0">
                <a:latin typeface="Cambria" panose="02040503050406030204" pitchFamily="18" charset="0"/>
                <a:ea typeface="Cambria" panose="02040503050406030204" pitchFamily="18" charset="0"/>
              </a:rPr>
              <a:t>¿Qué barrios son más atractivos turísticamente? </a:t>
            </a:r>
            <a:endParaRPr lang="es-E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844824"/>
            <a:ext cx="6851104" cy="4770398"/>
          </a:xfrm>
          <a:prstGeom prst="rect">
            <a:avLst/>
          </a:prstGeom>
        </p:spPr>
      </p:pic>
      <p:sp>
        <p:nvSpPr>
          <p:cNvPr id="10" name="Llamada ovalada 9"/>
          <p:cNvSpPr/>
          <p:nvPr/>
        </p:nvSpPr>
        <p:spPr bwMode="auto">
          <a:xfrm>
            <a:off x="7020272" y="1140813"/>
            <a:ext cx="1979712" cy="1368152"/>
          </a:xfrm>
          <a:prstGeom prst="wedgeEllipseCallou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1100" dirty="0" smtClean="0">
                <a:latin typeface="Cambria" panose="02040503050406030204" pitchFamily="18" charset="0"/>
                <a:ea typeface="Cambria" panose="02040503050406030204" pitchFamily="18" charset="0"/>
              </a:rPr>
              <a:t>Centro supera los 5000 anuncios mientras los demás tienen menos de 1000</a:t>
            </a:r>
            <a:endParaRPr kumimoji="0" lang="es-ES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79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 bwMode="auto">
          <a:xfrm>
            <a:off x="35496" y="980728"/>
            <a:ext cx="9073008" cy="5877272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latin typeface="Cambria" panose="02040503050406030204" pitchFamily="18" charset="0"/>
                <a:ea typeface="Cambria" panose="02040503050406030204" pitchFamily="18" charset="0"/>
              </a:rPr>
              <a:t>Análisis descriptivo</a:t>
            </a:r>
            <a:endParaRPr lang="es-E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0" name="Marcador de contenido 9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03" y="1052736"/>
            <a:ext cx="8785101" cy="5234408"/>
          </a:xfrm>
        </p:spPr>
      </p:pic>
      <p:sp>
        <p:nvSpPr>
          <p:cNvPr id="12" name="Llamada ovalada 11"/>
          <p:cNvSpPr/>
          <p:nvPr/>
        </p:nvSpPr>
        <p:spPr bwMode="auto">
          <a:xfrm>
            <a:off x="7138474" y="1484784"/>
            <a:ext cx="1979712" cy="1368152"/>
          </a:xfrm>
          <a:prstGeom prst="wedgeEllipseCallout">
            <a:avLst>
              <a:gd name="adj1" fmla="val -46148"/>
              <a:gd name="adj2" fmla="val 61857"/>
            </a:avLst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 partir de los 250 euros por noche comienzan</a:t>
            </a:r>
            <a:r>
              <a:rPr kumimoji="0" lang="es-ES" sz="1100" b="1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los </a:t>
            </a:r>
            <a:r>
              <a:rPr kumimoji="0" lang="es-ES" sz="1100" b="1" i="0" u="none" strike="noStrike" cap="none" normalizeH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outliers</a:t>
            </a:r>
            <a:r>
              <a:rPr kumimoji="0" lang="es-ES" sz="1100" b="1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kumimoji="0" lang="es-ES" sz="11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3" name="Llamada ovalada 12"/>
          <p:cNvSpPr/>
          <p:nvPr/>
        </p:nvSpPr>
        <p:spPr bwMode="auto">
          <a:xfrm>
            <a:off x="2051720" y="1700808"/>
            <a:ext cx="1979712" cy="1368152"/>
          </a:xfrm>
          <a:prstGeom prst="wedgeEllipseCallout">
            <a:avLst>
              <a:gd name="adj1" fmla="val -78568"/>
              <a:gd name="adj2" fmla="val 70854"/>
            </a:avLst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1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La</a:t>
            </a:r>
            <a:r>
              <a:rPr kumimoji="0" lang="es-ES" sz="1100" b="1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mayor parte de los anuncios se acumulan en el intervalo [0, 250] euros por noche.</a:t>
            </a:r>
            <a:endParaRPr kumimoji="0" lang="es-ES" sz="11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927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 bwMode="auto">
          <a:xfrm>
            <a:off x="0" y="999343"/>
            <a:ext cx="9144000" cy="5858657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03648" y="97309"/>
            <a:ext cx="8229600" cy="778098"/>
          </a:xfrm>
        </p:spPr>
        <p:txBody>
          <a:bodyPr/>
          <a:lstStyle/>
          <a:p>
            <a:r>
              <a:rPr lang="es-ES" dirty="0" smtClean="0">
                <a:latin typeface="Cambria" panose="02040503050406030204" pitchFamily="18" charset="0"/>
                <a:ea typeface="Cambria" panose="02040503050406030204" pitchFamily="18" charset="0"/>
              </a:rPr>
              <a:t>Análisis descriptivo</a:t>
            </a:r>
            <a:endParaRPr lang="es-E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052736"/>
            <a:ext cx="8229600" cy="639762"/>
          </a:xfrm>
        </p:spPr>
        <p:txBody>
          <a:bodyPr/>
          <a:lstStyle/>
          <a:p>
            <a:r>
              <a:rPr lang="es-ES_tradnl" b="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Caracterizando barrio a barrio</a:t>
            </a:r>
            <a:endParaRPr lang="es-E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24347"/>
            <a:ext cx="6446556" cy="3936901"/>
          </a:xfrm>
          <a:prstGeom prst="rect">
            <a:avLst/>
          </a:prstGeom>
        </p:spPr>
      </p:pic>
      <p:sp>
        <p:nvSpPr>
          <p:cNvPr id="7" name="Llamada ovalada 6"/>
          <p:cNvSpPr/>
          <p:nvPr/>
        </p:nvSpPr>
        <p:spPr bwMode="auto">
          <a:xfrm>
            <a:off x="6871263" y="2324645"/>
            <a:ext cx="1979712" cy="1368152"/>
          </a:xfrm>
          <a:prstGeom prst="wedgeEllipseCallout">
            <a:avLst>
              <a:gd name="adj1" fmla="val -49257"/>
              <a:gd name="adj2" fmla="val 55431"/>
            </a:avLst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1100" dirty="0" smtClean="0">
                <a:latin typeface="Cambria" panose="02040503050406030204" pitchFamily="18" charset="0"/>
                <a:ea typeface="Cambria" panose="02040503050406030204" pitchFamily="18" charset="0"/>
              </a:rPr>
              <a:t>Todos los </a:t>
            </a:r>
            <a:r>
              <a:rPr lang="es-ES" sz="11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outilers</a:t>
            </a:r>
            <a:r>
              <a:rPr lang="es-ES" sz="1100" dirty="0" smtClean="0">
                <a:latin typeface="Cambria" panose="02040503050406030204" pitchFamily="18" charset="0"/>
                <a:ea typeface="Cambria" panose="02040503050406030204" pitchFamily="18" charset="0"/>
              </a:rPr>
              <a:t> se dan por precio superior al precio de mercado.</a:t>
            </a:r>
            <a:endParaRPr kumimoji="0" lang="es-ES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Rectángulo 5"/>
          <p:cNvSpPr/>
          <p:nvPr/>
        </p:nvSpPr>
        <p:spPr bwMode="auto">
          <a:xfrm>
            <a:off x="462426" y="5877272"/>
            <a:ext cx="7848872" cy="86409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s-ES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Los barrios </a:t>
            </a:r>
            <a:r>
              <a:rPr lang="es-ES" i="1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Centro </a:t>
            </a:r>
            <a:r>
              <a:rPr lang="es-ES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y </a:t>
            </a:r>
            <a:r>
              <a:rPr lang="es-ES" i="1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Este</a:t>
            </a:r>
            <a:r>
              <a:rPr lang="es-ES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los que presentan un mayor número de </a:t>
            </a:r>
            <a:r>
              <a:rPr lang="es-ES" dirty="0" err="1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outliers</a:t>
            </a:r>
            <a:r>
              <a:rPr lang="es-ES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por tanto, de acuerdo a </a:t>
            </a:r>
            <a:r>
              <a:rPr lang="es-ES" dirty="0" err="1">
                <a:latin typeface="Cambria" panose="02040503050406030204" pitchFamily="18" charset="0"/>
                <a:ea typeface="Cambria" panose="02040503050406030204" pitchFamily="18" charset="0"/>
              </a:rPr>
              <a:t>Kimes</a:t>
            </a:r>
            <a:r>
              <a:rPr lang="es-ES" dirty="0">
                <a:latin typeface="Cambria" panose="02040503050406030204" pitchFamily="18" charset="0"/>
                <a:ea typeface="Cambria" panose="02040503050406030204" pitchFamily="18" charset="0"/>
              </a:rPr>
              <a:t> y </a:t>
            </a:r>
            <a:r>
              <a:rPr lang="es-ES" dirty="0" err="1">
                <a:latin typeface="Cambria" panose="02040503050406030204" pitchFamily="18" charset="0"/>
                <a:ea typeface="Cambria" panose="02040503050406030204" pitchFamily="18" charset="0"/>
              </a:rPr>
              <a:t>Wirtz</a:t>
            </a:r>
            <a:r>
              <a:rPr lang="es-ES" dirty="0">
                <a:latin typeface="Cambria" panose="02040503050406030204" pitchFamily="18" charset="0"/>
                <a:ea typeface="Cambria" panose="02040503050406030204" pitchFamily="18" charset="0"/>
              </a:rPr>
              <a:t> (2015</a:t>
            </a:r>
            <a:r>
              <a:rPr lang="es-ES" dirty="0" smtClean="0">
                <a:latin typeface="Cambria" panose="02040503050406030204" pitchFamily="18" charset="0"/>
                <a:ea typeface="Cambria" panose="02040503050406030204" pitchFamily="18" charset="0"/>
              </a:rPr>
              <a:t>) estos serán los barrios con el precio más superior al precio de mercado.</a:t>
            </a:r>
            <a:endParaRPr kumimoji="0" lang="es-ES" sz="1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6" name="Flecha curvada hacia la derecha 25"/>
          <p:cNvSpPr/>
          <p:nvPr/>
        </p:nvSpPr>
        <p:spPr bwMode="auto">
          <a:xfrm>
            <a:off x="38953" y="3573016"/>
            <a:ext cx="395536" cy="2880320"/>
          </a:xfrm>
          <a:prstGeom prst="curvedRightArrow">
            <a:avLst>
              <a:gd name="adj1" fmla="val 25000"/>
              <a:gd name="adj2" fmla="val 97054"/>
              <a:gd name="adj3" fmla="val 25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629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 bwMode="auto">
          <a:xfrm>
            <a:off x="26377" y="1124744"/>
            <a:ext cx="9001000" cy="5616624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67" y="1196752"/>
            <a:ext cx="8942820" cy="4567242"/>
          </a:xfrm>
          <a:prstGeom prst="rect">
            <a:avLst/>
          </a:prstGeom>
        </p:spPr>
      </p:pic>
      <p:sp>
        <p:nvSpPr>
          <p:cNvPr id="8" name="Llamada ovalada 7"/>
          <p:cNvSpPr/>
          <p:nvPr/>
        </p:nvSpPr>
        <p:spPr bwMode="auto">
          <a:xfrm>
            <a:off x="4499991" y="4077072"/>
            <a:ext cx="4498295" cy="2448272"/>
          </a:xfrm>
          <a:prstGeom prst="wedgeEllipseCallout">
            <a:avLst>
              <a:gd name="adj1" fmla="val -70880"/>
              <a:gd name="adj2" fmla="val 121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Los barrios con mayor nº</a:t>
            </a:r>
            <a:r>
              <a:rPr kumimoji="0" lang="es-ES" sz="1600" b="1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de anuncios son los que tienen mayores precios, lo que indica que la demanda se concentra en ellos y, pese a tener la mayor oferta, no es suficiente para cubrirla.</a:t>
            </a:r>
            <a:endParaRPr kumimoji="0" lang="es-ES" sz="1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1331640" y="-18256"/>
            <a:ext cx="8229600" cy="1143000"/>
          </a:xfrm>
        </p:spPr>
        <p:txBody>
          <a:bodyPr/>
          <a:lstStyle/>
          <a:p>
            <a:r>
              <a:rPr lang="es-ES" dirty="0" smtClean="0">
                <a:latin typeface="Cambria" panose="02040503050406030204" pitchFamily="18" charset="0"/>
                <a:ea typeface="Cambria" panose="02040503050406030204" pitchFamily="18" charset="0"/>
              </a:rPr>
              <a:t>Análisis descriptivo</a:t>
            </a:r>
            <a:endParaRPr lang="es-E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963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latin typeface="Cambria" panose="02040503050406030204" pitchFamily="18" charset="0"/>
                <a:ea typeface="Cambria" panose="02040503050406030204" pitchFamily="18" charset="0"/>
              </a:rPr>
              <a:t>Modelo de regresión</a:t>
            </a:r>
            <a:endParaRPr lang="es-E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694" y="2224472"/>
            <a:ext cx="6275257" cy="4104455"/>
          </a:xfrm>
        </p:spPr>
      </p:pic>
      <p:sp>
        <p:nvSpPr>
          <p:cNvPr id="7" name="Rectángulo 6"/>
          <p:cNvSpPr/>
          <p:nvPr/>
        </p:nvSpPr>
        <p:spPr bwMode="auto">
          <a:xfrm>
            <a:off x="6290511" y="2224472"/>
            <a:ext cx="2817991" cy="4124599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6265750" y="2243445"/>
            <a:ext cx="286751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0" dirty="0" smtClean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Al 95% de confianza, las variables significativas son: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0" dirty="0" err="1" smtClean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accommodates</a:t>
            </a:r>
            <a:r>
              <a:rPr lang="es-ES" sz="1400" b="0" dirty="0" smtClean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 </a:t>
            </a:r>
            <a:endParaRPr lang="es-ES" sz="1400" b="0" dirty="0"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0" dirty="0" err="1" smtClean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host_response_time</a:t>
            </a:r>
            <a:r>
              <a:rPr lang="es-ES" sz="1400" b="0" dirty="0" smtClean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 </a:t>
            </a:r>
            <a:endParaRPr lang="es-ES" sz="1400" b="0" dirty="0"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0" dirty="0" err="1" smtClean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bathrooms</a:t>
            </a:r>
            <a:r>
              <a:rPr lang="es-ES" sz="1400" b="0" dirty="0" smtClean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 </a:t>
            </a:r>
            <a:endParaRPr lang="es-ES" sz="1400" b="0" dirty="0"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0" dirty="0" err="1" smtClean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beds</a:t>
            </a:r>
            <a:r>
              <a:rPr lang="es-ES" sz="1400" b="0" dirty="0" smtClean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 </a:t>
            </a:r>
            <a:endParaRPr lang="es-ES" sz="1400" b="0" dirty="0"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0" dirty="0" err="1" smtClean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host_is_superhost</a:t>
            </a:r>
            <a:r>
              <a:rPr lang="es-ES" sz="1400" b="0" dirty="0" smtClean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 </a:t>
            </a:r>
            <a:endParaRPr lang="es-ES" sz="1400" b="0" dirty="0"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0" dirty="0" err="1" smtClean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property_type</a:t>
            </a:r>
            <a:r>
              <a:rPr lang="es-ES" sz="1400" b="0" dirty="0" smtClean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 </a:t>
            </a:r>
            <a:endParaRPr lang="es-ES" sz="1400" b="0" dirty="0"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0" dirty="0" err="1" smtClean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room_type</a:t>
            </a:r>
            <a:r>
              <a:rPr lang="es-ES" sz="1400" b="0" dirty="0" smtClean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 </a:t>
            </a:r>
            <a:endParaRPr lang="es-ES" sz="1400" b="0" dirty="0"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0" dirty="0" err="1" smtClean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maximum_nights</a:t>
            </a:r>
            <a:r>
              <a:rPr lang="es-ES" sz="1400" b="0" dirty="0" smtClean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 </a:t>
            </a:r>
            <a:endParaRPr lang="es-ES" sz="1400" b="0" dirty="0"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0" dirty="0" err="1" smtClean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minimum_nights</a:t>
            </a:r>
            <a:r>
              <a:rPr lang="es-ES" sz="1400" b="0" dirty="0" smtClean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 </a:t>
            </a:r>
            <a:endParaRPr lang="es-ES" sz="1400" b="0" dirty="0"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0" dirty="0" err="1" smtClean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neighbourhood_cleansedCarretera</a:t>
            </a:r>
            <a:r>
              <a:rPr lang="es-ES" sz="1400" b="0" dirty="0" smtClean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s-ES" sz="1400" b="0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de Cádiz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0" dirty="0" err="1" smtClean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neighbourhood_cleansedCentro</a:t>
            </a:r>
            <a:r>
              <a:rPr lang="es-ES" sz="1400" b="0" dirty="0" smtClean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 </a:t>
            </a:r>
            <a:endParaRPr lang="es-ES" sz="1400" b="0" dirty="0"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0" dirty="0" err="1" smtClean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neighbourhood_cleansedCruz</a:t>
            </a:r>
            <a:r>
              <a:rPr lang="es-ES" sz="1400" b="0" dirty="0" smtClean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s-ES" sz="1400" b="0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de Humilladero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0" dirty="0" err="1" smtClean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neighbourhood_cleansedEste</a:t>
            </a:r>
            <a:r>
              <a:rPr lang="es-ES" sz="1400" b="0" dirty="0" smtClean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 </a:t>
            </a:r>
            <a:endParaRPr lang="es-ES" sz="1400" b="0" dirty="0"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  <p:sp>
        <p:nvSpPr>
          <p:cNvPr id="9" name="Rectángulo 8"/>
          <p:cNvSpPr/>
          <p:nvPr/>
        </p:nvSpPr>
        <p:spPr bwMode="auto">
          <a:xfrm>
            <a:off x="35496" y="1124744"/>
            <a:ext cx="9073008" cy="86409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0" y="1196752"/>
            <a:ext cx="9108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latin typeface="Cambria" panose="02040503050406030204" pitchFamily="18" charset="0"/>
                <a:ea typeface="Cambria" panose="02040503050406030204" pitchFamily="18" charset="0"/>
              </a:rPr>
              <a:t>¿Qué variables, de las que se pueden observar en los anuncios de </a:t>
            </a:r>
            <a:r>
              <a:rPr lang="es-E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Airbnb</a:t>
            </a:r>
            <a:r>
              <a:rPr lang="es-ES" dirty="0" smtClean="0">
                <a:latin typeface="Cambria" panose="02040503050406030204" pitchFamily="18" charset="0"/>
                <a:ea typeface="Cambria" panose="02040503050406030204" pitchFamily="18" charset="0"/>
              </a:rPr>
              <a:t>, determinan el precio del alojamiento por noche?</a:t>
            </a:r>
            <a:endParaRPr lang="es-E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964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">
  <a:themeElements>
    <a:clrScheme name="template 4">
      <a:dk1>
        <a:srgbClr val="4D4D4D"/>
      </a:dk1>
      <a:lt1>
        <a:srgbClr val="FFFFFF"/>
      </a:lt1>
      <a:dk2>
        <a:srgbClr val="000000"/>
      </a:dk2>
      <a:lt2>
        <a:srgbClr val="9B6902"/>
      </a:lt2>
      <a:accent1>
        <a:srgbClr val="C75E00"/>
      </a:accent1>
      <a:accent2>
        <a:srgbClr val="FED416"/>
      </a:accent2>
      <a:accent3>
        <a:srgbClr val="FFFFFF"/>
      </a:accent3>
      <a:accent4>
        <a:srgbClr val="404040"/>
      </a:accent4>
      <a:accent5>
        <a:srgbClr val="E0B6AA"/>
      </a:accent5>
      <a:accent6>
        <a:srgbClr val="E6C013"/>
      </a:accent6>
      <a:hlink>
        <a:srgbClr val="EE6600"/>
      </a:hlink>
      <a:folHlink>
        <a:srgbClr val="EAEAEA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emplate 1">
        <a:dk1>
          <a:srgbClr val="4D4D4D"/>
        </a:dk1>
        <a:lt1>
          <a:srgbClr val="FFFFFF"/>
        </a:lt1>
        <a:dk2>
          <a:srgbClr val="000000"/>
        </a:dk2>
        <a:lt2>
          <a:srgbClr val="D5E1F3"/>
        </a:lt2>
        <a:accent1>
          <a:srgbClr val="BC4417"/>
        </a:accent1>
        <a:accent2>
          <a:srgbClr val="CF9C1C"/>
        </a:accent2>
        <a:accent3>
          <a:srgbClr val="FFFFFF"/>
        </a:accent3>
        <a:accent4>
          <a:srgbClr val="404040"/>
        </a:accent4>
        <a:accent5>
          <a:srgbClr val="DAB0AB"/>
        </a:accent5>
        <a:accent6>
          <a:srgbClr val="BB8D18"/>
        </a:accent6>
        <a:hlink>
          <a:srgbClr val="E8C97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000000"/>
        </a:dk2>
        <a:lt2>
          <a:srgbClr val="986615"/>
        </a:lt2>
        <a:accent1>
          <a:srgbClr val="BF4413"/>
        </a:accent1>
        <a:accent2>
          <a:srgbClr val="FFAB21"/>
        </a:accent2>
        <a:accent3>
          <a:srgbClr val="FFFFFF"/>
        </a:accent3>
        <a:accent4>
          <a:srgbClr val="404040"/>
        </a:accent4>
        <a:accent5>
          <a:srgbClr val="DCB0AA"/>
        </a:accent5>
        <a:accent6>
          <a:srgbClr val="E79B1D"/>
        </a:accent6>
        <a:hlink>
          <a:srgbClr val="C5A379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000000"/>
        </a:dk2>
        <a:lt2>
          <a:srgbClr val="4A1B17"/>
        </a:lt2>
        <a:accent1>
          <a:srgbClr val="C66C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DFBAAA"/>
        </a:accent5>
        <a:accent6>
          <a:srgbClr val="E6C013"/>
        </a:accent6>
        <a:hlink>
          <a:srgbClr val="FFDE93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000000"/>
        </a:dk2>
        <a:lt2>
          <a:srgbClr val="9B6902"/>
        </a:lt2>
        <a:accent1>
          <a:srgbClr val="C75E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E0B6AA"/>
        </a:accent5>
        <a:accent6>
          <a:srgbClr val="E6C013"/>
        </a:accent6>
        <a:hlink>
          <a:srgbClr val="EE66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000000"/>
        </a:dk2>
        <a:lt2>
          <a:srgbClr val="570301"/>
        </a:lt2>
        <a:accent1>
          <a:srgbClr val="D37E00"/>
        </a:accent1>
        <a:accent2>
          <a:srgbClr val="F5CB03"/>
        </a:accent2>
        <a:accent3>
          <a:srgbClr val="FFFFFF"/>
        </a:accent3>
        <a:accent4>
          <a:srgbClr val="404040"/>
        </a:accent4>
        <a:accent5>
          <a:srgbClr val="E6C0AA"/>
        </a:accent5>
        <a:accent6>
          <a:srgbClr val="DEB802"/>
        </a:accent6>
        <a:hlink>
          <a:srgbClr val="D860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000000"/>
        </a:dk2>
        <a:lt2>
          <a:srgbClr val="713C0C"/>
        </a:lt2>
        <a:accent1>
          <a:srgbClr val="E4B058"/>
        </a:accent1>
        <a:accent2>
          <a:srgbClr val="FDD912"/>
        </a:accent2>
        <a:accent3>
          <a:srgbClr val="FFFFFF"/>
        </a:accent3>
        <a:accent4>
          <a:srgbClr val="404040"/>
        </a:accent4>
        <a:accent5>
          <a:srgbClr val="EFD4B4"/>
        </a:accent5>
        <a:accent6>
          <a:srgbClr val="E5C40F"/>
        </a:accent6>
        <a:hlink>
          <a:srgbClr val="E063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000000"/>
        </a:dk2>
        <a:lt2>
          <a:srgbClr val="953900"/>
        </a:lt2>
        <a:accent1>
          <a:srgbClr val="B65300"/>
        </a:accent1>
        <a:accent2>
          <a:srgbClr val="CE6A00"/>
        </a:accent2>
        <a:accent3>
          <a:srgbClr val="FFFFFF"/>
        </a:accent3>
        <a:accent4>
          <a:srgbClr val="404040"/>
        </a:accent4>
        <a:accent5>
          <a:srgbClr val="D7B3AA"/>
        </a:accent5>
        <a:accent6>
          <a:srgbClr val="BA5F00"/>
        </a:accent6>
        <a:hlink>
          <a:srgbClr val="F0A806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000000"/>
        </a:dk2>
        <a:lt2>
          <a:srgbClr val="D87200"/>
        </a:lt2>
        <a:accent1>
          <a:srgbClr val="E29B07"/>
        </a:accent1>
        <a:accent2>
          <a:srgbClr val="EDBF03"/>
        </a:accent2>
        <a:accent3>
          <a:srgbClr val="FFFFFF"/>
        </a:accent3>
        <a:accent4>
          <a:srgbClr val="404040"/>
        </a:accent4>
        <a:accent5>
          <a:srgbClr val="EECBAA"/>
        </a:accent5>
        <a:accent6>
          <a:srgbClr val="D7AD02"/>
        </a:accent6>
        <a:hlink>
          <a:srgbClr val="7CA43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000000"/>
        </a:dk2>
        <a:lt2>
          <a:srgbClr val="D24D06"/>
        </a:lt2>
        <a:accent1>
          <a:srgbClr val="E59709"/>
        </a:accent1>
        <a:accent2>
          <a:srgbClr val="E9AC24"/>
        </a:accent2>
        <a:accent3>
          <a:srgbClr val="FFFFFF"/>
        </a:accent3>
        <a:accent4>
          <a:srgbClr val="404040"/>
        </a:accent4>
        <a:accent5>
          <a:srgbClr val="F0C9AA"/>
        </a:accent5>
        <a:accent6>
          <a:srgbClr val="D39B20"/>
        </a:accent6>
        <a:hlink>
          <a:srgbClr val="F7B80B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000000"/>
        </a:dk2>
        <a:lt2>
          <a:srgbClr val="CD5003"/>
        </a:lt2>
        <a:accent1>
          <a:srgbClr val="419DCF"/>
        </a:accent1>
        <a:accent2>
          <a:srgbClr val="BC1F1F"/>
        </a:accent2>
        <a:accent3>
          <a:srgbClr val="FFFFFF"/>
        </a:accent3>
        <a:accent4>
          <a:srgbClr val="404040"/>
        </a:accent4>
        <a:accent5>
          <a:srgbClr val="B0CCE4"/>
        </a:accent5>
        <a:accent6>
          <a:srgbClr val="AA1B1B"/>
        </a:accent6>
        <a:hlink>
          <a:srgbClr val="FFE42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000000"/>
        </a:dk2>
        <a:lt2>
          <a:srgbClr val="DF2905"/>
        </a:lt2>
        <a:accent1>
          <a:srgbClr val="D05203"/>
        </a:accent1>
        <a:accent2>
          <a:srgbClr val="72A3E1"/>
        </a:accent2>
        <a:accent3>
          <a:srgbClr val="FFFFFF"/>
        </a:accent3>
        <a:accent4>
          <a:srgbClr val="404040"/>
        </a:accent4>
        <a:accent5>
          <a:srgbClr val="E4B3AA"/>
        </a:accent5>
        <a:accent6>
          <a:srgbClr val="6793CC"/>
        </a:accent6>
        <a:hlink>
          <a:srgbClr val="F3A10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1060</TotalTime>
  <Words>661</Words>
  <Application>Microsoft Office PowerPoint</Application>
  <PresentationFormat>Presentación en pantalla (4:3)</PresentationFormat>
  <Paragraphs>124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0" baseType="lpstr">
      <vt:lpstr>Arial</vt:lpstr>
      <vt:lpstr>Calibri</vt:lpstr>
      <vt:lpstr>Cambria</vt:lpstr>
      <vt:lpstr>template</vt:lpstr>
      <vt:lpstr>  Análisis de los Alquileres de Alojamientos Turísticos No Hosteleros en Málaga: Factores, Tendencias Y Excesos </vt:lpstr>
      <vt:lpstr>Objetivos del trabajo</vt:lpstr>
      <vt:lpstr>Marco y justificación</vt:lpstr>
      <vt:lpstr>Objetivo y metodología</vt:lpstr>
      <vt:lpstr>Análisis descriptivo</vt:lpstr>
      <vt:lpstr>Análisis descriptivo</vt:lpstr>
      <vt:lpstr>Análisis descriptivo</vt:lpstr>
      <vt:lpstr>Análisis descriptivo</vt:lpstr>
      <vt:lpstr>Modelo de regresión</vt:lpstr>
      <vt:lpstr>Análisis Clúster</vt:lpstr>
      <vt:lpstr>Componentes principales</vt:lpstr>
      <vt:lpstr>Modelo Logit</vt:lpstr>
      <vt:lpstr>Conclusiones</vt:lpstr>
      <vt:lpstr>Conclusiones</vt:lpstr>
      <vt:lpstr>Posibles usos del modelo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de los Alquileres de Alojamientos Turísticos No Hosteleros en Málaga: Factores, Tendencias Y Excesos</dc:title>
  <dc:creator>Jose Luis</dc:creator>
  <cp:lastModifiedBy>Jose Luis</cp:lastModifiedBy>
  <cp:revision>73</cp:revision>
  <dcterms:created xsi:type="dcterms:W3CDTF">2024-10-09T13:57:04Z</dcterms:created>
  <dcterms:modified xsi:type="dcterms:W3CDTF">2024-10-22T15:09:38Z</dcterms:modified>
</cp:coreProperties>
</file>