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9" r:id="rId4"/>
    <p:sldId id="260" r:id="rId5"/>
    <p:sldId id="262" r:id="rId6"/>
    <p:sldId id="263" r:id="rId7"/>
    <p:sldId id="265" r:id="rId8"/>
    <p:sldId id="264" r:id="rId9"/>
    <p:sldId id="266" r:id="rId10"/>
    <p:sldId id="267" r:id="rId11"/>
    <p:sldId id="268" r:id="rId12"/>
    <p:sldId id="270" r:id="rId13"/>
    <p:sldId id="269" r:id="rId14"/>
    <p:sldId id="271" r:id="rId15"/>
    <p:sldId id="272" r:id="rId16"/>
    <p:sldId id="273" r:id="rId17"/>
    <p:sldId id="258" r:id="rId18"/>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Luis" initials="I" lastIdx="1" clrIdx="0">
    <p:extLst>
      <p:ext uri="{19B8F6BF-5375-455C-9EA6-DF929625EA0E}">
        <p15:presenceInfo xmlns:p15="http://schemas.microsoft.com/office/powerpoint/2012/main" userId="2a7b4a96f94a2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1" autoAdjust="0"/>
    <p:restoredTop sz="94660"/>
  </p:normalViewPr>
  <p:slideViewPr>
    <p:cSldViewPr>
      <p:cViewPr varScale="1">
        <p:scale>
          <a:sx n="63" d="100"/>
          <a:sy n="63" d="100"/>
        </p:scale>
        <p:origin x="67" y="57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35104392-7E98-4F64-9E2B-91789A1977AB}" type="slidenum">
              <a:rPr lang="ru-RU"/>
              <a:pPr>
                <a:defRPr/>
              </a:pPr>
              <a:t>‹Nº›</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92275" y="4724400"/>
            <a:ext cx="5903913" cy="1109663"/>
          </a:xfrm>
          <a:effectLst>
            <a:outerShdw dist="17961" dir="2700000" algn="ctr" rotWithShape="0">
              <a:schemeClr val="bg2"/>
            </a:outerShdw>
          </a:effectLst>
        </p:spPr>
        <p:txBody>
          <a:bodyPr/>
          <a:lstStyle>
            <a:lvl1pPr>
              <a:defRPr sz="3200"/>
            </a:lvl1pPr>
          </a:lstStyle>
          <a:p>
            <a:pPr lvl="0"/>
            <a:r>
              <a:rPr lang="es-ES" noProof="0" smtClean="0"/>
              <a:t>Haga clic para modificar el estilo de título del patrón</a:t>
            </a:r>
            <a:endParaRPr lang="ru-RU" noProof="0" smtClean="0"/>
          </a:p>
        </p:txBody>
      </p:sp>
      <p:sp>
        <p:nvSpPr>
          <p:cNvPr id="5123" name="Rectangle 3"/>
          <p:cNvSpPr>
            <a:spLocks noGrp="1" noChangeArrowheads="1"/>
          </p:cNvSpPr>
          <p:nvPr>
            <p:ph type="subTitle" idx="1"/>
          </p:nvPr>
        </p:nvSpPr>
        <p:spPr>
          <a:xfrm>
            <a:off x="1692275" y="5611813"/>
            <a:ext cx="5903913" cy="696912"/>
          </a:xfrm>
          <a:effectLst>
            <a:outerShdw dist="17961" dir="2700000" algn="ctr" rotWithShape="0">
              <a:schemeClr val="bg2"/>
            </a:outerShdw>
          </a:effectLst>
        </p:spPr>
        <p:txBody>
          <a:bodyPr/>
          <a:lstStyle>
            <a:lvl1pPr marL="0" indent="0">
              <a:buFontTx/>
              <a:buNone/>
              <a:defRPr sz="2400" b="1"/>
            </a:lvl1pPr>
          </a:lstStyle>
          <a:p>
            <a:pPr lvl="0"/>
            <a:r>
              <a:rPr lang="es-ES" noProof="0" smtClean="0"/>
              <a:t>Haga clic para editar el estilo de subtítulo del patrón</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smtClean="0"/>
              <a:t>Haga clic para modificar el estilo de título del patrón</a:t>
            </a:r>
            <a:endParaRPr lang="ru-RU"/>
          </a:p>
        </p:txBody>
      </p:sp>
      <p:sp>
        <p:nvSpPr>
          <p:cNvPr id="3" name="Вертикальный текст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10413" y="257175"/>
            <a:ext cx="1854200" cy="5762625"/>
          </a:xfrm>
        </p:spPr>
        <p:txBody>
          <a:bodyPr vert="eaVert"/>
          <a:lstStyle/>
          <a:p>
            <a:r>
              <a:rPr lang="es-ES" smtClean="0"/>
              <a:t>Haga clic para modificar el estilo de título del patrón</a:t>
            </a:r>
            <a:endParaRPr lang="ru-RU"/>
          </a:p>
        </p:txBody>
      </p:sp>
      <p:sp>
        <p:nvSpPr>
          <p:cNvPr id="3" name="Вертикальный текст 2"/>
          <p:cNvSpPr>
            <a:spLocks noGrp="1"/>
          </p:cNvSpPr>
          <p:nvPr>
            <p:ph type="body" orient="vert" idx="1"/>
          </p:nvPr>
        </p:nvSpPr>
        <p:spPr>
          <a:xfrm>
            <a:off x="1547813" y="257175"/>
            <a:ext cx="5410200" cy="57626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smtClean="0"/>
              <a:t>Haga clic para modificar el estilo de título del patrón</a:t>
            </a:r>
            <a:endParaRPr lang="ru-RU"/>
          </a:p>
        </p:txBody>
      </p:sp>
      <p:sp>
        <p:nvSpPr>
          <p:cNvPr id="3" name="Объект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Editar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smtClean="0"/>
              <a:t>Haga clic para modificar el estilo de título del patrón</a:t>
            </a:r>
            <a:endParaRPr lang="ru-RU"/>
          </a:p>
        </p:txBody>
      </p:sp>
      <p:sp>
        <p:nvSpPr>
          <p:cNvPr id="3" name="Объект 2"/>
          <p:cNvSpPr>
            <a:spLocks noGrp="1"/>
          </p:cNvSpPr>
          <p:nvPr>
            <p:ph sz="half" idx="1"/>
          </p:nvPr>
        </p:nvSpPr>
        <p:spPr>
          <a:xfrm>
            <a:off x="1547813"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
        <p:nvSpPr>
          <p:cNvPr id="4" name="Объект 3"/>
          <p:cNvSpPr>
            <a:spLocks noGrp="1"/>
          </p:cNvSpPr>
          <p:nvPr>
            <p:ph sz="half" idx="2"/>
          </p:nvPr>
        </p:nvSpPr>
        <p:spPr>
          <a:xfrm>
            <a:off x="5332413"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smtClean="0"/>
              <a:t>Haga clic para modificar el estilo de título del patrón</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47813" y="257175"/>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ru-RU" smtClean="0"/>
          </a:p>
        </p:txBody>
      </p:sp>
      <p:sp>
        <p:nvSpPr>
          <p:cNvPr id="1027" name="Rectangle 3"/>
          <p:cNvSpPr>
            <a:spLocks noGrp="1" noChangeArrowheads="1"/>
          </p:cNvSpPr>
          <p:nvPr>
            <p:ph type="body" idx="1"/>
          </p:nvPr>
        </p:nvSpPr>
        <p:spPr bwMode="auto">
          <a:xfrm>
            <a:off x="1547813" y="9080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ru-RU"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52" y="-243408"/>
            <a:ext cx="6356665" cy="2215515"/>
          </a:xfrm>
          <a:prstGeom prst="rect">
            <a:avLst/>
          </a:prstGeom>
        </p:spPr>
      </p:pic>
      <p:sp>
        <p:nvSpPr>
          <p:cNvPr id="3074" name="Rectangle 12"/>
          <p:cNvSpPr>
            <a:spLocks noGrp="1" noChangeArrowheads="1"/>
          </p:cNvSpPr>
          <p:nvPr>
            <p:ph type="ctrTitle"/>
          </p:nvPr>
        </p:nvSpPr>
        <p:spPr>
          <a:xfrm>
            <a:off x="179512" y="4795838"/>
            <a:ext cx="8424936" cy="720725"/>
          </a:xfrm>
        </p:spPr>
        <p:txBody>
          <a:bodyPr/>
          <a:lstStyle/>
          <a:p>
            <a:r>
              <a:rPr lang="es-ES_tradnl" b="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r>
            <a:br>
              <a:rPr lang="es-ES_tradnl" b="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s-ES_tradnl" b="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Análisis de los Alquileres de Alojamientos Turísticos No Hosteleros en Málaga: Factores, Tendencias Y Excesos </a:t>
            </a:r>
            <a:endParaRPr lang="en-US" b="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188640"/>
            <a:ext cx="1688976" cy="16889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Análisis Clúster</a:t>
            </a:r>
            <a:endParaRPr lang="es-ES" dirty="0">
              <a:latin typeface="Cambria" panose="02040503050406030204" pitchFamily="18" charset="0"/>
              <a:ea typeface="Cambria" panose="02040503050406030204" pitchFamily="18" charset="0"/>
            </a:endParaRPr>
          </a:p>
        </p:txBody>
      </p:sp>
      <p:sp>
        <p:nvSpPr>
          <p:cNvPr id="14" name="Rectángulo 13"/>
          <p:cNvSpPr/>
          <p:nvPr/>
        </p:nvSpPr>
        <p:spPr bwMode="auto">
          <a:xfrm>
            <a:off x="0" y="1081563"/>
            <a:ext cx="4788024" cy="577643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pic>
        <p:nvPicPr>
          <p:cNvPr id="12" name="Marcador de contenido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008" y="1101262"/>
            <a:ext cx="4644008" cy="2999685"/>
          </a:xfrm>
        </p:spPr>
      </p:pic>
      <p:pic>
        <p:nvPicPr>
          <p:cNvPr id="13" name="Marcador de contenido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045" y="3847409"/>
            <a:ext cx="4644008" cy="2999685"/>
          </a:xfrm>
        </p:spPr>
      </p:pic>
      <p:sp>
        <p:nvSpPr>
          <p:cNvPr id="15" name="Llamada ovalada 14"/>
          <p:cNvSpPr/>
          <p:nvPr/>
        </p:nvSpPr>
        <p:spPr bwMode="auto">
          <a:xfrm>
            <a:off x="5364088" y="1081563"/>
            <a:ext cx="3240360" cy="2160240"/>
          </a:xfrm>
          <a:prstGeom prst="wedgeEllipseCallout">
            <a:avLst>
              <a:gd name="adj1" fmla="val -77846"/>
              <a:gd name="adj2" fmla="val 28311"/>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s-ES" sz="1400" dirty="0" smtClean="0">
                <a:solidFill>
                  <a:schemeClr val="tx1"/>
                </a:solidFill>
                <a:latin typeface="Cambria" panose="02040503050406030204" pitchFamily="18" charset="0"/>
                <a:ea typeface="Cambria" panose="02040503050406030204" pitchFamily="18" charset="0"/>
              </a:rPr>
              <a:t>La enorme presencia de anuncios en Centro en comparación al resto de barrios provoca que el nº óptimo de </a:t>
            </a:r>
            <a:r>
              <a:rPr lang="es-ES" sz="1400" dirty="0" err="1" smtClean="0">
                <a:solidFill>
                  <a:schemeClr val="tx1"/>
                </a:solidFill>
                <a:latin typeface="Cambria" panose="02040503050406030204" pitchFamily="18" charset="0"/>
                <a:ea typeface="Cambria" panose="02040503050406030204" pitchFamily="18" charset="0"/>
              </a:rPr>
              <a:t>clusters</a:t>
            </a:r>
            <a:r>
              <a:rPr lang="es-ES" sz="1400" dirty="0" smtClean="0">
                <a:solidFill>
                  <a:schemeClr val="tx1"/>
                </a:solidFill>
                <a:latin typeface="Cambria" panose="02040503050406030204" pitchFamily="18" charset="0"/>
                <a:ea typeface="Cambria" panose="02040503050406030204" pitchFamily="18" charset="0"/>
              </a:rPr>
              <a:t> sea 1. </a:t>
            </a:r>
            <a:r>
              <a:rPr lang="es-ES" sz="1400" dirty="0" smtClean="0">
                <a:solidFill>
                  <a:schemeClr val="tx1"/>
                </a:solidFill>
                <a:latin typeface="Cambria" panose="02040503050406030204" pitchFamily="18" charset="0"/>
                <a:ea typeface="Cambria" panose="02040503050406030204" pitchFamily="18" charset="0"/>
              </a:rPr>
              <a:t>Aun </a:t>
            </a:r>
            <a:r>
              <a:rPr lang="es-ES" sz="1400" dirty="0" smtClean="0">
                <a:solidFill>
                  <a:schemeClr val="tx1"/>
                </a:solidFill>
                <a:latin typeface="Cambria" panose="02040503050406030204" pitchFamily="18" charset="0"/>
                <a:ea typeface="Cambria" panose="02040503050406030204" pitchFamily="18" charset="0"/>
              </a:rPr>
              <a:t>así, se realizan 4 en este estudio.</a:t>
            </a:r>
            <a:endParaRPr kumimoji="0" lang="es-E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16" name="Llamada ovalada 15"/>
          <p:cNvSpPr/>
          <p:nvPr/>
        </p:nvSpPr>
        <p:spPr bwMode="auto">
          <a:xfrm>
            <a:off x="5508104" y="3789040"/>
            <a:ext cx="3240360" cy="2160240"/>
          </a:xfrm>
          <a:prstGeom prst="wedgeEllipseCallout">
            <a:avLst>
              <a:gd name="adj1" fmla="val -77846"/>
              <a:gd name="adj2" fmla="val 28311"/>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La</a:t>
            </a:r>
            <a:r>
              <a:rPr kumimoji="0" lang="es-ES" sz="1400" b="1" i="0" u="none" strike="noStrike" cap="none" normalizeH="0" dirty="0" smtClean="0">
                <a:ln>
                  <a:noFill/>
                </a:ln>
                <a:solidFill>
                  <a:schemeClr val="tx1"/>
                </a:solidFill>
                <a:effectLst/>
                <a:latin typeface="Cambria" panose="02040503050406030204" pitchFamily="18" charset="0"/>
                <a:ea typeface="Cambria" panose="02040503050406030204" pitchFamily="18" charset="0"/>
              </a:rPr>
              <a:t> componente principal 1 captura el 24,97% de la varianza total de los datos, y la componente principal 2 el 12,78%</a:t>
            </a:r>
            <a:endParaRPr kumimoji="0" lang="es-E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7487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Componentes principales</a:t>
            </a:r>
            <a:endParaRPr lang="es-ES" dirty="0">
              <a:latin typeface="Cambria" panose="02040503050406030204" pitchFamily="18" charset="0"/>
              <a:ea typeface="Cambria" panose="02040503050406030204" pitchFamily="18" charset="0"/>
            </a:endParaRPr>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1589" y="968152"/>
            <a:ext cx="4397595" cy="4109972"/>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980728"/>
            <a:ext cx="4724809" cy="3182632"/>
          </a:xfr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20151"/>
            <a:ext cx="4724809" cy="3337849"/>
          </a:xfrm>
          <a:prstGeom prst="rect">
            <a:avLst/>
          </a:prstGeom>
        </p:spPr>
      </p:pic>
      <p:sp>
        <p:nvSpPr>
          <p:cNvPr id="8" name="Rectángulo 7"/>
          <p:cNvSpPr/>
          <p:nvPr/>
        </p:nvSpPr>
        <p:spPr bwMode="auto">
          <a:xfrm>
            <a:off x="4721589" y="5078124"/>
            <a:ext cx="4397595" cy="173525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9" name="CuadroTexto 8"/>
          <p:cNvSpPr txBox="1"/>
          <p:nvPr/>
        </p:nvSpPr>
        <p:spPr>
          <a:xfrm>
            <a:off x="4721589" y="5100436"/>
            <a:ext cx="4397595" cy="1477328"/>
          </a:xfrm>
          <a:prstGeom prst="rect">
            <a:avLst/>
          </a:prstGeom>
          <a:noFill/>
        </p:spPr>
        <p:txBody>
          <a:bodyPr wrap="square" rtlCol="0">
            <a:spAutoFit/>
          </a:bodyPr>
          <a:lstStyle/>
          <a:p>
            <a:r>
              <a:rPr lang="es-ES" b="0" dirty="0" smtClean="0">
                <a:latin typeface="Cambria" panose="02040503050406030204" pitchFamily="18" charset="0"/>
                <a:ea typeface="Cambria" panose="02040503050406030204" pitchFamily="18" charset="0"/>
              </a:rPr>
              <a:t>Las variables con más peso en las componentes principales tienen signo negativo:</a:t>
            </a:r>
          </a:p>
          <a:p>
            <a:r>
              <a:rPr lang="en-GB" i="1" dirty="0">
                <a:latin typeface="Cambria" panose="02040503050406030204" pitchFamily="18" charset="0"/>
                <a:ea typeface="Cambria" panose="02040503050406030204" pitchFamily="18" charset="0"/>
              </a:rPr>
              <a:t>accommodates, beds, bathrooms, </a:t>
            </a:r>
            <a:r>
              <a:rPr lang="en-GB" i="1" dirty="0" err="1" smtClean="0">
                <a:latin typeface="Cambria" panose="02040503050406030204" pitchFamily="18" charset="0"/>
                <a:ea typeface="Cambria" panose="02040503050406030204" pitchFamily="18" charset="0"/>
              </a:rPr>
              <a:t>room_type</a:t>
            </a:r>
            <a:r>
              <a:rPr lang="en-GB" i="1" dirty="0">
                <a:latin typeface="Cambria" panose="02040503050406030204" pitchFamily="18" charset="0"/>
                <a:ea typeface="Cambria" panose="02040503050406030204" pitchFamily="18" charset="0"/>
              </a:rPr>
              <a:t>,</a:t>
            </a:r>
            <a:r>
              <a:rPr lang="en-GB" i="1" dirty="0" smtClean="0">
                <a:latin typeface="Cambria" panose="02040503050406030204" pitchFamily="18" charset="0"/>
                <a:ea typeface="Cambria" panose="02040503050406030204" pitchFamily="18" charset="0"/>
              </a:rPr>
              <a:t> </a:t>
            </a:r>
            <a:r>
              <a:rPr lang="en-GB" i="1" dirty="0" err="1">
                <a:latin typeface="Cambria" panose="02040503050406030204" pitchFamily="18" charset="0"/>
                <a:ea typeface="Cambria" panose="02040503050406030204" pitchFamily="18" charset="0"/>
              </a:rPr>
              <a:t>neighbourhood_cleansed</a:t>
            </a:r>
            <a:r>
              <a:rPr lang="en-GB" i="1" dirty="0">
                <a:latin typeface="Cambria" panose="02040503050406030204" pitchFamily="18" charset="0"/>
                <a:ea typeface="Cambria" panose="02040503050406030204" pitchFamily="18" charset="0"/>
              </a:rPr>
              <a:t> </a:t>
            </a:r>
            <a:endParaRPr lang="es-E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049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Modelo </a:t>
            </a:r>
            <a:r>
              <a:rPr lang="es-ES" dirty="0" err="1" smtClean="0">
                <a:latin typeface="Cambria" panose="02040503050406030204" pitchFamily="18" charset="0"/>
                <a:ea typeface="Cambria" panose="02040503050406030204" pitchFamily="18" charset="0"/>
              </a:rPr>
              <a:t>Logit</a:t>
            </a:r>
            <a:endParaRPr lang="es-ES" dirty="0">
              <a:latin typeface="Cambria" panose="02040503050406030204" pitchFamily="18" charset="0"/>
              <a:ea typeface="Cambria" panose="02040503050406030204" pitchFamily="18" charset="0"/>
            </a:endParaRPr>
          </a:p>
        </p:txBody>
      </p:sp>
      <p:sp>
        <p:nvSpPr>
          <p:cNvPr id="7" name="Rectángulo 6"/>
          <p:cNvSpPr/>
          <p:nvPr/>
        </p:nvSpPr>
        <p:spPr bwMode="auto">
          <a:xfrm>
            <a:off x="6588224" y="1906317"/>
            <a:ext cx="2537974" cy="245878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8" name="CuadroTexto 7"/>
          <p:cNvSpPr txBox="1"/>
          <p:nvPr/>
        </p:nvSpPr>
        <p:spPr>
          <a:xfrm>
            <a:off x="6588224" y="1949925"/>
            <a:ext cx="2376389" cy="2308324"/>
          </a:xfrm>
          <a:prstGeom prst="rect">
            <a:avLst/>
          </a:prstGeom>
          <a:noFill/>
        </p:spPr>
        <p:txBody>
          <a:bodyPr wrap="square" rtlCol="0">
            <a:spAutoFit/>
          </a:bodyPr>
          <a:lstStyle/>
          <a:p>
            <a:r>
              <a:rPr lang="es-ES" sz="1400" b="0" dirty="0" smtClean="0">
                <a:latin typeface="Cambria" panose="02040503050406030204" pitchFamily="18" charset="0"/>
                <a:ea typeface="Cambria" panose="02040503050406030204" pitchFamily="18" charset="0"/>
                <a:cs typeface="Calibri" panose="020F0502020204030204" pitchFamily="34" charset="0"/>
              </a:rPr>
              <a:t>Al 95% de confianza, las variables significativas son:</a:t>
            </a:r>
          </a:p>
          <a:p>
            <a:endParaRPr lang="es-ES" b="0" dirty="0"/>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accommodates</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bathrooms</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property_type</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host_identity_verified</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room_type</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minimum_nights</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rPr>
              <a:t>neighbourhood_cleansed</a:t>
            </a:r>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p:txBody>
      </p:sp>
      <p:sp>
        <p:nvSpPr>
          <p:cNvPr id="9" name="Rectángulo 8"/>
          <p:cNvSpPr/>
          <p:nvPr/>
        </p:nvSpPr>
        <p:spPr bwMode="auto">
          <a:xfrm>
            <a:off x="35496" y="1124744"/>
            <a:ext cx="9073008" cy="718339"/>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10" name="CuadroTexto 9"/>
          <p:cNvSpPr txBox="1"/>
          <p:nvPr/>
        </p:nvSpPr>
        <p:spPr>
          <a:xfrm>
            <a:off x="0" y="1196752"/>
            <a:ext cx="9108504" cy="646331"/>
          </a:xfrm>
          <a:prstGeom prst="rect">
            <a:avLst/>
          </a:prstGeom>
          <a:noFill/>
        </p:spPr>
        <p:txBody>
          <a:bodyPr wrap="square" rtlCol="0">
            <a:spAutoFit/>
          </a:bodyPr>
          <a:lstStyle/>
          <a:p>
            <a:r>
              <a:rPr lang="es-ES" dirty="0">
                <a:latin typeface="Cambria" panose="02040503050406030204" pitchFamily="18" charset="0"/>
                <a:ea typeface="Cambria" panose="02040503050406030204" pitchFamily="18" charset="0"/>
              </a:rPr>
              <a:t>Se busca responder a la pregunta “¿Es el precio de un determinado anuncio adecuado o excesivo?”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1927576"/>
            <a:ext cx="6501193" cy="4061893"/>
          </a:xfrm>
        </p:spPr>
      </p:pic>
      <p:sp>
        <p:nvSpPr>
          <p:cNvPr id="11" name="Llamada ovalada 10"/>
          <p:cNvSpPr/>
          <p:nvPr/>
        </p:nvSpPr>
        <p:spPr bwMode="auto">
          <a:xfrm>
            <a:off x="4664480" y="4581128"/>
            <a:ext cx="3939967" cy="2016224"/>
          </a:xfrm>
          <a:prstGeom prst="wedgeEllipseCallout">
            <a:avLst>
              <a:gd name="adj1" fmla="val -87050"/>
              <a:gd name="adj2" fmla="val -9784"/>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s-ES" sz="1600" b="0" dirty="0" smtClean="0">
                <a:solidFill>
                  <a:schemeClr val="tx1"/>
                </a:solidFill>
                <a:latin typeface="Cambria" panose="02040503050406030204" pitchFamily="18" charset="0"/>
                <a:ea typeface="Cambria" panose="02040503050406030204" pitchFamily="18" charset="0"/>
              </a:rPr>
              <a:t>El área bajo la curva ROC es de 0,77, encontrándose en el rango entre Rendimiento aceptable a Bueno </a:t>
            </a:r>
            <a:r>
              <a:rPr lang="es-ES" sz="1600" b="0" dirty="0">
                <a:latin typeface="Cambria" panose="02040503050406030204" pitchFamily="18" charset="0"/>
                <a:ea typeface="Cambria" panose="02040503050406030204" pitchFamily="18" charset="0"/>
              </a:rPr>
              <a:t>(</a:t>
            </a:r>
            <a:r>
              <a:rPr lang="es-ES" sz="1600" b="0" dirty="0" err="1">
                <a:latin typeface="Cambria" panose="02040503050406030204" pitchFamily="18" charset="0"/>
                <a:ea typeface="Cambria" panose="02040503050406030204" pitchFamily="18" charset="0"/>
              </a:rPr>
              <a:t>Fawcett</a:t>
            </a:r>
            <a:r>
              <a:rPr lang="es-ES" sz="1600" b="0" dirty="0">
                <a:latin typeface="Cambria" panose="02040503050406030204" pitchFamily="18" charset="0"/>
                <a:ea typeface="Cambria" panose="02040503050406030204" pitchFamily="18" charset="0"/>
              </a:rPr>
              <a:t>, 2006</a:t>
            </a:r>
            <a:r>
              <a:rPr lang="es-ES" sz="1600" b="0" dirty="0" smtClean="0">
                <a:latin typeface="Cambria" panose="02040503050406030204" pitchFamily="18" charset="0"/>
                <a:ea typeface="Cambria" panose="02040503050406030204" pitchFamily="18" charset="0"/>
              </a:rPr>
              <a:t>).</a:t>
            </a:r>
            <a:endParaRPr kumimoji="0" lang="es-E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7368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bwMode="auto">
          <a:xfrm>
            <a:off x="4354261" y="1844824"/>
            <a:ext cx="4320481" cy="468052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7" name="Rectángulo 6"/>
          <p:cNvSpPr/>
          <p:nvPr/>
        </p:nvSpPr>
        <p:spPr bwMode="auto">
          <a:xfrm>
            <a:off x="0" y="1844824"/>
            <a:ext cx="4283968" cy="4104456"/>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dirty="0" smtClean="0">
              <a:ln>
                <a:noFill/>
              </a:ln>
              <a:solidFill>
                <a:schemeClr val="tx1"/>
              </a:solidFill>
              <a:effectLst/>
              <a:latin typeface="Arial" charset="0"/>
            </a:endParaRPr>
          </a:p>
        </p:txBody>
      </p:sp>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Conclusiones</a:t>
            </a:r>
            <a:endParaRPr lang="es-ES" dirty="0">
              <a:latin typeface="Cambria" panose="02040503050406030204" pitchFamily="18" charset="0"/>
              <a:ea typeface="Cambria" panose="02040503050406030204" pitchFamily="18" charset="0"/>
            </a:endParaRPr>
          </a:p>
        </p:txBody>
      </p:sp>
      <p:sp>
        <p:nvSpPr>
          <p:cNvPr id="3" name="Marcador de contenido 2"/>
          <p:cNvSpPr>
            <a:spLocks noGrp="1"/>
          </p:cNvSpPr>
          <p:nvPr>
            <p:ph sz="half" idx="1"/>
          </p:nvPr>
        </p:nvSpPr>
        <p:spPr>
          <a:xfrm>
            <a:off x="0" y="1844824"/>
            <a:ext cx="4283968" cy="5111750"/>
          </a:xfrm>
        </p:spPr>
        <p:txBody>
          <a:bodyPr/>
          <a:lstStyle/>
          <a:p>
            <a:r>
              <a:rPr lang="es-ES" sz="1600" dirty="0" smtClean="0">
                <a:latin typeface="Cambria" panose="02040503050406030204" pitchFamily="18" charset="0"/>
                <a:ea typeface="Cambria" panose="02040503050406030204" pitchFamily="18" charset="0"/>
              </a:rPr>
              <a:t>El mayor número de anuncios se da en </a:t>
            </a:r>
            <a:r>
              <a:rPr lang="es-ES" sz="1600" b="1" dirty="0" smtClean="0">
                <a:latin typeface="Cambria" panose="02040503050406030204" pitchFamily="18" charset="0"/>
                <a:ea typeface="Cambria" panose="02040503050406030204" pitchFamily="18" charset="0"/>
              </a:rPr>
              <a:t>Centro</a:t>
            </a:r>
            <a:r>
              <a:rPr lang="es-ES" sz="1600" dirty="0" smtClean="0">
                <a:latin typeface="Cambria" panose="02040503050406030204" pitchFamily="18" charset="0"/>
                <a:ea typeface="Cambria" panose="02040503050406030204" pitchFamily="18" charset="0"/>
              </a:rPr>
              <a:t>, barrio que acumula la mayor parte de la oferta.</a:t>
            </a:r>
          </a:p>
          <a:p>
            <a:r>
              <a:rPr lang="es-ES" sz="1600" dirty="0" smtClean="0">
                <a:latin typeface="Cambria" panose="02040503050406030204" pitchFamily="18" charset="0"/>
                <a:ea typeface="Cambria" panose="02040503050406030204" pitchFamily="18" charset="0"/>
              </a:rPr>
              <a:t>El rango más común de precios por noche es </a:t>
            </a:r>
            <a:r>
              <a:rPr lang="es-ES" sz="1600" b="1" dirty="0" smtClean="0">
                <a:latin typeface="Cambria" panose="02040503050406030204" pitchFamily="18" charset="0"/>
                <a:ea typeface="Cambria" panose="02040503050406030204" pitchFamily="18" charset="0"/>
              </a:rPr>
              <a:t>]0, 250]</a:t>
            </a:r>
            <a:r>
              <a:rPr lang="es-ES" sz="1600" dirty="0" smtClean="0">
                <a:latin typeface="Cambria" panose="02040503050406030204" pitchFamily="18" charset="0"/>
                <a:ea typeface="Cambria" panose="02040503050406030204" pitchFamily="18" charset="0"/>
              </a:rPr>
              <a:t>.</a:t>
            </a:r>
          </a:p>
          <a:p>
            <a:r>
              <a:rPr lang="es-ES" sz="1600" dirty="0" smtClean="0">
                <a:latin typeface="Cambria" panose="02040503050406030204" pitchFamily="18" charset="0"/>
                <a:ea typeface="Cambria" panose="02040503050406030204" pitchFamily="18" charset="0"/>
              </a:rPr>
              <a:t>De las variables que determinan el precio de los anuncios, </a:t>
            </a:r>
            <a:r>
              <a:rPr lang="es-ES" sz="1600" b="1" i="1" dirty="0" err="1" smtClean="0">
                <a:latin typeface="Cambria" panose="02040503050406030204" pitchFamily="18" charset="0"/>
                <a:ea typeface="Cambria" panose="02040503050406030204" pitchFamily="18" charset="0"/>
              </a:rPr>
              <a:t>bathroom</a:t>
            </a:r>
            <a:r>
              <a:rPr lang="es-ES" sz="1600" b="1" i="1" dirty="0" smtClean="0">
                <a:latin typeface="Cambria" panose="02040503050406030204" pitchFamily="18" charset="0"/>
                <a:ea typeface="Cambria" panose="02040503050406030204" pitchFamily="18" charset="0"/>
              </a:rPr>
              <a:t> </a:t>
            </a:r>
            <a:r>
              <a:rPr lang="es-ES" sz="1600" dirty="0" smtClean="0">
                <a:latin typeface="Cambria" panose="02040503050406030204" pitchFamily="18" charset="0"/>
                <a:ea typeface="Cambria" panose="02040503050406030204" pitchFamily="18" charset="0"/>
              </a:rPr>
              <a:t>y </a:t>
            </a:r>
            <a:r>
              <a:rPr lang="es-ES" sz="1600" b="1" i="1" dirty="0" err="1" smtClean="0">
                <a:latin typeface="Cambria" panose="02040503050406030204" pitchFamily="18" charset="0"/>
                <a:ea typeface="Cambria" panose="02040503050406030204" pitchFamily="18" charset="0"/>
              </a:rPr>
              <a:t>room_type</a:t>
            </a:r>
            <a:r>
              <a:rPr lang="es-ES" sz="1600" dirty="0" smtClean="0">
                <a:latin typeface="Cambria" panose="02040503050406030204" pitchFamily="18" charset="0"/>
                <a:ea typeface="Cambria" panose="02040503050406030204" pitchFamily="18" charset="0"/>
              </a:rPr>
              <a:t> son las dos con más peso.</a:t>
            </a:r>
          </a:p>
          <a:p>
            <a:r>
              <a:rPr lang="es-ES" sz="1600" dirty="0" smtClean="0">
                <a:latin typeface="Cambria" panose="02040503050406030204" pitchFamily="18" charset="0"/>
                <a:ea typeface="Cambria" panose="02040503050406030204" pitchFamily="18" charset="0"/>
              </a:rPr>
              <a:t>Por tanto, los tres principales factores que determinan el precio por noche de un alojamiento turístico no hostelero son: </a:t>
            </a:r>
            <a:r>
              <a:rPr lang="es-ES" sz="1600" b="1" dirty="0" smtClean="0">
                <a:latin typeface="Cambria" panose="02040503050406030204" pitchFamily="18" charset="0"/>
                <a:ea typeface="Cambria" panose="02040503050406030204" pitchFamily="18" charset="0"/>
              </a:rPr>
              <a:t>El barrio en que se encuentra, el número de baños y el tipo de habitación que se oferta.</a:t>
            </a:r>
          </a:p>
          <a:p>
            <a:pPr marL="0" indent="0">
              <a:buNone/>
            </a:pPr>
            <a:endParaRPr lang="es-ES" sz="1400" dirty="0">
              <a:latin typeface="Cambria" panose="02040503050406030204" pitchFamily="18" charset="0"/>
              <a:ea typeface="Cambria" panose="02040503050406030204" pitchFamily="18" charset="0"/>
            </a:endParaRPr>
          </a:p>
        </p:txBody>
      </p:sp>
      <p:sp>
        <p:nvSpPr>
          <p:cNvPr id="4" name="Marcador de contenido 3"/>
          <p:cNvSpPr>
            <a:spLocks noGrp="1"/>
          </p:cNvSpPr>
          <p:nvPr>
            <p:ph sz="half" idx="2"/>
          </p:nvPr>
        </p:nvSpPr>
        <p:spPr>
          <a:xfrm>
            <a:off x="4354261" y="1844824"/>
            <a:ext cx="4320480" cy="5111750"/>
          </a:xfrm>
        </p:spPr>
        <p:txBody>
          <a:bodyPr/>
          <a:lstStyle/>
          <a:p>
            <a:r>
              <a:rPr lang="es-ES" sz="1600" dirty="0" smtClean="0">
                <a:latin typeface="Cambria" panose="02040503050406030204" pitchFamily="18" charset="0"/>
                <a:ea typeface="Cambria" panose="02040503050406030204" pitchFamily="18" charset="0"/>
              </a:rPr>
              <a:t>El efecto de </a:t>
            </a:r>
            <a:r>
              <a:rPr lang="es-ES" sz="1600" b="1" dirty="0" smtClean="0">
                <a:latin typeface="Cambria" panose="02040503050406030204" pitchFamily="18" charset="0"/>
                <a:ea typeface="Cambria" panose="02040503050406030204" pitchFamily="18" charset="0"/>
              </a:rPr>
              <a:t>Centro</a:t>
            </a:r>
            <a:r>
              <a:rPr lang="es-ES" sz="1600" dirty="0" smtClean="0">
                <a:latin typeface="Cambria" panose="02040503050406030204" pitchFamily="18" charset="0"/>
                <a:ea typeface="Cambria" panose="02040503050406030204" pitchFamily="18" charset="0"/>
              </a:rPr>
              <a:t> eclipsa el efecto del resto de los barrios, haciendo que el número óptimo de </a:t>
            </a:r>
            <a:r>
              <a:rPr lang="es-ES" sz="1600" dirty="0" err="1" smtClean="0">
                <a:latin typeface="Cambria" panose="02040503050406030204" pitchFamily="18" charset="0"/>
                <a:ea typeface="Cambria" panose="02040503050406030204" pitchFamily="18" charset="0"/>
              </a:rPr>
              <a:t>clusters</a:t>
            </a:r>
            <a:r>
              <a:rPr lang="es-ES" sz="1600" dirty="0" smtClean="0">
                <a:latin typeface="Cambria" panose="02040503050406030204" pitchFamily="18" charset="0"/>
                <a:ea typeface="Cambria" panose="02040503050406030204" pitchFamily="18" charset="0"/>
              </a:rPr>
              <a:t> sea 1 pese a que se calculen 4.</a:t>
            </a:r>
          </a:p>
          <a:p>
            <a:r>
              <a:rPr lang="es-ES" sz="1600" dirty="0" smtClean="0">
                <a:latin typeface="Cambria" panose="02040503050406030204" pitchFamily="18" charset="0"/>
                <a:ea typeface="Cambria" panose="02040503050406030204" pitchFamily="18" charset="0"/>
              </a:rPr>
              <a:t>La primera componente principal</a:t>
            </a:r>
            <a:r>
              <a:rPr lang="es-ES" sz="1600" dirty="0">
                <a:latin typeface="Cambria" panose="02040503050406030204" pitchFamily="18" charset="0"/>
                <a:ea typeface="Cambria" panose="02040503050406030204" pitchFamily="18" charset="0"/>
              </a:rPr>
              <a:t>,</a:t>
            </a:r>
            <a:r>
              <a:rPr lang="es-ES" sz="1600" dirty="0" smtClean="0">
                <a:latin typeface="Cambria" panose="02040503050406030204" pitchFamily="18" charset="0"/>
                <a:ea typeface="Cambria" panose="02040503050406030204" pitchFamily="18" charset="0"/>
              </a:rPr>
              <a:t> </a:t>
            </a:r>
            <a:r>
              <a:rPr lang="es-ES" sz="1600" b="1" dirty="0" smtClean="0">
                <a:latin typeface="Cambria" panose="02040503050406030204" pitchFamily="18" charset="0"/>
                <a:ea typeface="Cambria" panose="02040503050406030204" pitchFamily="18" charset="0"/>
              </a:rPr>
              <a:t>CP1</a:t>
            </a:r>
            <a:r>
              <a:rPr lang="es-ES" sz="1600" dirty="0" smtClean="0">
                <a:latin typeface="Cambria" panose="02040503050406030204" pitchFamily="18" charset="0"/>
                <a:ea typeface="Cambria" panose="02040503050406030204" pitchFamily="18" charset="0"/>
              </a:rPr>
              <a:t>, relacionada con la capacidad y el costo del alojamiento, muestra que la variedad en el tipo de alojamiento, así como su capacidad de alojamiento y camas disponibles son factores claves en las preferencias de los usuarios.</a:t>
            </a:r>
          </a:p>
          <a:p>
            <a:r>
              <a:rPr lang="es-ES" sz="1600" dirty="0" smtClean="0">
                <a:latin typeface="Cambria" panose="02040503050406030204" pitchFamily="18" charset="0"/>
                <a:ea typeface="Cambria" panose="02040503050406030204" pitchFamily="18" charset="0"/>
              </a:rPr>
              <a:t>La segunda componente principal, </a:t>
            </a:r>
            <a:r>
              <a:rPr lang="es-ES" sz="1600" b="1" dirty="0" smtClean="0">
                <a:latin typeface="Cambria" panose="02040503050406030204" pitchFamily="18" charset="0"/>
                <a:ea typeface="Cambria" panose="02040503050406030204" pitchFamily="18" charset="0"/>
              </a:rPr>
              <a:t>CP2</a:t>
            </a:r>
            <a:r>
              <a:rPr lang="es-ES" sz="1600" dirty="0" smtClean="0">
                <a:latin typeface="Cambria" panose="02040503050406030204" pitchFamily="18" charset="0"/>
                <a:ea typeface="Cambria" panose="02040503050406030204" pitchFamily="18" charset="0"/>
              </a:rPr>
              <a:t>, relacionada con la calidad de los alojamientos y su ubicación, muestra que el número de baños, los tipos de habitaciones de los alojamientos y el barrio en que se encuentra el alojamiento influyen a su vez también las preferencias de los usuarios.</a:t>
            </a:r>
          </a:p>
          <a:p>
            <a:endParaRPr lang="es-ES" sz="1400" dirty="0" smtClean="0">
              <a:latin typeface="Cambria" panose="02040503050406030204" pitchFamily="18" charset="0"/>
              <a:ea typeface="Cambria" panose="02040503050406030204" pitchFamily="18" charset="0"/>
            </a:endParaRPr>
          </a:p>
        </p:txBody>
      </p:sp>
      <p:sp>
        <p:nvSpPr>
          <p:cNvPr id="5" name="Rectángulo 4"/>
          <p:cNvSpPr/>
          <p:nvPr/>
        </p:nvSpPr>
        <p:spPr bwMode="auto">
          <a:xfrm>
            <a:off x="6006" y="980728"/>
            <a:ext cx="4277961" cy="75984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s-ES" dirty="0" smtClean="0">
                <a:solidFill>
                  <a:schemeClr val="tx1"/>
                </a:solidFill>
                <a:effectLst>
                  <a:outerShdw blurRad="38100" dist="38100" dir="2700000" algn="tl">
                    <a:srgbClr val="000000">
                      <a:alpha val="43137"/>
                    </a:srgbClr>
                  </a:outerShdw>
                </a:effectLst>
                <a:latin typeface="Arial" charset="0"/>
              </a:rPr>
              <a:t>Relativas al análisis descriptivo</a:t>
            </a:r>
            <a:endParaRPr kumimoji="0" lang="es-E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8" name="Rectángulo 7"/>
          <p:cNvSpPr/>
          <p:nvPr/>
        </p:nvSpPr>
        <p:spPr bwMode="auto">
          <a:xfrm>
            <a:off x="4354260" y="980728"/>
            <a:ext cx="4320481" cy="75984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s-ES" dirty="0" smtClean="0">
                <a:solidFill>
                  <a:schemeClr val="tx1"/>
                </a:solidFill>
                <a:effectLst>
                  <a:outerShdw blurRad="38100" dist="38100" dir="2700000" algn="tl">
                    <a:srgbClr val="000000">
                      <a:alpha val="43137"/>
                    </a:srgbClr>
                  </a:outerShdw>
                </a:effectLst>
                <a:latin typeface="Arial" charset="0"/>
              </a:rPr>
              <a:t>Relativas al análisis clúster</a:t>
            </a:r>
            <a:endParaRPr kumimoji="0" lang="es-E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1336642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bwMode="auto">
          <a:xfrm>
            <a:off x="0" y="1975121"/>
            <a:ext cx="9144000" cy="269654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dirty="0" smtClean="0">
              <a:ln>
                <a:noFill/>
              </a:ln>
              <a:solidFill>
                <a:schemeClr val="tx1"/>
              </a:solidFill>
              <a:effectLst/>
              <a:latin typeface="Arial" charset="0"/>
            </a:endParaRPr>
          </a:p>
        </p:txBody>
      </p:sp>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Conclusiones</a:t>
            </a:r>
            <a:endParaRPr lang="es-ES" dirty="0">
              <a:latin typeface="Cambria" panose="02040503050406030204" pitchFamily="18" charset="0"/>
              <a:ea typeface="Cambria" panose="02040503050406030204" pitchFamily="18" charset="0"/>
            </a:endParaRPr>
          </a:p>
        </p:txBody>
      </p:sp>
      <p:sp>
        <p:nvSpPr>
          <p:cNvPr id="3" name="Marcador de contenido 2"/>
          <p:cNvSpPr>
            <a:spLocks noGrp="1"/>
          </p:cNvSpPr>
          <p:nvPr>
            <p:ph sz="half" idx="1"/>
          </p:nvPr>
        </p:nvSpPr>
        <p:spPr>
          <a:xfrm>
            <a:off x="0" y="2117249"/>
            <a:ext cx="9144000" cy="2690862"/>
          </a:xfrm>
        </p:spPr>
        <p:txBody>
          <a:bodyPr/>
          <a:lstStyle/>
          <a:p>
            <a:pPr marL="0" indent="0">
              <a:buNone/>
            </a:pPr>
            <a:r>
              <a:rPr lang="es-ES" sz="1400" dirty="0" smtClean="0">
                <a:latin typeface="Cambria" panose="02040503050406030204" pitchFamily="18" charset="0"/>
                <a:ea typeface="Cambria" panose="02040503050406030204" pitchFamily="18" charset="0"/>
              </a:rPr>
              <a:t>El modelo generado es bueno para identificar alojamientos con precios excesivos.</a:t>
            </a:r>
          </a:p>
          <a:p>
            <a:pPr marL="0" indent="0">
              <a:buNone/>
            </a:pPr>
            <a:r>
              <a:rPr lang="es-ES" sz="1400" dirty="0" smtClean="0">
                <a:latin typeface="Cambria" panose="02040503050406030204" pitchFamily="18" charset="0"/>
                <a:ea typeface="Cambria" panose="02040503050406030204" pitchFamily="18" charset="0"/>
              </a:rPr>
              <a:t>El análisis de las variables muestra que:</a:t>
            </a:r>
          </a:p>
          <a:p>
            <a:pPr>
              <a:buFont typeface="Arial" panose="020B0604020202020204" pitchFamily="34" charset="0"/>
              <a:buChar char="•"/>
            </a:pPr>
            <a:r>
              <a:rPr lang="es-ES_tradnl" sz="1400" dirty="0" smtClean="0">
                <a:latin typeface="Cambria" panose="02040503050406030204" pitchFamily="18" charset="0"/>
                <a:ea typeface="Cambria" panose="02040503050406030204" pitchFamily="18" charset="0"/>
              </a:rPr>
              <a:t>Las </a:t>
            </a:r>
            <a:r>
              <a:rPr lang="es-ES_tradnl" sz="1400" dirty="0">
                <a:latin typeface="Cambria" panose="02040503050406030204" pitchFamily="18" charset="0"/>
                <a:ea typeface="Cambria" panose="02040503050406030204" pitchFamily="18" charset="0"/>
              </a:rPr>
              <a:t>variables como el número de plazas disponibles ("</a:t>
            </a:r>
            <a:r>
              <a:rPr lang="es-ES_tradnl" sz="1400" i="1" dirty="0" err="1">
                <a:latin typeface="Cambria" panose="02040503050406030204" pitchFamily="18" charset="0"/>
                <a:ea typeface="Cambria" panose="02040503050406030204" pitchFamily="18" charset="0"/>
              </a:rPr>
              <a:t>accommodates</a:t>
            </a:r>
            <a:r>
              <a:rPr lang="es-ES_tradnl" sz="1400" dirty="0">
                <a:latin typeface="Cambria" panose="02040503050406030204" pitchFamily="18" charset="0"/>
                <a:ea typeface="Cambria" panose="02040503050406030204" pitchFamily="18" charset="0"/>
              </a:rPr>
              <a:t>"), el número de baños ("</a:t>
            </a:r>
            <a:r>
              <a:rPr lang="es-ES_tradnl" sz="1400" i="1" dirty="0" err="1">
                <a:latin typeface="Cambria" panose="02040503050406030204" pitchFamily="18" charset="0"/>
                <a:ea typeface="Cambria" panose="02040503050406030204" pitchFamily="18" charset="0"/>
              </a:rPr>
              <a:t>bathrooms</a:t>
            </a:r>
            <a:r>
              <a:rPr lang="es-ES_tradnl" sz="1400" dirty="0">
                <a:latin typeface="Cambria" panose="02040503050406030204" pitchFamily="18" charset="0"/>
                <a:ea typeface="Cambria" panose="02040503050406030204" pitchFamily="18" charset="0"/>
              </a:rPr>
              <a:t>") y el tipo de propiedad ("</a:t>
            </a:r>
            <a:r>
              <a:rPr lang="es-ES_tradnl" sz="1400" i="1" dirty="0" err="1">
                <a:latin typeface="Cambria" panose="02040503050406030204" pitchFamily="18" charset="0"/>
                <a:ea typeface="Cambria" panose="02040503050406030204" pitchFamily="18" charset="0"/>
              </a:rPr>
              <a:t>property_type</a:t>
            </a:r>
            <a:r>
              <a:rPr lang="es-ES_tradnl" sz="1400" dirty="0">
                <a:latin typeface="Cambria" panose="02040503050406030204" pitchFamily="18" charset="0"/>
                <a:ea typeface="Cambria" panose="02040503050406030204" pitchFamily="18" charset="0"/>
              </a:rPr>
              <a:t>") están asociadas con un aumento en la probabilidad de precios </a:t>
            </a:r>
            <a:r>
              <a:rPr lang="es-ES_tradnl" sz="1400" dirty="0" smtClean="0">
                <a:latin typeface="Cambria" panose="02040503050406030204" pitchFamily="18" charset="0"/>
                <a:ea typeface="Cambria" panose="02040503050406030204" pitchFamily="18" charset="0"/>
              </a:rPr>
              <a:t>altos, siendo el número de baños la más importante, implicando que </a:t>
            </a:r>
            <a:r>
              <a:rPr lang="es-ES_tradnl" sz="1400" dirty="0">
                <a:latin typeface="Cambria" panose="02040503050406030204" pitchFamily="18" charset="0"/>
                <a:ea typeface="Cambria" panose="02040503050406030204" pitchFamily="18" charset="0"/>
              </a:rPr>
              <a:t>el número de baños de un alojamiento es el factor más importante en el mercado de alquiler de alojamientos turísticos no hosteleros de Málaga de la </a:t>
            </a:r>
            <a:r>
              <a:rPr lang="es-ES_tradnl" sz="1400" dirty="0" smtClean="0">
                <a:latin typeface="Cambria" panose="02040503050406030204" pitchFamily="18" charset="0"/>
                <a:ea typeface="Cambria" panose="02040503050406030204" pitchFamily="18" charset="0"/>
              </a:rPr>
              <a:t>plataforma </a:t>
            </a:r>
            <a:r>
              <a:rPr lang="es-ES_tradnl" sz="1400" dirty="0" err="1">
                <a:latin typeface="Cambria" panose="02040503050406030204" pitchFamily="18" charset="0"/>
                <a:ea typeface="Cambria" panose="02040503050406030204" pitchFamily="18" charset="0"/>
              </a:rPr>
              <a:t>Airbnb</a:t>
            </a:r>
            <a:r>
              <a:rPr lang="es-ES_tradnl" sz="1400" dirty="0" smtClean="0">
                <a:latin typeface="Cambria" panose="02040503050406030204" pitchFamily="18" charset="0"/>
                <a:ea typeface="Cambria" panose="02040503050406030204" pitchFamily="18" charset="0"/>
              </a:rPr>
              <a:t>.</a:t>
            </a:r>
          </a:p>
          <a:p>
            <a:pPr>
              <a:buFont typeface="Arial" panose="020B0604020202020204" pitchFamily="34" charset="0"/>
              <a:buChar char="•"/>
            </a:pPr>
            <a:r>
              <a:rPr lang="es-ES_tradnl" sz="1400" dirty="0" smtClean="0">
                <a:latin typeface="Cambria" panose="02040503050406030204" pitchFamily="18" charset="0"/>
                <a:ea typeface="Cambria" panose="02040503050406030204" pitchFamily="18" charset="0"/>
              </a:rPr>
              <a:t>Las variables </a:t>
            </a:r>
            <a:r>
              <a:rPr lang="es-ES_tradnl" sz="1400" dirty="0">
                <a:latin typeface="Cambria" panose="02040503050406030204" pitchFamily="18" charset="0"/>
                <a:ea typeface="Cambria" panose="02040503050406030204" pitchFamily="18" charset="0"/>
              </a:rPr>
              <a:t>como la verificación de identidad del anfitrión ("</a:t>
            </a:r>
            <a:r>
              <a:rPr lang="es-ES_tradnl" sz="1400" i="1" dirty="0" err="1">
                <a:latin typeface="Cambria" panose="02040503050406030204" pitchFamily="18" charset="0"/>
                <a:ea typeface="Cambria" panose="02040503050406030204" pitchFamily="18" charset="0"/>
              </a:rPr>
              <a:t>host_identity_verified</a:t>
            </a:r>
            <a:r>
              <a:rPr lang="es-ES_tradnl" sz="1400" dirty="0">
                <a:latin typeface="Cambria" panose="02040503050406030204" pitchFamily="18" charset="0"/>
                <a:ea typeface="Cambria" panose="02040503050406030204" pitchFamily="18" charset="0"/>
              </a:rPr>
              <a:t>"), el tipo de habitación ("</a:t>
            </a:r>
            <a:r>
              <a:rPr lang="es-ES_tradnl" sz="1400" i="1" dirty="0" err="1">
                <a:latin typeface="Cambria" panose="02040503050406030204" pitchFamily="18" charset="0"/>
                <a:ea typeface="Cambria" panose="02040503050406030204" pitchFamily="18" charset="0"/>
              </a:rPr>
              <a:t>room_type</a:t>
            </a:r>
            <a:r>
              <a:rPr lang="es-ES_tradnl" sz="1400" dirty="0">
                <a:latin typeface="Cambria" panose="02040503050406030204" pitchFamily="18" charset="0"/>
                <a:ea typeface="Cambria" panose="02040503050406030204" pitchFamily="18" charset="0"/>
              </a:rPr>
              <a:t>") y el número mínimo de noches ("</a:t>
            </a:r>
            <a:r>
              <a:rPr lang="es-ES_tradnl" sz="1400" i="1" dirty="0" err="1">
                <a:latin typeface="Cambria" panose="02040503050406030204" pitchFamily="18" charset="0"/>
                <a:ea typeface="Cambria" panose="02040503050406030204" pitchFamily="18" charset="0"/>
              </a:rPr>
              <a:t>minimum_nights</a:t>
            </a:r>
            <a:r>
              <a:rPr lang="es-ES_tradnl" sz="1400" dirty="0">
                <a:latin typeface="Cambria" panose="02040503050406030204" pitchFamily="18" charset="0"/>
                <a:ea typeface="Cambria" panose="02040503050406030204" pitchFamily="18" charset="0"/>
              </a:rPr>
              <a:t>") tienen coeficientes </a:t>
            </a:r>
            <a:r>
              <a:rPr lang="es-ES_tradnl" sz="1400" dirty="0" smtClean="0">
                <a:latin typeface="Cambria" panose="02040503050406030204" pitchFamily="18" charset="0"/>
                <a:ea typeface="Cambria" panose="02040503050406030204" pitchFamily="18" charset="0"/>
              </a:rPr>
              <a:t>negativos, por lo que </a:t>
            </a:r>
            <a:r>
              <a:rPr lang="es-ES_tradnl" sz="1400" dirty="0">
                <a:latin typeface="Cambria" panose="02040503050406030204" pitchFamily="18" charset="0"/>
                <a:ea typeface="Cambria" panose="02040503050406030204" pitchFamily="18" charset="0"/>
              </a:rPr>
              <a:t>tienden a estar asociadas con una menor probabilidad de que el precio del alojamiento sea </a:t>
            </a:r>
            <a:r>
              <a:rPr lang="es-ES_tradnl" sz="1400" dirty="0" smtClean="0">
                <a:latin typeface="Cambria" panose="02040503050406030204" pitchFamily="18" charset="0"/>
                <a:ea typeface="Cambria" panose="02040503050406030204" pitchFamily="18" charset="0"/>
              </a:rPr>
              <a:t>alto. En particular, el tipo de habitación tiene el mayor impacto negativo, por lo que se infiere que el tipo de habitación que se oferta en los anuncios es también muy determinante para determinar si el precio es excesivo o no.</a:t>
            </a:r>
          </a:p>
          <a:p>
            <a:pPr marL="0" indent="0">
              <a:buNone/>
            </a:pPr>
            <a:endParaRPr lang="es-ES" sz="1400" dirty="0">
              <a:latin typeface="Cambria" panose="02040503050406030204" pitchFamily="18" charset="0"/>
              <a:ea typeface="Cambria" panose="02040503050406030204" pitchFamily="18" charset="0"/>
            </a:endParaRPr>
          </a:p>
        </p:txBody>
      </p:sp>
      <p:sp>
        <p:nvSpPr>
          <p:cNvPr id="5" name="Rectángulo 4"/>
          <p:cNvSpPr/>
          <p:nvPr/>
        </p:nvSpPr>
        <p:spPr bwMode="auto">
          <a:xfrm>
            <a:off x="0" y="1103607"/>
            <a:ext cx="4277961" cy="75984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s-ES" dirty="0" smtClean="0">
                <a:solidFill>
                  <a:schemeClr val="tx1"/>
                </a:solidFill>
                <a:effectLst>
                  <a:outerShdw blurRad="38100" dist="38100" dir="2700000" algn="tl">
                    <a:srgbClr val="000000">
                      <a:alpha val="43137"/>
                    </a:srgbClr>
                  </a:outerShdw>
                </a:effectLst>
                <a:latin typeface="Arial" charset="0"/>
              </a:rPr>
              <a:t>Relativas al análisis modelo </a:t>
            </a:r>
            <a:r>
              <a:rPr lang="es-ES" dirty="0" err="1" smtClean="0">
                <a:solidFill>
                  <a:schemeClr val="tx1"/>
                </a:solidFill>
                <a:effectLst>
                  <a:outerShdw blurRad="38100" dist="38100" dir="2700000" algn="tl">
                    <a:srgbClr val="000000">
                      <a:alpha val="43137"/>
                    </a:srgbClr>
                  </a:outerShdw>
                </a:effectLst>
                <a:latin typeface="Arial" charset="0"/>
              </a:rPr>
              <a:t>Logit</a:t>
            </a:r>
            <a:endParaRPr kumimoji="0" lang="es-E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6" name="Rectángulo 5"/>
          <p:cNvSpPr/>
          <p:nvPr/>
        </p:nvSpPr>
        <p:spPr bwMode="auto">
          <a:xfrm>
            <a:off x="0" y="4725144"/>
            <a:ext cx="9144000" cy="1152128"/>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12" name="CuadroTexto 11"/>
          <p:cNvSpPr txBox="1"/>
          <p:nvPr/>
        </p:nvSpPr>
        <p:spPr>
          <a:xfrm>
            <a:off x="0" y="4753947"/>
            <a:ext cx="9144000" cy="1015663"/>
          </a:xfrm>
          <a:prstGeom prst="rect">
            <a:avLst/>
          </a:prstGeom>
          <a:noFill/>
        </p:spPr>
        <p:txBody>
          <a:bodyPr wrap="square" rtlCol="0">
            <a:spAutoFit/>
          </a:bodyPr>
          <a:lstStyle/>
          <a:p>
            <a:r>
              <a:rPr lang="es-E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Limitaciones del modelo</a:t>
            </a:r>
          </a:p>
          <a:p>
            <a:pPr marL="285750" indent="-285750">
              <a:buFont typeface="Arial" panose="020B0604020202020204" pitchFamily="34" charset="0"/>
              <a:buChar char="•"/>
            </a:pPr>
            <a:r>
              <a:rPr lang="es-ES" sz="1400" b="0" dirty="0" smtClean="0">
                <a:latin typeface="Cambria" panose="02040503050406030204" pitchFamily="18" charset="0"/>
                <a:ea typeface="Cambria" panose="02040503050406030204" pitchFamily="18" charset="0"/>
              </a:rPr>
              <a:t>Sensibilidad baja      El modelo tiene dificultades para identificar correctamente todos los casos positivos.    </a:t>
            </a:r>
          </a:p>
          <a:p>
            <a:pPr marL="285750" indent="-285750">
              <a:buFont typeface="Arial" panose="020B0604020202020204" pitchFamily="34" charset="0"/>
              <a:buChar char="•"/>
            </a:pPr>
            <a:r>
              <a:rPr lang="es-ES" sz="1400" b="0" dirty="0" smtClean="0">
                <a:latin typeface="Cambria" panose="02040503050406030204" pitchFamily="18" charset="0"/>
                <a:ea typeface="Cambria" panose="02040503050406030204" pitchFamily="18" charset="0"/>
              </a:rPr>
              <a:t>Alta especificada      El modelo es muy bueno para identificar los casos negativos.</a:t>
            </a:r>
            <a:endParaRPr lang="es-ES" sz="1400" b="0" dirty="0">
              <a:latin typeface="Cambria" panose="02040503050406030204" pitchFamily="18" charset="0"/>
              <a:ea typeface="Cambria" panose="02040503050406030204" pitchFamily="18" charset="0"/>
            </a:endParaRPr>
          </a:p>
          <a:p>
            <a:r>
              <a:rPr lang="es-ES" sz="1400" b="0" dirty="0" smtClean="0">
                <a:latin typeface="Cambria" panose="02040503050406030204" pitchFamily="18" charset="0"/>
                <a:ea typeface="Cambria" panose="02040503050406030204" pitchFamily="18" charset="0"/>
              </a:rPr>
              <a:t>    </a:t>
            </a:r>
            <a:endParaRPr lang="es-ES" sz="1400" b="0" dirty="0">
              <a:latin typeface="Cambria" panose="02040503050406030204" pitchFamily="18" charset="0"/>
              <a:ea typeface="Cambria" panose="02040503050406030204" pitchFamily="18" charset="0"/>
            </a:endParaRPr>
          </a:p>
        </p:txBody>
      </p:sp>
      <p:sp>
        <p:nvSpPr>
          <p:cNvPr id="14" name="Flecha derecha 13"/>
          <p:cNvSpPr/>
          <p:nvPr/>
        </p:nvSpPr>
        <p:spPr bwMode="auto">
          <a:xfrm>
            <a:off x="1691680" y="5124946"/>
            <a:ext cx="144165" cy="14401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15" name="Flecha derecha 14"/>
          <p:cNvSpPr/>
          <p:nvPr/>
        </p:nvSpPr>
        <p:spPr bwMode="auto">
          <a:xfrm>
            <a:off x="1691679" y="5320587"/>
            <a:ext cx="144165" cy="14471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32682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bwMode="auto">
          <a:xfrm>
            <a:off x="38733" y="1124744"/>
            <a:ext cx="8928992" cy="5544616"/>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Posibles usos del modelo</a:t>
            </a:r>
            <a:endParaRPr lang="es-ES" dirty="0">
              <a:latin typeface="Cambria" panose="02040503050406030204" pitchFamily="18" charset="0"/>
              <a:ea typeface="Cambria" panose="02040503050406030204" pitchFamily="18" charset="0"/>
            </a:endParaRPr>
          </a:p>
        </p:txBody>
      </p:sp>
      <p:sp>
        <p:nvSpPr>
          <p:cNvPr id="8" name="Marcador de contenido 7"/>
          <p:cNvSpPr>
            <a:spLocks noGrp="1"/>
          </p:cNvSpPr>
          <p:nvPr>
            <p:ph idx="1"/>
          </p:nvPr>
        </p:nvSpPr>
        <p:spPr>
          <a:xfrm>
            <a:off x="179512" y="2138320"/>
            <a:ext cx="7704856" cy="432718"/>
          </a:xfrm>
        </p:spPr>
        <p:txBody>
          <a:bodyPr/>
          <a:lstStyle/>
          <a:p>
            <a:r>
              <a:rPr lang="es-ES" sz="2400" dirty="0" smtClean="0">
                <a:latin typeface="Cambria" panose="02040503050406030204" pitchFamily="18" charset="0"/>
                <a:ea typeface="Cambria" panose="02040503050406030204" pitchFamily="18" charset="0"/>
              </a:rPr>
              <a:t>Evaluación por parte de los clientes </a:t>
            </a:r>
            <a:endParaRPr lang="es-ES" sz="2400" dirty="0">
              <a:latin typeface="Cambria" panose="02040503050406030204" pitchFamily="18" charset="0"/>
              <a:ea typeface="Cambria" panose="02040503050406030204" pitchFamily="18" charset="0"/>
            </a:endParaRPr>
          </a:p>
        </p:txBody>
      </p:sp>
      <p:sp>
        <p:nvSpPr>
          <p:cNvPr id="9" name="Marcador de contenido 7"/>
          <p:cNvSpPr txBox="1">
            <a:spLocks/>
          </p:cNvSpPr>
          <p:nvPr/>
        </p:nvSpPr>
        <p:spPr bwMode="auto">
          <a:xfrm>
            <a:off x="179512" y="2835415"/>
            <a:ext cx="7704856" cy="4327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r>
              <a:rPr lang="es-ES" sz="2400" b="0" kern="0" dirty="0" smtClean="0">
                <a:latin typeface="Cambria" panose="02040503050406030204" pitchFamily="18" charset="0"/>
                <a:ea typeface="Cambria" panose="02040503050406030204" pitchFamily="18" charset="0"/>
              </a:rPr>
              <a:t>Optimización de Estrategias de Precios</a:t>
            </a:r>
            <a:endParaRPr lang="es-ES" sz="2400" b="0" kern="0" dirty="0">
              <a:latin typeface="Cambria" panose="02040503050406030204" pitchFamily="18" charset="0"/>
              <a:ea typeface="Cambria" panose="02040503050406030204" pitchFamily="18" charset="0"/>
            </a:endParaRPr>
          </a:p>
        </p:txBody>
      </p:sp>
      <p:sp>
        <p:nvSpPr>
          <p:cNvPr id="10" name="Marcador de contenido 7"/>
          <p:cNvSpPr txBox="1">
            <a:spLocks/>
          </p:cNvSpPr>
          <p:nvPr/>
        </p:nvSpPr>
        <p:spPr bwMode="auto">
          <a:xfrm>
            <a:off x="179512" y="3548731"/>
            <a:ext cx="7704856" cy="4327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r>
              <a:rPr lang="es-ES" sz="2400" b="0" kern="0" dirty="0" smtClean="0">
                <a:latin typeface="Cambria" panose="02040503050406030204" pitchFamily="18" charset="0"/>
                <a:ea typeface="Cambria" panose="02040503050406030204" pitchFamily="18" charset="0"/>
              </a:rPr>
              <a:t>Segmentación de Mercado </a:t>
            </a:r>
            <a:endParaRPr lang="es-ES" sz="2400" b="0" kern="0" dirty="0">
              <a:latin typeface="Cambria" panose="02040503050406030204" pitchFamily="18" charset="0"/>
              <a:ea typeface="Cambria" panose="02040503050406030204" pitchFamily="18" charset="0"/>
            </a:endParaRPr>
          </a:p>
        </p:txBody>
      </p:sp>
      <p:sp>
        <p:nvSpPr>
          <p:cNvPr id="11" name="Marcador de contenido 7"/>
          <p:cNvSpPr txBox="1">
            <a:spLocks/>
          </p:cNvSpPr>
          <p:nvPr/>
        </p:nvSpPr>
        <p:spPr bwMode="auto">
          <a:xfrm>
            <a:off x="179512" y="4244073"/>
            <a:ext cx="7704856" cy="4327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r>
              <a:rPr lang="es-ES" sz="2400" b="0" kern="0" dirty="0" smtClean="0">
                <a:latin typeface="Cambria" panose="02040503050406030204" pitchFamily="18" charset="0"/>
                <a:ea typeface="Cambria" panose="02040503050406030204" pitchFamily="18" charset="0"/>
              </a:rPr>
              <a:t>Evaluación de Nuevas Propiedades </a:t>
            </a:r>
            <a:endParaRPr lang="es-ES" sz="2400" b="0" kern="0" dirty="0">
              <a:latin typeface="Cambria" panose="02040503050406030204" pitchFamily="18" charset="0"/>
              <a:ea typeface="Cambria" panose="02040503050406030204" pitchFamily="18" charset="0"/>
            </a:endParaRPr>
          </a:p>
        </p:txBody>
      </p:sp>
      <p:sp>
        <p:nvSpPr>
          <p:cNvPr id="12" name="Marcador de contenido 7"/>
          <p:cNvSpPr txBox="1">
            <a:spLocks/>
          </p:cNvSpPr>
          <p:nvPr/>
        </p:nvSpPr>
        <p:spPr bwMode="auto">
          <a:xfrm>
            <a:off x="179512" y="4941168"/>
            <a:ext cx="7704856" cy="4327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r>
              <a:rPr lang="es-ES" sz="2400" b="0" kern="0" dirty="0" smtClean="0">
                <a:latin typeface="Cambria" panose="02040503050406030204" pitchFamily="18" charset="0"/>
                <a:ea typeface="Cambria" panose="02040503050406030204" pitchFamily="18" charset="0"/>
              </a:rPr>
              <a:t>Mejoras en la plataforma </a:t>
            </a:r>
            <a:endParaRPr lang="es-ES" sz="2400" b="0" kern="0" dirty="0">
              <a:latin typeface="Cambria" panose="02040503050406030204" pitchFamily="18" charset="0"/>
              <a:ea typeface="Cambria" panose="02040503050406030204" pitchFamily="18" charset="0"/>
            </a:endParaRPr>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064" y="1572102"/>
            <a:ext cx="2916863" cy="1976629"/>
          </a:xfrm>
          <a:prstGeom prst="rect">
            <a:avLst/>
          </a:prstGeom>
        </p:spPr>
      </p:pic>
      <p:pic>
        <p:nvPicPr>
          <p:cNvPr id="17" name="Image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6" y="3591183"/>
            <a:ext cx="2893140" cy="2872889"/>
          </a:xfrm>
          <a:prstGeom prst="rect">
            <a:avLst/>
          </a:prstGeom>
        </p:spPr>
      </p:pic>
    </p:spTree>
    <p:extLst>
      <p:ext uri="{BB962C8B-B14F-4D97-AF65-F5344CB8AC3E}">
        <p14:creationId xmlns:p14="http://schemas.microsoft.com/office/powerpoint/2010/main" val="1549907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bwMode="auto">
          <a:xfrm>
            <a:off x="35621" y="1009328"/>
            <a:ext cx="8928992" cy="584867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Bibliografía</a:t>
            </a:r>
            <a:endParaRPr lang="es-ES" dirty="0">
              <a:latin typeface="Cambria" panose="02040503050406030204" pitchFamily="18" charset="0"/>
              <a:ea typeface="Cambria" panose="02040503050406030204" pitchFamily="18" charset="0"/>
            </a:endParaRPr>
          </a:p>
        </p:txBody>
      </p:sp>
      <p:sp>
        <p:nvSpPr>
          <p:cNvPr id="8" name="Marcador de contenido 7"/>
          <p:cNvSpPr>
            <a:spLocks noGrp="1"/>
          </p:cNvSpPr>
          <p:nvPr>
            <p:ph idx="1"/>
          </p:nvPr>
        </p:nvSpPr>
        <p:spPr>
          <a:xfrm>
            <a:off x="35622" y="980728"/>
            <a:ext cx="8928991" cy="5877272"/>
          </a:xfrm>
        </p:spPr>
        <p:txBody>
          <a:bodyPr/>
          <a:lstStyle/>
          <a:p>
            <a:r>
              <a:rPr lang="es-ES_tradnl" sz="1100" dirty="0">
                <a:latin typeface="Cambria" panose="02040503050406030204" pitchFamily="18" charset="0"/>
                <a:ea typeface="Cambria" panose="02040503050406030204" pitchFamily="18" charset="0"/>
              </a:rPr>
              <a:t>Pellejero Martínez, C. (s.f.). </a:t>
            </a:r>
            <a:r>
              <a:rPr lang="es-ES_tradnl" sz="1100" i="1" dirty="0">
                <a:latin typeface="Cambria" panose="02040503050406030204" pitchFamily="18" charset="0"/>
                <a:ea typeface="Cambria" panose="02040503050406030204" pitchFamily="18" charset="0"/>
              </a:rPr>
              <a:t>Turismo y Economía en la Málaga del siglo XX</a:t>
            </a:r>
            <a:r>
              <a:rPr lang="es-ES_tradnl" sz="1100" dirty="0">
                <a:latin typeface="Cambria" panose="02040503050406030204" pitchFamily="18" charset="0"/>
                <a:ea typeface="Cambria" panose="02040503050406030204" pitchFamily="18" charset="0"/>
              </a:rPr>
              <a:t>. Universidad de Málaga. </a:t>
            </a:r>
          </a:p>
          <a:p>
            <a:r>
              <a:rPr lang="es-ES_tradnl" sz="1100" dirty="0" smtClean="0">
                <a:latin typeface="Cambria" panose="02040503050406030204" pitchFamily="18" charset="0"/>
                <a:ea typeface="Cambria" panose="02040503050406030204" pitchFamily="18" charset="0"/>
              </a:rPr>
              <a:t> </a:t>
            </a:r>
            <a:r>
              <a:rPr lang="es-ES_tradnl" sz="1100" dirty="0" err="1">
                <a:latin typeface="Cambria" panose="02040503050406030204" pitchFamily="18" charset="0"/>
                <a:ea typeface="Cambria" panose="02040503050406030204" pitchFamily="18" charset="0"/>
              </a:rPr>
              <a:t>Euronews</a:t>
            </a:r>
            <a:r>
              <a:rPr lang="es-ES_tradnl" sz="1100" dirty="0">
                <a:latin typeface="Cambria" panose="02040503050406030204" pitchFamily="18" charset="0"/>
                <a:ea typeface="Cambria" panose="02040503050406030204" pitchFamily="18" charset="0"/>
              </a:rPr>
              <a:t>. (2024, 7 de julio). </a:t>
            </a:r>
            <a:r>
              <a:rPr lang="es-ES_tradnl" sz="1100" i="1" dirty="0">
                <a:latin typeface="Cambria" panose="02040503050406030204" pitchFamily="18" charset="0"/>
                <a:ea typeface="Cambria" panose="02040503050406030204" pitchFamily="18" charset="0"/>
              </a:rPr>
              <a:t>Málaga para vivir, no para sobrevivir: Los malagueños protestan contra el turismo en medio de</a:t>
            </a:r>
            <a:r>
              <a:rPr lang="es-ES_tradnl" sz="1100" dirty="0">
                <a:latin typeface="Cambria" panose="02040503050406030204" pitchFamily="18" charset="0"/>
                <a:ea typeface="Cambria" panose="02040503050406030204" pitchFamily="18" charset="0"/>
              </a:rPr>
              <a:t>. </a:t>
            </a:r>
            <a:r>
              <a:rPr lang="es-ES_tradnl" sz="1100" dirty="0" err="1">
                <a:latin typeface="Cambria" panose="02040503050406030204" pitchFamily="18" charset="0"/>
                <a:ea typeface="Cambria" panose="02040503050406030204" pitchFamily="18" charset="0"/>
              </a:rPr>
              <a:t>Euronews</a:t>
            </a:r>
            <a:r>
              <a:rPr lang="es-ES_tradnl" sz="1100" dirty="0">
                <a:latin typeface="Cambria" panose="02040503050406030204" pitchFamily="18" charset="0"/>
                <a:ea typeface="Cambria" panose="02040503050406030204" pitchFamily="18" charset="0"/>
              </a:rPr>
              <a:t>. https://es.euronews.com/viajes/2024/07/07/malaga-para-vivir-no-para-sobrevivir-los-malaguenos-protestan-contra-el-turismo-en-medio-d </a:t>
            </a:r>
          </a:p>
          <a:p>
            <a:r>
              <a:rPr lang="es-ES_tradnl" sz="1100" dirty="0" smtClean="0">
                <a:latin typeface="Cambria" panose="02040503050406030204" pitchFamily="18" charset="0"/>
                <a:ea typeface="Cambria" panose="02040503050406030204" pitchFamily="18" charset="0"/>
              </a:rPr>
              <a:t>Diputación </a:t>
            </a:r>
            <a:r>
              <a:rPr lang="es-ES_tradnl" sz="1100" dirty="0">
                <a:latin typeface="Cambria" panose="02040503050406030204" pitchFamily="18" charset="0"/>
                <a:ea typeface="Cambria" panose="02040503050406030204" pitchFamily="18" charset="0"/>
              </a:rPr>
              <a:t>de Málaga. (2023, 20 de septiembre). </a:t>
            </a:r>
            <a:r>
              <a:rPr lang="es-ES_tradnl" sz="1100" i="1" dirty="0">
                <a:latin typeface="Cambria" panose="02040503050406030204" pitchFamily="18" charset="0"/>
                <a:ea typeface="Cambria" panose="02040503050406030204" pitchFamily="18" charset="0"/>
              </a:rPr>
              <a:t>El sector turístico de la Costa del Sol evidencia el peso del turismo sobre otros sectores y lanza un potente mensaje contra la </a:t>
            </a:r>
            <a:r>
              <a:rPr lang="es-ES_tradnl" sz="1100" i="1" dirty="0" err="1">
                <a:latin typeface="Cambria" panose="02040503050406030204" pitchFamily="18" charset="0"/>
                <a:ea typeface="Cambria" panose="02040503050406030204" pitchFamily="18" charset="0"/>
              </a:rPr>
              <a:t>turismofobia</a:t>
            </a:r>
            <a:r>
              <a:rPr lang="es-ES_tradnl" sz="1100" dirty="0">
                <a:latin typeface="Cambria" panose="02040503050406030204" pitchFamily="18" charset="0"/>
                <a:ea typeface="Cambria" panose="02040503050406030204" pitchFamily="18" charset="0"/>
              </a:rPr>
              <a:t>. Diputación de Málaga. https://www.malaga.es/noticias/com1_md-3/com1_ct-0/com1_fb-0/com1_cb-0/com1_md3_cd-50341/el-sector-turistico-de-la-costa-del-sol-evidencia-el-peso-del-turismo-sobre-otros-sectores-y-lanza-un-potente-mensaje-contra-la-turismofobia </a:t>
            </a:r>
          </a:p>
          <a:p>
            <a:r>
              <a:rPr lang="es-ES_tradnl" sz="1100" dirty="0" smtClean="0">
                <a:latin typeface="Cambria" panose="02040503050406030204" pitchFamily="18" charset="0"/>
                <a:ea typeface="Cambria" panose="02040503050406030204" pitchFamily="18" charset="0"/>
              </a:rPr>
              <a:t>Cadena </a:t>
            </a:r>
            <a:r>
              <a:rPr lang="es-ES_tradnl" sz="1100" dirty="0">
                <a:latin typeface="Cambria" panose="02040503050406030204" pitchFamily="18" charset="0"/>
                <a:ea typeface="Cambria" panose="02040503050406030204" pitchFamily="18" charset="0"/>
              </a:rPr>
              <a:t>SER. (2024, 8 de mayo). </a:t>
            </a:r>
            <a:r>
              <a:rPr lang="es-ES_tradnl" sz="1100" i="1" dirty="0">
                <a:latin typeface="Cambria" panose="02040503050406030204" pitchFamily="18" charset="0"/>
                <a:ea typeface="Cambria" panose="02040503050406030204" pitchFamily="18" charset="0"/>
              </a:rPr>
              <a:t>El empleo del sector turístico crece casi un 8% en Málaga, con 125.000 ocupados en la hostelería, alojamientos y agencias</a:t>
            </a:r>
            <a:r>
              <a:rPr lang="es-ES_tradnl" sz="1100" dirty="0">
                <a:latin typeface="Cambria" panose="02040503050406030204" pitchFamily="18" charset="0"/>
                <a:ea typeface="Cambria" panose="02040503050406030204" pitchFamily="18" charset="0"/>
              </a:rPr>
              <a:t>. Cadena SER. https://cadenaser.com/andalucia/2024/05/08/el-empleo-del-sector-turistico-crece-casi-un-8-en-malaga-con-125000-ocupados-en-la-hosteleria-alojamientos-y-agencias-ser-malaga/ </a:t>
            </a:r>
          </a:p>
          <a:p>
            <a:r>
              <a:rPr lang="en-GB" sz="1100" dirty="0" smtClean="0">
                <a:latin typeface="Cambria" panose="02040503050406030204" pitchFamily="18" charset="0"/>
                <a:ea typeface="Cambria" panose="02040503050406030204" pitchFamily="18" charset="0"/>
              </a:rPr>
              <a:t>Inside </a:t>
            </a:r>
            <a:r>
              <a:rPr lang="en-GB" sz="1100" dirty="0">
                <a:latin typeface="Cambria" panose="02040503050406030204" pitchFamily="18" charset="0"/>
                <a:ea typeface="Cambria" panose="02040503050406030204" pitchFamily="18" charset="0"/>
              </a:rPr>
              <a:t>Airbnb. (</a:t>
            </a:r>
            <a:r>
              <a:rPr lang="en-GB" sz="1100" dirty="0" err="1">
                <a:latin typeface="Cambria" panose="02040503050406030204" pitchFamily="18" charset="0"/>
                <a:ea typeface="Cambria" panose="02040503050406030204" pitchFamily="18" charset="0"/>
              </a:rPr>
              <a:t>n.d.</a:t>
            </a:r>
            <a:r>
              <a:rPr lang="en-GB" sz="1100" dirty="0">
                <a:latin typeface="Cambria" panose="02040503050406030204" pitchFamily="18" charset="0"/>
                <a:ea typeface="Cambria" panose="02040503050406030204" pitchFamily="18" charset="0"/>
              </a:rPr>
              <a:t>). Get the data. Inside Airbnb. Retrieved June 23, 2024, from https://insideairbnb.com/get-the-data/ </a:t>
            </a:r>
          </a:p>
          <a:p>
            <a:r>
              <a:rPr lang="es-ES_tradnl" sz="1100" dirty="0" err="1" smtClean="0">
                <a:latin typeface="Cambria" panose="02040503050406030204" pitchFamily="18" charset="0"/>
                <a:ea typeface="Cambria" panose="02040503050406030204" pitchFamily="18" charset="0"/>
              </a:rPr>
              <a:t>Tarancón</a:t>
            </a:r>
            <a:r>
              <a:rPr lang="es-ES_tradnl" sz="1100" dirty="0" smtClean="0">
                <a:latin typeface="Cambria" panose="02040503050406030204" pitchFamily="18" charset="0"/>
                <a:ea typeface="Cambria" panose="02040503050406030204" pitchFamily="18" charset="0"/>
              </a:rPr>
              <a:t> </a:t>
            </a:r>
            <a:r>
              <a:rPr lang="es-ES_tradnl" sz="1100" dirty="0">
                <a:latin typeface="Cambria" panose="02040503050406030204" pitchFamily="18" charset="0"/>
                <a:ea typeface="Cambria" panose="02040503050406030204" pitchFamily="18" charset="0"/>
              </a:rPr>
              <a:t>Morán, M. Á. &amp; Quintana Rojo, C., (2023-2024). </a:t>
            </a:r>
            <a:r>
              <a:rPr lang="es-ES_tradnl" sz="1100" i="1" dirty="0">
                <a:latin typeface="Cambria" panose="02040503050406030204" pitchFamily="18" charset="0"/>
                <a:ea typeface="Cambria" panose="02040503050406030204" pitchFamily="18" charset="0"/>
              </a:rPr>
              <a:t>Técnicas </a:t>
            </a:r>
            <a:r>
              <a:rPr lang="es-ES_tradnl" sz="1100" i="1" dirty="0" err="1">
                <a:latin typeface="Cambria" panose="02040503050406030204" pitchFamily="18" charset="0"/>
                <a:ea typeface="Cambria" panose="02040503050406030204" pitchFamily="18" charset="0"/>
              </a:rPr>
              <a:t>Multivariantes</a:t>
            </a:r>
            <a:r>
              <a:rPr lang="es-ES_tradnl" sz="1100" i="1" dirty="0">
                <a:latin typeface="Cambria" panose="02040503050406030204" pitchFamily="18" charset="0"/>
                <a:ea typeface="Cambria" panose="02040503050406030204" pitchFamily="18" charset="0"/>
              </a:rPr>
              <a:t> Aplicadas Al Análisis Sectorial</a:t>
            </a:r>
            <a:r>
              <a:rPr lang="es-ES_tradnl" sz="1100" dirty="0">
                <a:latin typeface="Cambria" panose="02040503050406030204" pitchFamily="18" charset="0"/>
                <a:ea typeface="Cambria" panose="02040503050406030204" pitchFamily="18" charset="0"/>
              </a:rPr>
              <a:t>. Máster de Análisis y Modelización de Datos Económicos, Universidad de Castilla-La Mancha. </a:t>
            </a:r>
          </a:p>
          <a:p>
            <a:r>
              <a:rPr lang="en-GB" sz="1100" dirty="0" smtClean="0">
                <a:latin typeface="Cambria" panose="02040503050406030204" pitchFamily="18" charset="0"/>
                <a:ea typeface="Cambria" panose="02040503050406030204" pitchFamily="18" charset="0"/>
              </a:rPr>
              <a:t>Cameron</a:t>
            </a:r>
            <a:r>
              <a:rPr lang="en-GB" sz="1100" dirty="0">
                <a:latin typeface="Cambria" panose="02040503050406030204" pitchFamily="18" charset="0"/>
                <a:ea typeface="Cambria" panose="02040503050406030204" pitchFamily="18" charset="0"/>
              </a:rPr>
              <a:t>, A. C., &amp; Trivedi, P. K. (2005). In </a:t>
            </a:r>
            <a:r>
              <a:rPr lang="en-GB" sz="1100" b="1" dirty="0" err="1">
                <a:latin typeface="Cambria" panose="02040503050406030204" pitchFamily="18" charset="0"/>
                <a:ea typeface="Cambria" panose="02040503050406030204" pitchFamily="18" charset="0"/>
              </a:rPr>
              <a:t>Microeconometrics</a:t>
            </a:r>
            <a:r>
              <a:rPr lang="en-GB" sz="1100" b="1" dirty="0">
                <a:latin typeface="Cambria" panose="02040503050406030204" pitchFamily="18" charset="0"/>
                <a:ea typeface="Cambria" panose="02040503050406030204" pitchFamily="18" charset="0"/>
              </a:rPr>
              <a:t>: Methods and Applications </a:t>
            </a:r>
            <a:r>
              <a:rPr lang="en-GB" sz="1100" dirty="0">
                <a:latin typeface="Cambria" panose="02040503050406030204" pitchFamily="18" charset="0"/>
                <a:ea typeface="Cambria" panose="02040503050406030204" pitchFamily="18" charset="0"/>
              </a:rPr>
              <a:t>(pp. 487-554). Cambridge University Press. </a:t>
            </a:r>
          </a:p>
          <a:p>
            <a:r>
              <a:rPr lang="es-ES_tradnl" sz="1100" dirty="0" smtClean="0">
                <a:latin typeface="Cambria" panose="02040503050406030204" pitchFamily="18" charset="0"/>
                <a:ea typeface="Cambria" panose="02040503050406030204" pitchFamily="18" charset="0"/>
              </a:rPr>
              <a:t> </a:t>
            </a:r>
            <a:r>
              <a:rPr lang="es-ES_tradnl" sz="1100" dirty="0">
                <a:latin typeface="Cambria" panose="02040503050406030204" pitchFamily="18" charset="0"/>
                <a:ea typeface="Cambria" panose="02040503050406030204" pitchFamily="18" charset="0"/>
              </a:rPr>
              <a:t>del Corral, J. (2023-2024). </a:t>
            </a:r>
            <a:r>
              <a:rPr lang="es-ES_tradnl" sz="1100" i="1" dirty="0" err="1">
                <a:latin typeface="Cambria" panose="02040503050406030204" pitchFamily="18" charset="0"/>
                <a:ea typeface="Cambria" panose="02040503050406030204" pitchFamily="18" charset="0"/>
              </a:rPr>
              <a:t>Microeconometría</a:t>
            </a:r>
            <a:r>
              <a:rPr lang="es-ES_tradnl" sz="1100" i="1" dirty="0">
                <a:latin typeface="Cambria" panose="02040503050406030204" pitchFamily="18" charset="0"/>
                <a:ea typeface="Cambria" panose="02040503050406030204" pitchFamily="18" charset="0"/>
              </a:rPr>
              <a:t> aplicada</a:t>
            </a:r>
            <a:r>
              <a:rPr lang="es-ES_tradnl" sz="1100" dirty="0">
                <a:latin typeface="Cambria" panose="02040503050406030204" pitchFamily="18" charset="0"/>
                <a:ea typeface="Cambria" panose="02040503050406030204" pitchFamily="18" charset="0"/>
              </a:rPr>
              <a:t>. Tema 3: Modelos de variable dependiente cualitativa: </a:t>
            </a:r>
            <a:r>
              <a:rPr lang="es-ES_tradnl" sz="1100" dirty="0" err="1">
                <a:latin typeface="Cambria" panose="02040503050406030204" pitchFamily="18" charset="0"/>
                <a:ea typeface="Cambria" panose="02040503050406030204" pitchFamily="18" charset="0"/>
              </a:rPr>
              <a:t>probit</a:t>
            </a:r>
            <a:r>
              <a:rPr lang="es-ES_tradnl" sz="1100" dirty="0">
                <a:latin typeface="Cambria" panose="02040503050406030204" pitchFamily="18" charset="0"/>
                <a:ea typeface="Cambria" panose="02040503050406030204" pitchFamily="18" charset="0"/>
              </a:rPr>
              <a:t>/</a:t>
            </a:r>
            <a:r>
              <a:rPr lang="es-ES_tradnl" sz="1100" dirty="0" err="1">
                <a:latin typeface="Cambria" panose="02040503050406030204" pitchFamily="18" charset="0"/>
                <a:ea typeface="Cambria" panose="02040503050406030204" pitchFamily="18" charset="0"/>
              </a:rPr>
              <a:t>logit</a:t>
            </a:r>
            <a:r>
              <a:rPr lang="es-ES_tradnl" sz="1100" dirty="0">
                <a:latin typeface="Cambria" panose="02040503050406030204" pitchFamily="18" charset="0"/>
                <a:ea typeface="Cambria" panose="02040503050406030204" pitchFamily="18" charset="0"/>
              </a:rPr>
              <a:t>. Máster de Análisis y Modelización de Datos Económicos, Universidad de Castilla-La Mancha. </a:t>
            </a:r>
          </a:p>
          <a:p>
            <a:r>
              <a:rPr lang="en-GB" sz="1100" dirty="0" smtClean="0">
                <a:latin typeface="Cambria" panose="02040503050406030204" pitchFamily="18" charset="0"/>
                <a:ea typeface="Cambria" panose="02040503050406030204" pitchFamily="18" charset="0"/>
              </a:rPr>
              <a:t> </a:t>
            </a:r>
            <a:r>
              <a:rPr lang="en-GB" sz="1100" dirty="0" err="1">
                <a:latin typeface="Cambria" panose="02040503050406030204" pitchFamily="18" charset="0"/>
                <a:ea typeface="Cambria" panose="02040503050406030204" pitchFamily="18" charset="0"/>
              </a:rPr>
              <a:t>Kimes</a:t>
            </a:r>
            <a:r>
              <a:rPr lang="en-GB" sz="1100" dirty="0">
                <a:latin typeface="Cambria" panose="02040503050406030204" pitchFamily="18" charset="0"/>
                <a:ea typeface="Cambria" panose="02040503050406030204" pitchFamily="18" charset="0"/>
              </a:rPr>
              <a:t>, S. E., &amp; </a:t>
            </a:r>
            <a:r>
              <a:rPr lang="en-GB" sz="1100" dirty="0" err="1">
                <a:latin typeface="Cambria" panose="02040503050406030204" pitchFamily="18" charset="0"/>
                <a:ea typeface="Cambria" panose="02040503050406030204" pitchFamily="18" charset="0"/>
              </a:rPr>
              <a:t>Wirtz</a:t>
            </a:r>
            <a:r>
              <a:rPr lang="en-GB" sz="1100" dirty="0">
                <a:latin typeface="Cambria" panose="02040503050406030204" pitchFamily="18" charset="0"/>
                <a:ea typeface="Cambria" panose="02040503050406030204" pitchFamily="18" charset="0"/>
              </a:rPr>
              <a:t>, J. (2015). </a:t>
            </a:r>
            <a:r>
              <a:rPr lang="en-GB" sz="1100" i="1" dirty="0">
                <a:latin typeface="Cambria" panose="02040503050406030204" pitchFamily="18" charset="0"/>
                <a:ea typeface="Cambria" panose="02040503050406030204" pitchFamily="18" charset="0"/>
              </a:rPr>
              <a:t>Revenue management: Advanced strategies and tools to enhance firm profitability</a:t>
            </a:r>
            <a:r>
              <a:rPr lang="en-GB" sz="1100" dirty="0">
                <a:latin typeface="Cambria" panose="02040503050406030204" pitchFamily="18" charset="0"/>
                <a:ea typeface="Cambria" panose="02040503050406030204" pitchFamily="18" charset="0"/>
              </a:rPr>
              <a:t>. World Scientific. </a:t>
            </a:r>
          </a:p>
          <a:p>
            <a:r>
              <a:rPr lang="en-GB" sz="1100" dirty="0" err="1" smtClean="0">
                <a:latin typeface="Cambria" panose="02040503050406030204" pitchFamily="18" charset="0"/>
                <a:ea typeface="Cambria" panose="02040503050406030204" pitchFamily="18" charset="0"/>
              </a:rPr>
              <a:t>Wachsmuth</a:t>
            </a:r>
            <a:r>
              <a:rPr lang="en-GB" sz="1100" dirty="0">
                <a:latin typeface="Cambria" panose="02040503050406030204" pitchFamily="18" charset="0"/>
                <a:ea typeface="Cambria" panose="02040503050406030204" pitchFamily="18" charset="0"/>
              </a:rPr>
              <a:t>, D., &amp; </a:t>
            </a:r>
            <a:r>
              <a:rPr lang="en-GB" sz="1100" dirty="0" err="1">
                <a:latin typeface="Cambria" panose="02040503050406030204" pitchFamily="18" charset="0"/>
                <a:ea typeface="Cambria" panose="02040503050406030204" pitchFamily="18" charset="0"/>
              </a:rPr>
              <a:t>Weisler</a:t>
            </a:r>
            <a:r>
              <a:rPr lang="en-GB" sz="1100" dirty="0">
                <a:latin typeface="Cambria" panose="02040503050406030204" pitchFamily="18" charset="0"/>
                <a:ea typeface="Cambria" panose="02040503050406030204" pitchFamily="18" charset="0"/>
              </a:rPr>
              <a:t>, A. (2018). Airbnb and the Rent Gap: Gentrification through the Sharing Economy. </a:t>
            </a:r>
            <a:r>
              <a:rPr lang="en-GB" sz="1100" i="1" dirty="0">
                <a:latin typeface="Cambria" panose="02040503050406030204" pitchFamily="18" charset="0"/>
                <a:ea typeface="Cambria" panose="02040503050406030204" pitchFamily="18" charset="0"/>
              </a:rPr>
              <a:t>Environment and Planning A: Economy and Space</a:t>
            </a:r>
            <a:r>
              <a:rPr lang="en-GB" sz="1100" dirty="0">
                <a:latin typeface="Cambria" panose="02040503050406030204" pitchFamily="18" charset="0"/>
                <a:ea typeface="Cambria" panose="02040503050406030204" pitchFamily="18" charset="0"/>
              </a:rPr>
              <a:t>, 50(6), 1147-1170. </a:t>
            </a:r>
          </a:p>
          <a:p>
            <a:r>
              <a:rPr lang="es-ES" sz="1100" dirty="0">
                <a:latin typeface="Cambria" panose="02040503050406030204" pitchFamily="18" charset="0"/>
                <a:ea typeface="Cambria" panose="02040503050406030204" pitchFamily="18" charset="0"/>
              </a:rPr>
              <a:t>43 </a:t>
            </a:r>
          </a:p>
          <a:p>
            <a:r>
              <a:rPr lang="es-ES_tradnl" sz="1100" dirty="0" smtClean="0">
                <a:latin typeface="Cambria" panose="02040503050406030204" pitchFamily="18" charset="0"/>
                <a:ea typeface="Cambria" panose="02040503050406030204" pitchFamily="18" charset="0"/>
              </a:rPr>
              <a:t>Fu</a:t>
            </a:r>
            <a:r>
              <a:rPr lang="es-ES_tradnl" sz="1100" dirty="0">
                <a:latin typeface="Cambria" panose="02040503050406030204" pitchFamily="18" charset="0"/>
                <a:ea typeface="Cambria" panose="02040503050406030204" pitchFamily="18" charset="0"/>
              </a:rPr>
              <a:t>, Y. (2023). </a:t>
            </a:r>
            <a:r>
              <a:rPr lang="es-ES_tradnl" sz="1100" i="1" dirty="0">
                <a:latin typeface="Cambria" panose="02040503050406030204" pitchFamily="18" charset="0"/>
                <a:ea typeface="Cambria" panose="02040503050406030204" pitchFamily="18" charset="0"/>
              </a:rPr>
              <a:t>Nuevas estrategias frente a la intensificación turística en destinos </a:t>
            </a:r>
            <a:r>
              <a:rPr lang="es-ES_tradnl" sz="1100" dirty="0">
                <a:latin typeface="Cambria" panose="02040503050406030204" pitchFamily="18" charset="0"/>
                <a:ea typeface="Cambria" panose="02040503050406030204" pitchFamily="18" charset="0"/>
              </a:rPr>
              <a:t>(Trabajo de Fin de Máster, Universidad de Málaga, Máster Universitario en Dirección y Planificación del Turismo). Universidad de Málaga. </a:t>
            </a:r>
          </a:p>
          <a:p>
            <a:r>
              <a:rPr lang="es-ES_tradnl" sz="1100" dirty="0" smtClean="0">
                <a:latin typeface="Cambria" panose="02040503050406030204" pitchFamily="18" charset="0"/>
                <a:ea typeface="Cambria" panose="02040503050406030204" pitchFamily="18" charset="0"/>
              </a:rPr>
              <a:t>Cano</a:t>
            </a:r>
            <a:r>
              <a:rPr lang="es-ES_tradnl" sz="1100" dirty="0">
                <a:latin typeface="Cambria" panose="02040503050406030204" pitchFamily="18" charset="0"/>
                <a:ea typeface="Cambria" panose="02040503050406030204" pitchFamily="18" charset="0"/>
              </a:rPr>
              <a:t>, E. L. (2024). </a:t>
            </a:r>
            <a:r>
              <a:rPr lang="es-ES_tradnl" sz="1100" i="1" dirty="0">
                <a:latin typeface="Cambria" panose="02040503050406030204" pitchFamily="18" charset="0"/>
                <a:ea typeface="Cambria" panose="02040503050406030204" pitchFamily="18" charset="0"/>
              </a:rPr>
              <a:t>Introducción al software estadístico R </a:t>
            </a:r>
            <a:r>
              <a:rPr lang="es-ES_tradnl" sz="1100" dirty="0">
                <a:latin typeface="Cambria" panose="02040503050406030204" pitchFamily="18" charset="0"/>
                <a:ea typeface="Cambria" panose="02040503050406030204" pitchFamily="18" charset="0"/>
              </a:rPr>
              <a:t>([capítulos 9 y 10]). </a:t>
            </a:r>
          </a:p>
          <a:p>
            <a:r>
              <a:rPr lang="es-ES_tradnl" sz="1100" dirty="0" smtClean="0">
                <a:latin typeface="Cambria" panose="02040503050406030204" pitchFamily="18" charset="0"/>
                <a:ea typeface="Cambria" panose="02040503050406030204" pitchFamily="18" charset="0"/>
              </a:rPr>
              <a:t>Delgado</a:t>
            </a:r>
            <a:r>
              <a:rPr lang="es-ES_tradnl" sz="1100" dirty="0">
                <a:latin typeface="Cambria" panose="02040503050406030204" pitchFamily="18" charset="0"/>
                <a:ea typeface="Cambria" panose="02040503050406030204" pitchFamily="18" charset="0"/>
              </a:rPr>
              <a:t>, R. (2018, junio 23). </a:t>
            </a:r>
            <a:r>
              <a:rPr lang="es-ES_tradnl" sz="1100" i="1" dirty="0">
                <a:latin typeface="Cambria" panose="02040503050406030204" pitchFamily="18" charset="0"/>
                <a:ea typeface="Cambria" panose="02040503050406030204" pitchFamily="18" charset="0"/>
              </a:rPr>
              <a:t>Introducción a los modelos de agrupamiento (</a:t>
            </a:r>
            <a:r>
              <a:rPr lang="es-ES_tradnl" sz="1100" i="1" dirty="0" err="1">
                <a:latin typeface="Cambria" panose="02040503050406030204" pitchFamily="18" charset="0"/>
                <a:ea typeface="Cambria" panose="02040503050406030204" pitchFamily="18" charset="0"/>
              </a:rPr>
              <a:t>Clustering</a:t>
            </a:r>
            <a:r>
              <a:rPr lang="es-ES_tradnl" sz="1100" i="1" dirty="0">
                <a:latin typeface="Cambria" panose="02040503050406030204" pitchFamily="18" charset="0"/>
                <a:ea typeface="Cambria" panose="02040503050406030204" pitchFamily="18" charset="0"/>
              </a:rPr>
              <a:t>) en R</a:t>
            </a:r>
            <a:r>
              <a:rPr lang="es-ES_tradnl" sz="1100" dirty="0">
                <a:latin typeface="Cambria" panose="02040503050406030204" pitchFamily="18" charset="0"/>
                <a:ea typeface="Cambria" panose="02040503050406030204" pitchFamily="18" charset="0"/>
              </a:rPr>
              <a:t>. </a:t>
            </a:r>
            <a:r>
              <a:rPr lang="es-ES_tradnl" sz="1100" dirty="0" err="1">
                <a:latin typeface="Cambria" panose="02040503050406030204" pitchFamily="18" charset="0"/>
                <a:ea typeface="Cambria" panose="02040503050406030204" pitchFamily="18" charset="0"/>
              </a:rPr>
              <a:t>RPubs</a:t>
            </a:r>
            <a:r>
              <a:rPr lang="es-ES_tradnl" sz="1100" dirty="0">
                <a:latin typeface="Cambria" panose="02040503050406030204" pitchFamily="18" charset="0"/>
                <a:ea typeface="Cambria" panose="02040503050406030204" pitchFamily="18" charset="0"/>
              </a:rPr>
              <a:t>. https://rpubs.com/rdelgado/399475 </a:t>
            </a:r>
          </a:p>
          <a:p>
            <a:r>
              <a:rPr lang="es-ES" sz="1100" dirty="0" err="1" smtClean="0">
                <a:latin typeface="Cambria" panose="02040503050406030204" pitchFamily="18" charset="0"/>
                <a:ea typeface="Cambria" panose="02040503050406030204" pitchFamily="18" charset="0"/>
              </a:rPr>
              <a:t>Provost</a:t>
            </a:r>
            <a:r>
              <a:rPr lang="es-ES" sz="1100" dirty="0">
                <a:latin typeface="Cambria" panose="02040503050406030204" pitchFamily="18" charset="0"/>
                <a:ea typeface="Cambria" panose="02040503050406030204" pitchFamily="18" charset="0"/>
              </a:rPr>
              <a:t>, F., &amp; </a:t>
            </a:r>
            <a:r>
              <a:rPr lang="es-ES" sz="1100" dirty="0" err="1">
                <a:latin typeface="Cambria" panose="02040503050406030204" pitchFamily="18" charset="0"/>
                <a:ea typeface="Cambria" panose="02040503050406030204" pitchFamily="18" charset="0"/>
              </a:rPr>
              <a:t>Fawcett</a:t>
            </a:r>
            <a:r>
              <a:rPr lang="es-ES" sz="1100" dirty="0">
                <a:latin typeface="Cambria" panose="02040503050406030204" pitchFamily="18" charset="0"/>
                <a:ea typeface="Cambria" panose="02040503050406030204" pitchFamily="18" charset="0"/>
              </a:rPr>
              <a:t>, T. (2001). </a:t>
            </a:r>
            <a:r>
              <a:rPr lang="es-ES" sz="1100" dirty="0" err="1">
                <a:latin typeface="Cambria" panose="02040503050406030204" pitchFamily="18" charset="0"/>
                <a:ea typeface="Cambria" panose="02040503050406030204" pitchFamily="18" charset="0"/>
              </a:rPr>
              <a:t>Robust</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classification</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for</a:t>
            </a:r>
            <a:r>
              <a:rPr lang="es-ES" sz="1100" dirty="0">
                <a:latin typeface="Cambria" panose="02040503050406030204" pitchFamily="18" charset="0"/>
                <a:ea typeface="Cambria" panose="02040503050406030204" pitchFamily="18" charset="0"/>
              </a:rPr>
              <a:t> imprecise </a:t>
            </a:r>
            <a:r>
              <a:rPr lang="es-ES" sz="1100" dirty="0" err="1">
                <a:latin typeface="Cambria" panose="02040503050406030204" pitchFamily="18" charset="0"/>
                <a:ea typeface="Cambria" panose="02040503050406030204" pitchFamily="18" charset="0"/>
              </a:rPr>
              <a:t>environments</a:t>
            </a:r>
            <a:r>
              <a:rPr lang="es-ES" sz="1100" dirty="0">
                <a:latin typeface="Cambria" panose="02040503050406030204" pitchFamily="18" charset="0"/>
                <a:ea typeface="Cambria" panose="02040503050406030204" pitchFamily="18" charset="0"/>
              </a:rPr>
              <a:t>. Machine </a:t>
            </a:r>
            <a:r>
              <a:rPr lang="es-ES" sz="1100" dirty="0" err="1">
                <a:latin typeface="Cambria" panose="02040503050406030204" pitchFamily="18" charset="0"/>
                <a:ea typeface="Cambria" panose="02040503050406030204" pitchFamily="18" charset="0"/>
              </a:rPr>
              <a:t>Learning</a:t>
            </a:r>
            <a:r>
              <a:rPr lang="es-ES" sz="1100" dirty="0">
                <a:latin typeface="Cambria" panose="02040503050406030204" pitchFamily="18" charset="0"/>
                <a:ea typeface="Cambria" panose="02040503050406030204" pitchFamily="18" charset="0"/>
              </a:rPr>
              <a:t>, 42(3), 203-231. doi:10.1023/A:1007601015857 </a:t>
            </a:r>
          </a:p>
          <a:p>
            <a:r>
              <a:rPr lang="es-ES" sz="1100" dirty="0" err="1" smtClean="0">
                <a:latin typeface="Cambria" panose="02040503050406030204" pitchFamily="18" charset="0"/>
                <a:ea typeface="Cambria" panose="02040503050406030204" pitchFamily="18" charset="0"/>
              </a:rPr>
              <a:t>Chawla</a:t>
            </a:r>
            <a:r>
              <a:rPr lang="es-ES" sz="1100" dirty="0">
                <a:latin typeface="Cambria" panose="02040503050406030204" pitchFamily="18" charset="0"/>
                <a:ea typeface="Cambria" panose="02040503050406030204" pitchFamily="18" charset="0"/>
              </a:rPr>
              <a:t>, N. V., </a:t>
            </a:r>
            <a:r>
              <a:rPr lang="es-ES" sz="1100" dirty="0" err="1">
                <a:latin typeface="Cambria" panose="02040503050406030204" pitchFamily="18" charset="0"/>
                <a:ea typeface="Cambria" panose="02040503050406030204" pitchFamily="18" charset="0"/>
              </a:rPr>
              <a:t>Japkowicz</a:t>
            </a:r>
            <a:r>
              <a:rPr lang="es-ES" sz="1100" dirty="0">
                <a:latin typeface="Cambria" panose="02040503050406030204" pitchFamily="18" charset="0"/>
                <a:ea typeface="Cambria" panose="02040503050406030204" pitchFamily="18" charset="0"/>
              </a:rPr>
              <a:t>, N., &amp; </a:t>
            </a:r>
            <a:r>
              <a:rPr lang="es-ES" sz="1100" dirty="0" err="1">
                <a:latin typeface="Cambria" panose="02040503050406030204" pitchFamily="18" charset="0"/>
                <a:ea typeface="Cambria" panose="02040503050406030204" pitchFamily="18" charset="0"/>
              </a:rPr>
              <a:t>Kotcz</a:t>
            </a:r>
            <a:r>
              <a:rPr lang="es-ES" sz="1100" dirty="0">
                <a:latin typeface="Cambria" panose="02040503050406030204" pitchFamily="18" charset="0"/>
                <a:ea typeface="Cambria" panose="02040503050406030204" pitchFamily="18" charset="0"/>
              </a:rPr>
              <a:t>, A. (2004). Editorial: </a:t>
            </a:r>
            <a:r>
              <a:rPr lang="es-ES" sz="1100" dirty="0" err="1">
                <a:latin typeface="Cambria" panose="02040503050406030204" pitchFamily="18" charset="0"/>
                <a:ea typeface="Cambria" panose="02040503050406030204" pitchFamily="18" charset="0"/>
              </a:rPr>
              <a:t>Special</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issue</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on</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learning</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from</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imbalanced</a:t>
            </a:r>
            <a:r>
              <a:rPr lang="es-ES" sz="1100" dirty="0">
                <a:latin typeface="Cambria" panose="02040503050406030204" pitchFamily="18" charset="0"/>
                <a:ea typeface="Cambria" panose="02040503050406030204" pitchFamily="18" charset="0"/>
              </a:rPr>
              <a:t> data sets. ACM SIGKDD </a:t>
            </a:r>
            <a:r>
              <a:rPr lang="es-ES" sz="1100" dirty="0" err="1">
                <a:latin typeface="Cambria" panose="02040503050406030204" pitchFamily="18" charset="0"/>
                <a:ea typeface="Cambria" panose="02040503050406030204" pitchFamily="18" charset="0"/>
              </a:rPr>
              <a:t>Explorations</a:t>
            </a:r>
            <a:r>
              <a:rPr lang="es-ES" sz="1100" dirty="0">
                <a:latin typeface="Cambria" panose="02040503050406030204" pitchFamily="18" charset="0"/>
                <a:ea typeface="Cambria" panose="02040503050406030204" pitchFamily="18" charset="0"/>
              </a:rPr>
              <a:t> </a:t>
            </a:r>
            <a:r>
              <a:rPr lang="es-ES" sz="1100" dirty="0" err="1">
                <a:latin typeface="Cambria" panose="02040503050406030204" pitchFamily="18" charset="0"/>
                <a:ea typeface="Cambria" panose="02040503050406030204" pitchFamily="18" charset="0"/>
              </a:rPr>
              <a:t>Newsletter</a:t>
            </a:r>
            <a:r>
              <a:rPr lang="es-ES" sz="1100" dirty="0">
                <a:latin typeface="Cambria" panose="02040503050406030204" pitchFamily="18" charset="0"/>
                <a:ea typeface="Cambria" panose="02040503050406030204" pitchFamily="18" charset="0"/>
              </a:rPr>
              <a:t>, 6(1), 1-6. doi:10.1145/1007730.1007733 </a:t>
            </a:r>
          </a:p>
          <a:p>
            <a:r>
              <a:rPr lang="en-GB" sz="1100" dirty="0" smtClean="0">
                <a:latin typeface="Cambria" panose="02040503050406030204" pitchFamily="18" charset="0"/>
                <a:ea typeface="Cambria" panose="02040503050406030204" pitchFamily="18" charset="0"/>
              </a:rPr>
              <a:t>Fawcett</a:t>
            </a:r>
            <a:r>
              <a:rPr lang="en-GB" sz="1100" dirty="0">
                <a:latin typeface="Cambria" panose="02040503050406030204" pitchFamily="18" charset="0"/>
                <a:ea typeface="Cambria" panose="02040503050406030204" pitchFamily="18" charset="0"/>
              </a:rPr>
              <a:t>, T. (2006). An introduction to ROC analysis. </a:t>
            </a:r>
            <a:r>
              <a:rPr lang="en-GB" sz="1100" i="1" dirty="0">
                <a:latin typeface="Cambria" panose="02040503050406030204" pitchFamily="18" charset="0"/>
                <a:ea typeface="Cambria" panose="02040503050406030204" pitchFamily="18" charset="0"/>
              </a:rPr>
              <a:t>Pattern Recognition Letters</a:t>
            </a:r>
            <a:r>
              <a:rPr lang="en-GB" sz="1100" dirty="0">
                <a:latin typeface="Cambria" panose="02040503050406030204" pitchFamily="18" charset="0"/>
                <a:ea typeface="Cambria" panose="02040503050406030204" pitchFamily="18" charset="0"/>
              </a:rPr>
              <a:t>, 27(8), 861-874. https://doi.org/10.1016/j.patrec.2005.10.010 </a:t>
            </a:r>
          </a:p>
          <a:p>
            <a:endParaRPr lang="es-ES" dirty="0"/>
          </a:p>
          <a:p>
            <a:r>
              <a:rPr lang="es-ES_tradnl" dirty="0" smtClean="0"/>
              <a:t>-</a:t>
            </a:r>
            <a:endParaRPr lang="es-E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6892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19288" y="1052513"/>
            <a:ext cx="7116762" cy="5616575"/>
          </a:xfrm>
        </p:spPr>
        <p:txBody>
          <a:bodyPr/>
          <a:lstStyle/>
          <a:p>
            <a:pPr eaLnBrk="1" hangingPunct="1"/>
            <a:endParaRPr lang="en-US" sz="2000" dirty="0" smtClean="0"/>
          </a:p>
          <a:p>
            <a:pPr eaLnBrk="1" hangingPunct="1"/>
            <a:endParaRPr lang="en-US" sz="2000" dirty="0"/>
          </a:p>
          <a:p>
            <a:pPr eaLnBrk="1" hangingPunct="1"/>
            <a:endParaRPr lang="en-US" sz="2000" dirty="0" smtClean="0"/>
          </a:p>
          <a:p>
            <a:pPr eaLnBrk="1" hangingPunct="1"/>
            <a:endParaRPr lang="en-US" sz="2000" dirty="0"/>
          </a:p>
          <a:p>
            <a:pPr eaLnBrk="1" hangingPunct="1"/>
            <a:endParaRPr lang="en-US" sz="2000" dirty="0" smtClean="0"/>
          </a:p>
          <a:p>
            <a:pPr eaLnBrk="1" hangingPunct="1"/>
            <a:endParaRPr lang="en-US" sz="2000" dirty="0"/>
          </a:p>
          <a:p>
            <a:pPr marL="0" indent="0" eaLnBrk="1" hangingPunct="1">
              <a:buNone/>
            </a:pPr>
            <a:r>
              <a:rPr lang="en-US" sz="3600" dirty="0" smtClean="0">
                <a:latin typeface="Cambria" panose="02040503050406030204" pitchFamily="18" charset="0"/>
                <a:ea typeface="Cambria" panose="02040503050406030204" pitchFamily="18" charset="0"/>
              </a:rPr>
              <a:t>¡</a:t>
            </a:r>
            <a:r>
              <a:rPr lang="en-US" sz="3600" dirty="0" err="1" smtClean="0">
                <a:latin typeface="Cambria" panose="02040503050406030204" pitchFamily="18" charset="0"/>
                <a:ea typeface="Cambria" panose="02040503050406030204" pitchFamily="18" charset="0"/>
              </a:rPr>
              <a:t>Muchas</a:t>
            </a:r>
            <a:r>
              <a:rPr lang="en-US" sz="3600" dirty="0" smtClean="0">
                <a:latin typeface="Cambria" panose="02040503050406030204" pitchFamily="18" charset="0"/>
                <a:ea typeface="Cambria" panose="02040503050406030204" pitchFamily="18" charset="0"/>
              </a:rPr>
              <a:t> gracias </a:t>
            </a:r>
            <a:r>
              <a:rPr lang="en-US" sz="3600" dirty="0" err="1" smtClean="0">
                <a:latin typeface="Cambria" panose="02040503050406030204" pitchFamily="18" charset="0"/>
                <a:ea typeface="Cambria" panose="02040503050406030204" pitchFamily="18" charset="0"/>
              </a:rPr>
              <a:t>por</a:t>
            </a:r>
            <a:r>
              <a:rPr lang="en-US" sz="3600" dirty="0" smtClean="0">
                <a:latin typeface="Cambria" panose="02040503050406030204" pitchFamily="18" charset="0"/>
                <a:ea typeface="Cambria" panose="02040503050406030204" pitchFamily="18" charset="0"/>
              </a:rPr>
              <a:t> </a:t>
            </a:r>
            <a:r>
              <a:rPr lang="en-US" sz="3600" dirty="0" err="1" smtClean="0">
                <a:latin typeface="Cambria" panose="02040503050406030204" pitchFamily="18" charset="0"/>
                <a:ea typeface="Cambria" panose="02040503050406030204" pitchFamily="18" charset="0"/>
              </a:rPr>
              <a:t>su</a:t>
            </a:r>
            <a:r>
              <a:rPr lang="en-US" sz="3600" dirty="0" smtClean="0">
                <a:latin typeface="Cambria" panose="02040503050406030204" pitchFamily="18" charset="0"/>
                <a:ea typeface="Cambria" panose="02040503050406030204" pitchFamily="18" charset="0"/>
              </a:rPr>
              <a:t> </a:t>
            </a:r>
            <a:r>
              <a:rPr lang="en-US" sz="3600" dirty="0" err="1" smtClean="0">
                <a:latin typeface="Cambria" panose="02040503050406030204" pitchFamily="18" charset="0"/>
                <a:ea typeface="Cambria" panose="02040503050406030204" pitchFamily="18" charset="0"/>
              </a:rPr>
              <a:t>atención</a:t>
            </a:r>
            <a:r>
              <a:rPr lang="en-US" sz="3600" dirty="0" smtClean="0">
                <a:latin typeface="Cambria" panose="02040503050406030204" pitchFamily="18" charset="0"/>
                <a:ea typeface="Cambria" panose="02040503050406030204" pitchFamily="18" charset="0"/>
              </a:rPr>
              <a:t>!</a:t>
            </a:r>
            <a:endParaRPr lang="en-US" sz="2000" dirty="0" smtClean="0"/>
          </a:p>
        </p:txBody>
      </p:sp>
      <p:sp>
        <p:nvSpPr>
          <p:cNvPr id="2" name="Título 1"/>
          <p:cNvSpPr>
            <a:spLocks noGrp="1"/>
          </p:cNvSpPr>
          <p:nvPr>
            <p:ph type="title"/>
          </p:nvPr>
        </p:nvSpPr>
        <p:spPr/>
        <p:txBody>
          <a:bodyPr/>
          <a:lstStyle/>
          <a:p>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bwMode="auto">
          <a:xfrm>
            <a:off x="1" y="980728"/>
            <a:ext cx="9108503" cy="587727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4098" name="Rectangle 2"/>
          <p:cNvSpPr>
            <a:spLocks noGrp="1" noChangeArrowheads="1"/>
          </p:cNvSpPr>
          <p:nvPr>
            <p:ph type="title"/>
          </p:nvPr>
        </p:nvSpPr>
        <p:spPr>
          <a:xfrm>
            <a:off x="1547813" y="188913"/>
            <a:ext cx="5616575" cy="649287"/>
          </a:xfrm>
        </p:spPr>
        <p:txBody>
          <a:bodyPr/>
          <a:lstStyle/>
          <a:p>
            <a:pPr eaLnBrk="1" hangingPunct="1"/>
            <a:r>
              <a:rPr lang="es-ES" sz="4000" dirty="0" smtClean="0">
                <a:solidFill>
                  <a:schemeClr val="accent2"/>
                </a:solidFill>
                <a:latin typeface="Cambria" panose="02040503050406030204" pitchFamily="18" charset="0"/>
                <a:ea typeface="Cambria" panose="02040503050406030204" pitchFamily="18" charset="0"/>
              </a:rPr>
              <a:t>Objetivos del trabajo</a:t>
            </a:r>
            <a:endParaRPr lang="uk-UA" sz="4000" dirty="0" smtClean="0">
              <a:solidFill>
                <a:schemeClr val="accent2"/>
              </a:solidFill>
              <a:latin typeface="Cambria" panose="02040503050406030204" pitchFamily="18" charset="0"/>
              <a:ea typeface="Cambria" panose="02040503050406030204" pitchFamily="18" charset="0"/>
            </a:endParaRPr>
          </a:p>
        </p:txBody>
      </p:sp>
      <p:sp>
        <p:nvSpPr>
          <p:cNvPr id="36867" name="Rectangle 3"/>
          <p:cNvSpPr>
            <a:spLocks noGrp="1" noChangeArrowheads="1"/>
          </p:cNvSpPr>
          <p:nvPr>
            <p:ph type="body" idx="1"/>
          </p:nvPr>
        </p:nvSpPr>
        <p:spPr>
          <a:xfrm>
            <a:off x="1" y="1340768"/>
            <a:ext cx="4283968" cy="4202112"/>
          </a:xfrm>
        </p:spPr>
        <p:txBody>
          <a:bodyPr/>
          <a:lstStyle/>
          <a:p>
            <a:pPr eaLnBrk="1" hangingPunct="1">
              <a:lnSpc>
                <a:spcPct val="80000"/>
              </a:lnSpc>
              <a:defRPr/>
            </a:pPr>
            <a:r>
              <a:rPr lang="es-ES" sz="2400" dirty="0" smtClean="0">
                <a:latin typeface="Cambria" panose="02040503050406030204" pitchFamily="18" charset="0"/>
                <a:ea typeface="Cambria" panose="02040503050406030204" pitchFamily="18" charset="0"/>
              </a:rPr>
              <a:t>Identificación de los factores determinantes del precio de los alojamientos turísticos no hosteleros de la ciudad de Málaga.</a:t>
            </a:r>
          </a:p>
          <a:p>
            <a:pPr eaLnBrk="1" hangingPunct="1">
              <a:lnSpc>
                <a:spcPct val="80000"/>
              </a:lnSpc>
              <a:defRPr/>
            </a:pPr>
            <a:r>
              <a:rPr lang="es-ES" sz="2400" dirty="0" smtClean="0">
                <a:latin typeface="Cambria" panose="02040503050406030204" pitchFamily="18" charset="0"/>
                <a:ea typeface="Cambria" panose="02040503050406030204" pitchFamily="18" charset="0"/>
              </a:rPr>
              <a:t>Identificación de los barrios con mayor interés desde el punto de vista económico.</a:t>
            </a:r>
          </a:p>
          <a:p>
            <a:pPr eaLnBrk="1" hangingPunct="1">
              <a:lnSpc>
                <a:spcPct val="80000"/>
              </a:lnSpc>
              <a:defRPr/>
            </a:pPr>
            <a:r>
              <a:rPr lang="es-ES" sz="2400" dirty="0" smtClean="0">
                <a:latin typeface="Cambria" panose="02040503050406030204" pitchFamily="18" charset="0"/>
                <a:ea typeface="Cambria" panose="02040503050406030204" pitchFamily="18" charset="0"/>
              </a:rPr>
              <a:t>Estudio del efecto de la localización del alojamiento.</a:t>
            </a:r>
          </a:p>
          <a:p>
            <a:pPr eaLnBrk="1" hangingPunct="1">
              <a:lnSpc>
                <a:spcPct val="80000"/>
              </a:lnSpc>
              <a:defRPr/>
            </a:pPr>
            <a:r>
              <a:rPr lang="es-ES" sz="2400" dirty="0" smtClean="0">
                <a:latin typeface="Cambria" panose="02040503050406030204" pitchFamily="18" charset="0"/>
                <a:ea typeface="Cambria" panose="02040503050406030204" pitchFamily="18" charset="0"/>
              </a:rPr>
              <a:t>Creación de un modelo que permita, en base a las características del alojamiento, discriminar si el precio del mismo es excesivo o no.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167" y="1325436"/>
            <a:ext cx="4698321" cy="456911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bwMode="auto">
          <a:xfrm>
            <a:off x="0" y="980728"/>
            <a:ext cx="9108504" cy="587727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 name="Título 1"/>
          <p:cNvSpPr>
            <a:spLocks noGrp="1"/>
          </p:cNvSpPr>
          <p:nvPr>
            <p:ph type="title"/>
          </p:nvPr>
        </p:nvSpPr>
        <p:spPr/>
        <p:txBody>
          <a:bodyPr/>
          <a:lstStyle/>
          <a:p>
            <a:r>
              <a:rPr lang="es-ES" sz="2800" dirty="0" smtClean="0">
                <a:latin typeface="Cambria" panose="02040503050406030204" pitchFamily="18" charset="0"/>
                <a:ea typeface="Cambria" panose="02040503050406030204" pitchFamily="18" charset="0"/>
              </a:rPr>
              <a:t>Marco y justificación</a:t>
            </a:r>
            <a:endParaRPr lang="es-ES" sz="2800" dirty="0">
              <a:latin typeface="Cambria" panose="02040503050406030204" pitchFamily="18" charset="0"/>
              <a:ea typeface="Cambria" panose="02040503050406030204" pitchFamily="18" charset="0"/>
            </a:endParaRPr>
          </a:p>
        </p:txBody>
      </p:sp>
      <p:sp>
        <p:nvSpPr>
          <p:cNvPr id="4" name="Marcador de contenido 3"/>
          <p:cNvSpPr>
            <a:spLocks noGrp="1"/>
          </p:cNvSpPr>
          <p:nvPr>
            <p:ph sz="half" idx="1"/>
          </p:nvPr>
        </p:nvSpPr>
        <p:spPr>
          <a:xfrm>
            <a:off x="251520" y="1141657"/>
            <a:ext cx="4176464" cy="5111750"/>
          </a:xfrm>
        </p:spPr>
        <p:txBody>
          <a:bodyPr/>
          <a:lstStyle/>
          <a:p>
            <a:r>
              <a:rPr lang="es-ES" sz="1600" dirty="0" smtClean="0">
                <a:latin typeface="Cambria" panose="02040503050406030204" pitchFamily="18" charset="0"/>
                <a:ea typeface="Cambria" panose="02040503050406030204" pitchFamily="18" charset="0"/>
              </a:rPr>
              <a:t>El sector turístico es un pilar de la economía de Málaga</a:t>
            </a:r>
          </a:p>
          <a:p>
            <a:r>
              <a:rPr lang="es-ES" sz="1600" dirty="0" smtClean="0">
                <a:latin typeface="Cambria" panose="02040503050406030204" pitchFamily="18" charset="0"/>
                <a:ea typeface="Cambria" panose="02040503050406030204" pitchFamily="18" charset="0"/>
              </a:rPr>
              <a:t>La estancia en alojamientos turísticos no reglados no para de aumentar. Su mercado es el que se analiza en este trabajo.</a:t>
            </a:r>
          </a:p>
          <a:p>
            <a:r>
              <a:rPr lang="es-ES" sz="1600" dirty="0" smtClean="0">
                <a:latin typeface="Cambria" panose="02040503050406030204" pitchFamily="18" charset="0"/>
                <a:ea typeface="Cambria" panose="02040503050406030204" pitchFamily="18" charset="0"/>
              </a:rPr>
              <a:t>Estos alojamientos suelen ser anunciados en la plataforma </a:t>
            </a:r>
            <a:r>
              <a:rPr lang="es-ES" sz="1600" dirty="0" err="1" smtClean="0">
                <a:latin typeface="Cambria" panose="02040503050406030204" pitchFamily="18" charset="0"/>
                <a:ea typeface="Cambria" panose="02040503050406030204" pitchFamily="18" charset="0"/>
              </a:rPr>
              <a:t>AirBNB</a:t>
            </a:r>
            <a:r>
              <a:rPr lang="es-ES" sz="1600" dirty="0" smtClean="0">
                <a:latin typeface="Cambria" panose="02040503050406030204" pitchFamily="18" charset="0"/>
                <a:ea typeface="Cambria" panose="02040503050406030204" pitchFamily="18" charset="0"/>
              </a:rPr>
              <a:t>.</a:t>
            </a:r>
          </a:p>
          <a:p>
            <a:r>
              <a:rPr lang="es-ES" sz="1600" dirty="0" smtClean="0">
                <a:latin typeface="Cambria" panose="02040503050406030204" pitchFamily="18" charset="0"/>
                <a:ea typeface="Cambria" panose="02040503050406030204" pitchFamily="18" charset="0"/>
              </a:rPr>
              <a:t>El crecimiento de este tipo de alojamientos trae una gran controversia.</a:t>
            </a:r>
          </a:p>
          <a:p>
            <a:r>
              <a:rPr lang="es-ES" sz="1600" dirty="0" smtClean="0">
                <a:latin typeface="Cambria" panose="02040503050406030204" pitchFamily="18" charset="0"/>
                <a:ea typeface="Cambria" panose="02040503050406030204" pitchFamily="18" charset="0"/>
              </a:rPr>
              <a:t>El crecimiento de los alojamientos turísticos no hosteleros ha venido acompañado de un crecimiento del precio de los mismos.</a:t>
            </a:r>
          </a:p>
          <a:p>
            <a:r>
              <a:rPr lang="es-ES" sz="1600" dirty="0" smtClean="0">
                <a:latin typeface="Cambria" panose="02040503050406030204" pitchFamily="18" charset="0"/>
                <a:ea typeface="Cambria" panose="02040503050406030204" pitchFamily="18" charset="0"/>
              </a:rPr>
              <a:t>Desde el punto de vista de los clientes, no hay forma de saber, más allá de la intuición, si un alojamiento es bueno o malo. (Los hoteles disponen de estrellas pero, como mucho, en </a:t>
            </a:r>
            <a:r>
              <a:rPr lang="es-ES" sz="1600" dirty="0" err="1" smtClean="0">
                <a:latin typeface="Cambria" panose="02040503050406030204" pitchFamily="18" charset="0"/>
                <a:ea typeface="Cambria" panose="02040503050406030204" pitchFamily="18" charset="0"/>
              </a:rPr>
              <a:t>airbnb</a:t>
            </a:r>
            <a:r>
              <a:rPr lang="es-ES" sz="1600" dirty="0" smtClean="0">
                <a:latin typeface="Cambria" panose="02040503050406030204" pitchFamily="18" charset="0"/>
                <a:ea typeface="Cambria" panose="02040503050406030204" pitchFamily="18" charset="0"/>
              </a:rPr>
              <a:t> hay reseñas). </a:t>
            </a:r>
            <a:endParaRPr lang="es-ES" sz="1600" dirty="0">
              <a:latin typeface="Cambria" panose="02040503050406030204" pitchFamily="18" charset="0"/>
              <a:ea typeface="Cambria" panose="02040503050406030204" pitchFamily="18" charset="0"/>
            </a:endParaRPr>
          </a:p>
          <a:p>
            <a:pPr marL="0" indent="0">
              <a:buNone/>
            </a:pPr>
            <a:endParaRPr lang="es-ES" sz="1400" dirty="0" smtClean="0"/>
          </a:p>
          <a:p>
            <a:endParaRPr lang="es-ES" sz="1400" dirty="0" smtClean="0"/>
          </a:p>
          <a:p>
            <a:endParaRPr lang="es-ES" dirty="0"/>
          </a:p>
        </p:txBody>
      </p:sp>
      <p:pic>
        <p:nvPicPr>
          <p:cNvPr id="3" name="Marcador de contenido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48063" y="1412776"/>
            <a:ext cx="3550153" cy="2448272"/>
          </a:xfr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7968" y="4077072"/>
            <a:ext cx="3690341" cy="2058676"/>
          </a:xfrm>
          <a:prstGeom prst="rect">
            <a:avLst/>
          </a:prstGeom>
        </p:spPr>
      </p:pic>
      <p:sp>
        <p:nvSpPr>
          <p:cNvPr id="7" name="CuadroTexto 6"/>
          <p:cNvSpPr txBox="1"/>
          <p:nvPr/>
        </p:nvSpPr>
        <p:spPr>
          <a:xfrm>
            <a:off x="6660232" y="6228661"/>
            <a:ext cx="3476229" cy="246221"/>
          </a:xfrm>
          <a:prstGeom prst="rect">
            <a:avLst/>
          </a:prstGeom>
          <a:noFill/>
        </p:spPr>
        <p:txBody>
          <a:bodyPr wrap="square" rtlCol="0">
            <a:spAutoFit/>
          </a:bodyPr>
          <a:lstStyle/>
          <a:p>
            <a:r>
              <a:rPr lang="es-ES_tradnl" sz="1000" b="0" dirty="0" smtClean="0"/>
              <a:t>Fuente: </a:t>
            </a:r>
            <a:r>
              <a:rPr lang="es-ES_tradnl" sz="1000" b="0" dirty="0" err="1" smtClean="0"/>
              <a:t>Euronews</a:t>
            </a:r>
            <a:r>
              <a:rPr lang="es-ES_tradnl" sz="1000" b="0" dirty="0"/>
              <a:t>. (2024, 7 de julio). </a:t>
            </a:r>
          </a:p>
        </p:txBody>
      </p:sp>
    </p:spTree>
    <p:extLst>
      <p:ext uri="{BB962C8B-B14F-4D97-AF65-F5344CB8AC3E}">
        <p14:creationId xmlns:p14="http://schemas.microsoft.com/office/powerpoint/2010/main" val="2439985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lamada de flecha hacia abajo 11"/>
          <p:cNvSpPr/>
          <p:nvPr/>
        </p:nvSpPr>
        <p:spPr bwMode="auto">
          <a:xfrm>
            <a:off x="179512" y="1309291"/>
            <a:ext cx="8767070" cy="1471637"/>
          </a:xfrm>
          <a:prstGeom prst="downArrowCallout">
            <a:avLst>
              <a:gd name="adj1" fmla="val 17706"/>
              <a:gd name="adj2" fmla="val 25000"/>
              <a:gd name="adj3" fmla="val 25000"/>
              <a:gd name="adj4" fmla="val 64977"/>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s-ES_tradnl" dirty="0">
                <a:latin typeface="Cambria" panose="02040503050406030204" pitchFamily="18" charset="0"/>
                <a:ea typeface="Cambria" panose="02040503050406030204" pitchFamily="18" charset="0"/>
              </a:rPr>
              <a:t>Visión integral del mercado de alquiler de alojamientos turísticos no hoteleros en Málaga </a:t>
            </a:r>
            <a:endParaRPr lang="es-ES" dirty="0">
              <a:latin typeface="Cambria" panose="02040503050406030204" pitchFamily="18" charset="0"/>
              <a:ea typeface="Cambria" panose="02040503050406030204" pitchFamily="18" charset="0"/>
            </a:endParaRPr>
          </a:p>
        </p:txBody>
      </p:sp>
      <p:sp>
        <p:nvSpPr>
          <p:cNvPr id="11" name="Rectángulo 10"/>
          <p:cNvSpPr/>
          <p:nvPr/>
        </p:nvSpPr>
        <p:spPr bwMode="auto">
          <a:xfrm>
            <a:off x="190637" y="2780929"/>
            <a:ext cx="8785100" cy="1584176"/>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Objetivo y metodología</a:t>
            </a:r>
            <a:endParaRPr lang="es-ES" dirty="0">
              <a:latin typeface="Cambria" panose="02040503050406030204" pitchFamily="18" charset="0"/>
              <a:ea typeface="Cambria" panose="02040503050406030204" pitchFamily="18" charset="0"/>
            </a:endParaRPr>
          </a:p>
        </p:txBody>
      </p:sp>
      <p:sp>
        <p:nvSpPr>
          <p:cNvPr id="3" name="Marcador de contenido 2"/>
          <p:cNvSpPr>
            <a:spLocks noGrp="1"/>
          </p:cNvSpPr>
          <p:nvPr>
            <p:ph sz="half" idx="1"/>
          </p:nvPr>
        </p:nvSpPr>
        <p:spPr>
          <a:xfrm>
            <a:off x="395536" y="2924944"/>
            <a:ext cx="7776864" cy="5111750"/>
          </a:xfrm>
        </p:spPr>
        <p:txBody>
          <a:bodyPr/>
          <a:lstStyle/>
          <a:p>
            <a:r>
              <a:rPr lang="es-ES" sz="1800" dirty="0" smtClean="0">
                <a:latin typeface="Cambria" panose="02040503050406030204" pitchFamily="18" charset="0"/>
                <a:ea typeface="Cambria" panose="02040503050406030204" pitchFamily="18" charset="0"/>
              </a:rPr>
              <a:t>Análisis del mercado de alquileres turísticos no hosteleros en Málaga</a:t>
            </a:r>
          </a:p>
          <a:p>
            <a:r>
              <a:rPr lang="es-ES" sz="1800" dirty="0" smtClean="0">
                <a:latin typeface="Cambria" panose="02040503050406030204" pitchFamily="18" charset="0"/>
                <a:ea typeface="Cambria" panose="02040503050406030204" pitchFamily="18" charset="0"/>
              </a:rPr>
              <a:t>Hallazgo de </a:t>
            </a:r>
            <a:r>
              <a:rPr lang="es-ES" sz="1800" dirty="0" smtClean="0">
                <a:latin typeface="Cambria" panose="02040503050406030204" pitchFamily="18" charset="0"/>
                <a:ea typeface="Cambria" panose="02040503050406030204" pitchFamily="18" charset="0"/>
              </a:rPr>
              <a:t>los determinantes del precio de los anuncios.</a:t>
            </a:r>
          </a:p>
          <a:p>
            <a:r>
              <a:rPr lang="es-ES" sz="1800" dirty="0" smtClean="0">
                <a:latin typeface="Cambria" panose="02040503050406030204" pitchFamily="18" charset="0"/>
                <a:ea typeface="Cambria" panose="02040503050406030204" pitchFamily="18" charset="0"/>
              </a:rPr>
              <a:t>Desarrollo de un modelo que responda a la pregunta: </a:t>
            </a:r>
            <a:r>
              <a:rPr lang="es-ES_tradnl" sz="1800" dirty="0" smtClean="0">
                <a:latin typeface="Cambria" panose="02040503050406030204" pitchFamily="18" charset="0"/>
                <a:ea typeface="Cambria" panose="02040503050406030204" pitchFamily="18" charset="0"/>
              </a:rPr>
              <a:t>¿</a:t>
            </a:r>
            <a:r>
              <a:rPr lang="es-ES_tradnl" sz="1800" dirty="0">
                <a:latin typeface="Cambria" panose="02040503050406030204" pitchFamily="18" charset="0"/>
                <a:ea typeface="Cambria" panose="02040503050406030204" pitchFamily="18" charset="0"/>
              </a:rPr>
              <a:t>Es el precio de un determinado anuncio adecuado o </a:t>
            </a:r>
            <a:r>
              <a:rPr lang="es-ES_tradnl" sz="1800" dirty="0" smtClean="0">
                <a:latin typeface="Cambria" panose="02040503050406030204" pitchFamily="18" charset="0"/>
                <a:ea typeface="Cambria" panose="02040503050406030204" pitchFamily="18" charset="0"/>
              </a:rPr>
              <a:t>excesivo</a:t>
            </a:r>
            <a:r>
              <a:rPr lang="es-ES_tradnl" sz="1800" dirty="0">
                <a:latin typeface="Cambria" panose="02040503050406030204" pitchFamily="18" charset="0"/>
                <a:ea typeface="Cambria" panose="02040503050406030204" pitchFamily="18" charset="0"/>
              </a:rPr>
              <a:t>? </a:t>
            </a:r>
            <a:endParaRPr lang="es-ES_tradnl" sz="1800" dirty="0" smtClean="0">
              <a:latin typeface="Cambria" panose="02040503050406030204" pitchFamily="18" charset="0"/>
              <a:ea typeface="Cambria" panose="02040503050406030204" pitchFamily="18" charset="0"/>
            </a:endParaRPr>
          </a:p>
        </p:txBody>
      </p:sp>
      <p:sp>
        <p:nvSpPr>
          <p:cNvPr id="14" name="Rectángulo 13"/>
          <p:cNvSpPr/>
          <p:nvPr/>
        </p:nvSpPr>
        <p:spPr bwMode="auto">
          <a:xfrm>
            <a:off x="150858" y="4580658"/>
            <a:ext cx="2304256" cy="432048"/>
          </a:xfrm>
          <a:prstGeom prst="rect">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s-ES" sz="1600" dirty="0" smtClean="0">
                <a:solidFill>
                  <a:schemeClr val="tx1"/>
                </a:solidFill>
                <a:latin typeface="Cambria" panose="02040503050406030204" pitchFamily="18" charset="0"/>
                <a:ea typeface="Cambria" panose="02040503050406030204" pitchFamily="18" charset="0"/>
              </a:rPr>
              <a:t>Análisis de la oferta</a:t>
            </a:r>
            <a:endPar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15" name="Rectángulo 14"/>
          <p:cNvSpPr/>
          <p:nvPr/>
        </p:nvSpPr>
        <p:spPr bwMode="auto">
          <a:xfrm>
            <a:off x="1657981" y="5069558"/>
            <a:ext cx="2135088" cy="392097"/>
          </a:xfrm>
          <a:prstGeom prst="rect">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Análisis</a:t>
            </a:r>
            <a:r>
              <a:rPr kumimoji="0" lang="es-ES" sz="1600" b="1" i="0" u="none" strike="noStrike" cap="none" normalizeH="0" dirty="0" smtClean="0">
                <a:ln>
                  <a:noFill/>
                </a:ln>
                <a:solidFill>
                  <a:schemeClr val="tx1"/>
                </a:solidFill>
                <a:effectLst/>
                <a:latin typeface="Cambria" panose="02040503050406030204" pitchFamily="18" charset="0"/>
                <a:ea typeface="Cambria" panose="02040503050406030204" pitchFamily="18" charset="0"/>
              </a:rPr>
              <a:t> descriptivo</a:t>
            </a:r>
            <a:endPar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16" name="Rectángulo 15"/>
          <p:cNvSpPr/>
          <p:nvPr/>
        </p:nvSpPr>
        <p:spPr bwMode="auto">
          <a:xfrm>
            <a:off x="4519366" y="5998289"/>
            <a:ext cx="1800200" cy="365949"/>
          </a:xfrm>
          <a:prstGeom prst="rect">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s-ES" sz="1600" dirty="0" smtClean="0">
                <a:solidFill>
                  <a:schemeClr val="tx1"/>
                </a:solidFill>
                <a:latin typeface="Cambria" panose="02040503050406030204" pitchFamily="18" charset="0"/>
                <a:ea typeface="Cambria" panose="02040503050406030204" pitchFamily="18" charset="0"/>
              </a:rPr>
              <a:t>Análisis Clúster</a:t>
            </a:r>
            <a:endPar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17" name="Rectángulo 16"/>
          <p:cNvSpPr/>
          <p:nvPr/>
        </p:nvSpPr>
        <p:spPr bwMode="auto">
          <a:xfrm>
            <a:off x="3043935" y="5502597"/>
            <a:ext cx="2269531" cy="454750"/>
          </a:xfrm>
          <a:prstGeom prst="rect">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Modelo</a:t>
            </a:r>
            <a:r>
              <a:rPr kumimoji="0" lang="es-ES" sz="1600" b="1" i="0" u="none" strike="noStrike" cap="none" normalizeH="0" dirty="0" smtClean="0">
                <a:ln>
                  <a:noFill/>
                </a:ln>
                <a:solidFill>
                  <a:schemeClr val="tx1"/>
                </a:solidFill>
                <a:effectLst/>
                <a:latin typeface="Cambria" panose="02040503050406030204" pitchFamily="18" charset="0"/>
                <a:ea typeface="Cambria" panose="02040503050406030204" pitchFamily="18" charset="0"/>
              </a:rPr>
              <a:t> de Regresión</a:t>
            </a:r>
            <a:endPar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18" name="Rectángulo 17"/>
          <p:cNvSpPr/>
          <p:nvPr/>
        </p:nvSpPr>
        <p:spPr bwMode="auto">
          <a:xfrm>
            <a:off x="5823180" y="6412694"/>
            <a:ext cx="1833926" cy="392097"/>
          </a:xfrm>
          <a:prstGeom prst="rect">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s-ES" sz="1600" dirty="0" smtClean="0">
                <a:solidFill>
                  <a:schemeClr val="tx1"/>
                </a:solidFill>
                <a:latin typeface="Cambria" panose="02040503050406030204" pitchFamily="18" charset="0"/>
                <a:ea typeface="Cambria" panose="02040503050406030204" pitchFamily="18" charset="0"/>
              </a:rPr>
              <a:t>Modelo </a:t>
            </a:r>
            <a:r>
              <a:rPr lang="es-ES" sz="1600" dirty="0" err="1" smtClean="0">
                <a:solidFill>
                  <a:schemeClr val="tx1"/>
                </a:solidFill>
                <a:latin typeface="Cambria" panose="02040503050406030204" pitchFamily="18" charset="0"/>
                <a:ea typeface="Cambria" panose="02040503050406030204" pitchFamily="18" charset="0"/>
              </a:rPr>
              <a:t>Logit</a:t>
            </a:r>
            <a:endParaRPr kumimoji="0" lang="es-ES" sz="16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21" name="Flecha doblada 20"/>
          <p:cNvSpPr/>
          <p:nvPr/>
        </p:nvSpPr>
        <p:spPr bwMode="auto">
          <a:xfrm flipV="1">
            <a:off x="1043608" y="5005904"/>
            <a:ext cx="576064" cy="292889"/>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3" name="Flecha doblada 22"/>
          <p:cNvSpPr/>
          <p:nvPr/>
        </p:nvSpPr>
        <p:spPr bwMode="auto">
          <a:xfrm flipV="1">
            <a:off x="2455114" y="5437083"/>
            <a:ext cx="576064" cy="292889"/>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4" name="Flecha doblada 23"/>
          <p:cNvSpPr/>
          <p:nvPr/>
        </p:nvSpPr>
        <p:spPr bwMode="auto">
          <a:xfrm flipV="1">
            <a:off x="5236306" y="6369510"/>
            <a:ext cx="576064" cy="292889"/>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5" name="Flecha doblada 24"/>
          <p:cNvSpPr/>
          <p:nvPr/>
        </p:nvSpPr>
        <p:spPr bwMode="auto">
          <a:xfrm flipV="1">
            <a:off x="3890668" y="5958221"/>
            <a:ext cx="576064" cy="292889"/>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2416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1052736"/>
            <a:ext cx="9108504" cy="576064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 name="Título 1"/>
          <p:cNvSpPr>
            <a:spLocks noGrp="1"/>
          </p:cNvSpPr>
          <p:nvPr>
            <p:ph type="title"/>
          </p:nvPr>
        </p:nvSpPr>
        <p:spPr>
          <a:xfrm>
            <a:off x="1259632" y="110398"/>
            <a:ext cx="8229600" cy="809947"/>
          </a:xfrm>
        </p:spPr>
        <p:txBody>
          <a:bodyPr/>
          <a:lstStyle/>
          <a:p>
            <a:r>
              <a:rPr lang="es-ES" dirty="0" smtClean="0">
                <a:latin typeface="Cambria" panose="02040503050406030204" pitchFamily="18" charset="0"/>
                <a:ea typeface="Cambria" panose="02040503050406030204" pitchFamily="18" charset="0"/>
              </a:rPr>
              <a:t>Análisis de la oferta</a:t>
            </a:r>
            <a:endParaRPr lang="es-ES" dirty="0">
              <a:latin typeface="Cambria" panose="02040503050406030204" pitchFamily="18" charset="0"/>
              <a:ea typeface="Cambria" panose="02040503050406030204" pitchFamily="18" charset="0"/>
            </a:endParaRPr>
          </a:p>
        </p:txBody>
      </p:sp>
      <p:sp>
        <p:nvSpPr>
          <p:cNvPr id="3" name="Marcador de texto 2"/>
          <p:cNvSpPr>
            <a:spLocks noGrp="1"/>
          </p:cNvSpPr>
          <p:nvPr>
            <p:ph type="body" idx="1"/>
          </p:nvPr>
        </p:nvSpPr>
        <p:spPr>
          <a:xfrm>
            <a:off x="457200" y="1052736"/>
            <a:ext cx="8229600" cy="639762"/>
          </a:xfrm>
        </p:spPr>
        <p:txBody>
          <a:bodyPr/>
          <a:lstStyle/>
          <a:p>
            <a:r>
              <a:rPr lang="es-ES_tradnl" b="0" i="1" dirty="0">
                <a:latin typeface="Cambria" panose="02040503050406030204" pitchFamily="18" charset="0"/>
                <a:ea typeface="Cambria" panose="02040503050406030204" pitchFamily="18" charset="0"/>
              </a:rPr>
              <a:t>¿Qué barrios son más atractivos turísticamente? </a:t>
            </a:r>
            <a:endParaRPr lang="es-ES" dirty="0">
              <a:latin typeface="Cambria" panose="02040503050406030204" pitchFamily="18" charset="0"/>
              <a:ea typeface="Cambria" panose="02040503050406030204" pitchFamily="18" charset="0"/>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44824"/>
            <a:ext cx="6851104" cy="4770398"/>
          </a:xfrm>
          <a:prstGeom prst="rect">
            <a:avLst/>
          </a:prstGeom>
        </p:spPr>
      </p:pic>
      <p:sp>
        <p:nvSpPr>
          <p:cNvPr id="10" name="Llamada ovalada 9"/>
          <p:cNvSpPr/>
          <p:nvPr/>
        </p:nvSpPr>
        <p:spPr bwMode="auto">
          <a:xfrm>
            <a:off x="7020272" y="1140813"/>
            <a:ext cx="1979712" cy="1368152"/>
          </a:xfrm>
          <a:prstGeom prst="wedgeEllipseCallou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s-ES" sz="1100" dirty="0" smtClean="0">
                <a:latin typeface="Cambria" panose="02040503050406030204" pitchFamily="18" charset="0"/>
                <a:ea typeface="Cambria" panose="02040503050406030204" pitchFamily="18" charset="0"/>
              </a:rPr>
              <a:t>Centro supera los 5000 anuncios mientras los demás tienen menos de 1000</a:t>
            </a:r>
            <a:endParaRPr kumimoji="0" lang="es-ES" sz="11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5797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bwMode="auto">
          <a:xfrm>
            <a:off x="35496" y="980728"/>
            <a:ext cx="9073008" cy="587727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7" name="Título 6"/>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Análisis descriptivo</a:t>
            </a:r>
            <a:endParaRPr lang="es-ES" dirty="0">
              <a:latin typeface="Cambria" panose="02040503050406030204" pitchFamily="18" charset="0"/>
              <a:ea typeface="Cambria" panose="02040503050406030204" pitchFamily="18" charset="0"/>
            </a:endParaRPr>
          </a:p>
        </p:txBody>
      </p:sp>
      <p:pic>
        <p:nvPicPr>
          <p:cNvPr id="10" name="Marcador de contenid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303" y="1052736"/>
            <a:ext cx="8785101" cy="5234408"/>
          </a:xfrm>
        </p:spPr>
      </p:pic>
      <p:sp>
        <p:nvSpPr>
          <p:cNvPr id="12" name="Llamada ovalada 11"/>
          <p:cNvSpPr/>
          <p:nvPr/>
        </p:nvSpPr>
        <p:spPr bwMode="auto">
          <a:xfrm>
            <a:off x="7138474" y="1484784"/>
            <a:ext cx="1979712" cy="1368152"/>
          </a:xfrm>
          <a:prstGeom prst="wedgeEllipseCallout">
            <a:avLst>
              <a:gd name="adj1" fmla="val -46148"/>
              <a:gd name="adj2" fmla="val 61857"/>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rPr>
              <a:t>A partir de los 250 euros por noche comienzan</a:t>
            </a:r>
            <a:r>
              <a:rPr kumimoji="0" lang="es-ES" sz="11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 los </a:t>
            </a:r>
            <a:r>
              <a:rPr kumimoji="0" lang="es-ES" sz="1100" b="1" i="0" u="none" strike="noStrike" cap="none" normalizeH="0" dirty="0" err="1" smtClean="0">
                <a:ln>
                  <a:noFill/>
                </a:ln>
                <a:solidFill>
                  <a:schemeClr val="bg1"/>
                </a:solidFill>
                <a:effectLst/>
                <a:latin typeface="Cambria" panose="02040503050406030204" pitchFamily="18" charset="0"/>
                <a:ea typeface="Cambria" panose="02040503050406030204" pitchFamily="18" charset="0"/>
              </a:rPr>
              <a:t>outliers</a:t>
            </a:r>
            <a:r>
              <a:rPr kumimoji="0" lang="es-ES" sz="11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a:t>
            </a:r>
            <a:endParaRPr kumimoji="0" lang="es-ES" sz="1100" b="1"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endParaRPr>
          </a:p>
        </p:txBody>
      </p:sp>
      <p:sp>
        <p:nvSpPr>
          <p:cNvPr id="13" name="Llamada ovalada 12"/>
          <p:cNvSpPr/>
          <p:nvPr/>
        </p:nvSpPr>
        <p:spPr bwMode="auto">
          <a:xfrm>
            <a:off x="2051720" y="1700808"/>
            <a:ext cx="1979712" cy="1368152"/>
          </a:xfrm>
          <a:prstGeom prst="wedgeEllipseCallout">
            <a:avLst>
              <a:gd name="adj1" fmla="val -78568"/>
              <a:gd name="adj2" fmla="val 70854"/>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rPr>
              <a:t>La</a:t>
            </a:r>
            <a:r>
              <a:rPr kumimoji="0" lang="es-ES" sz="11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 mayor parte de los anuncios se acumulan en el intervalo [0, </a:t>
            </a:r>
            <a:r>
              <a:rPr kumimoji="0" lang="es-ES" sz="11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250] </a:t>
            </a:r>
            <a:r>
              <a:rPr kumimoji="0" lang="es-ES" sz="11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euros por noche.</a:t>
            </a:r>
            <a:endParaRPr kumimoji="0" lang="es-ES" sz="1100" b="1"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9272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bwMode="auto">
          <a:xfrm>
            <a:off x="0" y="999343"/>
            <a:ext cx="9144000" cy="585865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2" name="Título 1"/>
          <p:cNvSpPr>
            <a:spLocks noGrp="1"/>
          </p:cNvSpPr>
          <p:nvPr>
            <p:ph type="title"/>
          </p:nvPr>
        </p:nvSpPr>
        <p:spPr>
          <a:xfrm>
            <a:off x="1403648" y="97309"/>
            <a:ext cx="8229600" cy="778098"/>
          </a:xfrm>
        </p:spPr>
        <p:txBody>
          <a:bodyPr/>
          <a:lstStyle/>
          <a:p>
            <a:r>
              <a:rPr lang="es-ES" dirty="0" smtClean="0">
                <a:latin typeface="Cambria" panose="02040503050406030204" pitchFamily="18" charset="0"/>
                <a:ea typeface="Cambria" panose="02040503050406030204" pitchFamily="18" charset="0"/>
              </a:rPr>
              <a:t>Análisis descriptivo</a:t>
            </a:r>
            <a:endParaRPr lang="es-ES" dirty="0">
              <a:latin typeface="Cambria" panose="02040503050406030204" pitchFamily="18" charset="0"/>
              <a:ea typeface="Cambria" panose="02040503050406030204" pitchFamily="18" charset="0"/>
            </a:endParaRPr>
          </a:p>
        </p:txBody>
      </p:sp>
      <p:sp>
        <p:nvSpPr>
          <p:cNvPr id="3" name="Marcador de texto 2"/>
          <p:cNvSpPr>
            <a:spLocks noGrp="1"/>
          </p:cNvSpPr>
          <p:nvPr>
            <p:ph type="body" idx="1"/>
          </p:nvPr>
        </p:nvSpPr>
        <p:spPr>
          <a:xfrm>
            <a:off x="457200" y="1052736"/>
            <a:ext cx="8229600" cy="639762"/>
          </a:xfrm>
        </p:spPr>
        <p:txBody>
          <a:bodyPr/>
          <a:lstStyle/>
          <a:p>
            <a:r>
              <a:rPr lang="es-ES_tradnl" b="0" i="1" dirty="0" smtClean="0">
                <a:latin typeface="Cambria" panose="02040503050406030204" pitchFamily="18" charset="0"/>
                <a:ea typeface="Cambria" panose="02040503050406030204" pitchFamily="18" charset="0"/>
              </a:rPr>
              <a:t>Caracterizando barrio a barrio</a:t>
            </a:r>
            <a:endParaRPr lang="es-ES" dirty="0">
              <a:latin typeface="Cambria" panose="02040503050406030204" pitchFamily="18" charset="0"/>
              <a:ea typeface="Cambria" panose="020405030504060302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24347"/>
            <a:ext cx="6446556" cy="3936901"/>
          </a:xfrm>
          <a:prstGeom prst="rect">
            <a:avLst/>
          </a:prstGeom>
        </p:spPr>
      </p:pic>
      <p:sp>
        <p:nvSpPr>
          <p:cNvPr id="7" name="Llamada ovalada 6"/>
          <p:cNvSpPr/>
          <p:nvPr/>
        </p:nvSpPr>
        <p:spPr bwMode="auto">
          <a:xfrm>
            <a:off x="6871263" y="2324645"/>
            <a:ext cx="1979712" cy="1368152"/>
          </a:xfrm>
          <a:prstGeom prst="wedgeEllipseCallout">
            <a:avLst>
              <a:gd name="adj1" fmla="val -49257"/>
              <a:gd name="adj2" fmla="val 55431"/>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s-ES" sz="1100" dirty="0" smtClean="0">
                <a:latin typeface="Cambria" panose="02040503050406030204" pitchFamily="18" charset="0"/>
                <a:ea typeface="Cambria" panose="02040503050406030204" pitchFamily="18" charset="0"/>
              </a:rPr>
              <a:t>Todos los </a:t>
            </a:r>
            <a:r>
              <a:rPr lang="es-ES" sz="1100" dirty="0" err="1" smtClean="0">
                <a:latin typeface="Cambria" panose="02040503050406030204" pitchFamily="18" charset="0"/>
                <a:ea typeface="Cambria" panose="02040503050406030204" pitchFamily="18" charset="0"/>
              </a:rPr>
              <a:t>outilers</a:t>
            </a:r>
            <a:r>
              <a:rPr lang="es-ES" sz="1100" dirty="0" smtClean="0">
                <a:latin typeface="Cambria" panose="02040503050406030204" pitchFamily="18" charset="0"/>
                <a:ea typeface="Cambria" panose="02040503050406030204" pitchFamily="18" charset="0"/>
              </a:rPr>
              <a:t> se dan por precio superior al precio de mercado.</a:t>
            </a:r>
            <a:endParaRPr kumimoji="0" lang="es-ES" sz="11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6" name="Rectángulo 5"/>
          <p:cNvSpPr/>
          <p:nvPr/>
        </p:nvSpPr>
        <p:spPr bwMode="auto">
          <a:xfrm>
            <a:off x="462426" y="5877272"/>
            <a:ext cx="7848872" cy="864096"/>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s-ES" dirty="0" smtClean="0">
                <a:solidFill>
                  <a:schemeClr val="tx1"/>
                </a:solidFill>
                <a:latin typeface="Cambria" panose="02040503050406030204" pitchFamily="18" charset="0"/>
                <a:ea typeface="Cambria" panose="02040503050406030204" pitchFamily="18" charset="0"/>
              </a:rPr>
              <a:t>Los barrios </a:t>
            </a:r>
            <a:r>
              <a:rPr lang="es-ES" i="1" dirty="0" smtClean="0">
                <a:solidFill>
                  <a:schemeClr val="tx1"/>
                </a:solidFill>
                <a:latin typeface="Cambria" panose="02040503050406030204" pitchFamily="18" charset="0"/>
                <a:ea typeface="Cambria" panose="02040503050406030204" pitchFamily="18" charset="0"/>
              </a:rPr>
              <a:t>Centro </a:t>
            </a:r>
            <a:r>
              <a:rPr lang="es-ES" dirty="0" smtClean="0">
                <a:solidFill>
                  <a:schemeClr val="tx1"/>
                </a:solidFill>
                <a:latin typeface="Cambria" panose="02040503050406030204" pitchFamily="18" charset="0"/>
                <a:ea typeface="Cambria" panose="02040503050406030204" pitchFamily="18" charset="0"/>
              </a:rPr>
              <a:t>y </a:t>
            </a:r>
            <a:r>
              <a:rPr lang="es-ES" i="1" dirty="0" smtClean="0">
                <a:solidFill>
                  <a:schemeClr val="tx1"/>
                </a:solidFill>
                <a:latin typeface="Cambria" panose="02040503050406030204" pitchFamily="18" charset="0"/>
                <a:ea typeface="Cambria" panose="02040503050406030204" pitchFamily="18" charset="0"/>
              </a:rPr>
              <a:t>Este</a:t>
            </a:r>
            <a:r>
              <a:rPr lang="es-ES" dirty="0" smtClean="0">
                <a:solidFill>
                  <a:schemeClr val="tx1"/>
                </a:solidFill>
                <a:latin typeface="Cambria" panose="02040503050406030204" pitchFamily="18" charset="0"/>
                <a:ea typeface="Cambria" panose="02040503050406030204" pitchFamily="18" charset="0"/>
              </a:rPr>
              <a:t>, los que presentan un mayor número de </a:t>
            </a:r>
            <a:r>
              <a:rPr lang="es-ES" dirty="0" err="1" smtClean="0">
                <a:solidFill>
                  <a:schemeClr val="tx1"/>
                </a:solidFill>
                <a:latin typeface="Cambria" panose="02040503050406030204" pitchFamily="18" charset="0"/>
                <a:ea typeface="Cambria" panose="02040503050406030204" pitchFamily="18" charset="0"/>
              </a:rPr>
              <a:t>outliers</a:t>
            </a:r>
            <a:r>
              <a:rPr lang="es-ES" dirty="0" smtClean="0">
                <a:solidFill>
                  <a:schemeClr val="tx1"/>
                </a:solidFill>
                <a:latin typeface="Cambria" panose="02040503050406030204" pitchFamily="18" charset="0"/>
                <a:ea typeface="Cambria" panose="02040503050406030204" pitchFamily="18" charset="0"/>
              </a:rPr>
              <a:t>, por tanto, de acuerdo a </a:t>
            </a:r>
            <a:r>
              <a:rPr lang="es-ES" dirty="0" err="1">
                <a:latin typeface="Cambria" panose="02040503050406030204" pitchFamily="18" charset="0"/>
                <a:ea typeface="Cambria" panose="02040503050406030204" pitchFamily="18" charset="0"/>
              </a:rPr>
              <a:t>Kimes</a:t>
            </a:r>
            <a:r>
              <a:rPr lang="es-ES" dirty="0">
                <a:latin typeface="Cambria" panose="02040503050406030204" pitchFamily="18" charset="0"/>
                <a:ea typeface="Cambria" panose="02040503050406030204" pitchFamily="18" charset="0"/>
              </a:rPr>
              <a:t> y </a:t>
            </a:r>
            <a:r>
              <a:rPr lang="es-ES" dirty="0" err="1">
                <a:latin typeface="Cambria" panose="02040503050406030204" pitchFamily="18" charset="0"/>
                <a:ea typeface="Cambria" panose="02040503050406030204" pitchFamily="18" charset="0"/>
              </a:rPr>
              <a:t>Wirtz</a:t>
            </a:r>
            <a:r>
              <a:rPr lang="es-ES" dirty="0">
                <a:latin typeface="Cambria" panose="02040503050406030204" pitchFamily="18" charset="0"/>
                <a:ea typeface="Cambria" panose="02040503050406030204" pitchFamily="18" charset="0"/>
              </a:rPr>
              <a:t> (2015</a:t>
            </a:r>
            <a:r>
              <a:rPr lang="es-ES" dirty="0" smtClean="0">
                <a:latin typeface="Cambria" panose="02040503050406030204" pitchFamily="18" charset="0"/>
                <a:ea typeface="Cambria" panose="02040503050406030204" pitchFamily="18" charset="0"/>
              </a:rPr>
              <a:t>) estos serán los barrios con el precio más superior al precio de mercado.</a:t>
            </a:r>
            <a:endParaRPr kumimoji="0" lang="es-ES" sz="180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26" name="Flecha curvada hacia la derecha 25"/>
          <p:cNvSpPr/>
          <p:nvPr/>
        </p:nvSpPr>
        <p:spPr bwMode="auto">
          <a:xfrm>
            <a:off x="38953" y="3573016"/>
            <a:ext cx="395536" cy="2880320"/>
          </a:xfrm>
          <a:prstGeom prst="curvedRightArrow">
            <a:avLst>
              <a:gd name="adj1" fmla="val 25000"/>
              <a:gd name="adj2" fmla="val 97054"/>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7629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bwMode="auto">
          <a:xfrm>
            <a:off x="26377" y="1124744"/>
            <a:ext cx="9001000" cy="5616624"/>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 y="1196752"/>
            <a:ext cx="8942820" cy="4567242"/>
          </a:xfrm>
          <a:prstGeom prst="rect">
            <a:avLst/>
          </a:prstGeom>
        </p:spPr>
      </p:pic>
      <p:sp>
        <p:nvSpPr>
          <p:cNvPr id="8" name="Llamada ovalada 7"/>
          <p:cNvSpPr/>
          <p:nvPr/>
        </p:nvSpPr>
        <p:spPr bwMode="auto">
          <a:xfrm>
            <a:off x="4499991" y="4077072"/>
            <a:ext cx="4498295" cy="2448272"/>
          </a:xfrm>
          <a:prstGeom prst="wedgeEllipseCallout">
            <a:avLst>
              <a:gd name="adj1" fmla="val -70880"/>
              <a:gd name="adj2" fmla="val 12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rPr>
              <a:t>Los barrios con mayor nº</a:t>
            </a:r>
            <a:r>
              <a:rPr kumimoji="0" lang="es-ES" sz="16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 de anuncios son los que tienen mayores precios, lo que indica que la demanda se concentra en ellos y, pese a tener la mayor oferta, no es suficiente para </a:t>
            </a:r>
            <a:r>
              <a:rPr kumimoji="0" lang="es-ES" sz="1600" b="1" i="0" u="none" strike="noStrike" cap="none" normalizeH="0" dirty="0" smtClean="0">
                <a:ln>
                  <a:noFill/>
                </a:ln>
                <a:solidFill>
                  <a:schemeClr val="bg1"/>
                </a:solidFill>
                <a:effectLst/>
                <a:latin typeface="Cambria" panose="02040503050406030204" pitchFamily="18" charset="0"/>
                <a:ea typeface="Cambria" panose="02040503050406030204" pitchFamily="18" charset="0"/>
              </a:rPr>
              <a:t>cubrirla.</a:t>
            </a:r>
            <a:endParaRPr kumimoji="0" lang="es-ES" sz="1600" b="1"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endParaRPr>
          </a:p>
        </p:txBody>
      </p:sp>
      <p:sp>
        <p:nvSpPr>
          <p:cNvPr id="11" name="Título 1"/>
          <p:cNvSpPr>
            <a:spLocks noGrp="1"/>
          </p:cNvSpPr>
          <p:nvPr>
            <p:ph type="title"/>
          </p:nvPr>
        </p:nvSpPr>
        <p:spPr>
          <a:xfrm>
            <a:off x="1331640" y="-18256"/>
            <a:ext cx="8229600" cy="1143000"/>
          </a:xfrm>
        </p:spPr>
        <p:txBody>
          <a:bodyPr/>
          <a:lstStyle/>
          <a:p>
            <a:r>
              <a:rPr lang="es-ES" dirty="0" smtClean="0">
                <a:latin typeface="Cambria" panose="02040503050406030204" pitchFamily="18" charset="0"/>
                <a:ea typeface="Cambria" panose="02040503050406030204" pitchFamily="18" charset="0"/>
              </a:rPr>
              <a:t>Análisis descriptivo</a:t>
            </a:r>
            <a:endParaRPr lang="es-E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9638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ambria" panose="02040503050406030204" pitchFamily="18" charset="0"/>
                <a:ea typeface="Cambria" panose="02040503050406030204" pitchFamily="18" charset="0"/>
              </a:rPr>
              <a:t>Modelo de regresión</a:t>
            </a:r>
            <a:endParaRPr lang="es-ES" dirty="0">
              <a:latin typeface="Cambria" panose="02040503050406030204" pitchFamily="18" charset="0"/>
              <a:ea typeface="Cambria" panose="02040503050406030204" pitchFamily="18" charset="0"/>
            </a:endParaRP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4" y="2224472"/>
            <a:ext cx="6275257" cy="4104455"/>
          </a:xfrm>
        </p:spPr>
      </p:pic>
      <p:sp>
        <p:nvSpPr>
          <p:cNvPr id="7" name="Rectángulo 6"/>
          <p:cNvSpPr/>
          <p:nvPr/>
        </p:nvSpPr>
        <p:spPr bwMode="auto">
          <a:xfrm>
            <a:off x="6290511" y="2224472"/>
            <a:ext cx="2817991" cy="4124599"/>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8" name="CuadroTexto 7"/>
          <p:cNvSpPr txBox="1"/>
          <p:nvPr/>
        </p:nvSpPr>
        <p:spPr>
          <a:xfrm>
            <a:off x="6265750" y="2243445"/>
            <a:ext cx="2867515" cy="3970318"/>
          </a:xfrm>
          <a:prstGeom prst="rect">
            <a:avLst/>
          </a:prstGeom>
          <a:noFill/>
        </p:spPr>
        <p:txBody>
          <a:bodyPr wrap="square" rtlCol="0">
            <a:spAutoFit/>
          </a:bodyPr>
          <a:lstStyle/>
          <a:p>
            <a:r>
              <a:rPr lang="es-ES" sz="1400" b="0" dirty="0" smtClean="0">
                <a:latin typeface="Cambria" panose="02040503050406030204" pitchFamily="18" charset="0"/>
                <a:ea typeface="Cambria" panose="02040503050406030204" pitchFamily="18" charset="0"/>
                <a:cs typeface="Calibri" panose="020F0502020204030204" pitchFamily="34" charset="0"/>
              </a:rPr>
              <a:t>Al 95% de confianza, las variables significativas son:</a:t>
            </a: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accommodates</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host_response_time</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bathrooms</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beds</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host_is_superhost</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property_type</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room_type</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maximum_nights</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minimum_nights</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neighbourhood_cleansedCarretera</a:t>
            </a:r>
            <a:r>
              <a:rPr lang="es-ES" sz="1400" b="0" dirty="0" smtClean="0">
                <a:latin typeface="Cambria" panose="02040503050406030204" pitchFamily="18" charset="0"/>
                <a:ea typeface="Cambria" panose="02040503050406030204" pitchFamily="18" charset="0"/>
                <a:cs typeface="Calibri" panose="020F0502020204030204" pitchFamily="34" charset="0"/>
              </a:rPr>
              <a:t> </a:t>
            </a:r>
            <a:r>
              <a:rPr lang="es-ES" sz="1400" b="0" dirty="0">
                <a:latin typeface="Cambria" panose="02040503050406030204" pitchFamily="18" charset="0"/>
                <a:ea typeface="Cambria" panose="02040503050406030204" pitchFamily="18" charset="0"/>
                <a:cs typeface="Calibri" panose="020F0502020204030204" pitchFamily="34" charset="0"/>
              </a:rPr>
              <a:t>de Cádiz </a:t>
            </a: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neighbourhood_cleansedCentro</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neighbourhood_cleansedCruz</a:t>
            </a:r>
            <a:r>
              <a:rPr lang="es-ES" sz="1400" b="0" dirty="0" smtClean="0">
                <a:latin typeface="Cambria" panose="02040503050406030204" pitchFamily="18" charset="0"/>
                <a:ea typeface="Cambria" panose="02040503050406030204" pitchFamily="18" charset="0"/>
                <a:cs typeface="Calibri" panose="020F0502020204030204" pitchFamily="34" charset="0"/>
              </a:rPr>
              <a:t> </a:t>
            </a:r>
            <a:r>
              <a:rPr lang="es-ES" sz="1400" b="0" dirty="0">
                <a:latin typeface="Cambria" panose="02040503050406030204" pitchFamily="18" charset="0"/>
                <a:ea typeface="Cambria" panose="02040503050406030204" pitchFamily="18" charset="0"/>
                <a:cs typeface="Calibri" panose="020F0502020204030204" pitchFamily="34" charset="0"/>
              </a:rPr>
              <a:t>de Humilladero </a:t>
            </a:r>
          </a:p>
          <a:p>
            <a:pPr marL="285750" indent="-285750">
              <a:buFont typeface="Arial" panose="020B0604020202020204" pitchFamily="34" charset="0"/>
              <a:buChar char="•"/>
            </a:pPr>
            <a:r>
              <a:rPr lang="es-ES" sz="1400" b="0" dirty="0" err="1" smtClean="0">
                <a:latin typeface="Cambria" panose="02040503050406030204" pitchFamily="18" charset="0"/>
                <a:ea typeface="Cambria" panose="02040503050406030204" pitchFamily="18" charset="0"/>
                <a:cs typeface="Calibri" panose="020F0502020204030204" pitchFamily="34" charset="0"/>
              </a:rPr>
              <a:t>neighbourhood_cleansedEste</a:t>
            </a:r>
            <a:r>
              <a:rPr lang="es-ES" sz="1400" b="0" dirty="0" smtClean="0">
                <a:latin typeface="Cambria" panose="02040503050406030204" pitchFamily="18" charset="0"/>
                <a:ea typeface="Cambria" panose="02040503050406030204" pitchFamily="18" charset="0"/>
                <a:cs typeface="Calibri" panose="020F0502020204030204" pitchFamily="34" charset="0"/>
              </a:rPr>
              <a:t> </a:t>
            </a:r>
            <a:endParaRPr lang="es-ES" sz="1400" b="0" dirty="0">
              <a:latin typeface="Cambria" panose="02040503050406030204" pitchFamily="18" charset="0"/>
              <a:ea typeface="Cambria" panose="02040503050406030204" pitchFamily="18" charset="0"/>
              <a:cs typeface="Calibri" panose="020F0502020204030204" pitchFamily="34" charset="0"/>
            </a:endParaRPr>
          </a:p>
        </p:txBody>
      </p:sp>
      <p:sp>
        <p:nvSpPr>
          <p:cNvPr id="9" name="Rectángulo 8"/>
          <p:cNvSpPr/>
          <p:nvPr/>
        </p:nvSpPr>
        <p:spPr bwMode="auto">
          <a:xfrm>
            <a:off x="35496" y="1124744"/>
            <a:ext cx="9073008" cy="864096"/>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smtClean="0">
              <a:ln>
                <a:noFill/>
              </a:ln>
              <a:solidFill>
                <a:schemeClr val="tx1"/>
              </a:solidFill>
              <a:effectLst/>
              <a:latin typeface="Arial" charset="0"/>
            </a:endParaRPr>
          </a:p>
        </p:txBody>
      </p:sp>
      <p:sp>
        <p:nvSpPr>
          <p:cNvPr id="10" name="CuadroTexto 9"/>
          <p:cNvSpPr txBox="1"/>
          <p:nvPr/>
        </p:nvSpPr>
        <p:spPr>
          <a:xfrm>
            <a:off x="0" y="1196752"/>
            <a:ext cx="9108504" cy="646331"/>
          </a:xfrm>
          <a:prstGeom prst="rect">
            <a:avLst/>
          </a:prstGeom>
          <a:noFill/>
        </p:spPr>
        <p:txBody>
          <a:bodyPr wrap="square" rtlCol="0">
            <a:spAutoFit/>
          </a:bodyPr>
          <a:lstStyle/>
          <a:p>
            <a:r>
              <a:rPr lang="es-ES" dirty="0" smtClean="0">
                <a:latin typeface="Cambria" panose="02040503050406030204" pitchFamily="18" charset="0"/>
                <a:ea typeface="Cambria" panose="02040503050406030204" pitchFamily="18" charset="0"/>
              </a:rPr>
              <a:t>¿Qué variables, de las que se pueden observar en los anuncios de </a:t>
            </a:r>
            <a:r>
              <a:rPr lang="es-ES" dirty="0" err="1" smtClean="0">
                <a:latin typeface="Cambria" panose="02040503050406030204" pitchFamily="18" charset="0"/>
                <a:ea typeface="Cambria" panose="02040503050406030204" pitchFamily="18" charset="0"/>
              </a:rPr>
              <a:t>Airbnb</a:t>
            </a:r>
            <a:r>
              <a:rPr lang="es-ES" dirty="0" smtClean="0">
                <a:latin typeface="Cambria" panose="02040503050406030204" pitchFamily="18" charset="0"/>
                <a:ea typeface="Cambria" panose="02040503050406030204" pitchFamily="18" charset="0"/>
              </a:rPr>
              <a:t>, </a:t>
            </a:r>
            <a:r>
              <a:rPr lang="es-ES" dirty="0" smtClean="0">
                <a:latin typeface="Cambria" panose="02040503050406030204" pitchFamily="18" charset="0"/>
                <a:ea typeface="Cambria" panose="02040503050406030204" pitchFamily="18" charset="0"/>
              </a:rPr>
              <a:t>determinan el precio del alojamiento por noche?</a:t>
            </a:r>
            <a:endParaRPr lang="es-E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9643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700</TotalTime>
  <Words>1645</Words>
  <Application>Microsoft Office PowerPoint</Application>
  <PresentationFormat>Presentación en pantalla (4:3)</PresentationFormat>
  <Paragraphs>124</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Cambria</vt:lpstr>
      <vt:lpstr>template</vt:lpstr>
      <vt:lpstr>  Análisis de los Alquileres de Alojamientos Turísticos No Hosteleros en Málaga: Factores, Tendencias Y Excesos </vt:lpstr>
      <vt:lpstr>Objetivos del trabajo</vt:lpstr>
      <vt:lpstr>Marco y justificación</vt:lpstr>
      <vt:lpstr>Objetivo y metodología</vt:lpstr>
      <vt:lpstr>Análisis de la oferta</vt:lpstr>
      <vt:lpstr>Análisis descriptivo</vt:lpstr>
      <vt:lpstr>Análisis descriptivo</vt:lpstr>
      <vt:lpstr>Análisis descriptivo</vt:lpstr>
      <vt:lpstr>Modelo de regresión</vt:lpstr>
      <vt:lpstr>Análisis Clúster</vt:lpstr>
      <vt:lpstr>Componentes principales</vt:lpstr>
      <vt:lpstr>Modelo Logit</vt:lpstr>
      <vt:lpstr>Conclusiones</vt:lpstr>
      <vt:lpstr>Conclusiones</vt:lpstr>
      <vt:lpstr>Posibles usos del modelo</vt:lpstr>
      <vt:lpstr>Bibliografía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los Alquileres de Alojamientos Turísticos No Hosteleros en Málaga: Factores, Tendencias Y Excesos</dc:title>
  <dc:creator>Jose Luis</dc:creator>
  <cp:lastModifiedBy>Jose Luis</cp:lastModifiedBy>
  <cp:revision>57</cp:revision>
  <dcterms:created xsi:type="dcterms:W3CDTF">2024-10-09T13:57:04Z</dcterms:created>
  <dcterms:modified xsi:type="dcterms:W3CDTF">2024-10-20T18:33:18Z</dcterms:modified>
</cp:coreProperties>
</file>