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ources.sei.cmu.edu/asset_files/TechnicalReport/2001_005_001_13910.pdf" TargetMode="External"/><Relationship Id="rId3" Type="http://schemas.openxmlformats.org/officeDocument/2006/relationships/hyperlink" Target="http://catarina.udlap.mx/u_dl_a/tales/documentos/lis/juarez_s_g/capitulo5.pdf" TargetMode="External"/><Relationship Id="rId4" Type="http://schemas.openxmlformats.org/officeDocument/2006/relationships/hyperlink" Target="http://jupiter.utm.mx/~tesis_dig/10722.pdf"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u="sng">
                <a:solidFill>
                  <a:schemeClr val="hlink"/>
                </a:solidFill>
                <a:hlinkClick r:id="rId2"/>
              </a:rPr>
              <a:t>https://resources.sei.cmu.edu/asset_files/TechnicalReport/2001_005_001_13910.pdf</a:t>
            </a:r>
            <a:endParaRPr/>
          </a:p>
          <a:p>
            <a:pPr indent="0" lvl="0" marL="0">
              <a:spcBef>
                <a:spcPts val="0"/>
              </a:spcBef>
              <a:spcAft>
                <a:spcPts val="0"/>
              </a:spcAft>
              <a:buNone/>
            </a:pPr>
            <a:r>
              <a:rPr lang="es" u="sng">
                <a:solidFill>
                  <a:schemeClr val="hlink"/>
                </a:solidFill>
                <a:hlinkClick r:id="rId3"/>
              </a:rPr>
              <a:t>http://catarina.udlap.mx/u_dl_a/tales/documentos/lis/juarez_s_g/capitulo5.pdf</a:t>
            </a:r>
            <a:endParaRPr/>
          </a:p>
          <a:p>
            <a:pPr indent="0" lvl="0" marL="0">
              <a:spcBef>
                <a:spcPts val="0"/>
              </a:spcBef>
              <a:spcAft>
                <a:spcPts val="0"/>
              </a:spcAft>
              <a:buNone/>
            </a:pPr>
            <a:r>
              <a:rPr lang="es" u="sng">
                <a:solidFill>
                  <a:schemeClr val="hlink"/>
                </a:solidFill>
                <a:hlinkClick r:id="rId4"/>
              </a:rPr>
              <a:t>http://jupiter.utm.mx/~tesis_dig/10722.pdf</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SzPts val="1100"/>
              <a:buChar char="●"/>
            </a:pPr>
            <a:r>
              <a:rPr lang="es" sz="1300">
                <a:latin typeface="Lato"/>
                <a:ea typeface="Lato"/>
                <a:cs typeface="Lato"/>
                <a:sym typeface="Lato"/>
              </a:rPr>
              <a:t>Las opciones de adaptación permitidas se proporcionan con los requisitos.</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The assessment team must satisfy the following requirements:</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 The assessment team must be led by an authorized SEI Lead Assessor. </a:t>
            </a:r>
            <a:br>
              <a:rPr lang="es" sz="1300">
                <a:latin typeface="Lato"/>
                <a:ea typeface="Lato"/>
                <a:cs typeface="Lato"/>
                <a:sym typeface="Lato"/>
              </a:rPr>
            </a:br>
            <a:r>
              <a:rPr lang="es" sz="1300">
                <a:latin typeface="Lato"/>
                <a:ea typeface="Lato"/>
                <a:cs typeface="Lato"/>
                <a:sym typeface="Lato"/>
              </a:rPr>
              <a:t>• The team shall consist of a minimum of 4 and a maximum of 10 team members. At least 1 team member must be from the organization being assessed. </a:t>
            </a:r>
            <a:br>
              <a:rPr lang="es" sz="1300">
                <a:latin typeface="Lato"/>
                <a:ea typeface="Lato"/>
                <a:cs typeface="Lato"/>
                <a:sym typeface="Lato"/>
              </a:rPr>
            </a:br>
            <a:r>
              <a:rPr lang="es" sz="1300">
                <a:latin typeface="Lato"/>
                <a:ea typeface="Lato"/>
                <a:cs typeface="Lato"/>
                <a:sym typeface="Lato"/>
              </a:rPr>
              <a:t>• All team members must receive the SEI’s Introduction to the CMM course, or its equivalent, and the SEI’s CBA IPI Team Training course. </a:t>
            </a:r>
            <a:br>
              <a:rPr lang="es" sz="1300">
                <a:latin typeface="Lato"/>
                <a:ea typeface="Lato"/>
                <a:cs typeface="Lato"/>
                <a:sym typeface="Lato"/>
              </a:rPr>
            </a:br>
            <a:r>
              <a:rPr lang="es" sz="1300">
                <a:latin typeface="Lato"/>
                <a:ea typeface="Lato"/>
                <a:cs typeface="Lato"/>
                <a:sym typeface="Lato"/>
              </a:rPr>
              <a:t>• Team members must meet the selection guidelines relative to software engineering, management, and assessment experience. </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Tailoring options are as follows: </a:t>
            </a:r>
            <a:br>
              <a:rPr lang="es" sz="1300">
                <a:latin typeface="Lato"/>
                <a:ea typeface="Lato"/>
                <a:cs typeface="Lato"/>
                <a:sym typeface="Lato"/>
              </a:rPr>
            </a:br>
            <a:r>
              <a:rPr lang="es" sz="1300">
                <a:latin typeface="Lato"/>
                <a:ea typeface="Lato"/>
                <a:cs typeface="Lato"/>
                <a:sym typeface="Lato"/>
              </a:rPr>
              <a:t>• the size of the assessment team, as long as the team consists of between 4 and 10 qualified individuals. </a:t>
            </a:r>
            <a:br>
              <a:rPr lang="es" sz="1300">
                <a:latin typeface="Lato"/>
                <a:ea typeface="Lato"/>
                <a:cs typeface="Lato"/>
                <a:sym typeface="Lato"/>
              </a:rPr>
            </a:br>
            <a:r>
              <a:rPr lang="es" sz="1300">
                <a:latin typeface="Lato"/>
                <a:ea typeface="Lato"/>
                <a:cs typeface="Lato"/>
                <a:sym typeface="Lato"/>
              </a:rPr>
              <a:t>• the composition of the team as to whether they are internal or external to the organization, as long as one team member is from the organization being assessed. </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2.2.2 Assessment Plan An assessment plan must be created that, at a minimum, contains the following: </a:t>
            </a:r>
            <a:br>
              <a:rPr lang="es" sz="1300">
                <a:latin typeface="Lato"/>
                <a:ea typeface="Lato"/>
                <a:cs typeface="Lato"/>
                <a:sym typeface="Lato"/>
              </a:rPr>
            </a:br>
            <a:r>
              <a:rPr lang="es" sz="1300">
                <a:latin typeface="Lato"/>
                <a:ea typeface="Lato"/>
                <a:cs typeface="Lato"/>
                <a:sym typeface="Lato"/>
              </a:rPr>
              <a:t>• the sponsor’s business goals for the assessment </a:t>
            </a:r>
            <a:br>
              <a:rPr lang="es" sz="1300">
                <a:latin typeface="Lato"/>
                <a:ea typeface="Lato"/>
                <a:cs typeface="Lato"/>
                <a:sym typeface="Lato"/>
              </a:rPr>
            </a:br>
            <a:r>
              <a:rPr lang="es" sz="1300">
                <a:latin typeface="Lato"/>
                <a:ea typeface="Lato"/>
                <a:cs typeface="Lato"/>
                <a:sym typeface="Lato"/>
              </a:rPr>
              <a:t>• the CMM scope (KPAs to be examined) </a:t>
            </a:r>
            <a:br>
              <a:rPr lang="es" sz="1300">
                <a:latin typeface="Lato"/>
                <a:ea typeface="Lato"/>
                <a:cs typeface="Lato"/>
                <a:sym typeface="Lato"/>
              </a:rPr>
            </a:br>
            <a:r>
              <a:rPr lang="es" sz="1300">
                <a:latin typeface="Lato"/>
                <a:ea typeface="Lato"/>
                <a:cs typeface="Lato"/>
                <a:sym typeface="Lato"/>
              </a:rPr>
              <a:t>• the organizational scope (the part of the organization being assessed) including selected projects and assessment participants </a:t>
            </a:r>
            <a:br>
              <a:rPr lang="es" sz="1300">
                <a:latin typeface="Lato"/>
                <a:ea typeface="Lato"/>
                <a:cs typeface="Lato"/>
                <a:sym typeface="Lato"/>
              </a:rPr>
            </a:br>
            <a:r>
              <a:rPr lang="es" sz="1300">
                <a:latin typeface="Lato"/>
                <a:ea typeface="Lato"/>
                <a:cs typeface="Lato"/>
                <a:sym typeface="Lato"/>
              </a:rPr>
              <a:t>• a schedule for assessment activities and identification of the resources to perform the activities </a:t>
            </a:r>
            <a:br>
              <a:rPr lang="es" sz="1300">
                <a:latin typeface="Lato"/>
                <a:ea typeface="Lato"/>
                <a:cs typeface="Lato"/>
                <a:sym typeface="Lato"/>
              </a:rPr>
            </a:br>
            <a:r>
              <a:rPr lang="es" sz="1300">
                <a:latin typeface="Lato"/>
                <a:ea typeface="Lato"/>
                <a:cs typeface="Lato"/>
                <a:sym typeface="Lato"/>
              </a:rPr>
              <a:t>• the assessment outputs and any anticipated follow-on activities </a:t>
            </a:r>
            <a:br>
              <a:rPr lang="es" sz="1300">
                <a:latin typeface="Lato"/>
                <a:ea typeface="Lato"/>
                <a:cs typeface="Lato"/>
                <a:sym typeface="Lato"/>
              </a:rPr>
            </a:br>
            <a:r>
              <a:rPr lang="es" sz="1300">
                <a:latin typeface="Lato"/>
                <a:ea typeface="Lato"/>
                <a:cs typeface="Lato"/>
                <a:sym typeface="Lato"/>
              </a:rPr>
              <a:t>• planned tailoring of the assessment method </a:t>
            </a:r>
            <a:br>
              <a:rPr lang="es" sz="1300">
                <a:latin typeface="Lato"/>
                <a:ea typeface="Lato"/>
                <a:cs typeface="Lato"/>
                <a:sym typeface="Lato"/>
              </a:rPr>
            </a:br>
            <a:r>
              <a:rPr lang="es" sz="1300">
                <a:latin typeface="Lato"/>
                <a:ea typeface="Lato"/>
                <a:cs typeface="Lato"/>
                <a:sym typeface="Lato"/>
              </a:rPr>
              <a:t>• risks and constraints associated with execution of the assessment </a:t>
            </a:r>
            <a:br>
              <a:rPr lang="es" sz="1300">
                <a:latin typeface="Lato"/>
                <a:ea typeface="Lato"/>
                <a:cs typeface="Lato"/>
                <a:sym typeface="Lato"/>
              </a:rPr>
            </a:br>
            <a:r>
              <a:rPr lang="es" sz="1300">
                <a:latin typeface="Lato"/>
                <a:ea typeface="Lato"/>
                <a:cs typeface="Lato"/>
                <a:sym typeface="Lato"/>
              </a:rPr>
              <a:t>• the sponsor's approval of the plan and authorization for the assessment to be conducted. </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Tailoring options are as follows: </a:t>
            </a:r>
            <a:br>
              <a:rPr lang="es" sz="1300">
                <a:latin typeface="Lato"/>
                <a:ea typeface="Lato"/>
                <a:cs typeface="Lato"/>
                <a:sym typeface="Lato"/>
              </a:rPr>
            </a:br>
            <a:r>
              <a:rPr lang="es" sz="1300">
                <a:latin typeface="Lato"/>
                <a:ea typeface="Lato"/>
                <a:cs typeface="Lato"/>
                <a:sym typeface="Lato"/>
              </a:rPr>
              <a:t>• weighting of the assessment goals. Depending upon the organization’s motivation for having an assessment, more emphasis may be placed on one goal than the other, e.g., more focus toward supporting an organization's software process improvement than precise conformance relative to the CMM. 12 CMU/SEI-2001-TR-033 </a:t>
            </a:r>
            <a:br>
              <a:rPr lang="es" sz="1300">
                <a:latin typeface="Lato"/>
                <a:ea typeface="Lato"/>
                <a:cs typeface="Lato"/>
                <a:sym typeface="Lato"/>
              </a:rPr>
            </a:br>
            <a:r>
              <a:rPr lang="es" sz="1300">
                <a:latin typeface="Lato"/>
                <a:ea typeface="Lato"/>
                <a:cs typeface="Lato"/>
                <a:sym typeface="Lato"/>
              </a:rPr>
              <a:t>• the specific organizational entities that comprise the organization’s scope for the assessment • the specific KPAs selected that comprise the CMM scope for the assessment </a:t>
            </a:r>
            <a:br>
              <a:rPr lang="es" sz="1300">
                <a:latin typeface="Lato"/>
                <a:ea typeface="Lato"/>
                <a:cs typeface="Lato"/>
                <a:sym typeface="Lato"/>
              </a:rPr>
            </a:br>
            <a:r>
              <a:rPr lang="es" sz="1300">
                <a:latin typeface="Lato"/>
                <a:ea typeface="Lato"/>
                <a:cs typeface="Lato"/>
                <a:sym typeface="Lato"/>
              </a:rPr>
              <a:t>• the number of projects and their particular characteristics </a:t>
            </a:r>
            <a:br>
              <a:rPr lang="es" sz="1300">
                <a:latin typeface="Lato"/>
                <a:ea typeface="Lato"/>
                <a:cs typeface="Lato"/>
                <a:sym typeface="Lato"/>
              </a:rPr>
            </a:br>
            <a:r>
              <a:rPr lang="es" sz="1300">
                <a:latin typeface="Lato"/>
                <a:ea typeface="Lato"/>
                <a:cs typeface="Lato"/>
                <a:sym typeface="Lato"/>
              </a:rPr>
              <a:t>• the length of time for the assessment </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2.2.3 Data Collection Assessment data is collected from four data collection sources (instruments, presentations, interviews, and documents) and at a minimum includes the following: </a:t>
            </a:r>
            <a:br>
              <a:rPr lang="es" sz="1300">
                <a:latin typeface="Lato"/>
                <a:ea typeface="Lato"/>
                <a:cs typeface="Lato"/>
                <a:sym typeface="Lato"/>
              </a:rPr>
            </a:br>
            <a:r>
              <a:rPr lang="es" sz="1300">
                <a:latin typeface="Lato"/>
                <a:ea typeface="Lato"/>
                <a:cs typeface="Lato"/>
                <a:sym typeface="Lato"/>
              </a:rPr>
              <a:t>• instrument data (maturity questionnaire responses) from at least the project leaders from the selected projects </a:t>
            </a:r>
            <a:br>
              <a:rPr lang="es" sz="1300">
                <a:latin typeface="Lato"/>
                <a:ea typeface="Lato"/>
                <a:cs typeface="Lato"/>
                <a:sym typeface="Lato"/>
              </a:rPr>
            </a:br>
            <a:r>
              <a:rPr lang="es" sz="1300">
                <a:latin typeface="Lato"/>
                <a:ea typeface="Lato"/>
                <a:cs typeface="Lato"/>
                <a:sym typeface="Lato"/>
              </a:rPr>
              <a:t>• interview data from project leaders from selected projects via individual interviews </a:t>
            </a:r>
            <a:br>
              <a:rPr lang="es" sz="1300">
                <a:latin typeface="Lato"/>
                <a:ea typeface="Lato"/>
                <a:cs typeface="Lato"/>
                <a:sym typeface="Lato"/>
              </a:rPr>
            </a:br>
            <a:r>
              <a:rPr lang="es" sz="1300">
                <a:latin typeface="Lato"/>
                <a:ea typeface="Lato"/>
                <a:cs typeface="Lato"/>
                <a:sym typeface="Lato"/>
              </a:rPr>
              <a:t>• interview data from functional area representatives (practitioners) and middle managers via group interviews </a:t>
            </a:r>
            <a:br>
              <a:rPr lang="es" sz="1300">
                <a:latin typeface="Lato"/>
                <a:ea typeface="Lato"/>
                <a:cs typeface="Lato"/>
                <a:sym typeface="Lato"/>
              </a:rPr>
            </a:br>
            <a:r>
              <a:rPr lang="es" sz="1300">
                <a:latin typeface="Lato"/>
                <a:ea typeface="Lato"/>
                <a:cs typeface="Lato"/>
                <a:sym typeface="Lato"/>
              </a:rPr>
              <a:t>• data from documents for each of the KPA goals within the CMM scope of the assessment </a:t>
            </a:r>
            <a:br>
              <a:rPr lang="es" sz="1300">
                <a:latin typeface="Lato"/>
                <a:ea typeface="Lato"/>
                <a:cs typeface="Lato"/>
                <a:sym typeface="Lato"/>
              </a:rPr>
            </a:br>
            <a:r>
              <a:rPr lang="es" sz="1300">
                <a:latin typeface="Lato"/>
                <a:ea typeface="Lato"/>
                <a:cs typeface="Lato"/>
                <a:sym typeface="Lato"/>
              </a:rPr>
              <a:t>• data from presentations via a review of draft findings with the assessment participants Conduct each data collection activity with all assessment team members participating as a group. Maintain confidentiality of all data sources without attribution to persons or projects, unless initial goals are specified to maintain project-specific data. </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Tailoring options are as follows: </a:t>
            </a:r>
            <a:br>
              <a:rPr lang="es" sz="1300">
                <a:latin typeface="Lato"/>
                <a:ea typeface="Lato"/>
                <a:cs typeface="Lato"/>
                <a:sym typeface="Lato"/>
              </a:rPr>
            </a:br>
            <a:r>
              <a:rPr lang="es" sz="1300">
                <a:latin typeface="Lato"/>
                <a:ea typeface="Lato"/>
                <a:cs typeface="Lato"/>
                <a:sym typeface="Lato"/>
              </a:rPr>
              <a:t>• Collect instrument data from more respondents than from the project leaders. </a:t>
            </a:r>
            <a:br>
              <a:rPr lang="es" sz="1300">
                <a:latin typeface="Lato"/>
                <a:ea typeface="Lato"/>
                <a:cs typeface="Lato"/>
                <a:sym typeface="Lato"/>
              </a:rPr>
            </a:br>
            <a:r>
              <a:rPr lang="es" sz="1300">
                <a:latin typeface="Lato"/>
                <a:ea typeface="Lato"/>
                <a:cs typeface="Lato"/>
                <a:sym typeface="Lato"/>
              </a:rPr>
              <a:t>• Collect the site information packet. </a:t>
            </a:r>
            <a:br>
              <a:rPr lang="es" sz="1300">
                <a:latin typeface="Lato"/>
                <a:ea typeface="Lato"/>
                <a:cs typeface="Lato"/>
                <a:sym typeface="Lato"/>
              </a:rPr>
            </a:br>
            <a:r>
              <a:rPr lang="es" sz="1300">
                <a:latin typeface="Lato"/>
                <a:ea typeface="Lato"/>
                <a:cs typeface="Lato"/>
                <a:sym typeface="Lato"/>
              </a:rPr>
              <a:t>• Conduct a project leader interview with more than one project representative if the project leadership is divided among multiple persons. </a:t>
            </a:r>
            <a:br>
              <a:rPr lang="es" sz="1300">
                <a:latin typeface="Lato"/>
                <a:ea typeface="Lato"/>
                <a:cs typeface="Lato"/>
                <a:sym typeface="Lato"/>
              </a:rPr>
            </a:br>
            <a:r>
              <a:rPr lang="es" sz="1300">
                <a:latin typeface="Lato"/>
                <a:ea typeface="Lato"/>
                <a:cs typeface="Lato"/>
                <a:sym typeface="Lato"/>
              </a:rPr>
              <a:t>• Conduct part of a group interview “free form” where interviewees are asked to discuss anything they believe the assessment team should know. </a:t>
            </a:r>
            <a:br>
              <a:rPr lang="es" sz="1300">
                <a:latin typeface="Lato"/>
                <a:ea typeface="Lato"/>
                <a:cs typeface="Lato"/>
                <a:sym typeface="Lato"/>
              </a:rPr>
            </a:br>
            <a:r>
              <a:rPr lang="es" sz="1300">
                <a:latin typeface="Lato"/>
                <a:ea typeface="Lato"/>
                <a:cs typeface="Lato"/>
                <a:sym typeface="Lato"/>
              </a:rPr>
              <a:t>• Use individuals or mini-teams for document review, consolidation tasks, and follow-up interviews </a:t>
            </a:r>
            <a:br>
              <a:rPr lang="es" sz="1300">
                <a:latin typeface="Lato"/>
                <a:ea typeface="Lato"/>
                <a:cs typeface="Lato"/>
                <a:sym typeface="Lato"/>
              </a:rPr>
            </a:br>
            <a:r>
              <a:rPr lang="es" sz="1300">
                <a:latin typeface="Lato"/>
                <a:ea typeface="Lato"/>
                <a:cs typeface="Lato"/>
                <a:sym typeface="Lato"/>
              </a:rPr>
              <a:t>• Increase the emphasis on collecting document data. </a:t>
            </a:r>
            <a:br>
              <a:rPr lang="es" sz="1300">
                <a:latin typeface="Lato"/>
                <a:ea typeface="Lato"/>
                <a:cs typeface="Lato"/>
                <a:sym typeface="Lato"/>
              </a:rPr>
            </a:br>
            <a:r>
              <a:rPr lang="es" sz="1300">
                <a:latin typeface="Lato"/>
                <a:ea typeface="Lato"/>
                <a:cs typeface="Lato"/>
                <a:sym typeface="Lato"/>
              </a:rPr>
              <a:t>• Vary the number of draft findings presentations that are held. CMU/SEI-2001-TR-033 13 2.2.4 Data Validation Data must be validated using the rules of corroboration. </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The rules of corroboration are as follows: </a:t>
            </a:r>
            <a:br>
              <a:rPr lang="es" sz="1300">
                <a:latin typeface="Lato"/>
                <a:ea typeface="Lato"/>
                <a:cs typeface="Lato"/>
                <a:sym typeface="Lato"/>
              </a:rPr>
            </a:br>
            <a:r>
              <a:rPr lang="es" sz="1300">
                <a:latin typeface="Lato"/>
                <a:ea typeface="Lato"/>
                <a:cs typeface="Lato"/>
                <a:sym typeface="Lato"/>
              </a:rPr>
              <a:t>• Observations3 are based on data from at least two independent sources, e.g., two separate people or a person and a document. </a:t>
            </a:r>
            <a:br>
              <a:rPr lang="es" sz="1300">
                <a:latin typeface="Lato"/>
                <a:ea typeface="Lato"/>
                <a:cs typeface="Lato"/>
                <a:sym typeface="Lato"/>
              </a:rPr>
            </a:br>
            <a:r>
              <a:rPr lang="es" sz="1300">
                <a:latin typeface="Lato"/>
                <a:ea typeface="Lato"/>
                <a:cs typeface="Lato"/>
                <a:sym typeface="Lato"/>
              </a:rPr>
              <a:t>• Observations are based on data obtained during at least two different data gathering sessions. </a:t>
            </a:r>
            <a:br>
              <a:rPr lang="es" sz="1300">
                <a:latin typeface="Lato"/>
                <a:ea typeface="Lato"/>
                <a:cs typeface="Lato"/>
                <a:sym typeface="Lato"/>
              </a:rPr>
            </a:br>
            <a:r>
              <a:rPr lang="es" sz="1300">
                <a:latin typeface="Lato"/>
                <a:ea typeface="Lato"/>
                <a:cs typeface="Lato"/>
                <a:sym typeface="Lato"/>
              </a:rPr>
              <a:t>• Observations are confirmed by at least one data source reflecting work actually being done, e.g., an implementation level document or an interview with a person who is performing the work. Data must sufficiently cover4 each CMM key practice within the assessment scope as confirmed by the entire assessment team. </a:t>
            </a:r>
            <a:endParaRPr sz="1300">
              <a:latin typeface="Lato"/>
              <a:ea typeface="Lato"/>
              <a:cs typeface="Lato"/>
              <a:sym typeface="Lato"/>
            </a:endParaRPr>
          </a:p>
          <a:p>
            <a:pPr indent="0" lvl="0" marL="0" rtl="0" algn="just">
              <a:lnSpc>
                <a:spcPct val="115000"/>
              </a:lnSpc>
              <a:spcBef>
                <a:spcPts val="1600"/>
              </a:spcBef>
              <a:spcAft>
                <a:spcPts val="0"/>
              </a:spcAft>
              <a:buNone/>
            </a:pPr>
            <a:r>
              <a:rPr lang="es" sz="1300">
                <a:latin typeface="Lato"/>
                <a:ea typeface="Lato"/>
                <a:cs typeface="Lato"/>
                <a:sym typeface="Lato"/>
              </a:rPr>
              <a:t>Tailoring options are as follows: </a:t>
            </a:r>
            <a:br>
              <a:rPr lang="es" sz="1300">
                <a:latin typeface="Lato"/>
                <a:ea typeface="Lato"/>
                <a:cs typeface="Lato"/>
                <a:sym typeface="Lato"/>
              </a:rPr>
            </a:br>
            <a:r>
              <a:rPr lang="es" sz="1300">
                <a:latin typeface="Lato"/>
                <a:ea typeface="Lato"/>
                <a:cs typeface="Lato"/>
                <a:sym typeface="Lato"/>
              </a:rPr>
              <a:t>• extent of documentation that is collected 2.2.5 Rating Ratings must be based on the CAF criteria for rating the process maturity of an organization against the CMM. Use consensus as the decision-making mechanism throughout the assessment process. Tailoring options are as follows: </a:t>
            </a:r>
            <a:br>
              <a:rPr lang="es" sz="1300">
                <a:latin typeface="Lato"/>
                <a:ea typeface="Lato"/>
                <a:cs typeface="Lato"/>
                <a:sym typeface="Lato"/>
              </a:rPr>
            </a:br>
            <a:r>
              <a:rPr lang="es" sz="1300">
                <a:latin typeface="Lato"/>
                <a:ea typeface="Lato"/>
                <a:cs typeface="Lato"/>
                <a:sym typeface="Lato"/>
              </a:rPr>
              <a:t>• Add a “partially satisfied” rating that would translate to “unsatisfied” for maturity level rating. • Extend ratings to common features and/or key practices. </a:t>
            </a:r>
            <a:br>
              <a:rPr lang="es" sz="1300">
                <a:latin typeface="Lato"/>
                <a:ea typeface="Lato"/>
                <a:cs typeface="Lato"/>
                <a:sym typeface="Lato"/>
              </a:rPr>
            </a:br>
            <a:r>
              <a:rPr lang="es" sz="1300">
                <a:latin typeface="Lato"/>
                <a:ea typeface="Lato"/>
                <a:cs typeface="Lato"/>
                <a:sym typeface="Lato"/>
              </a:rPr>
              <a:t>• Rate the organization's maturity level. 3. Observations are statements that represent the assessment team members’ understanding of information either seen or heard during the data collection activities. 4. A CMM key practice is considered to have sufficient data coverage if the data collected are adequate to: -understand the extent of implementation of the practice -represent the organizational scope of the assessment -represent the life cycle phases in use within the assessment scope 14 CMU/SEI-2001-TR-033 2.2.6 Reporting the Results A final findings briefing must be given to the sponsor that presents the strengths and weaknesses of each KPA within the assessment scope, as well as a KPA profile that indicates whether KPAs are satisfied, unsatisfied, not rated, or not applicable. A confidence report is given to the sponsor either verbally or in writing to point out any areas that would produce particularly high or low confidence in accuracy of the assessment results. </a:t>
            </a:r>
            <a:endParaRPr sz="1300">
              <a:latin typeface="Lato"/>
              <a:ea typeface="Lato"/>
              <a:cs typeface="Lato"/>
              <a:sym typeface="Lato"/>
            </a:endParaRPr>
          </a:p>
          <a:p>
            <a:pPr indent="0" lvl="0" marL="0" rtl="0" algn="just">
              <a:lnSpc>
                <a:spcPct val="115000"/>
              </a:lnSpc>
              <a:spcBef>
                <a:spcPts val="1600"/>
              </a:spcBef>
              <a:spcAft>
                <a:spcPts val="1600"/>
              </a:spcAft>
              <a:buNone/>
            </a:pPr>
            <a:r>
              <a:rPr lang="es" sz="1300">
                <a:latin typeface="Lato"/>
                <a:ea typeface="Lato"/>
                <a:cs typeface="Lato"/>
                <a:sym typeface="Lato"/>
              </a:rPr>
              <a:t>Tailoring options: </a:t>
            </a:r>
            <a:br>
              <a:rPr lang="es" sz="1300">
                <a:latin typeface="Lato"/>
                <a:ea typeface="Lato"/>
                <a:cs typeface="Lato"/>
                <a:sym typeface="Lato"/>
              </a:rPr>
            </a:br>
            <a:r>
              <a:rPr lang="es" sz="1300">
                <a:latin typeface="Lato"/>
                <a:ea typeface="Lato"/>
                <a:cs typeface="Lato"/>
                <a:sym typeface="Lato"/>
              </a:rPr>
              <a:t>• Include consequences and/or recommendations with the assessment findings. • Generate a written final report that details the assessment findings. </a:t>
            </a:r>
            <a:br>
              <a:rPr lang="es" sz="1300">
                <a:latin typeface="Lato"/>
                <a:ea typeface="Lato"/>
                <a:cs typeface="Lato"/>
                <a:sym typeface="Lato"/>
              </a:rPr>
            </a:br>
            <a:r>
              <a:rPr lang="es" sz="1300">
                <a:latin typeface="Lato"/>
                <a:ea typeface="Lato"/>
                <a:cs typeface="Lato"/>
                <a:sym typeface="Lato"/>
              </a:rPr>
              <a:t>• Produce project-specific reports if initially stated as a goal of the assessment. The Lead Assessor is required to return to the SEI the following data (in English) within 30 days after the conclusion of each assessment: </a:t>
            </a:r>
            <a:br>
              <a:rPr lang="es" sz="1300">
                <a:latin typeface="Lato"/>
                <a:ea typeface="Lato"/>
                <a:cs typeface="Lato"/>
                <a:sym typeface="Lato"/>
              </a:rPr>
            </a:br>
            <a:r>
              <a:rPr lang="es" sz="1300">
                <a:latin typeface="Lato"/>
                <a:ea typeface="Lato"/>
                <a:cs typeface="Lato"/>
                <a:sym typeface="Lato"/>
              </a:rPr>
              <a:t>• PAIS report </a:t>
            </a:r>
            <a:br>
              <a:rPr lang="es" sz="1300">
                <a:latin typeface="Lato"/>
                <a:ea typeface="Lato"/>
                <a:cs typeface="Lato"/>
                <a:sym typeface="Lato"/>
              </a:rPr>
            </a:br>
            <a:r>
              <a:rPr lang="es" sz="1300">
                <a:latin typeface="Lato"/>
                <a:ea typeface="Lato"/>
                <a:cs typeface="Lato"/>
                <a:sym typeface="Lato"/>
              </a:rPr>
              <a:t>• Final Findings Briefing, along with KPA profile indicating KPAs investigated and their satisfaction level </a:t>
            </a:r>
            <a:br>
              <a:rPr lang="es" sz="1300">
                <a:latin typeface="Lato"/>
                <a:ea typeface="Lato"/>
                <a:cs typeface="Lato"/>
                <a:sym typeface="Lato"/>
              </a:rPr>
            </a:br>
            <a:r>
              <a:rPr lang="es" sz="1300">
                <a:latin typeface="Lato"/>
                <a:ea typeface="Lato"/>
                <a:cs typeface="Lato"/>
                <a:sym typeface="Lato"/>
              </a:rPr>
              <a:t>• Assessment plan with planned/actual schedule of assessment activities </a:t>
            </a:r>
            <a:br>
              <a:rPr lang="es" sz="1300">
                <a:latin typeface="Lato"/>
                <a:ea typeface="Lato"/>
                <a:cs typeface="Lato"/>
                <a:sym typeface="Lato"/>
              </a:rPr>
            </a:br>
            <a:r>
              <a:rPr lang="es" sz="1300">
                <a:latin typeface="Lato"/>
                <a:ea typeface="Lato"/>
                <a:cs typeface="Lato"/>
                <a:sym typeface="Lato"/>
              </a:rPr>
              <a:t>• Feedback forms from assessment team members, team leader, and sponsor </a:t>
            </a:r>
            <a:br>
              <a:rPr lang="es" sz="1300">
                <a:latin typeface="Lato"/>
                <a:ea typeface="Lato"/>
                <a:cs typeface="Lato"/>
                <a:sym typeface="Lato"/>
              </a:rPr>
            </a:br>
            <a:r>
              <a:rPr lang="es" sz="1300">
                <a:latin typeface="Lato"/>
                <a:ea typeface="Lato"/>
                <a:cs typeface="Lato"/>
                <a:sym typeface="Lato"/>
              </a:rPr>
              <a:t>• Lead Assessor’s Requirements Checklist</a:t>
            </a:r>
            <a:endParaRPr sz="1300">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
              <a:t>Identificar alcance de la valoración</a:t>
            </a:r>
            <a:endParaRPr/>
          </a:p>
          <a:p>
            <a:pPr indent="-298450" lvl="1" marL="914400" rtl="0">
              <a:spcBef>
                <a:spcPts val="0"/>
              </a:spcBef>
              <a:spcAft>
                <a:spcPts val="0"/>
              </a:spcAft>
              <a:buSzPts val="1100"/>
              <a:buChar char="○"/>
            </a:pPr>
            <a:r>
              <a:rPr lang="es"/>
              <a:t>El propósito de esta actividad es desarrollar un entendimiento común entre los líderes de los proyectos participantes en la valoración y el patrocinador respecto a las metas que se desean alcanzar, el alcance, roles, responsabilidades, resultados y compromisos esperados para proceder con esta valoración</a:t>
            </a:r>
            <a:endParaRPr/>
          </a:p>
          <a:p>
            <a:pPr indent="-298450" lvl="0" marL="457200" rtl="0">
              <a:spcBef>
                <a:spcPts val="0"/>
              </a:spcBef>
              <a:spcAft>
                <a:spcPts val="0"/>
              </a:spcAft>
              <a:buSzPts val="1100"/>
              <a:buChar char="●"/>
            </a:pPr>
            <a:r>
              <a:rPr lang="es"/>
              <a:t>Desarrollar el plan de valoración</a:t>
            </a:r>
            <a:endParaRPr/>
          </a:p>
          <a:p>
            <a:pPr indent="-298450" lvl="1" marL="914400" rtl="0">
              <a:spcBef>
                <a:spcPts val="0"/>
              </a:spcBef>
              <a:spcAft>
                <a:spcPts val="0"/>
              </a:spcAft>
              <a:buSzPts val="1100"/>
              <a:buChar char="○"/>
            </a:pPr>
            <a:r>
              <a:rPr b="1" lang="es"/>
              <a:t>Se desarrolla un plan para dirigir la valoración, está basado en las metas identificadas</a:t>
            </a:r>
            <a:r>
              <a:rPr lang="es"/>
              <a:t>; incluye </a:t>
            </a:r>
            <a:r>
              <a:rPr b="1" lang="es"/>
              <a:t>horarios detallados </a:t>
            </a:r>
            <a:r>
              <a:rPr lang="es"/>
              <a:t>y los </a:t>
            </a:r>
            <a:r>
              <a:rPr b="1" lang="es"/>
              <a:t>riesgos </a:t>
            </a:r>
            <a:r>
              <a:rPr b="1" lang="es"/>
              <a:t>identificados</a:t>
            </a:r>
            <a:r>
              <a:rPr b="1" lang="es"/>
              <a:t> </a:t>
            </a:r>
            <a:r>
              <a:rPr lang="es"/>
              <a:t>en la ejecución de la valoración. </a:t>
            </a:r>
            <a:endParaRPr/>
          </a:p>
          <a:p>
            <a:pPr indent="-298450" lvl="1" marL="914400" rtl="0">
              <a:spcBef>
                <a:spcPts val="0"/>
              </a:spcBef>
              <a:spcAft>
                <a:spcPts val="0"/>
              </a:spcAft>
              <a:buSzPts val="1100"/>
              <a:buChar char="○"/>
            </a:pPr>
            <a:r>
              <a:rPr lang="es"/>
              <a:t>Los miembros del equipo, los proyectos y demás participantes son seleccionados de acuerdo a criterios definidos; </a:t>
            </a:r>
            <a:endParaRPr/>
          </a:p>
          <a:p>
            <a:pPr indent="-298450" lvl="1" marL="914400" rtl="0">
              <a:spcBef>
                <a:spcPts val="0"/>
              </a:spcBef>
              <a:spcAft>
                <a:spcPts val="0"/>
              </a:spcAft>
              <a:buSzPts val="1100"/>
              <a:buChar char="○"/>
            </a:pPr>
            <a:r>
              <a:rPr lang="es"/>
              <a:t>Es identificada la documentación para una revisión inicial y la logística de la visita “On-Site” es identificada y planeada.</a:t>
            </a:r>
            <a:endParaRPr/>
          </a:p>
          <a:p>
            <a:pPr indent="-298450" lvl="0" marL="457200" rtl="0">
              <a:spcBef>
                <a:spcPts val="0"/>
              </a:spcBef>
              <a:spcAft>
                <a:spcPts val="0"/>
              </a:spcAft>
              <a:buSzPts val="1100"/>
              <a:buChar char="●"/>
            </a:pPr>
            <a:r>
              <a:rPr lang="es"/>
              <a:t>Preparar y entrenar al equipo</a:t>
            </a:r>
            <a:endParaRPr/>
          </a:p>
          <a:p>
            <a:pPr indent="-298450" lvl="1" marL="914400" rtl="0">
              <a:spcBef>
                <a:spcPts val="0"/>
              </a:spcBef>
              <a:spcAft>
                <a:spcPts val="0"/>
              </a:spcAft>
              <a:buSzPts val="1100"/>
              <a:buChar char="○"/>
            </a:pPr>
            <a:r>
              <a:rPr lang="es"/>
              <a:t>Durante esta actividad, el líder del equipo de la valoración debe </a:t>
            </a:r>
            <a:r>
              <a:rPr b="1" lang="es"/>
              <a:t>asegurarse que cada miembro de del equipo haya recibido el entrenamiento de CMM necesario para poder recibir el entrenamiento del método CBA-IPI</a:t>
            </a:r>
            <a:r>
              <a:rPr lang="es"/>
              <a:t>. </a:t>
            </a:r>
            <a:endParaRPr/>
          </a:p>
          <a:p>
            <a:pPr indent="-298450" lvl="1" marL="914400" rtl="0">
              <a:spcBef>
                <a:spcPts val="0"/>
              </a:spcBef>
              <a:spcAft>
                <a:spcPts val="0"/>
              </a:spcAft>
              <a:buSzPts val="1100"/>
              <a:buChar char="○"/>
            </a:pPr>
            <a:r>
              <a:rPr lang="es"/>
              <a:t>Después de eso, el líder del equipo </a:t>
            </a:r>
            <a:r>
              <a:rPr b="1" lang="es"/>
              <a:t>conduce el curso de tres días para que cada miembro entienda el procedimiento de la valoración, los principios, tareas necesarias para ejecutarlo y el rol que le pertenece a cada uno de ellos</a:t>
            </a:r>
            <a:r>
              <a:rPr lang="es"/>
              <a:t>.</a:t>
            </a:r>
            <a:endParaRPr/>
          </a:p>
          <a:p>
            <a:pPr indent="-298450" lvl="0" marL="457200" rtl="0">
              <a:spcBef>
                <a:spcPts val="0"/>
              </a:spcBef>
              <a:spcAft>
                <a:spcPts val="0"/>
              </a:spcAft>
              <a:buSzPts val="1100"/>
              <a:buChar char="●"/>
            </a:pPr>
            <a:r>
              <a:rPr lang="es"/>
              <a:t>Resumen de los participantes de la valoración</a:t>
            </a:r>
            <a:endParaRPr/>
          </a:p>
          <a:p>
            <a:pPr indent="-298450" lvl="1" marL="914400" rtl="0">
              <a:spcBef>
                <a:spcPts val="0"/>
              </a:spcBef>
              <a:spcAft>
                <a:spcPts val="0"/>
              </a:spcAft>
              <a:buSzPts val="1100"/>
              <a:buChar char="○"/>
            </a:pPr>
            <a:r>
              <a:rPr lang="es"/>
              <a:t>El propósito de esta actividad es asegurarse de que los participantes de la valoración hayan entendido del todo el proceso de la valoración y que tengan una clara idea de las expectativas que se tienen.</a:t>
            </a:r>
            <a:endParaRPr/>
          </a:p>
          <a:p>
            <a:pPr indent="-298450" lvl="0" marL="457200" rtl="0">
              <a:spcBef>
                <a:spcPts val="0"/>
              </a:spcBef>
              <a:spcAft>
                <a:spcPts val="0"/>
              </a:spcAft>
              <a:buSzPts val="1100"/>
              <a:buChar char="●"/>
            </a:pPr>
            <a:r>
              <a:rPr lang="es"/>
              <a:t>Administrar cuestionarios</a:t>
            </a:r>
            <a:endParaRPr/>
          </a:p>
          <a:p>
            <a:pPr indent="-298450" lvl="1" marL="914400" rtl="0">
              <a:spcBef>
                <a:spcPts val="0"/>
              </a:spcBef>
              <a:spcAft>
                <a:spcPts val="0"/>
              </a:spcAft>
              <a:buSzPts val="1100"/>
              <a:buChar char="○"/>
            </a:pPr>
            <a:r>
              <a:rPr lang="es"/>
              <a:t>Información acerca de los procesos de software de la  organización es recolectada de seleccionados miembros usando el cuestionario de madurez del SEI. Provee a los miembros del equipo una imagen de la capacidad de procesos de la organización. Comentarios en las preguntas proveen mayor valor al equipo que las respuestas del tipo sí/no</a:t>
            </a:r>
            <a:endParaRPr/>
          </a:p>
          <a:p>
            <a:pPr indent="-298450" lvl="0" marL="457200" rtl="0">
              <a:spcBef>
                <a:spcPts val="0"/>
              </a:spcBef>
              <a:spcAft>
                <a:spcPts val="0"/>
              </a:spcAft>
              <a:buSzPts val="1100"/>
              <a:buChar char="●"/>
            </a:pPr>
            <a:r>
              <a:rPr lang="es"/>
              <a:t>Revisar las respuestas del cuestionario</a:t>
            </a:r>
            <a:endParaRPr/>
          </a:p>
          <a:p>
            <a:pPr indent="-298450" lvl="1" marL="914400" rtl="0">
              <a:spcBef>
                <a:spcPts val="0"/>
              </a:spcBef>
              <a:spcAft>
                <a:spcPts val="0"/>
              </a:spcAft>
              <a:buSzPts val="1100"/>
              <a:buChar char="○"/>
            </a:pPr>
            <a:r>
              <a:rPr lang="es"/>
              <a:t>Los miembros del equipo examinan las normas y la naturaleza de las respuestas del cuestionario de madurez completadas por el personal. Ayudan al equipo a enfocarse en investigaciones más profundas acerca de algún tema que identifiquen</a:t>
            </a:r>
            <a:endParaRPr/>
          </a:p>
          <a:p>
            <a:pPr indent="-298450" lvl="0" marL="457200" rtl="0">
              <a:spcBef>
                <a:spcPts val="0"/>
              </a:spcBef>
              <a:spcAft>
                <a:spcPts val="0"/>
              </a:spcAft>
              <a:buSzPts val="1100"/>
              <a:buChar char="●"/>
            </a:pPr>
            <a:r>
              <a:rPr lang="es"/>
              <a:t>Dirigir la revisión del documento inicial</a:t>
            </a:r>
            <a:endParaRPr/>
          </a:p>
          <a:p>
            <a:pPr indent="-298450" lvl="1" marL="914400" rtl="0">
              <a:spcBef>
                <a:spcPts val="0"/>
              </a:spcBef>
              <a:spcAft>
                <a:spcPts val="0"/>
              </a:spcAft>
              <a:buSzPts val="1100"/>
              <a:buChar char="○"/>
            </a:pPr>
            <a:r>
              <a:rPr lang="es"/>
              <a:t>Un conjunto adicional acerca de los procesos de software son revisados para encontrar áreas adicionales para probar, entender el ciclo de vida usado y para identificar la información de CMM que tiene la organización.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
              <a:t>Reunión de inauguración</a:t>
            </a:r>
            <a:endParaRPr/>
          </a:p>
          <a:p>
            <a:pPr indent="-298450" lvl="1" marL="914400" rtl="0">
              <a:spcBef>
                <a:spcPts val="0"/>
              </a:spcBef>
              <a:spcAft>
                <a:spcPts val="0"/>
              </a:spcAft>
              <a:buSzPts val="1100"/>
              <a:buChar char="○"/>
            </a:pPr>
            <a:r>
              <a:rPr lang="es"/>
              <a:t>Se da comienzo a la visita “On-Site”.</a:t>
            </a:r>
            <a:endParaRPr/>
          </a:p>
          <a:p>
            <a:pPr indent="-298450" lvl="1" marL="914400" rtl="0">
              <a:spcBef>
                <a:spcPts val="0"/>
              </a:spcBef>
              <a:spcAft>
                <a:spcPts val="0"/>
              </a:spcAft>
              <a:buSzPts val="1100"/>
              <a:buChar char="○"/>
            </a:pPr>
            <a:r>
              <a:rPr lang="es"/>
              <a:t>El patrocinador de la valoración abre la presentación para mostrar un apoyo visible y para estimular a los participantes a recibir entrevistas.</a:t>
            </a:r>
            <a:endParaRPr/>
          </a:p>
          <a:p>
            <a:pPr indent="-298450" lvl="0" marL="457200" rtl="0">
              <a:spcBef>
                <a:spcPts val="0"/>
              </a:spcBef>
              <a:spcAft>
                <a:spcPts val="0"/>
              </a:spcAft>
              <a:buSzPts val="1100"/>
              <a:buChar char="●"/>
            </a:pPr>
            <a:r>
              <a:rPr lang="es"/>
              <a:t>Entrevistar a </a:t>
            </a:r>
            <a:r>
              <a:rPr lang="es"/>
              <a:t>líderes</a:t>
            </a:r>
            <a:r>
              <a:rPr lang="es"/>
              <a:t> de proyectos</a:t>
            </a:r>
            <a:endParaRPr/>
          </a:p>
          <a:p>
            <a:pPr indent="-298450" lvl="1" marL="914400" rtl="0">
              <a:spcBef>
                <a:spcPts val="0"/>
              </a:spcBef>
              <a:spcAft>
                <a:spcPts val="0"/>
              </a:spcAft>
              <a:buSzPts val="1100"/>
              <a:buChar char="○"/>
            </a:pPr>
            <a:r>
              <a:rPr lang="es"/>
              <a:t>Propósito: Identificar las áreas en las que la gente cree que podría haber mejoras dentro de la organización</a:t>
            </a:r>
            <a:endParaRPr/>
          </a:p>
          <a:p>
            <a:pPr indent="-298450" lvl="1" marL="914400" rtl="0">
              <a:spcBef>
                <a:spcPts val="0"/>
              </a:spcBef>
              <a:spcAft>
                <a:spcPts val="0"/>
              </a:spcAft>
              <a:buSzPts val="1100"/>
              <a:buChar char="○"/>
            </a:pPr>
            <a:r>
              <a:rPr lang="es"/>
              <a:t>Asegurarse de la cobertura del modelo CMM respecto al rango que se estableció como alcance de la valoración</a:t>
            </a:r>
            <a:endParaRPr/>
          </a:p>
          <a:p>
            <a:pPr indent="-298450" lvl="1" marL="914400" rtl="0">
              <a:spcBef>
                <a:spcPts val="0"/>
              </a:spcBef>
              <a:spcAft>
                <a:spcPts val="0"/>
              </a:spcAft>
              <a:buSzPts val="1100"/>
              <a:buChar char="○"/>
            </a:pPr>
            <a:r>
              <a:rPr lang="es"/>
              <a:t>Líderes individualmente, subgerentes en grupo, representantes de áreas funcionales brindan información de donde creen que hay que hacer mejoras</a:t>
            </a:r>
            <a:endParaRPr/>
          </a:p>
          <a:p>
            <a:pPr indent="-298450" lvl="0" marL="457200" rtl="0">
              <a:spcBef>
                <a:spcPts val="0"/>
              </a:spcBef>
              <a:spcAft>
                <a:spcPts val="0"/>
              </a:spcAft>
              <a:buSzPts val="1100"/>
              <a:buChar char="●"/>
            </a:pPr>
            <a:r>
              <a:rPr lang="es"/>
              <a:t>Consolidar la información</a:t>
            </a:r>
            <a:endParaRPr/>
          </a:p>
          <a:p>
            <a:pPr indent="-298450" lvl="1" marL="914400" rtl="0">
              <a:spcBef>
                <a:spcPts val="0"/>
              </a:spcBef>
              <a:spcAft>
                <a:spcPts val="0"/>
              </a:spcAft>
              <a:buSzPts val="1100"/>
              <a:buChar char="○"/>
            </a:pPr>
            <a:r>
              <a:rPr lang="es"/>
              <a:t>Propósito: Resumir y consolidar la información en un conjunto manejable de observaciones que son catalogadas con referencia a las áreas clave de CMM</a:t>
            </a:r>
            <a:endParaRPr/>
          </a:p>
          <a:p>
            <a:pPr indent="-298450" lvl="1" marL="914400" rtl="0">
              <a:spcBef>
                <a:spcPts val="0"/>
              </a:spcBef>
              <a:spcAft>
                <a:spcPts val="0"/>
              </a:spcAft>
              <a:buSzPts val="1100"/>
              <a:buChar char="○"/>
            </a:pPr>
            <a:r>
              <a:rPr lang="es"/>
              <a:t>Se debe validar usando reglas de confirmación</a:t>
            </a:r>
            <a:endParaRPr/>
          </a:p>
          <a:p>
            <a:pPr indent="-298450" lvl="0" marL="457200" rtl="0">
              <a:spcBef>
                <a:spcPts val="0"/>
              </a:spcBef>
              <a:spcAft>
                <a:spcPts val="0"/>
              </a:spcAft>
              <a:buSzPts val="1100"/>
              <a:buChar char="●"/>
            </a:pPr>
            <a:r>
              <a:rPr lang="es"/>
              <a:t>Preparar conclusiones preliminares</a:t>
            </a:r>
            <a:endParaRPr/>
          </a:p>
          <a:p>
            <a:pPr indent="-298450" lvl="1" marL="914400" rtl="0">
              <a:spcBef>
                <a:spcPts val="0"/>
              </a:spcBef>
              <a:spcAft>
                <a:spcPts val="0"/>
              </a:spcAft>
              <a:buSzPts val="1100"/>
              <a:buChar char="○"/>
            </a:pPr>
            <a:r>
              <a:rPr lang="es"/>
              <a:t>Aquí se pretende obtener retroalimentación de todos los participantes de la valoración </a:t>
            </a:r>
            <a:endParaRPr/>
          </a:p>
          <a:p>
            <a:pPr indent="-298450" lvl="1" marL="914400" rtl="0">
              <a:spcBef>
                <a:spcPts val="0"/>
              </a:spcBef>
              <a:spcAft>
                <a:spcPts val="0"/>
              </a:spcAft>
              <a:buSzPts val="1100"/>
              <a:buChar char="○"/>
            </a:pPr>
            <a:r>
              <a:rPr lang="es"/>
              <a:t>No se toman mediciones del nivel de la organización debido a que aún estamos recolectando información</a:t>
            </a:r>
            <a:endParaRPr/>
          </a:p>
          <a:p>
            <a:pPr indent="-298450" lvl="0" marL="457200" rtl="0">
              <a:spcBef>
                <a:spcPts val="0"/>
              </a:spcBef>
              <a:spcAft>
                <a:spcPts val="0"/>
              </a:spcAft>
              <a:buSzPts val="1100"/>
              <a:buChar char="●"/>
            </a:pPr>
            <a:r>
              <a:rPr lang="es"/>
              <a:t>Presentar conclusiones preliminares</a:t>
            </a:r>
            <a:endParaRPr/>
          </a:p>
          <a:p>
            <a:pPr indent="-298450" lvl="1" marL="914400" rtl="0">
              <a:spcBef>
                <a:spcPts val="0"/>
              </a:spcBef>
              <a:spcAft>
                <a:spcPts val="0"/>
              </a:spcAft>
              <a:buSzPts val="1100"/>
              <a:buChar char="○"/>
            </a:pPr>
            <a:r>
              <a:rPr lang="es"/>
              <a:t>Se obtiene retroalimentación sólo de los participantes del equipo de la valoración</a:t>
            </a:r>
            <a:endParaRPr/>
          </a:p>
          <a:p>
            <a:pPr indent="-298450" lvl="1" marL="914400" rtl="0">
              <a:spcBef>
                <a:spcPts val="0"/>
              </a:spcBef>
              <a:spcAft>
                <a:spcPts val="0"/>
              </a:spcAft>
              <a:buSzPts val="1100"/>
              <a:buChar char="○"/>
            </a:pPr>
            <a:r>
              <a:rPr lang="es"/>
              <a:t>Los hallazgos encontrados se presentan en varias sesiones para </a:t>
            </a:r>
            <a:r>
              <a:rPr lang="es"/>
              <a:t>proteger</a:t>
            </a:r>
            <a:r>
              <a:rPr lang="es"/>
              <a:t> la confidencialidad de los participantes</a:t>
            </a:r>
            <a:endParaRPr/>
          </a:p>
          <a:p>
            <a:pPr indent="-298450" lvl="0" marL="457200" rtl="0">
              <a:spcBef>
                <a:spcPts val="0"/>
              </a:spcBef>
              <a:spcAft>
                <a:spcPts val="0"/>
              </a:spcAft>
              <a:buSzPts val="1100"/>
              <a:buChar char="●"/>
            </a:pPr>
            <a:r>
              <a:rPr lang="es"/>
              <a:t>Consolidar la clasificación y preparar conclusiones finales</a:t>
            </a:r>
            <a:endParaRPr/>
          </a:p>
          <a:p>
            <a:pPr indent="-298450" lvl="1" marL="914400" rtl="0">
              <a:spcBef>
                <a:spcPts val="0"/>
              </a:spcBef>
              <a:spcAft>
                <a:spcPts val="0"/>
              </a:spcAft>
              <a:buSzPts val="1100"/>
              <a:buChar char="○"/>
            </a:pPr>
            <a:r>
              <a:rPr lang="es"/>
              <a:t>Se consolida toda la información obtenida durante las presentaciones de los hallazgos y a cualquier entrevista adicional o revisión de documentos.</a:t>
            </a:r>
            <a:endParaRPr/>
          </a:p>
          <a:p>
            <a:pPr indent="-298450" lvl="1" marL="914400" rtl="0">
              <a:spcBef>
                <a:spcPts val="0"/>
              </a:spcBef>
              <a:spcAft>
                <a:spcPts val="0"/>
              </a:spcAft>
              <a:buSzPts val="1100"/>
              <a:buChar char="○"/>
            </a:pPr>
            <a:r>
              <a:rPr lang="es"/>
              <a:t>La clasificación siempre es establecida en base a un </a:t>
            </a:r>
            <a:r>
              <a:rPr lang="es"/>
              <a:t>consenso</a:t>
            </a:r>
            <a:r>
              <a:rPr lang="es"/>
              <a:t> del equipo de valoración</a:t>
            </a:r>
            <a:endParaRPr/>
          </a:p>
          <a:p>
            <a:pPr indent="-298450" lvl="1" marL="914400" rtl="0">
              <a:spcBef>
                <a:spcPts val="0"/>
              </a:spcBef>
              <a:spcAft>
                <a:spcPts val="0"/>
              </a:spcAft>
              <a:buSzPts val="1100"/>
              <a:buChar char="○"/>
            </a:pPr>
            <a:r>
              <a:rPr lang="es"/>
              <a:t>Clasificaciones: satisfecha, insatisfecha, no aplicable o no calificada</a:t>
            </a:r>
            <a:endParaRPr/>
          </a:p>
          <a:p>
            <a:pPr indent="-298450" lvl="0" marL="457200" rtl="0">
              <a:spcBef>
                <a:spcPts val="0"/>
              </a:spcBef>
              <a:spcAft>
                <a:spcPts val="0"/>
              </a:spcAft>
              <a:buSzPts val="1100"/>
              <a:buChar char="●"/>
            </a:pPr>
            <a:r>
              <a:rPr lang="es"/>
              <a:t>Concluir sesión ejecutiva</a:t>
            </a:r>
            <a:endParaRPr/>
          </a:p>
          <a:p>
            <a:pPr indent="-298450" lvl="1" marL="914400" rtl="0">
              <a:spcBef>
                <a:spcPts val="0"/>
              </a:spcBef>
              <a:spcAft>
                <a:spcPts val="0"/>
              </a:spcAft>
              <a:buSzPts val="1100"/>
              <a:buChar char="○"/>
            </a:pPr>
            <a:r>
              <a:rPr lang="es"/>
              <a:t>Presenta las debilidades y fortalezas de cada área clave del proceso valorada así como el perfil que indica si el área ha sido satisfecha, insatisfecha, no aplicable o no calificada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
              <a:t>El método CBA-IPI fue desarrollado y probado en el campo en 1994. Después de tener en cuenta las lecciones aprendidas de los comentarios de la comunidad.</a:t>
            </a:r>
            <a:endParaRPr/>
          </a:p>
          <a:p>
            <a:pPr indent="-298450" lvl="0" marL="457200" rtl="0">
              <a:spcBef>
                <a:spcPts val="0"/>
              </a:spcBef>
              <a:spcAft>
                <a:spcPts val="0"/>
              </a:spcAft>
              <a:buSzPts val="1100"/>
              <a:buChar char="●"/>
            </a:pPr>
            <a:r>
              <a:rPr lang="es"/>
              <a:t>El Modelo de Capacidad y Madurez es una metodología usada para desarrollar y refinar el proceso de desarrollo de software de una organización.</a:t>
            </a:r>
            <a:endParaRPr sz="1300">
              <a:latin typeface="Lato"/>
              <a:ea typeface="Lato"/>
              <a:cs typeface="Lato"/>
              <a:sym typeface="Lato"/>
            </a:endParaRPr>
          </a:p>
          <a:p>
            <a:pPr indent="-298450" lvl="0" marL="457200" rtl="0">
              <a:spcBef>
                <a:spcPts val="0"/>
              </a:spcBef>
              <a:spcAft>
                <a:spcPts val="0"/>
              </a:spcAft>
              <a:buSzPts val="1100"/>
              <a:buChar char="●"/>
            </a:pPr>
            <a:r>
              <a:rPr lang="es"/>
              <a:t>El método CBA IPI surge como el primer método de evaluación basado en CMM publicado por el SEI.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11700" y="949000"/>
            <a:ext cx="8520600" cy="123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CMM-Based Appraisal for Internal Process Improvement</a:t>
            </a:r>
            <a:endParaRPr/>
          </a:p>
        </p:txBody>
      </p:sp>
      <p:sp>
        <p:nvSpPr>
          <p:cNvPr id="135" name="Shape 135"/>
          <p:cNvSpPr txBox="1"/>
          <p:nvPr>
            <p:ph idx="1" type="subTitle"/>
          </p:nvPr>
        </p:nvSpPr>
        <p:spPr>
          <a:xfrm>
            <a:off x="311700" y="2264725"/>
            <a:ext cx="8520600" cy="9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Bautista Reyes </a:t>
            </a:r>
            <a:r>
              <a:rPr lang="es"/>
              <a:t>Francisco Jerzain </a:t>
            </a:r>
            <a:endParaRPr/>
          </a:p>
          <a:p>
            <a:pPr indent="0" lvl="0" marL="0">
              <a:spcBef>
                <a:spcPts val="0"/>
              </a:spcBef>
              <a:spcAft>
                <a:spcPts val="0"/>
              </a:spcAft>
              <a:buNone/>
            </a:pPr>
            <a:r>
              <a:rPr lang="es"/>
              <a:t>Egremy Valdez </a:t>
            </a:r>
            <a:r>
              <a:rPr lang="es"/>
              <a:t>René </a:t>
            </a:r>
            <a:endParaRPr/>
          </a:p>
          <a:p>
            <a:pPr indent="0" lvl="0" marL="0">
              <a:spcBef>
                <a:spcPts val="0"/>
              </a:spcBef>
              <a:spcAft>
                <a:spcPts val="0"/>
              </a:spcAft>
              <a:buNone/>
            </a:pPr>
            <a:r>
              <a:rPr lang="es"/>
              <a:t>Mondragón Ramírez </a:t>
            </a:r>
            <a:r>
              <a:rPr lang="es"/>
              <a:t>Irving Adrian </a:t>
            </a:r>
            <a:endParaRPr/>
          </a:p>
          <a:p>
            <a:pPr indent="0" lvl="0" marL="0">
              <a:spcBef>
                <a:spcPts val="0"/>
              </a:spcBef>
              <a:spcAft>
                <a:spcPts val="0"/>
              </a:spcAft>
              <a:buNone/>
            </a:pPr>
            <a:r>
              <a:rPr lang="es"/>
              <a:t>Nicolás Ortíz </a:t>
            </a:r>
            <a:r>
              <a:rPr lang="es"/>
              <a:t>José Jaime </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Requisitos mínimos</a:t>
            </a:r>
            <a:endParaRPr/>
          </a:p>
        </p:txBody>
      </p:sp>
      <p:sp>
        <p:nvSpPr>
          <p:cNvPr id="204" name="Shape 20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Para que una evaluación se considere un IPI de CBA, el material de evaluación actual se debe obtener del SEI. La evaluación debe cumplir los siguientes requisitos mínimos relacionados con el equipo de evaluación, el plan de evaluación, la recopilación de datos, la validación de datos, la calificación y el informe de los resultados de la evaluación. </a:t>
            </a:r>
            <a:endParaRPr/>
          </a:p>
          <a:p>
            <a:pPr indent="-311150" lvl="0" marL="457200" rtl="0" algn="just">
              <a:spcBef>
                <a:spcPts val="1600"/>
              </a:spcBef>
              <a:spcAft>
                <a:spcPts val="0"/>
              </a:spcAft>
              <a:buSzPts val="1300"/>
              <a:buChar char="●"/>
            </a:pPr>
            <a:r>
              <a:rPr lang="es"/>
              <a:t>Equipo de evaluación</a:t>
            </a:r>
            <a:endParaRPr/>
          </a:p>
          <a:p>
            <a:pPr indent="-311150" lvl="0" marL="457200" rtl="0" algn="just">
              <a:spcBef>
                <a:spcPts val="0"/>
              </a:spcBef>
              <a:spcAft>
                <a:spcPts val="0"/>
              </a:spcAft>
              <a:buSzPts val="1300"/>
              <a:buChar char="●"/>
            </a:pPr>
            <a:r>
              <a:rPr lang="es"/>
              <a:t>Plan de evaluación</a:t>
            </a:r>
            <a:endParaRPr/>
          </a:p>
          <a:p>
            <a:pPr indent="-311150" lvl="0" marL="457200" rtl="0" algn="just">
              <a:spcBef>
                <a:spcPts val="0"/>
              </a:spcBef>
              <a:spcAft>
                <a:spcPts val="0"/>
              </a:spcAft>
              <a:buSzPts val="1300"/>
              <a:buChar char="●"/>
            </a:pPr>
            <a:r>
              <a:rPr lang="es"/>
              <a:t>Recopilación de datos</a:t>
            </a:r>
            <a:endParaRPr/>
          </a:p>
          <a:p>
            <a:pPr indent="-311150" lvl="0" marL="457200" rtl="0" algn="just">
              <a:spcBef>
                <a:spcPts val="0"/>
              </a:spcBef>
              <a:spcAft>
                <a:spcPts val="0"/>
              </a:spcAft>
              <a:buSzPts val="1300"/>
              <a:buChar char="●"/>
            </a:pPr>
            <a:r>
              <a:rPr lang="es"/>
              <a:t>Validación de datos</a:t>
            </a:r>
            <a:endParaRPr/>
          </a:p>
          <a:p>
            <a:pPr indent="-311150" lvl="0" marL="457200" rtl="0" algn="just">
              <a:spcBef>
                <a:spcPts val="0"/>
              </a:spcBef>
              <a:spcAft>
                <a:spcPts val="0"/>
              </a:spcAft>
              <a:buSzPts val="1300"/>
              <a:buChar char="●"/>
            </a:pPr>
            <a:r>
              <a:rPr lang="es"/>
              <a:t>Clasificación</a:t>
            </a:r>
            <a:endParaRPr/>
          </a:p>
          <a:p>
            <a:pPr indent="-311150" lvl="0" marL="457200" algn="just">
              <a:spcBef>
                <a:spcPts val="0"/>
              </a:spcBef>
              <a:spcAft>
                <a:spcPts val="0"/>
              </a:spcAft>
              <a:buSzPts val="1300"/>
              <a:buChar char="●"/>
            </a:pPr>
            <a:r>
              <a:rPr lang="es"/>
              <a:t>Reportar los resultados</a:t>
            </a:r>
            <a:endParaRPr/>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206" name="Shape 206"/>
          <p:cNvPicPr preferRelativeResize="0"/>
          <p:nvPr/>
        </p:nvPicPr>
        <p:blipFill>
          <a:blip r:embed="rId3">
            <a:alphaModFix/>
          </a:blip>
          <a:stretch>
            <a:fillRect/>
          </a:stretch>
        </p:blipFill>
        <p:spPr>
          <a:xfrm>
            <a:off x="6130550" y="2819400"/>
            <a:ext cx="1400275" cy="154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Actividades</a:t>
            </a:r>
            <a:endParaRPr/>
          </a:p>
        </p:txBody>
      </p:sp>
      <p:sp>
        <p:nvSpPr>
          <p:cNvPr id="212" name="Shape 21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s"/>
              <a:t>Las actividades del método se dividen en tres fases: La primera incluye las actividades necesarias para planear y preparar la valoración; la segunda consiste en actividades denominadas “On-site” para dirigir la valoración, incluyendo técnicas de recaudación, organización y consolidación de datos. La fase final consiste en reportar los resultados.</a:t>
            </a:r>
            <a:endParaRPr/>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214" name="Shape 214"/>
          <p:cNvPicPr preferRelativeResize="0"/>
          <p:nvPr/>
        </p:nvPicPr>
        <p:blipFill>
          <a:blip r:embed="rId3">
            <a:alphaModFix/>
          </a:blip>
          <a:stretch>
            <a:fillRect/>
          </a:stretch>
        </p:blipFill>
        <p:spPr>
          <a:xfrm>
            <a:off x="3505200" y="2419350"/>
            <a:ext cx="2438400" cy="24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Fase 1: Planear y preparar la valoración</a:t>
            </a:r>
            <a:endParaRPr/>
          </a:p>
        </p:txBody>
      </p:sp>
      <p:sp>
        <p:nvSpPr>
          <p:cNvPr id="220" name="Shape 2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221" name="Shape 221"/>
          <p:cNvPicPr preferRelativeResize="0"/>
          <p:nvPr/>
        </p:nvPicPr>
        <p:blipFill>
          <a:blip r:embed="rId3">
            <a:alphaModFix/>
          </a:blip>
          <a:stretch>
            <a:fillRect/>
          </a:stretch>
        </p:blipFill>
        <p:spPr>
          <a:xfrm>
            <a:off x="2239688" y="1475750"/>
            <a:ext cx="4905375" cy="247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Fase 2: Dirigir la valoración</a:t>
            </a:r>
            <a:endParaRPr/>
          </a:p>
        </p:txBody>
      </p:sp>
      <p:sp>
        <p:nvSpPr>
          <p:cNvPr id="227" name="Shape 2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228" name="Shape 228"/>
          <p:cNvPicPr preferRelativeResize="0"/>
          <p:nvPr/>
        </p:nvPicPr>
        <p:blipFill>
          <a:blip r:embed="rId3">
            <a:alphaModFix/>
          </a:blip>
          <a:stretch>
            <a:fillRect/>
          </a:stretch>
        </p:blipFill>
        <p:spPr>
          <a:xfrm>
            <a:off x="2564736" y="1339725"/>
            <a:ext cx="4014529"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Fase 3: Reportar resultados</a:t>
            </a:r>
            <a:endParaRPr/>
          </a:p>
        </p:txBody>
      </p:sp>
      <p:sp>
        <p:nvSpPr>
          <p:cNvPr id="234" name="Shape 2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lista de hallazgos finales es presentada al patrocinador en una sesión ejecutiva, la cual presenta las debilidades y fortalezas de cada área clave del proceso valorada así como el perfil que indica si el área ha sido satisfecha, insatisfecha, no valorada o no aplica.</a:t>
            </a:r>
            <a:endParaRPr/>
          </a:p>
          <a:p>
            <a:pPr indent="0" lvl="0" marL="0" rtl="0" algn="just">
              <a:spcBef>
                <a:spcPts val="1600"/>
              </a:spcBef>
              <a:spcAft>
                <a:spcPts val="0"/>
              </a:spcAft>
              <a:buNone/>
            </a:pPr>
            <a:r>
              <a:rPr lang="es"/>
              <a:t>Actividades:</a:t>
            </a:r>
            <a:endParaRPr/>
          </a:p>
          <a:p>
            <a:pPr indent="-311150" lvl="0" marL="457200" rtl="0" algn="just">
              <a:spcBef>
                <a:spcPts val="1600"/>
              </a:spcBef>
              <a:spcAft>
                <a:spcPts val="0"/>
              </a:spcAft>
              <a:buSzPts val="1300"/>
              <a:buChar char="●"/>
            </a:pPr>
            <a:r>
              <a:rPr lang="es"/>
              <a:t>Presentar resultados finales.</a:t>
            </a:r>
            <a:endParaRPr/>
          </a:p>
          <a:p>
            <a:pPr indent="-311150" lvl="0" marL="457200" rtl="0" algn="just">
              <a:spcBef>
                <a:spcPts val="0"/>
              </a:spcBef>
              <a:spcAft>
                <a:spcPts val="0"/>
              </a:spcAft>
              <a:buSzPts val="1300"/>
              <a:buChar char="●"/>
            </a:pPr>
            <a:r>
              <a:rPr lang="es"/>
              <a:t>Llevar a cabo una sesión ejecutiva.</a:t>
            </a:r>
            <a:endParaRPr/>
          </a:p>
          <a:p>
            <a:pPr indent="-311150" lvl="0" marL="457200" algn="just">
              <a:spcBef>
                <a:spcPts val="0"/>
              </a:spcBef>
              <a:spcAft>
                <a:spcPts val="0"/>
              </a:spcAft>
              <a:buSzPts val="1300"/>
              <a:buChar char="●"/>
            </a:pPr>
            <a:r>
              <a:rPr lang="es"/>
              <a:t>Conclusión de la evaluación.</a:t>
            </a:r>
            <a:endParaRPr/>
          </a:p>
        </p:txBody>
      </p:sp>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236" name="Shape 236"/>
          <p:cNvPicPr preferRelativeResize="0"/>
          <p:nvPr/>
        </p:nvPicPr>
        <p:blipFill>
          <a:blip r:embed="rId3">
            <a:alphaModFix/>
          </a:blip>
          <a:stretch>
            <a:fillRect/>
          </a:stretch>
        </p:blipFill>
        <p:spPr>
          <a:xfrm>
            <a:off x="5951649" y="2571750"/>
            <a:ext cx="1928050" cy="188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Ventajas</a:t>
            </a:r>
            <a:endParaRPr/>
          </a:p>
        </p:txBody>
      </p:sp>
      <p:sp>
        <p:nvSpPr>
          <p:cNvPr id="242" name="Shape 2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Clr>
                <a:schemeClr val="dk1"/>
              </a:buClr>
              <a:buSzPts val="1100"/>
              <a:buFont typeface="Arial"/>
              <a:buNone/>
            </a:pPr>
            <a:r>
              <a:rPr lang="es"/>
              <a:t>Método mejorado a través de la retroalimentación de los usuarios (evaluadores calificados y autorizados, patrocinadores y miembros de equipos de valoración).</a:t>
            </a:r>
            <a:endParaRPr/>
          </a:p>
          <a:p>
            <a:pPr indent="0" lvl="0" marL="0" algn="just">
              <a:spcBef>
                <a:spcPts val="1600"/>
              </a:spcBef>
              <a:spcAft>
                <a:spcPts val="0"/>
              </a:spcAft>
              <a:buClr>
                <a:schemeClr val="dk1"/>
              </a:buClr>
              <a:buSzPts val="1100"/>
              <a:buFont typeface="Arial"/>
              <a:buNone/>
            </a:pPr>
            <a:r>
              <a:rPr lang="es"/>
              <a:t>Los datos de las valoraciones son recolectados por el SEI y las actualizaciones sobre el perfil de madurez de proceso de la comunidad de software son divulgadas dos veces al año.</a:t>
            </a:r>
            <a:endParaRPr/>
          </a:p>
          <a:p>
            <a:pPr indent="0" lvl="0" marL="0" algn="just">
              <a:spcBef>
                <a:spcPts val="1600"/>
              </a:spcBef>
              <a:spcAft>
                <a:spcPts val="0"/>
              </a:spcAft>
              <a:buClr>
                <a:schemeClr val="dk1"/>
              </a:buClr>
              <a:buSzPts val="1100"/>
              <a:buFont typeface="Arial"/>
              <a:buNone/>
            </a:pPr>
            <a:r>
              <a:rPr lang="es"/>
              <a:t>El método CBA-IPI permite a las organizaciones realizar valoraciones menos intensivas como las de clase C o micro-evaluaciones.</a:t>
            </a:r>
            <a:endParaRPr/>
          </a:p>
          <a:p>
            <a:pPr indent="0" lvl="0" marL="0" algn="just">
              <a:spcBef>
                <a:spcPts val="1600"/>
              </a:spcBef>
              <a:spcAft>
                <a:spcPts val="1600"/>
              </a:spcAft>
              <a:buNone/>
            </a:pPr>
            <a:r>
              <a:rPr lang="es"/>
              <a:t>El método CBA-IPI está ligado al modelo de procesos CMM.</a:t>
            </a:r>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244" name="Shape 244"/>
          <p:cNvPicPr preferRelativeResize="0"/>
          <p:nvPr/>
        </p:nvPicPr>
        <p:blipFill>
          <a:blip r:embed="rId3">
            <a:alphaModFix/>
          </a:blip>
          <a:stretch>
            <a:fillRect/>
          </a:stretch>
        </p:blipFill>
        <p:spPr>
          <a:xfrm>
            <a:off x="6678699" y="3349900"/>
            <a:ext cx="1181150" cy="1630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Desventajas</a:t>
            </a:r>
            <a:endParaRPr/>
          </a:p>
        </p:txBody>
      </p:sp>
      <p:sp>
        <p:nvSpPr>
          <p:cNvPr id="250" name="Shape 25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Como requisito para que una valoración sea considerada CBA-IPI, debe ser dirigida por un evaluador autorizado a través del programa de evaluador del SEI.</a:t>
            </a:r>
            <a:endParaRPr/>
          </a:p>
          <a:p>
            <a:pPr indent="0" lvl="0" marL="0" algn="just">
              <a:spcBef>
                <a:spcPts val="1600"/>
              </a:spcBef>
              <a:spcAft>
                <a:spcPts val="0"/>
              </a:spcAft>
              <a:buNone/>
            </a:pPr>
            <a:r>
              <a:rPr lang="es"/>
              <a:t>Se requiere un equipo de valoración mínimo de 4 personas, el cual debe ser entrenado en CMM y CBA-IPI.</a:t>
            </a:r>
            <a:endParaRPr/>
          </a:p>
          <a:p>
            <a:pPr indent="0" lvl="0" marL="0" algn="just">
              <a:spcBef>
                <a:spcPts val="1600"/>
              </a:spcBef>
              <a:spcAft>
                <a:spcPts val="0"/>
              </a:spcAft>
              <a:buNone/>
            </a:pPr>
            <a:r>
              <a:rPr lang="es"/>
              <a:t>Una valoración CBA-IPI no tiene período de vigencia.</a:t>
            </a:r>
            <a:endParaRPr/>
          </a:p>
          <a:p>
            <a:pPr indent="0" lvl="0" marL="0" algn="just">
              <a:spcBef>
                <a:spcPts val="1600"/>
              </a:spcBef>
              <a:spcAft>
                <a:spcPts val="0"/>
              </a:spcAft>
              <a:buNone/>
            </a:pPr>
            <a:r>
              <a:rPr lang="es"/>
              <a:t>Una  valoración  CBA-IPI  consume  mucho  tiempo,  puede  llevarse  hasta  dos  años,  desde  la planeación hasta la implementación del plan de acción.</a:t>
            </a:r>
            <a:endParaRPr/>
          </a:p>
          <a:p>
            <a:pPr indent="0" lvl="0" marL="0">
              <a:spcBef>
                <a:spcPts val="1600"/>
              </a:spcBef>
              <a:spcAft>
                <a:spcPts val="1600"/>
              </a:spcAft>
              <a:buNone/>
            </a:pPr>
            <a:r>
              <a:t/>
            </a:r>
            <a:endParaRPr/>
          </a:p>
        </p:txBody>
      </p:sp>
      <p:sp>
        <p:nvSpPr>
          <p:cNvPr id="251" name="Shape 2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252" name="Shape 252"/>
          <p:cNvPicPr preferRelativeResize="0"/>
          <p:nvPr/>
        </p:nvPicPr>
        <p:blipFill>
          <a:blip r:embed="rId3">
            <a:alphaModFix/>
          </a:blip>
          <a:stretch>
            <a:fillRect/>
          </a:stretch>
        </p:blipFill>
        <p:spPr>
          <a:xfrm>
            <a:off x="6587375" y="3617850"/>
            <a:ext cx="1449450" cy="144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Referencias</a:t>
            </a:r>
            <a:endParaRPr/>
          </a:p>
        </p:txBody>
      </p:sp>
      <p:sp>
        <p:nvSpPr>
          <p:cNvPr id="258" name="Shape 25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CMM®-Based Appraisal for Internal Process Improvement (CBA IPI) Version 1.2 Method Description.  Donna Dunaway y Steve Masters.</a:t>
            </a:r>
            <a:endParaRPr/>
          </a:p>
          <a:p>
            <a:pPr indent="0" lvl="0" marL="0" algn="just">
              <a:spcBef>
                <a:spcPts val="1600"/>
              </a:spcBef>
              <a:spcAft>
                <a:spcPts val="0"/>
              </a:spcAft>
              <a:buNone/>
            </a:pPr>
            <a:r>
              <a:rPr lang="es"/>
              <a:t>Valoración basada en CMM para mejoras internas del proceso CBA-IPI.  Gabriela Sánchez.</a:t>
            </a:r>
            <a:endParaRPr/>
          </a:p>
          <a:p>
            <a:pPr indent="0" lvl="0" marL="0" algn="just">
              <a:spcBef>
                <a:spcPts val="1600"/>
              </a:spcBef>
              <a:spcAft>
                <a:spcPts val="1600"/>
              </a:spcAft>
              <a:buNone/>
            </a:pPr>
            <a:r>
              <a:rPr lang="es"/>
              <a:t>Definición de planes de acción como resultado de las evaluaciones de procesos de software en las pequeñas y medianas empresas de software. Bonifacio Mendoza.</a:t>
            </a:r>
            <a:endParaRPr/>
          </a:p>
        </p:txBody>
      </p:sp>
      <p:sp>
        <p:nvSpPr>
          <p:cNvPr id="259" name="Shape 2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Contenido</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s"/>
              <a:t>Introducción</a:t>
            </a:r>
            <a:endParaRPr/>
          </a:p>
          <a:p>
            <a:pPr indent="-311150" lvl="0" marL="457200" rtl="0">
              <a:spcBef>
                <a:spcPts val="0"/>
              </a:spcBef>
              <a:spcAft>
                <a:spcPts val="0"/>
              </a:spcAft>
              <a:buSzPts val="1300"/>
              <a:buChar char="●"/>
            </a:pPr>
            <a:r>
              <a:rPr lang="es"/>
              <a:t>Orígen</a:t>
            </a:r>
            <a:endParaRPr/>
          </a:p>
          <a:p>
            <a:pPr indent="-311150" lvl="0" marL="457200" rtl="0">
              <a:spcBef>
                <a:spcPts val="0"/>
              </a:spcBef>
              <a:spcAft>
                <a:spcPts val="0"/>
              </a:spcAft>
              <a:buSzPts val="1300"/>
              <a:buChar char="●"/>
            </a:pPr>
            <a:r>
              <a:rPr lang="es"/>
              <a:t>Objetivos</a:t>
            </a:r>
            <a:endParaRPr/>
          </a:p>
          <a:p>
            <a:pPr indent="-311150" lvl="0" marL="457200" rtl="0">
              <a:spcBef>
                <a:spcPts val="0"/>
              </a:spcBef>
              <a:spcAft>
                <a:spcPts val="0"/>
              </a:spcAft>
              <a:buSzPts val="1300"/>
              <a:buChar char="●"/>
            </a:pPr>
            <a:r>
              <a:rPr lang="es"/>
              <a:t>Principios</a:t>
            </a:r>
            <a:endParaRPr/>
          </a:p>
          <a:p>
            <a:pPr indent="-311150" lvl="0" marL="457200" rtl="0">
              <a:spcBef>
                <a:spcPts val="0"/>
              </a:spcBef>
              <a:spcAft>
                <a:spcPts val="0"/>
              </a:spcAft>
              <a:buSzPts val="1300"/>
              <a:buChar char="●"/>
            </a:pPr>
            <a:r>
              <a:rPr lang="es"/>
              <a:t>Requisitos mínimos</a:t>
            </a:r>
            <a:endParaRPr/>
          </a:p>
          <a:p>
            <a:pPr indent="-311150" lvl="0" marL="457200" rtl="0">
              <a:spcBef>
                <a:spcPts val="0"/>
              </a:spcBef>
              <a:spcAft>
                <a:spcPts val="0"/>
              </a:spcAft>
              <a:buSzPts val="1300"/>
              <a:buChar char="●"/>
            </a:pPr>
            <a:r>
              <a:rPr lang="es"/>
              <a:t>Actividades</a:t>
            </a:r>
            <a:endParaRPr/>
          </a:p>
          <a:p>
            <a:pPr indent="-311150" lvl="0" marL="457200">
              <a:spcBef>
                <a:spcPts val="0"/>
              </a:spcBef>
              <a:spcAft>
                <a:spcPts val="0"/>
              </a:spcAft>
              <a:buSzPts val="1300"/>
              <a:buChar char="●"/>
            </a:pPr>
            <a:r>
              <a:rPr lang="es"/>
              <a:t>Ventajas y Desventajas</a:t>
            </a:r>
            <a:endParaRPr/>
          </a:p>
        </p:txBody>
      </p:sp>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Introducción</a:t>
            </a:r>
            <a:endParaRPr/>
          </a:p>
        </p:txBody>
      </p:sp>
      <p:sp>
        <p:nvSpPr>
          <p:cNvPr id="148" name="Shape 14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a:t>
            </a:r>
            <a:r>
              <a:rPr lang="es"/>
              <a:t>l  método CMM-Based Appraisal for Internal Process Improvement (CBA-IPI) es  una  herramienta  de  diagnóstico  que  soporta,  permite  y  apoya  el compromiso de una organización para mejorar sus procesos. </a:t>
            </a:r>
            <a:endParaRPr/>
          </a:p>
          <a:p>
            <a:pPr indent="0" lvl="0" marL="0" algn="just">
              <a:spcBef>
                <a:spcPts val="1600"/>
              </a:spcBef>
              <a:spcAft>
                <a:spcPts val="0"/>
              </a:spcAft>
              <a:buNone/>
            </a:pPr>
            <a:r>
              <a:rPr lang="es"/>
              <a:t>El método ayuda a una organización a identificar las fortalezas y debilidades de los procesos actuales relacionados con CMM for Software v1.1.</a:t>
            </a:r>
            <a:endParaRPr/>
          </a:p>
          <a:p>
            <a:pPr indent="0" lvl="0" marL="0" algn="just">
              <a:spcBef>
                <a:spcPts val="1600"/>
              </a:spcBef>
              <a:spcAft>
                <a:spcPts val="1600"/>
              </a:spcAft>
              <a:buNone/>
            </a:pPr>
            <a:r>
              <a:t/>
            </a:r>
            <a:endParaRPr/>
          </a:p>
        </p:txBody>
      </p:sp>
      <p:pic>
        <p:nvPicPr>
          <p:cNvPr id="149" name="Shape 149"/>
          <p:cNvPicPr preferRelativeResize="0"/>
          <p:nvPr/>
        </p:nvPicPr>
        <p:blipFill>
          <a:blip r:embed="rId3">
            <a:alphaModFix/>
          </a:blip>
          <a:stretch>
            <a:fillRect/>
          </a:stretch>
        </p:blipFill>
        <p:spPr>
          <a:xfrm>
            <a:off x="5014913" y="800100"/>
            <a:ext cx="3228975" cy="3543300"/>
          </a:xfrm>
          <a:prstGeom prst="rect">
            <a:avLst/>
          </a:prstGeom>
          <a:noFill/>
          <a:ln>
            <a:noFill/>
          </a:ln>
        </p:spPr>
      </p:pic>
      <p:sp>
        <p:nvSpPr>
          <p:cNvPr id="150" name="Shape 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Introducción</a:t>
            </a:r>
            <a:endParaRPr/>
          </a:p>
        </p:txBody>
      </p:sp>
      <p:sp>
        <p:nvSpPr>
          <p:cNvPr id="156" name="Shape 15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método CBA-IPI fue creado por el Software Engineering Institute (SEI) en respuesta a las necesidades de los  usuarios para una evaluación basada en CMM v1.1 </a:t>
            </a:r>
            <a:endParaRPr/>
          </a:p>
          <a:p>
            <a:pPr indent="0" lvl="0" marL="0" rtl="0" algn="just">
              <a:spcBef>
                <a:spcPts val="1600"/>
              </a:spcBef>
              <a:spcAft>
                <a:spcPts val="0"/>
              </a:spcAft>
              <a:buNone/>
            </a:pPr>
            <a:r>
              <a:rPr lang="es"/>
              <a:t>CBA-IPI es una evaluación de la capacidad de proceso de software de una organización por un grupo capacitado de profesionales que trabajan en equipo para generar hallazgos y calificaciones relativos a las áreas de proceso clave de CMM dentro del alcance de la evaluación. </a:t>
            </a:r>
            <a:endParaRPr/>
          </a:p>
          <a:p>
            <a:pPr indent="0" lvl="0" marL="0" rtl="0" algn="just">
              <a:spcBef>
                <a:spcPts val="1600"/>
              </a:spcBef>
              <a:spcAft>
                <a:spcPts val="1600"/>
              </a:spcAft>
              <a:buNone/>
            </a:pPr>
            <a:r>
              <a:t/>
            </a:r>
            <a:endParaRPr/>
          </a:p>
        </p:txBody>
      </p:sp>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58" name="Shape 158"/>
          <p:cNvPicPr preferRelativeResize="0"/>
          <p:nvPr/>
        </p:nvPicPr>
        <p:blipFill>
          <a:blip r:embed="rId3">
            <a:alphaModFix/>
          </a:blip>
          <a:stretch>
            <a:fillRect/>
          </a:stretch>
        </p:blipFill>
        <p:spPr>
          <a:xfrm>
            <a:off x="2667000" y="3386875"/>
            <a:ext cx="3810000" cy="127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Introducción</a:t>
            </a:r>
            <a:endParaRPr/>
          </a:p>
        </p:txBody>
      </p:sp>
      <p:sp>
        <p:nvSpPr>
          <p:cNvPr id="164" name="Shape 16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Los resultados se generan a partir de datos recopilados de cuestionarios, revisión de documentos, presentaciones y entrevistas en profundidad con gerentes intermedios, líderes de proyectos y profesionales del software.</a:t>
            </a:r>
            <a:endParaRPr/>
          </a:p>
        </p:txBody>
      </p:sp>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66" name="Shape 166"/>
          <p:cNvPicPr preferRelativeResize="0"/>
          <p:nvPr/>
        </p:nvPicPr>
        <p:blipFill>
          <a:blip r:embed="rId3">
            <a:alphaModFix/>
          </a:blip>
          <a:stretch>
            <a:fillRect/>
          </a:stretch>
        </p:blipFill>
        <p:spPr>
          <a:xfrm>
            <a:off x="3468013" y="2571750"/>
            <a:ext cx="2207973" cy="22079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Orígen</a:t>
            </a:r>
            <a:endParaRPr/>
          </a:p>
        </p:txBody>
      </p:sp>
      <p:sp>
        <p:nvSpPr>
          <p:cNvPr id="172" name="Shape 172"/>
          <p:cNvSpPr txBox="1"/>
          <p:nvPr>
            <p:ph idx="1" type="body"/>
          </p:nvPr>
        </p:nvSpPr>
        <p:spPr>
          <a:xfrm>
            <a:off x="1297500" y="1563641"/>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 base en el éxito y el amplio uso de los marcos de madurez y las evaluaciones de procesos de software, en 1991 se publicó la versión 1.0 del CMM. Dos años después, se publicó la versión 1.1.</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Versiones:</a:t>
            </a:r>
            <a:endParaRPr/>
          </a:p>
          <a:p>
            <a:pPr indent="-311150" lvl="0" marL="457200" rtl="0" algn="just">
              <a:spcBef>
                <a:spcPts val="0"/>
              </a:spcBef>
              <a:spcAft>
                <a:spcPts val="0"/>
              </a:spcAft>
              <a:buSzPts val="1300"/>
              <a:buChar char="●"/>
            </a:pPr>
            <a:r>
              <a:rPr lang="es"/>
              <a:t>CBA-IPI v1.0 fue lanzada en Mayo de 1995</a:t>
            </a:r>
            <a:endParaRPr/>
          </a:p>
          <a:p>
            <a:pPr indent="-311150" lvl="0" marL="457200" rtl="0" algn="just">
              <a:spcBef>
                <a:spcPts val="0"/>
              </a:spcBef>
              <a:spcAft>
                <a:spcPts val="0"/>
              </a:spcAft>
              <a:buSzPts val="1300"/>
              <a:buChar char="●"/>
            </a:pPr>
            <a:r>
              <a:rPr lang="es"/>
              <a:t>CBA-IPI v1.1 fue lanzada en Marzo de 1996 (el método y la documentación fueron mejorados)</a:t>
            </a:r>
            <a:endParaRPr/>
          </a:p>
          <a:p>
            <a:pPr indent="-311150" lvl="0" marL="457200" rtl="0" algn="just">
              <a:spcBef>
                <a:spcPts val="0"/>
              </a:spcBef>
              <a:spcAft>
                <a:spcPts val="0"/>
              </a:spcAft>
              <a:buSzPts val="1300"/>
              <a:buChar char="●"/>
            </a:pPr>
            <a:r>
              <a:rPr lang="es"/>
              <a:t>Actualmente el CBA-IPI se encuentra en su versión 1.2 liberada  en el 2001.</a:t>
            </a:r>
            <a:endParaRPr/>
          </a:p>
          <a:p>
            <a:pPr indent="0" lvl="0" marL="0" rtl="0" algn="just">
              <a:spcBef>
                <a:spcPts val="0"/>
              </a:spcBef>
              <a:spcAft>
                <a:spcPts val="0"/>
              </a:spcAft>
              <a:buNone/>
            </a:pPr>
            <a:r>
              <a:t/>
            </a:r>
            <a:endParaRPr/>
          </a:p>
        </p:txBody>
      </p:sp>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74" name="Shape 174"/>
          <p:cNvPicPr preferRelativeResize="0"/>
          <p:nvPr/>
        </p:nvPicPr>
        <p:blipFill>
          <a:blip r:embed="rId3">
            <a:alphaModFix/>
          </a:blip>
          <a:stretch>
            <a:fillRect/>
          </a:stretch>
        </p:blipFill>
        <p:spPr>
          <a:xfrm>
            <a:off x="5618774" y="3226274"/>
            <a:ext cx="2975599" cy="174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Objetivos</a:t>
            </a:r>
            <a:endParaRPr/>
          </a:p>
        </p:txBody>
      </p:sp>
      <p:sp>
        <p:nvSpPr>
          <p:cNvPr id="180" name="Shape 18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Clr>
                <a:schemeClr val="dk1"/>
              </a:buClr>
              <a:buSzPts val="1100"/>
              <a:buFont typeface="Arial"/>
              <a:buNone/>
            </a:pPr>
            <a:r>
              <a:rPr lang="es"/>
              <a:t>El método CBA-IPI tiene dos objetivos principales:</a:t>
            </a:r>
            <a:endParaRPr/>
          </a:p>
          <a:p>
            <a:pPr indent="-311150" lvl="0" marL="457200" algn="just">
              <a:spcBef>
                <a:spcPts val="1600"/>
              </a:spcBef>
              <a:spcAft>
                <a:spcPts val="0"/>
              </a:spcAft>
              <a:buSzPts val="1300"/>
              <a:buChar char="●"/>
            </a:pPr>
            <a:r>
              <a:rPr lang="es"/>
              <a:t>Apoyar, habilitar y fomentar el compromiso de una organización con la mejora del proceso de software.</a:t>
            </a:r>
            <a:endParaRPr/>
          </a:p>
          <a:p>
            <a:pPr indent="-311150" lvl="0" marL="457200" algn="just">
              <a:spcBef>
                <a:spcPts val="0"/>
              </a:spcBef>
              <a:spcAft>
                <a:spcPts val="0"/>
              </a:spcAft>
              <a:buSzPts val="1300"/>
              <a:buChar char="●"/>
            </a:pPr>
            <a:r>
              <a:rPr lang="es"/>
              <a:t>Proporcionar una imagen precisa de las fortalezas y debilidades del proceso de software actual de la organización, utilizando la CMM como modelo de referencia e identificar las áreas clave de proceso para la mejora.</a:t>
            </a:r>
            <a:endParaRPr/>
          </a:p>
          <a:p>
            <a:pPr indent="0" lvl="0" marL="0">
              <a:spcBef>
                <a:spcPts val="1600"/>
              </a:spcBef>
              <a:spcAft>
                <a:spcPts val="1600"/>
              </a:spcAft>
              <a:buNone/>
            </a:pPr>
            <a:r>
              <a:t/>
            </a:r>
            <a:endParaRPr/>
          </a:p>
        </p:txBody>
      </p:sp>
      <p:sp>
        <p:nvSpPr>
          <p:cNvPr id="181" name="Shape 1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82" name="Shape 182"/>
          <p:cNvPicPr preferRelativeResize="0"/>
          <p:nvPr/>
        </p:nvPicPr>
        <p:blipFill>
          <a:blip r:embed="rId3">
            <a:alphaModFix/>
          </a:blip>
          <a:stretch>
            <a:fillRect/>
          </a:stretch>
        </p:blipFill>
        <p:spPr>
          <a:xfrm>
            <a:off x="3748246" y="3144150"/>
            <a:ext cx="2273425" cy="201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Principios</a:t>
            </a:r>
            <a:endParaRPr/>
          </a:p>
        </p:txBody>
      </p:sp>
      <p:sp>
        <p:nvSpPr>
          <p:cNvPr id="188" name="Shape 188"/>
          <p:cNvSpPr txBox="1"/>
          <p:nvPr>
            <p:ph idx="1" type="body"/>
          </p:nvPr>
        </p:nvSpPr>
        <p:spPr>
          <a:xfrm>
            <a:off x="1297500" y="1551275"/>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lang="es"/>
              <a:t>El enfoque del método CBA-IPI es reunir y capacitar a un equipo de evaluación competente bajo la dirección de un Asesor Líder y realizar una serie estructurada de actividades con personas clave de la organización para comprender sus problemas, inquietudes e ideas para mejorar. </a:t>
            </a:r>
            <a:endParaRPr/>
          </a:p>
        </p:txBody>
      </p:sp>
      <p:sp>
        <p:nvSpPr>
          <p:cNvPr id="189" name="Shape 1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90" name="Shape 190"/>
          <p:cNvPicPr preferRelativeResize="0"/>
          <p:nvPr/>
        </p:nvPicPr>
        <p:blipFill>
          <a:blip r:embed="rId3">
            <a:alphaModFix/>
          </a:blip>
          <a:stretch>
            <a:fillRect/>
          </a:stretch>
        </p:blipFill>
        <p:spPr>
          <a:xfrm>
            <a:off x="2905125" y="2571750"/>
            <a:ext cx="3333750" cy="1809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Principios</a:t>
            </a:r>
            <a:endParaRPr/>
          </a:p>
        </p:txBody>
      </p:sp>
      <p:sp>
        <p:nvSpPr>
          <p:cNvPr id="196" name="Shape 196"/>
          <p:cNvSpPr txBox="1"/>
          <p:nvPr>
            <p:ph idx="1" type="body"/>
          </p:nvPr>
        </p:nvSpPr>
        <p:spPr>
          <a:xfrm>
            <a:off x="1297500" y="1491125"/>
            <a:ext cx="7038900" cy="2911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s"/>
              <a:t>Usa CMM V1.1. como modelo de referencia de proceso. </a:t>
            </a:r>
            <a:endParaRPr/>
          </a:p>
          <a:p>
            <a:pPr indent="-311150" lvl="0" marL="457200" rtl="0" algn="just">
              <a:spcBef>
                <a:spcPts val="0"/>
              </a:spcBef>
              <a:spcAft>
                <a:spcPts val="0"/>
              </a:spcAft>
              <a:buSzPts val="1300"/>
              <a:buChar char="●"/>
            </a:pPr>
            <a:r>
              <a:rPr lang="es"/>
              <a:t>Usa un proceso de valoración formalizado que cumple con el marco de evaluación de CMM.</a:t>
            </a:r>
            <a:endParaRPr/>
          </a:p>
          <a:p>
            <a:pPr indent="-311150" lvl="0" marL="457200" rtl="0" algn="just">
              <a:spcBef>
                <a:spcPts val="0"/>
              </a:spcBef>
              <a:spcAft>
                <a:spcPts val="0"/>
              </a:spcAft>
              <a:buSzPts val="1300"/>
              <a:buChar char="●"/>
            </a:pPr>
            <a:r>
              <a:rPr lang="es"/>
              <a:t>Involucra a la alta dirección como patrocinador de la valoración.</a:t>
            </a:r>
            <a:endParaRPr/>
          </a:p>
          <a:p>
            <a:pPr indent="-311150" lvl="0" marL="457200" rtl="0" algn="just">
              <a:spcBef>
                <a:spcPts val="0"/>
              </a:spcBef>
              <a:spcAft>
                <a:spcPts val="0"/>
              </a:spcAft>
              <a:buSzPts val="1300"/>
              <a:buChar char="●"/>
            </a:pPr>
            <a:r>
              <a:rPr lang="es"/>
              <a:t>Basa  la  valoración  en  las  metas  y  necesidades  de  negocio  (por  ejemplo, reducir  costos, mejorar la calidad o reducir el tiempo de desarrollo).</a:t>
            </a:r>
            <a:endParaRPr/>
          </a:p>
          <a:p>
            <a:pPr indent="-311150" lvl="0" marL="457200" rtl="0" algn="just">
              <a:spcBef>
                <a:spcPts val="0"/>
              </a:spcBef>
              <a:spcAft>
                <a:spcPts val="0"/>
              </a:spcAft>
              <a:buSzPts val="1300"/>
              <a:buChar char="●"/>
            </a:pPr>
            <a:r>
              <a:rPr lang="es"/>
              <a:t>Observa  estricta  confidencialidad  para  garantizar  que  no  hay  información atribuida  a  una persona o proyecto.</a:t>
            </a:r>
            <a:endParaRPr/>
          </a:p>
          <a:p>
            <a:pPr indent="-311150" lvl="0" marL="457200" rtl="0" algn="just">
              <a:spcBef>
                <a:spcPts val="0"/>
              </a:spcBef>
              <a:spcAft>
                <a:spcPts val="0"/>
              </a:spcAft>
              <a:buSzPts val="1300"/>
              <a:buChar char="●"/>
            </a:pPr>
            <a:r>
              <a:rPr lang="es"/>
              <a:t>Enfoca la valoración como una colaboración entre el equipo de valoración y los participantes de la organización.</a:t>
            </a:r>
            <a:endParaRPr/>
          </a:p>
        </p:txBody>
      </p:sp>
      <p:sp>
        <p:nvSpPr>
          <p:cNvPr id="197" name="Shape 1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98" name="Shape 198"/>
          <p:cNvPicPr preferRelativeResize="0"/>
          <p:nvPr/>
        </p:nvPicPr>
        <p:blipFill>
          <a:blip r:embed="rId3">
            <a:alphaModFix/>
          </a:blip>
          <a:stretch>
            <a:fillRect/>
          </a:stretch>
        </p:blipFill>
        <p:spPr>
          <a:xfrm>
            <a:off x="7042425" y="3718000"/>
            <a:ext cx="1200200" cy="12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