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81" r:id="rId6"/>
    <p:sldId id="261" r:id="rId7"/>
    <p:sldId id="264" r:id="rId8"/>
    <p:sldId id="265" r:id="rId9"/>
    <p:sldId id="28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8" autoAdjust="0"/>
    <p:restoredTop sz="94648"/>
  </p:normalViewPr>
  <p:slideViewPr>
    <p:cSldViewPr snapToGrid="0">
      <p:cViewPr varScale="1">
        <p:scale>
          <a:sx n="85" d="100"/>
          <a:sy n="85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99DA3-D90C-4069-AF74-31E025CD967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4CD9-3737-448A-A4F1-441F47EF1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B0759-D982-4E6A-AD5F-0CE4281F782B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32CFE-AA18-43C8-93A2-92C612CBE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1FE1-5C71-9D62-C26B-617FEDEA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 Sales Performance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E5E9B-7D92-BEA4-9C0C-8CE632079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Joselyne Sarinana &amp; Tony Nguyen</a:t>
            </a:r>
          </a:p>
        </p:txBody>
      </p:sp>
    </p:spTree>
    <p:extLst>
      <p:ext uri="{BB962C8B-B14F-4D97-AF65-F5344CB8AC3E}">
        <p14:creationId xmlns:p14="http://schemas.microsoft.com/office/powerpoint/2010/main" val="34181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4715AC-6407-FCE8-0046-BD30538A2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68165"/>
              </p:ext>
            </p:extLst>
          </p:nvPr>
        </p:nvGraphicFramePr>
        <p:xfrm>
          <a:off x="1190445" y="854015"/>
          <a:ext cx="3222741" cy="420781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697257">
                  <a:extLst>
                    <a:ext uri="{9D8B030D-6E8A-4147-A177-3AD203B41FA5}">
                      <a16:colId xmlns:a16="http://schemas.microsoft.com/office/drawing/2014/main" val="282508631"/>
                    </a:ext>
                  </a:extLst>
                </a:gridCol>
                <a:gridCol w="525484">
                  <a:extLst>
                    <a:ext uri="{9D8B030D-6E8A-4147-A177-3AD203B41FA5}">
                      <a16:colId xmlns:a16="http://schemas.microsoft.com/office/drawing/2014/main" val="296902448"/>
                    </a:ext>
                  </a:extLst>
                </a:gridCol>
              </a:tblGrid>
              <a:tr h="338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685334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84110"/>
                  </a:ext>
                </a:extLst>
              </a:tr>
              <a:tr h="339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3630"/>
                  </a:ext>
                </a:extLst>
              </a:tr>
              <a:tr h="394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pineapple ninety 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869024"/>
                  </a:ext>
                </a:extLst>
              </a:tr>
              <a:tr h="312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vodka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8332"/>
                  </a:ext>
                </a:extLst>
              </a:tr>
              <a:tr h="321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24oz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3506210"/>
                  </a:ext>
                </a:extLst>
              </a:tr>
              <a:tr h="358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Ska Euphoria 12oz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614331"/>
                  </a:ext>
                </a:extLst>
              </a:tr>
              <a:tr h="394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apple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073086"/>
                  </a:ext>
                </a:extLst>
              </a:tr>
              <a:tr h="385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4900686"/>
                  </a:ext>
                </a:extLst>
              </a:tr>
              <a:tr h="358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Bud 12oz single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269501"/>
                  </a:ext>
                </a:extLst>
              </a:tr>
              <a:tr h="358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peach 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117786"/>
                  </a:ext>
                </a:extLst>
              </a:tr>
              <a:tr h="339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Coors Light 12oz Can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0861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A94687-C6E4-0D35-3B7C-4B557B0B0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76560"/>
              </p:ext>
            </p:extLst>
          </p:nvPr>
        </p:nvGraphicFramePr>
        <p:xfrm>
          <a:off x="174431" y="854017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1E4C99-7C09-7B11-F1EF-AF2CE4208B9A}"/>
              </a:ext>
            </a:extLst>
          </p:cNvPr>
          <p:cNvSpPr txBox="1"/>
          <p:nvPr/>
        </p:nvSpPr>
        <p:spPr>
          <a:xfrm>
            <a:off x="174431" y="77638"/>
            <a:ext cx="199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January</a:t>
            </a:r>
            <a:r>
              <a:rPr lang="en-US" dirty="0"/>
              <a:t>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6780F0-0148-1500-BC2C-52022CB6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79775"/>
              </p:ext>
            </p:extLst>
          </p:nvPr>
        </p:nvGraphicFramePr>
        <p:xfrm>
          <a:off x="4830792" y="854015"/>
          <a:ext cx="1863307" cy="4207819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29238">
                  <a:extLst>
                    <a:ext uri="{9D8B030D-6E8A-4147-A177-3AD203B41FA5}">
                      <a16:colId xmlns:a16="http://schemas.microsoft.com/office/drawing/2014/main" val="2072019745"/>
                    </a:ext>
                  </a:extLst>
                </a:gridCol>
                <a:gridCol w="534069">
                  <a:extLst>
                    <a:ext uri="{9D8B030D-6E8A-4147-A177-3AD203B41FA5}">
                      <a16:colId xmlns:a16="http://schemas.microsoft.com/office/drawing/2014/main" val="3217443958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893.06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419654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Titos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296.74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9344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8208395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239.69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934232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Hornitos Plata 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235.41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3278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Busch 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212.86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458131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vodka from texas 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169.92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523443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vodka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167.75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691332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Ska Euphoria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0881266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Coors Light 12oz Can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159.24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18307"/>
                  </a:ext>
                </a:extLst>
              </a:tr>
              <a:tr h="382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151.55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106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661957-45E0-CF94-653E-8333F041C03E}"/>
              </a:ext>
            </a:extLst>
          </p:cNvPr>
          <p:cNvSpPr txBox="1"/>
          <p:nvPr/>
        </p:nvSpPr>
        <p:spPr>
          <a:xfrm>
            <a:off x="4925684" y="446970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36219-C063-AE50-6D79-45AB9052E09A}"/>
              </a:ext>
            </a:extLst>
          </p:cNvPr>
          <p:cNvSpPr txBox="1"/>
          <p:nvPr/>
        </p:nvSpPr>
        <p:spPr>
          <a:xfrm>
            <a:off x="1190445" y="48628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37FC4BE6-460F-A14C-3840-32FFA60E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705" y="816302"/>
            <a:ext cx="4815176" cy="35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2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5749E5-E513-A054-61C0-2596BB507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29019"/>
              </p:ext>
            </p:extLst>
          </p:nvPr>
        </p:nvGraphicFramePr>
        <p:xfrm>
          <a:off x="1190447" y="897147"/>
          <a:ext cx="3003640" cy="421372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483949">
                  <a:extLst>
                    <a:ext uri="{9D8B030D-6E8A-4147-A177-3AD203B41FA5}">
                      <a16:colId xmlns:a16="http://schemas.microsoft.com/office/drawing/2014/main" val="1728276552"/>
                    </a:ext>
                  </a:extLst>
                </a:gridCol>
                <a:gridCol w="519691">
                  <a:extLst>
                    <a:ext uri="{9D8B030D-6E8A-4147-A177-3AD203B41FA5}">
                      <a16:colId xmlns:a16="http://schemas.microsoft.com/office/drawing/2014/main" val="565970561"/>
                    </a:ext>
                  </a:extLst>
                </a:gridCol>
              </a:tblGrid>
              <a:tr h="346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23382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2637156"/>
                  </a:ext>
                </a:extLst>
              </a:tr>
              <a:tr h="335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9432474"/>
                  </a:ext>
                </a:extLst>
              </a:tr>
              <a:tr h="389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Eddy Lemonade 100ml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061247"/>
                  </a:ext>
                </a:extLst>
              </a:tr>
              <a:tr h="29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Jim Beam 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1719849"/>
                  </a:ext>
                </a:extLst>
              </a:tr>
              <a:tr h="317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Ska Euphoria 12oz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8629480"/>
                  </a:ext>
                </a:extLst>
              </a:tr>
              <a:tr h="35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24oz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9615902"/>
                  </a:ext>
                </a:extLst>
              </a:tr>
              <a:tr h="35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Sprite 12oz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1296665"/>
                  </a:ext>
                </a:extLst>
              </a:tr>
              <a:tr h="39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grape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006425"/>
                  </a:ext>
                </a:extLst>
              </a:tr>
              <a:tr h="335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Coors Light 12oz Can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826377"/>
                  </a:ext>
                </a:extLst>
              </a:tr>
              <a:tr h="326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0355631"/>
                  </a:ext>
                </a:extLst>
              </a:tr>
              <a:tr h="452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pineapple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2974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F37951-F8C4-BDAD-53BC-F6112B6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80788"/>
              </p:ext>
            </p:extLst>
          </p:nvPr>
        </p:nvGraphicFramePr>
        <p:xfrm>
          <a:off x="169475" y="897147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D04965-3FD3-0C29-6F85-193B1C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12563"/>
              </p:ext>
            </p:extLst>
          </p:nvPr>
        </p:nvGraphicFramePr>
        <p:xfrm>
          <a:off x="4508499" y="897148"/>
          <a:ext cx="2082082" cy="420781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402604">
                  <a:extLst>
                    <a:ext uri="{9D8B030D-6E8A-4147-A177-3AD203B41FA5}">
                      <a16:colId xmlns:a16="http://schemas.microsoft.com/office/drawing/2014/main" val="1478910882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3806567206"/>
                    </a:ext>
                  </a:extLst>
                </a:gridCol>
              </a:tblGrid>
              <a:tr h="32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907.27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024897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331.52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29367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Espolon</a:t>
                      </a:r>
                      <a:r>
                        <a:rPr lang="en-US" sz="1100" u="none" strike="noStrike" dirty="0">
                          <a:effectLst/>
                        </a:rPr>
                        <a:t> Plata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246.08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0458138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239.25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366632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Pinnacle vodka 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214.48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285215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Hornitos Plata 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185.44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833123"/>
                  </a:ext>
                </a:extLst>
              </a:tr>
              <a:tr h="382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Eddy Lemonade 100ml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177.06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280890"/>
                  </a:ext>
                </a:extLst>
              </a:tr>
              <a:tr h="346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166.59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3417586"/>
                  </a:ext>
                </a:extLst>
              </a:tr>
              <a:tr h="498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New Amsterdam Vodka Pink Whitney Lemonade 750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166.06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31482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3433028"/>
                  </a:ext>
                </a:extLst>
              </a:tr>
              <a:tr h="351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vodka from texas 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6879869"/>
                  </a:ext>
                </a:extLst>
              </a:tr>
              <a:tr h="351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Ska Euphoria 12oz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145.08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3105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9570CF-3E4C-BA1D-D769-29FBA25A109A}"/>
              </a:ext>
            </a:extLst>
          </p:cNvPr>
          <p:cNvSpPr txBox="1"/>
          <p:nvPr/>
        </p:nvSpPr>
        <p:spPr>
          <a:xfrm>
            <a:off x="4641011" y="527815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805BC-9891-44E0-196F-4B9C5DBFA8EF}"/>
              </a:ext>
            </a:extLst>
          </p:cNvPr>
          <p:cNvSpPr txBox="1"/>
          <p:nvPr/>
        </p:nvSpPr>
        <p:spPr>
          <a:xfrm>
            <a:off x="169475" y="98098"/>
            <a:ext cx="194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February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8E42D-5BB9-33EB-C0D1-06AD4D2558E7}"/>
              </a:ext>
            </a:extLst>
          </p:cNvPr>
          <p:cNvSpPr txBox="1"/>
          <p:nvPr/>
        </p:nvSpPr>
        <p:spPr>
          <a:xfrm>
            <a:off x="1190447" y="52781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E8AA0A-7CA9-87AB-BF79-696CEBE9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93" y="897147"/>
            <a:ext cx="5201971" cy="38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4CCB7A-5B61-0C48-3290-0BBBD51AB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11000"/>
              </p:ext>
            </p:extLst>
          </p:nvPr>
        </p:nvGraphicFramePr>
        <p:xfrm>
          <a:off x="1018066" y="923026"/>
          <a:ext cx="2996807" cy="421372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422405">
                  <a:extLst>
                    <a:ext uri="{9D8B030D-6E8A-4147-A177-3AD203B41FA5}">
                      <a16:colId xmlns:a16="http://schemas.microsoft.com/office/drawing/2014/main" val="3966874314"/>
                    </a:ext>
                  </a:extLst>
                </a:gridCol>
                <a:gridCol w="574402">
                  <a:extLst>
                    <a:ext uri="{9D8B030D-6E8A-4147-A177-3AD203B41FA5}">
                      <a16:colId xmlns:a16="http://schemas.microsoft.com/office/drawing/2014/main" val="3754416589"/>
                    </a:ext>
                  </a:extLst>
                </a:gridCol>
              </a:tblGrid>
              <a:tr h="361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575577"/>
                  </a:ext>
                </a:extLst>
              </a:tr>
              <a:tr h="314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29607"/>
                  </a:ext>
                </a:extLst>
              </a:tr>
              <a:tr h="339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6037475"/>
                  </a:ext>
                </a:extLst>
              </a:tr>
              <a:tr h="370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Deep Eddy Lemonade 100ml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806689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629932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Eddy Ruby Red Grapefruit 100ml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662128"/>
                  </a:ext>
                </a:extLst>
              </a:tr>
              <a:tr h="300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24oz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2072480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pineapple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9914180"/>
                  </a:ext>
                </a:extLst>
              </a:tr>
              <a:tr h="34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Ska Euphoria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15781"/>
                  </a:ext>
                </a:extLst>
              </a:tr>
              <a:tr h="407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strawberry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1652465"/>
                  </a:ext>
                </a:extLst>
              </a:tr>
              <a:tr h="347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vodka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611415"/>
                  </a:ext>
                </a:extLst>
              </a:tr>
              <a:tr h="388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Sprite 12oz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62678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9FC489-287E-46A9-9A05-1DD4ED279DFE}"/>
              </a:ext>
            </a:extLst>
          </p:cNvPr>
          <p:cNvSpPr txBox="1"/>
          <p:nvPr/>
        </p:nvSpPr>
        <p:spPr>
          <a:xfrm>
            <a:off x="156233" y="44736"/>
            <a:ext cx="74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March</a:t>
            </a: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D47E0B-A191-E1CB-E12F-8B7DA5B78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11079"/>
              </p:ext>
            </p:extLst>
          </p:nvPr>
        </p:nvGraphicFramePr>
        <p:xfrm>
          <a:off x="4388004" y="923026"/>
          <a:ext cx="2426866" cy="420106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90102">
                  <a:extLst>
                    <a:ext uri="{9D8B030D-6E8A-4147-A177-3AD203B41FA5}">
                      <a16:colId xmlns:a16="http://schemas.microsoft.com/office/drawing/2014/main" val="193246737"/>
                    </a:ext>
                  </a:extLst>
                </a:gridCol>
                <a:gridCol w="836764">
                  <a:extLst>
                    <a:ext uri="{9D8B030D-6E8A-4147-A177-3AD203B41FA5}">
                      <a16:colId xmlns:a16="http://schemas.microsoft.com/office/drawing/2014/main" val="3668715010"/>
                    </a:ext>
                  </a:extLst>
                </a:gridCol>
              </a:tblGrid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1029.77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8305969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Titos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980114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235.89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47563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576854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titos</a:t>
                      </a:r>
                      <a:r>
                        <a:rPr lang="en-US" sz="1100" u="none" strike="noStrike" dirty="0">
                          <a:effectLst/>
                        </a:rPr>
                        <a:t> vodka from </a:t>
                      </a:r>
                      <a:r>
                        <a:rPr lang="en-US" sz="1100" u="none" strike="noStrike" dirty="0" err="1">
                          <a:effectLst/>
                        </a:rPr>
                        <a:t>texas</a:t>
                      </a:r>
                      <a:r>
                        <a:rPr lang="en-US" sz="1100" u="none" strike="noStrike" dirty="0">
                          <a:effectLst/>
                        </a:rPr>
                        <a:t> 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628856"/>
                  </a:ext>
                </a:extLst>
              </a:tr>
              <a:tr h="559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Amsterdam Vodka Pink Whitney Lemonade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688680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Pinnacle vodka 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1702095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3170486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189.39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223931"/>
                  </a:ext>
                </a:extLst>
              </a:tr>
              <a:tr h="309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184.12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628797"/>
                  </a:ext>
                </a:extLst>
              </a:tr>
              <a:tr h="390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Jack Daniels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181.89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0257653"/>
                  </a:ext>
                </a:extLst>
              </a:tr>
              <a:tr h="430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Eddy Lemonade Vodka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181.74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33296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6DA43C-C745-A09F-7FD5-2112B191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25225"/>
              </p:ext>
            </p:extLst>
          </p:nvPr>
        </p:nvGraphicFramePr>
        <p:xfrm>
          <a:off x="156233" y="928935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7F2189-8DB8-F47D-7102-D0D4BEEA98A6}"/>
              </a:ext>
            </a:extLst>
          </p:cNvPr>
          <p:cNvSpPr txBox="1"/>
          <p:nvPr/>
        </p:nvSpPr>
        <p:spPr>
          <a:xfrm>
            <a:off x="4692769" y="553694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0076F-9334-8996-8BDA-7CB70ED2DA60}"/>
              </a:ext>
            </a:extLst>
          </p:cNvPr>
          <p:cNvSpPr txBox="1"/>
          <p:nvPr/>
        </p:nvSpPr>
        <p:spPr>
          <a:xfrm>
            <a:off x="1061920" y="553694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469D134-C490-235A-011E-C02DB213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4" y="923025"/>
            <a:ext cx="5036995" cy="37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0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FD427C-F629-16FF-E2AC-C83B5B139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58221"/>
              </p:ext>
            </p:extLst>
          </p:nvPr>
        </p:nvGraphicFramePr>
        <p:xfrm>
          <a:off x="230130" y="1033565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951E0-B8BC-8541-7FEA-A6C793911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3820"/>
              </p:ext>
            </p:extLst>
          </p:nvPr>
        </p:nvGraphicFramePr>
        <p:xfrm>
          <a:off x="1091963" y="1040313"/>
          <a:ext cx="2702944" cy="420106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083108">
                  <a:extLst>
                    <a:ext uri="{9D8B030D-6E8A-4147-A177-3AD203B41FA5}">
                      <a16:colId xmlns:a16="http://schemas.microsoft.com/office/drawing/2014/main" val="3301550306"/>
                    </a:ext>
                  </a:extLst>
                </a:gridCol>
                <a:gridCol w="619836">
                  <a:extLst>
                    <a:ext uri="{9D8B030D-6E8A-4147-A177-3AD203B41FA5}">
                      <a16:colId xmlns:a16="http://schemas.microsoft.com/office/drawing/2014/main" val="3620873428"/>
                    </a:ext>
                  </a:extLst>
                </a:gridCol>
              </a:tblGrid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9827013"/>
                  </a:ext>
                </a:extLst>
              </a:tr>
              <a:tr h="511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ska mexican logger/mexican style cold ipa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0701479"/>
                  </a:ext>
                </a:extLst>
              </a:tr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102376"/>
                  </a:ext>
                </a:extLst>
              </a:tr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966732"/>
                  </a:ext>
                </a:extLst>
              </a:tr>
              <a:tr h="482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strawberry ninety 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0156730"/>
                  </a:ext>
                </a:extLst>
              </a:tr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0670127"/>
                  </a:ext>
                </a:extLst>
              </a:tr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Sprite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3365537"/>
                  </a:ext>
                </a:extLst>
              </a:tr>
              <a:tr h="499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99shooters pineapple ninety nine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183160"/>
                  </a:ext>
                </a:extLst>
              </a:tr>
              <a:tr h="499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99shooters peach  ninety nine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823144"/>
                  </a:ext>
                </a:extLst>
              </a:tr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665690"/>
                  </a:ext>
                </a:extLst>
              </a:tr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Coke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261898"/>
                  </a:ext>
                </a:extLst>
              </a:tr>
              <a:tr h="275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jim beam 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34230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6F7578-2073-F1E6-1D3D-1B26996E2258}"/>
              </a:ext>
            </a:extLst>
          </p:cNvPr>
          <p:cNvSpPr txBox="1"/>
          <p:nvPr/>
        </p:nvSpPr>
        <p:spPr>
          <a:xfrm>
            <a:off x="1091963" y="660859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C6213E-4133-6D94-8E73-83DDB2F23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81017"/>
              </p:ext>
            </p:extLst>
          </p:nvPr>
        </p:nvGraphicFramePr>
        <p:xfrm>
          <a:off x="4287329" y="1026708"/>
          <a:ext cx="2165229" cy="420106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3613">
                  <a:extLst>
                    <a:ext uri="{9D8B030D-6E8A-4147-A177-3AD203B41FA5}">
                      <a16:colId xmlns:a16="http://schemas.microsoft.com/office/drawing/2014/main" val="2942148070"/>
                    </a:ext>
                  </a:extLst>
                </a:gridCol>
                <a:gridCol w="511616">
                  <a:extLst>
                    <a:ext uri="{9D8B030D-6E8A-4147-A177-3AD203B41FA5}">
                      <a16:colId xmlns:a16="http://schemas.microsoft.com/office/drawing/2014/main" val="4162693238"/>
                    </a:ext>
                  </a:extLst>
                </a:gridCol>
              </a:tblGrid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1097.83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098328"/>
                  </a:ext>
                </a:extLst>
              </a:tr>
              <a:tr h="3690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u="none" strike="noStrike" dirty="0">
                          <a:effectLst/>
                        </a:rPr>
                        <a:t>ska mexican logger/mexican style cold ipa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3154173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Jameson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7314665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268.98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567535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254.16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282388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253.82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1377160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210.27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853849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119505"/>
                  </a:ext>
                </a:extLst>
              </a:tr>
              <a:tr h="58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Eddy Lemonade Vodka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9792650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Hornitos Plata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175.68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802945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798276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Monopolowa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171.16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85186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E4487F-6BF5-646A-A950-3A13DF1C9E91}"/>
              </a:ext>
            </a:extLst>
          </p:cNvPr>
          <p:cNvSpPr txBox="1"/>
          <p:nvPr/>
        </p:nvSpPr>
        <p:spPr>
          <a:xfrm>
            <a:off x="156233" y="44736"/>
            <a:ext cx="74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April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F86EE-7D08-6D5B-E9DC-37F92DB2D607}"/>
              </a:ext>
            </a:extLst>
          </p:cNvPr>
          <p:cNvSpPr txBox="1"/>
          <p:nvPr/>
        </p:nvSpPr>
        <p:spPr>
          <a:xfrm>
            <a:off x="4395158" y="657376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029E8CF4-F8F2-557A-CC85-8074F639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58" y="1040313"/>
            <a:ext cx="5218712" cy="30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2FA82C-98C3-07AB-16E7-CFCE29114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24485"/>
              </p:ext>
            </p:extLst>
          </p:nvPr>
        </p:nvGraphicFramePr>
        <p:xfrm>
          <a:off x="953941" y="880224"/>
          <a:ext cx="2548384" cy="42111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15961">
                  <a:extLst>
                    <a:ext uri="{9D8B030D-6E8A-4147-A177-3AD203B41FA5}">
                      <a16:colId xmlns:a16="http://schemas.microsoft.com/office/drawing/2014/main" val="2145736412"/>
                    </a:ext>
                  </a:extLst>
                </a:gridCol>
                <a:gridCol w="732423">
                  <a:extLst>
                    <a:ext uri="{9D8B030D-6E8A-4147-A177-3AD203B41FA5}">
                      <a16:colId xmlns:a16="http://schemas.microsoft.com/office/drawing/2014/main" val="2575081819"/>
                    </a:ext>
                  </a:extLst>
                </a:gridCol>
              </a:tblGrid>
              <a:tr h="27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267366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214774"/>
                  </a:ext>
                </a:extLst>
              </a:tr>
              <a:tr h="48484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u="none" strike="noStrike" dirty="0">
                          <a:effectLst/>
                        </a:rPr>
                        <a:t>ska mexican logger/mexican style cold ipa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755699"/>
                  </a:ext>
                </a:extLst>
              </a:tr>
              <a:tr h="209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9882825"/>
                  </a:ext>
                </a:extLst>
              </a:tr>
              <a:tr h="209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Sprite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8998110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apple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495995"/>
                  </a:ext>
                </a:extLst>
              </a:tr>
              <a:tr h="209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77697"/>
                  </a:ext>
                </a:extLst>
              </a:tr>
              <a:tr h="564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strawberry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9770583"/>
                  </a:ext>
                </a:extLst>
              </a:tr>
              <a:tr h="564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pineapple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62524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467826"/>
                  </a:ext>
                </a:extLst>
              </a:tr>
              <a:tr h="287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Corona Bottle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4283917"/>
                  </a:ext>
                </a:extLst>
              </a:tr>
              <a:tr h="341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peach  ninety-nine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54544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DED52C-AD36-26BE-BF90-A35040C0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88731"/>
              </p:ext>
            </p:extLst>
          </p:nvPr>
        </p:nvGraphicFramePr>
        <p:xfrm>
          <a:off x="92108" y="880059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FD1B6-E92D-9D81-D606-53CDF3AFA71F}"/>
              </a:ext>
            </a:extLst>
          </p:cNvPr>
          <p:cNvSpPr txBox="1"/>
          <p:nvPr/>
        </p:nvSpPr>
        <p:spPr>
          <a:xfrm>
            <a:off x="156233" y="44736"/>
            <a:ext cx="74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May</a:t>
            </a: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627DA8-835A-5A1A-42E5-E1B8B7213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63140"/>
              </p:ext>
            </p:extLst>
          </p:nvPr>
        </p:nvGraphicFramePr>
        <p:xfrm>
          <a:off x="3735238" y="880061"/>
          <a:ext cx="2360762" cy="422237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90777">
                  <a:extLst>
                    <a:ext uri="{9D8B030D-6E8A-4147-A177-3AD203B41FA5}">
                      <a16:colId xmlns:a16="http://schemas.microsoft.com/office/drawing/2014/main" val="2122514660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513990059"/>
                    </a:ext>
                  </a:extLst>
                </a:gridCol>
              </a:tblGrid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1163.09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4580607"/>
                  </a:ext>
                </a:extLst>
              </a:tr>
              <a:tr h="4978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ska mexican logger/mexican style cold ipa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266.43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233448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257.13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557212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svedka</a:t>
                      </a:r>
                      <a:r>
                        <a:rPr lang="en-US" sz="1100" u="none" strike="noStrike" dirty="0">
                          <a:effectLst/>
                        </a:rPr>
                        <a:t>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224.56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901905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6223804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4986670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Coors Light 24pk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794481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American Spirits Blue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86212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189.63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662638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Titos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181.3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3962342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175.91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1552752"/>
                  </a:ext>
                </a:extLst>
              </a:tr>
              <a:tr h="337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171.34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1828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1B257D-7BD0-B351-50F9-8AE923A60B13}"/>
              </a:ext>
            </a:extLst>
          </p:cNvPr>
          <p:cNvSpPr txBox="1"/>
          <p:nvPr/>
        </p:nvSpPr>
        <p:spPr>
          <a:xfrm>
            <a:off x="897147" y="46239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517C5-B0F7-602F-B7F1-5941B892E598}"/>
              </a:ext>
            </a:extLst>
          </p:cNvPr>
          <p:cNvSpPr txBox="1"/>
          <p:nvPr/>
        </p:nvSpPr>
        <p:spPr>
          <a:xfrm>
            <a:off x="3648974" y="462397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7B24C03F-C886-2F19-139C-E56A871C6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16" y="880059"/>
            <a:ext cx="5493765" cy="33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9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EDDA37-4B6D-ED26-5B42-7AF99B77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13688"/>
              </p:ext>
            </p:extLst>
          </p:nvPr>
        </p:nvGraphicFramePr>
        <p:xfrm>
          <a:off x="1057458" y="1004071"/>
          <a:ext cx="2680929" cy="424015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54199">
                  <a:extLst>
                    <a:ext uri="{9D8B030D-6E8A-4147-A177-3AD203B41FA5}">
                      <a16:colId xmlns:a16="http://schemas.microsoft.com/office/drawing/2014/main" val="1622744590"/>
                    </a:ext>
                  </a:extLst>
                </a:gridCol>
                <a:gridCol w="726730">
                  <a:extLst>
                    <a:ext uri="{9D8B030D-6E8A-4147-A177-3AD203B41FA5}">
                      <a16:colId xmlns:a16="http://schemas.microsoft.com/office/drawing/2014/main" val="2692657126"/>
                    </a:ext>
                  </a:extLst>
                </a:gridCol>
              </a:tblGrid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926.92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571555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Espolon</a:t>
                      </a:r>
                      <a:r>
                        <a:rPr lang="en-US" sz="1100" u="none" strike="noStrike" dirty="0">
                          <a:effectLst/>
                        </a:rPr>
                        <a:t> Plata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341.61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441527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306.86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086057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svedka</a:t>
                      </a:r>
                      <a:r>
                        <a:rPr lang="en-US" sz="1100" u="none" strike="noStrike" dirty="0">
                          <a:effectLst/>
                        </a:rPr>
                        <a:t>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283.61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651143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233.88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2886374"/>
                  </a:ext>
                </a:extLst>
              </a:tr>
              <a:tr h="37967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u="none" strike="noStrike" dirty="0">
                          <a:effectLst/>
                        </a:rPr>
                        <a:t>ska mexican logger/mexican style cold ipa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227.94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859210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212.38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110418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209.37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913060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206.4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6690743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20331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American Spirits Blue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175.07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9610254"/>
                  </a:ext>
                </a:extLst>
              </a:tr>
              <a:tr h="35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pbr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4431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45ED7-6D17-EA07-1543-2A6428BD6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4522"/>
              </p:ext>
            </p:extLst>
          </p:nvPr>
        </p:nvGraphicFramePr>
        <p:xfrm>
          <a:off x="195625" y="1020242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B22C9-6008-61A2-6D4A-EF5267B6DBAC}"/>
              </a:ext>
            </a:extLst>
          </p:cNvPr>
          <p:cNvSpPr txBox="1"/>
          <p:nvPr/>
        </p:nvSpPr>
        <p:spPr>
          <a:xfrm>
            <a:off x="156233" y="44736"/>
            <a:ext cx="74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June</a:t>
            </a: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1D8B12-5083-BEE1-D1C9-1814ED6AF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04127"/>
              </p:ext>
            </p:extLst>
          </p:nvPr>
        </p:nvGraphicFramePr>
        <p:xfrm>
          <a:off x="4347714" y="997770"/>
          <a:ext cx="1966822" cy="424014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446463">
                  <a:extLst>
                    <a:ext uri="{9D8B030D-6E8A-4147-A177-3AD203B41FA5}">
                      <a16:colId xmlns:a16="http://schemas.microsoft.com/office/drawing/2014/main" val="2336709725"/>
                    </a:ext>
                  </a:extLst>
                </a:gridCol>
                <a:gridCol w="520359">
                  <a:extLst>
                    <a:ext uri="{9D8B030D-6E8A-4147-A177-3AD203B41FA5}">
                      <a16:colId xmlns:a16="http://schemas.microsoft.com/office/drawing/2014/main" val="2728116045"/>
                    </a:ext>
                  </a:extLst>
                </a:gridCol>
              </a:tblGrid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926.92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510976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Espolon Plata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341.61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4713538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Jameson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306.86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9015335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283.61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865655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233.88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213370"/>
                  </a:ext>
                </a:extLst>
              </a:tr>
              <a:tr h="59717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ska mexican logger/mexican style cold ipa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227.94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191428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212.38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8930295"/>
                  </a:ext>
                </a:extLst>
              </a:tr>
              <a:tr h="343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busch</a:t>
                      </a:r>
                      <a:r>
                        <a:rPr lang="en-US" sz="1100" u="none" strike="noStrike" dirty="0">
                          <a:effectLst/>
                        </a:rPr>
                        <a:t> 12 oz single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209.37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3340704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112867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187102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American Spirits Blue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175.07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671376"/>
                  </a:ext>
                </a:extLst>
              </a:tr>
              <a:tr h="329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77561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E260A6-57A0-7CED-5D91-60343AF6E5BD}"/>
              </a:ext>
            </a:extLst>
          </p:cNvPr>
          <p:cNvSpPr txBox="1"/>
          <p:nvPr/>
        </p:nvSpPr>
        <p:spPr>
          <a:xfrm>
            <a:off x="1057458" y="618569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2467-56B4-D823-A6C9-3FA2196122BF}"/>
              </a:ext>
            </a:extLst>
          </p:cNvPr>
          <p:cNvSpPr txBox="1"/>
          <p:nvPr/>
        </p:nvSpPr>
        <p:spPr>
          <a:xfrm>
            <a:off x="4347714" y="633657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813D7B1-45BB-397E-50A8-C52826BD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09" y="987901"/>
            <a:ext cx="5451566" cy="31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47832A-33AE-E4EB-7C49-1DF1FBFE8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25446"/>
              </p:ext>
            </p:extLst>
          </p:nvPr>
        </p:nvGraphicFramePr>
        <p:xfrm>
          <a:off x="4123427" y="1046384"/>
          <a:ext cx="2640594" cy="4207814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074539">
                  <a:extLst>
                    <a:ext uri="{9D8B030D-6E8A-4147-A177-3AD203B41FA5}">
                      <a16:colId xmlns:a16="http://schemas.microsoft.com/office/drawing/2014/main" val="4236215354"/>
                    </a:ext>
                  </a:extLst>
                </a:gridCol>
                <a:gridCol w="566055">
                  <a:extLst>
                    <a:ext uri="{9D8B030D-6E8A-4147-A177-3AD203B41FA5}">
                      <a16:colId xmlns:a16="http://schemas.microsoft.com/office/drawing/2014/main" val="1033969391"/>
                    </a:ext>
                  </a:extLst>
                </a:gridCol>
              </a:tblGrid>
              <a:tr h="36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779.65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0204256"/>
                  </a:ext>
                </a:extLst>
              </a:tr>
              <a:tr h="284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298.37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895189"/>
                  </a:ext>
                </a:extLst>
              </a:tr>
              <a:tr h="43799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u="none" strike="noStrike" dirty="0" err="1">
                          <a:effectLst/>
                        </a:rPr>
                        <a:t>ska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logger</a:t>
                      </a:r>
                      <a:r>
                        <a:rPr lang="es-ES" sz="1050" u="none" strike="noStrike" dirty="0">
                          <a:effectLst/>
                        </a:rPr>
                        <a:t>/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style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cold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ipa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245.86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691869"/>
                  </a:ext>
                </a:extLst>
              </a:tr>
              <a:tr h="354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9221140"/>
                  </a:ext>
                </a:extLst>
              </a:tr>
              <a:tr h="357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235.28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6236848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Jameson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715057"/>
                  </a:ext>
                </a:extLst>
              </a:tr>
              <a:tr h="354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225.45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800154"/>
                  </a:ext>
                </a:extLst>
              </a:tr>
              <a:tr h="329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Twisted Tea 12pk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194.07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3010810"/>
                  </a:ext>
                </a:extLst>
              </a:tr>
              <a:tr h="341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189.91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3808125"/>
                  </a:ext>
                </a:extLst>
              </a:tr>
              <a:tr h="29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345385"/>
                  </a:ext>
                </a:extLst>
              </a:tr>
              <a:tr h="377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American Spirits Blue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178.85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097084"/>
                  </a:ext>
                </a:extLst>
              </a:tr>
              <a:tr h="34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Corona Bottle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175.71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9987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6CB33F-B59F-A152-7B18-5C31FD93C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90810"/>
              </p:ext>
            </p:extLst>
          </p:nvPr>
        </p:nvGraphicFramePr>
        <p:xfrm>
          <a:off x="100735" y="970648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252AC6-7D02-2DF1-BE28-DBB2CC0F9E0B}"/>
              </a:ext>
            </a:extLst>
          </p:cNvPr>
          <p:cNvSpPr txBox="1"/>
          <p:nvPr/>
        </p:nvSpPr>
        <p:spPr>
          <a:xfrm>
            <a:off x="156233" y="44736"/>
            <a:ext cx="74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July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BAC72-2B70-8B6F-3CD7-D99D4EC92DE4}"/>
              </a:ext>
            </a:extLst>
          </p:cNvPr>
          <p:cNvSpPr txBox="1"/>
          <p:nvPr/>
        </p:nvSpPr>
        <p:spPr>
          <a:xfrm>
            <a:off x="1057458" y="618569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B65539-FC2E-7CFF-1B3D-40634377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84051"/>
              </p:ext>
            </p:extLst>
          </p:nvPr>
        </p:nvGraphicFramePr>
        <p:xfrm>
          <a:off x="710917" y="1045090"/>
          <a:ext cx="3229248" cy="4207808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607331">
                  <a:extLst>
                    <a:ext uri="{9D8B030D-6E8A-4147-A177-3AD203B41FA5}">
                      <a16:colId xmlns:a16="http://schemas.microsoft.com/office/drawing/2014/main" val="3074093393"/>
                    </a:ext>
                  </a:extLst>
                </a:gridCol>
                <a:gridCol w="621917">
                  <a:extLst>
                    <a:ext uri="{9D8B030D-6E8A-4147-A177-3AD203B41FA5}">
                      <a16:colId xmlns:a16="http://schemas.microsoft.com/office/drawing/2014/main" val="4216180684"/>
                    </a:ext>
                  </a:extLst>
                </a:gridCol>
              </a:tblGrid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5737026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5059948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468704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1627127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Eddy Cranberry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370424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Arrow 100 proof 50 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29602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Sprite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564582"/>
                  </a:ext>
                </a:extLst>
              </a:tr>
              <a:tr h="55918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u="none" strike="noStrike" dirty="0" err="1">
                          <a:effectLst/>
                        </a:rPr>
                        <a:t>ska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logger</a:t>
                      </a:r>
                      <a:r>
                        <a:rPr lang="es-ES" sz="1050" u="none" strike="noStrike" dirty="0">
                          <a:effectLst/>
                        </a:rPr>
                        <a:t>/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style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cold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ipa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5854779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5598712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43277"/>
                  </a:ext>
                </a:extLst>
              </a:tr>
              <a:tr h="30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Corona Bottle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479554"/>
                  </a:ext>
                </a:extLst>
              </a:tr>
              <a:tr h="55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apple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68094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B07EA9-5097-5F99-CFE1-03A1EA547E3A}"/>
              </a:ext>
            </a:extLst>
          </p:cNvPr>
          <p:cNvSpPr txBox="1"/>
          <p:nvPr/>
        </p:nvSpPr>
        <p:spPr>
          <a:xfrm>
            <a:off x="4373593" y="675758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pic>
        <p:nvPicPr>
          <p:cNvPr id="12" name="Picture 11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75125CD-F27F-85F1-6531-B805E6F4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87" y="1045090"/>
            <a:ext cx="4906884" cy="28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F1056-B086-C7EC-C9F8-9D2F73D1B650}"/>
              </a:ext>
            </a:extLst>
          </p:cNvPr>
          <p:cNvSpPr txBox="1"/>
          <p:nvPr/>
        </p:nvSpPr>
        <p:spPr>
          <a:xfrm>
            <a:off x="156233" y="44736"/>
            <a:ext cx="74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August</a:t>
            </a: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59A7DA-5811-F7AB-8AAF-54AC7F0E4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34799"/>
              </p:ext>
            </p:extLst>
          </p:nvPr>
        </p:nvGraphicFramePr>
        <p:xfrm>
          <a:off x="741872" y="1098730"/>
          <a:ext cx="2783312" cy="418251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119079">
                  <a:extLst>
                    <a:ext uri="{9D8B030D-6E8A-4147-A177-3AD203B41FA5}">
                      <a16:colId xmlns:a16="http://schemas.microsoft.com/office/drawing/2014/main" val="2644271448"/>
                    </a:ext>
                  </a:extLst>
                </a:gridCol>
                <a:gridCol w="664233">
                  <a:extLst>
                    <a:ext uri="{9D8B030D-6E8A-4147-A177-3AD203B41FA5}">
                      <a16:colId xmlns:a16="http://schemas.microsoft.com/office/drawing/2014/main" val="2810977045"/>
                    </a:ext>
                  </a:extLst>
                </a:gridCol>
              </a:tblGrid>
              <a:tr h="34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812051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pineapple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707577"/>
                  </a:ext>
                </a:extLst>
              </a:tr>
              <a:tr h="304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3441155"/>
                  </a:ext>
                </a:extLst>
              </a:tr>
              <a:tr h="3859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u="none" strike="noStrike" dirty="0" err="1">
                          <a:effectLst/>
                        </a:rPr>
                        <a:t>ska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logger</a:t>
                      </a:r>
                      <a:r>
                        <a:rPr lang="es-ES" sz="1050" u="none" strike="noStrike" dirty="0">
                          <a:effectLst/>
                        </a:rPr>
                        <a:t>/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style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cold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ipa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5564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464394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5999750"/>
                  </a:ext>
                </a:extLst>
              </a:tr>
              <a:tr h="391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823179"/>
                  </a:ext>
                </a:extLst>
              </a:tr>
              <a:tr h="391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Arrow 100 proof 50 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425941"/>
                  </a:ext>
                </a:extLst>
              </a:tr>
              <a:tr h="391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782176"/>
                  </a:ext>
                </a:extLst>
              </a:tr>
              <a:tr h="333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Eddy Cranberry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054045"/>
                  </a:ext>
                </a:extLst>
              </a:tr>
              <a:tr h="31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99shooters apple ninety nine 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129195"/>
                  </a:ext>
                </a:extLst>
              </a:tr>
              <a:tr h="293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jim</a:t>
                      </a:r>
                      <a:r>
                        <a:rPr lang="en-US" sz="1100" u="none" strike="noStrike" dirty="0">
                          <a:effectLst/>
                        </a:rPr>
                        <a:t> beam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10246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FA4DE8-8F00-10DF-2B21-13C610188325}"/>
              </a:ext>
            </a:extLst>
          </p:cNvPr>
          <p:cNvSpPr txBox="1"/>
          <p:nvPr/>
        </p:nvSpPr>
        <p:spPr>
          <a:xfrm>
            <a:off x="1020720" y="68758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89D9D9-C3D7-181D-8EBA-DD7F3597C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06233"/>
              </p:ext>
            </p:extLst>
          </p:nvPr>
        </p:nvGraphicFramePr>
        <p:xfrm>
          <a:off x="95773" y="1110082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3A8CC4-4290-8013-E661-0066F5FB1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24804"/>
              </p:ext>
            </p:extLst>
          </p:nvPr>
        </p:nvGraphicFramePr>
        <p:xfrm>
          <a:off x="3875417" y="1056908"/>
          <a:ext cx="2220583" cy="422433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73860">
                  <a:extLst>
                    <a:ext uri="{9D8B030D-6E8A-4147-A177-3AD203B41FA5}">
                      <a16:colId xmlns:a16="http://schemas.microsoft.com/office/drawing/2014/main" val="1241968253"/>
                    </a:ext>
                  </a:extLst>
                </a:gridCol>
                <a:gridCol w="646723">
                  <a:extLst>
                    <a:ext uri="{9D8B030D-6E8A-4147-A177-3AD203B41FA5}">
                      <a16:colId xmlns:a16="http://schemas.microsoft.com/office/drawing/2014/main" val="1840095675"/>
                    </a:ext>
                  </a:extLst>
                </a:gridCol>
              </a:tblGrid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794.54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29927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349.73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868252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277.4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3923791"/>
                  </a:ext>
                </a:extLst>
              </a:tr>
              <a:tr h="477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New Amsterdam Orange Vodka 1.75 c/o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263.57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441196"/>
                  </a:ext>
                </a:extLst>
              </a:tr>
              <a:tr h="403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busch</a:t>
                      </a:r>
                      <a:r>
                        <a:rPr lang="en-US" sz="1100" u="none" strike="noStrike" dirty="0">
                          <a:effectLst/>
                        </a:rPr>
                        <a:t> 12 oz single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243.89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913091"/>
                  </a:ext>
                </a:extLst>
              </a:tr>
              <a:tr h="319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svedka</a:t>
                      </a:r>
                      <a:r>
                        <a:rPr lang="en-US" sz="1100" u="none" strike="noStrike" dirty="0">
                          <a:effectLst/>
                        </a:rPr>
                        <a:t>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2466180"/>
                  </a:ext>
                </a:extLst>
              </a:tr>
              <a:tr h="34154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ska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mexican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logger</a:t>
                      </a:r>
                      <a:r>
                        <a:rPr lang="es-ES" sz="1000" u="none" strike="noStrike" dirty="0">
                          <a:effectLst/>
                        </a:rPr>
                        <a:t>/</a:t>
                      </a:r>
                      <a:r>
                        <a:rPr lang="es-ES" sz="1000" u="none" strike="noStrike" dirty="0" err="1">
                          <a:effectLst/>
                        </a:rPr>
                        <a:t>mexican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style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cold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ipa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222.99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121063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9212360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529179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Hornitos Plata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204.96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1538368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203.82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7350445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4214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CA1101-D3EA-BFF0-D7B1-0730ECDADBC7}"/>
              </a:ext>
            </a:extLst>
          </p:cNvPr>
          <p:cNvSpPr txBox="1"/>
          <p:nvPr/>
        </p:nvSpPr>
        <p:spPr>
          <a:xfrm>
            <a:off x="4071668" y="687576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pic>
        <p:nvPicPr>
          <p:cNvPr id="11" name="Picture 10" descr="A graph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2E83CD80-4504-1952-0422-61884BD54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18" y="1056908"/>
            <a:ext cx="5351735" cy="31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5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625072-4BB5-8234-BECD-638E5CF1F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93595"/>
              </p:ext>
            </p:extLst>
          </p:nvPr>
        </p:nvGraphicFramePr>
        <p:xfrm>
          <a:off x="957605" y="1110079"/>
          <a:ext cx="2812285" cy="420781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057647">
                  <a:extLst>
                    <a:ext uri="{9D8B030D-6E8A-4147-A177-3AD203B41FA5}">
                      <a16:colId xmlns:a16="http://schemas.microsoft.com/office/drawing/2014/main" val="2590643426"/>
                    </a:ext>
                  </a:extLst>
                </a:gridCol>
                <a:gridCol w="754638">
                  <a:extLst>
                    <a:ext uri="{9D8B030D-6E8A-4147-A177-3AD203B41FA5}">
                      <a16:colId xmlns:a16="http://schemas.microsoft.com/office/drawing/2014/main" val="1375240885"/>
                    </a:ext>
                  </a:extLst>
                </a:gridCol>
              </a:tblGrid>
              <a:tr h="278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468683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pineapple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815062"/>
                  </a:ext>
                </a:extLst>
              </a:tr>
              <a:tr h="358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8289660"/>
                  </a:ext>
                </a:extLst>
              </a:tr>
              <a:tr h="309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0696822"/>
                  </a:ext>
                </a:extLst>
              </a:tr>
              <a:tr h="4852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ska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mexican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logger</a:t>
                      </a:r>
                      <a:r>
                        <a:rPr lang="es-ES" sz="1000" u="none" strike="noStrike" dirty="0">
                          <a:effectLst/>
                        </a:rPr>
                        <a:t>/</a:t>
                      </a:r>
                      <a:r>
                        <a:rPr lang="es-ES" sz="1000" u="none" strike="noStrike" dirty="0" err="1">
                          <a:effectLst/>
                        </a:rPr>
                        <a:t>mexican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style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cold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ipa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932802"/>
                  </a:ext>
                </a:extLst>
              </a:tr>
              <a:tr h="408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99shooters apple ninety nine 50ml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5336575"/>
                  </a:ext>
                </a:extLst>
              </a:tr>
              <a:tr h="279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046242"/>
                  </a:ext>
                </a:extLst>
              </a:tr>
              <a:tr h="314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Bud 12oz single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859668"/>
                  </a:ext>
                </a:extLst>
              </a:tr>
              <a:tr h="295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Arrow 100 proof 50 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377840"/>
                  </a:ext>
                </a:extLst>
              </a:tr>
              <a:tr h="440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cherry/</a:t>
                      </a:r>
                      <a:r>
                        <a:rPr lang="en-US" sz="1050" u="none" strike="noStrike" dirty="0" err="1">
                          <a:effectLst/>
                        </a:rPr>
                        <a:t>blackcherry</a:t>
                      </a:r>
                      <a:r>
                        <a:rPr lang="en-US" sz="1050" u="none" strike="noStrike" dirty="0">
                          <a:effectLst/>
                        </a:rPr>
                        <a:t>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3608308"/>
                  </a:ext>
                </a:extLst>
              </a:tr>
              <a:tr h="287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yukon</a:t>
                      </a:r>
                      <a:r>
                        <a:rPr lang="en-US" sz="1100" u="none" strike="noStrike" dirty="0">
                          <a:effectLst/>
                        </a:rPr>
                        <a:t> jack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535815"/>
                  </a:ext>
                </a:extLst>
              </a:tr>
              <a:tr h="34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blue raspberry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1410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DB3D3C-27E8-A0AC-298F-F18B8F5D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78337"/>
              </p:ext>
            </p:extLst>
          </p:nvPr>
        </p:nvGraphicFramePr>
        <p:xfrm>
          <a:off x="95773" y="1110082"/>
          <a:ext cx="861833" cy="42078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1833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0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654025-6907-5D7F-10F7-670C47E0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51129"/>
              </p:ext>
            </p:extLst>
          </p:nvPr>
        </p:nvGraphicFramePr>
        <p:xfrm>
          <a:off x="4071668" y="1110080"/>
          <a:ext cx="2277374" cy="4207811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7872">
                  <a:extLst>
                    <a:ext uri="{9D8B030D-6E8A-4147-A177-3AD203B41FA5}">
                      <a16:colId xmlns:a16="http://schemas.microsoft.com/office/drawing/2014/main" val="3082876677"/>
                    </a:ext>
                  </a:extLst>
                </a:gridCol>
                <a:gridCol w="619502">
                  <a:extLst>
                    <a:ext uri="{9D8B030D-6E8A-4147-A177-3AD203B41FA5}">
                      <a16:colId xmlns:a16="http://schemas.microsoft.com/office/drawing/2014/main" val="313346838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001753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Jameson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68478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271.58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847544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Titos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253.82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6649623"/>
                  </a:ext>
                </a:extLst>
              </a:tr>
              <a:tr h="407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Espolon</a:t>
                      </a:r>
                      <a:r>
                        <a:rPr lang="en-US" sz="1100" u="none" strike="noStrike" dirty="0">
                          <a:effectLst/>
                        </a:rPr>
                        <a:t> Plata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315853"/>
                  </a:ext>
                </a:extLst>
              </a:tr>
              <a:tr h="37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not in database yet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219.35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9968714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Bud 12oz single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212.68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998202"/>
                  </a:ext>
                </a:extLst>
              </a:tr>
              <a:tr h="50777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u="none" strike="noStrike" dirty="0" err="1">
                          <a:effectLst/>
                        </a:rPr>
                        <a:t>ska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logger</a:t>
                      </a:r>
                      <a:r>
                        <a:rPr lang="es-ES" sz="1050" u="none" strike="noStrike" dirty="0">
                          <a:effectLst/>
                        </a:rPr>
                        <a:t>/</a:t>
                      </a:r>
                      <a:r>
                        <a:rPr lang="es-ES" sz="1050" u="none" strike="noStrike" dirty="0" err="1">
                          <a:effectLst/>
                        </a:rPr>
                        <a:t>mexican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style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cold</a:t>
                      </a:r>
                      <a:r>
                        <a:rPr lang="es-ES" sz="1050" u="none" strike="noStrike" dirty="0">
                          <a:effectLst/>
                        </a:rPr>
                        <a:t> </a:t>
                      </a:r>
                      <a:r>
                        <a:rPr lang="es-ES" sz="1050" u="none" strike="noStrike" dirty="0" err="1">
                          <a:effectLst/>
                        </a:rPr>
                        <a:t>ipa</a:t>
                      </a:r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471594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646239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191.52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96908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185.76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63569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30pk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181.14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520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979DA9-9E51-37B6-C158-977AE9A9EC38}"/>
              </a:ext>
            </a:extLst>
          </p:cNvPr>
          <p:cNvSpPr txBox="1"/>
          <p:nvPr/>
        </p:nvSpPr>
        <p:spPr>
          <a:xfrm>
            <a:off x="999418" y="74074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B9320-0D80-4625-93F3-F7846F9051AB}"/>
              </a:ext>
            </a:extLst>
          </p:cNvPr>
          <p:cNvSpPr txBox="1"/>
          <p:nvPr/>
        </p:nvSpPr>
        <p:spPr>
          <a:xfrm>
            <a:off x="4071668" y="687576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C6D62-0B27-E2F1-9314-43D637C6B783}"/>
              </a:ext>
            </a:extLst>
          </p:cNvPr>
          <p:cNvSpPr txBox="1"/>
          <p:nvPr/>
        </p:nvSpPr>
        <p:spPr>
          <a:xfrm>
            <a:off x="156232" y="44736"/>
            <a:ext cx="126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September</a:t>
            </a:r>
            <a:r>
              <a:rPr lang="en-US" dirty="0"/>
              <a:t> 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3874181D-7934-9855-6356-557E3C2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68" y="1110079"/>
            <a:ext cx="5555559" cy="31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E3E114-0E4F-6667-BE3C-DC3A1E64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43692"/>
              </p:ext>
            </p:extLst>
          </p:nvPr>
        </p:nvGraphicFramePr>
        <p:xfrm>
          <a:off x="900826" y="1077447"/>
          <a:ext cx="2765400" cy="43249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04080">
                  <a:extLst>
                    <a:ext uri="{9D8B030D-6E8A-4147-A177-3AD203B41FA5}">
                      <a16:colId xmlns:a16="http://schemas.microsoft.com/office/drawing/2014/main" val="3160101068"/>
                    </a:ext>
                  </a:extLst>
                </a:gridCol>
                <a:gridCol w="561320">
                  <a:extLst>
                    <a:ext uri="{9D8B030D-6E8A-4147-A177-3AD203B41FA5}">
                      <a16:colId xmlns:a16="http://schemas.microsoft.com/office/drawing/2014/main" val="1004621825"/>
                    </a:ext>
                  </a:extLst>
                </a:gridCol>
              </a:tblGrid>
              <a:tr h="356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301436"/>
                  </a:ext>
                </a:extLst>
              </a:tr>
              <a:tr h="328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skol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6695424"/>
                  </a:ext>
                </a:extLst>
              </a:tr>
              <a:tr h="374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7601401"/>
                  </a:ext>
                </a:extLst>
              </a:tr>
              <a:tr h="398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99shooters pineapple ninety nine 50ml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135943"/>
                  </a:ext>
                </a:extLst>
              </a:tr>
              <a:tr h="358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99shooters strawberry ninety nine 50ml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023653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Arrow 100 proof 50 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319817"/>
                  </a:ext>
                </a:extLst>
              </a:tr>
              <a:tr h="358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Ska Euphoria 12oz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1747318"/>
                  </a:ext>
                </a:extLst>
              </a:tr>
              <a:tr h="37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99shooters blue raspberry ninety nine 50ml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197794"/>
                  </a:ext>
                </a:extLst>
              </a:tr>
              <a:tr h="328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5651264"/>
                  </a:ext>
                </a:extLst>
              </a:tr>
              <a:tr h="34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busch</a:t>
                      </a:r>
                      <a:r>
                        <a:rPr lang="en-US" sz="1100" u="none" strike="noStrike" dirty="0">
                          <a:effectLst/>
                        </a:rPr>
                        <a:t> 12 oz single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056014"/>
                  </a:ext>
                </a:extLst>
              </a:tr>
              <a:tr h="327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99shooters apple ninety nine 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7280934"/>
                  </a:ext>
                </a:extLst>
              </a:tr>
              <a:tr h="44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Coors Light 12oz Can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1855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8AB189-E37F-0D24-729C-961E73F09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75244"/>
              </p:ext>
            </p:extLst>
          </p:nvPr>
        </p:nvGraphicFramePr>
        <p:xfrm>
          <a:off x="95774" y="1077447"/>
          <a:ext cx="805052" cy="42404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5052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DD4B71-1E06-C4EE-68BA-0906A3D1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64222"/>
              </p:ext>
            </p:extLst>
          </p:nvPr>
        </p:nvGraphicFramePr>
        <p:xfrm>
          <a:off x="4106175" y="1077448"/>
          <a:ext cx="2380889" cy="432495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70374">
                  <a:extLst>
                    <a:ext uri="{9D8B030D-6E8A-4147-A177-3AD203B41FA5}">
                      <a16:colId xmlns:a16="http://schemas.microsoft.com/office/drawing/2014/main" val="170722969"/>
                    </a:ext>
                  </a:extLst>
                </a:gridCol>
                <a:gridCol w="810515">
                  <a:extLst>
                    <a:ext uri="{9D8B030D-6E8A-4147-A177-3AD203B41FA5}">
                      <a16:colId xmlns:a16="http://schemas.microsoft.com/office/drawing/2014/main" val="248793774"/>
                    </a:ext>
                  </a:extLst>
                </a:gridCol>
              </a:tblGrid>
              <a:tr h="32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799.93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63300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362.6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654654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Hornitos Plata 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342.28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747450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293.96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27842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282.52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0199130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273.48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150780"/>
                  </a:ext>
                </a:extLst>
              </a:tr>
              <a:tr h="394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Espolon</a:t>
                      </a:r>
                      <a:r>
                        <a:rPr lang="en-US" sz="1100" u="none" strike="noStrike" dirty="0">
                          <a:effectLst/>
                        </a:rPr>
                        <a:t> Plata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248.67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010591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Jack Daniels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212.29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464643"/>
                  </a:ext>
                </a:extLst>
              </a:tr>
              <a:tr h="457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191.39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3201315"/>
                  </a:ext>
                </a:extLst>
              </a:tr>
              <a:tr h="377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653660"/>
                  </a:ext>
                </a:extLst>
              </a:tr>
              <a:tr h="396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vodka from texas 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5655228"/>
                  </a:ext>
                </a:extLst>
              </a:tr>
              <a:tr h="411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181.22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2541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A89705-E8C4-4863-36F9-DCC6FD217295}"/>
              </a:ext>
            </a:extLst>
          </p:cNvPr>
          <p:cNvSpPr txBox="1"/>
          <p:nvPr/>
        </p:nvSpPr>
        <p:spPr>
          <a:xfrm>
            <a:off x="4071668" y="687576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F640D-03EA-35FD-B9F6-3C4A8682275A}"/>
              </a:ext>
            </a:extLst>
          </p:cNvPr>
          <p:cNvSpPr txBox="1"/>
          <p:nvPr/>
        </p:nvSpPr>
        <p:spPr>
          <a:xfrm>
            <a:off x="900826" y="687576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34F9E-0CE7-312C-7224-2C6753BB28AC}"/>
              </a:ext>
            </a:extLst>
          </p:cNvPr>
          <p:cNvSpPr txBox="1"/>
          <p:nvPr/>
        </p:nvSpPr>
        <p:spPr>
          <a:xfrm>
            <a:off x="156232" y="44736"/>
            <a:ext cx="126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October</a:t>
            </a:r>
            <a:r>
              <a:rPr lang="en-US" dirty="0"/>
              <a:t> 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C873A14-844B-64B3-1721-C9BAA30B8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71" y="1056908"/>
            <a:ext cx="5427655" cy="31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3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6D0D77-5E58-8438-5D2D-274E7EC7C056}"/>
              </a:ext>
            </a:extLst>
          </p:cNvPr>
          <p:cNvSpPr txBox="1"/>
          <p:nvPr/>
        </p:nvSpPr>
        <p:spPr>
          <a:xfrm>
            <a:off x="4063639" y="209495"/>
            <a:ext cx="274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Quantity Sold: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86AF3-D872-EAD2-11FE-FA1E5EFEB2AB}"/>
              </a:ext>
            </a:extLst>
          </p:cNvPr>
          <p:cNvSpPr txBox="1"/>
          <p:nvPr/>
        </p:nvSpPr>
        <p:spPr>
          <a:xfrm>
            <a:off x="5537985" y="1406335"/>
            <a:ext cx="55985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Beer Accounts for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49.7%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total amount sold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second, follows Spirits with 27.9%.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BB0EB-4751-158E-549C-570C5FCA963D}"/>
              </a:ext>
            </a:extLst>
          </p:cNvPr>
          <p:cNvSpPr txBox="1"/>
          <p:nvPr/>
        </p:nvSpPr>
        <p:spPr>
          <a:xfrm>
            <a:off x="11363864" y="0"/>
            <a:ext cx="189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Categorical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0AC8CCE-B491-2757-FE57-DB0F8E480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48386"/>
              </p:ext>
            </p:extLst>
          </p:nvPr>
        </p:nvGraphicFramePr>
        <p:xfrm>
          <a:off x="362309" y="923026"/>
          <a:ext cx="3968151" cy="542109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066364">
                  <a:extLst>
                    <a:ext uri="{9D8B030D-6E8A-4147-A177-3AD203B41FA5}">
                      <a16:colId xmlns:a16="http://schemas.microsoft.com/office/drawing/2014/main" val="487672747"/>
                    </a:ext>
                  </a:extLst>
                </a:gridCol>
                <a:gridCol w="1901787">
                  <a:extLst>
                    <a:ext uri="{9D8B030D-6E8A-4147-A177-3AD203B41FA5}">
                      <a16:colId xmlns:a16="http://schemas.microsoft.com/office/drawing/2014/main" val="4093502680"/>
                    </a:ext>
                  </a:extLst>
                </a:gridCol>
              </a:tblGrid>
              <a:tr h="866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</a:rPr>
                        <a:t>Category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</a:rPr>
                        <a:t>Amt Sold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92181"/>
                  </a:ext>
                </a:extLst>
              </a:tr>
              <a:tr h="5011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Beer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771,242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458389"/>
                  </a:ext>
                </a:extLst>
              </a:tr>
              <a:tr h="346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Spirits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432,434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6047499"/>
                  </a:ext>
                </a:extLst>
              </a:tr>
              <a:tr h="346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Wine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129,715</a:t>
                      </a:r>
                      <a:endParaRPr lang="en-US" sz="14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561251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Non-Alcoholic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97,950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29946"/>
                  </a:ext>
                </a:extLst>
              </a:tr>
              <a:tr h="346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Cigarettes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57,251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3572015"/>
                  </a:ext>
                </a:extLst>
              </a:tr>
              <a:tr h="427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None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29,114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816240"/>
                  </a:ext>
                </a:extLst>
              </a:tr>
              <a:tr h="346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Accessories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18,864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1422447"/>
                  </a:ext>
                </a:extLst>
              </a:tr>
              <a:tr h="346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Food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13,318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6914138"/>
                  </a:ext>
                </a:extLst>
              </a:tr>
              <a:tr h="386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Store Account Payment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1,622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625769"/>
                  </a:ext>
                </a:extLst>
              </a:tr>
              <a:tr h="346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Discount</a:t>
                      </a:r>
                      <a:endParaRPr lang="en-US" sz="800" b="0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774</a:t>
                      </a:r>
                      <a:endParaRPr lang="en-US" sz="800" b="0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7357583"/>
                  </a:ext>
                </a:extLst>
              </a:tr>
              <a:tr h="346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Schnapps</a:t>
                      </a:r>
                      <a:endParaRPr lang="en-US" sz="800" b="0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9524242"/>
                  </a:ext>
                </a:extLst>
              </a:tr>
              <a:tr h="3640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bourbon</a:t>
                      </a:r>
                      <a:endParaRPr lang="en-US" sz="800" b="0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390968"/>
                  </a:ext>
                </a:extLst>
              </a:tr>
            </a:tbl>
          </a:graphicData>
        </a:graphic>
      </p:graphicFrame>
      <p:pic>
        <p:nvPicPr>
          <p:cNvPr id="3" name="Picture 2" descr="A graph with colorful bars&#10;&#10;Description automatically generated">
            <a:extLst>
              <a:ext uri="{FF2B5EF4-FFF2-40B4-BE49-F238E27FC236}">
                <a16:creationId xmlns:a16="http://schemas.microsoft.com/office/drawing/2014/main" id="{4E4EF5D4-17A2-A039-0CC6-CB553332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67" y="2312043"/>
            <a:ext cx="5511982" cy="38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11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AF9ACC-096D-1F8E-DE6D-FCCDD232C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27932"/>
              </p:ext>
            </p:extLst>
          </p:nvPr>
        </p:nvGraphicFramePr>
        <p:xfrm>
          <a:off x="897147" y="1017060"/>
          <a:ext cx="2674190" cy="424045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098456">
                  <a:extLst>
                    <a:ext uri="{9D8B030D-6E8A-4147-A177-3AD203B41FA5}">
                      <a16:colId xmlns:a16="http://schemas.microsoft.com/office/drawing/2014/main" val="7646828"/>
                    </a:ext>
                  </a:extLst>
                </a:gridCol>
                <a:gridCol w="575734">
                  <a:extLst>
                    <a:ext uri="{9D8B030D-6E8A-4147-A177-3AD203B41FA5}">
                      <a16:colId xmlns:a16="http://schemas.microsoft.com/office/drawing/2014/main" val="1302537607"/>
                    </a:ext>
                  </a:extLst>
                </a:gridCol>
              </a:tblGrid>
              <a:tr h="355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537408"/>
                  </a:ext>
                </a:extLst>
              </a:tr>
              <a:tr h="322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010748"/>
                  </a:ext>
                </a:extLst>
              </a:tr>
              <a:tr h="353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631409"/>
                  </a:ext>
                </a:extLst>
              </a:tr>
              <a:tr h="410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99shooters blue raspberry ninety nine 50ml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816090"/>
                  </a:ext>
                </a:extLst>
              </a:tr>
              <a:tr h="333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606664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Coors Light 12oz Can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3247270"/>
                  </a:ext>
                </a:extLst>
              </a:tr>
              <a:tr h="39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99shooters strawberry ninety nine 50ml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567135"/>
                  </a:ext>
                </a:extLst>
              </a:tr>
              <a:tr h="374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063425"/>
                  </a:ext>
                </a:extLst>
              </a:tr>
              <a:tr h="31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Arrow 100 proof 50 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8633"/>
                  </a:ext>
                </a:extLst>
              </a:tr>
              <a:tr h="333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946702"/>
                  </a:ext>
                </a:extLst>
              </a:tr>
              <a:tr h="333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Ska Euphoria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246900"/>
                  </a:ext>
                </a:extLst>
              </a:tr>
              <a:tr h="305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Arizona Hard Green Tea 22oz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6472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A5756-5C02-AD79-D80D-DCA6FC5A6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08863"/>
              </p:ext>
            </p:extLst>
          </p:nvPr>
        </p:nvGraphicFramePr>
        <p:xfrm>
          <a:off x="164785" y="1059309"/>
          <a:ext cx="805052" cy="42404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5052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B5AA7-39DA-3A44-0170-33F8A6BCE003}"/>
              </a:ext>
            </a:extLst>
          </p:cNvPr>
          <p:cNvSpPr txBox="1"/>
          <p:nvPr/>
        </p:nvSpPr>
        <p:spPr>
          <a:xfrm>
            <a:off x="156232" y="44736"/>
            <a:ext cx="126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November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6550E-46A3-0305-5315-E17FB8A536A2}"/>
              </a:ext>
            </a:extLst>
          </p:cNvPr>
          <p:cNvSpPr txBox="1"/>
          <p:nvPr/>
        </p:nvSpPr>
        <p:spPr>
          <a:xfrm>
            <a:off x="897147" y="64772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9A21A-64E0-788B-76C7-9898995F1DFF}"/>
              </a:ext>
            </a:extLst>
          </p:cNvPr>
          <p:cNvSpPr txBox="1"/>
          <p:nvPr/>
        </p:nvSpPr>
        <p:spPr>
          <a:xfrm>
            <a:off x="4146430" y="647728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C83241-8490-AE2A-6000-0B3E9239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40522"/>
              </p:ext>
            </p:extLst>
          </p:nvPr>
        </p:nvGraphicFramePr>
        <p:xfrm>
          <a:off x="3971027" y="1017059"/>
          <a:ext cx="2124973" cy="424045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444981">
                  <a:extLst>
                    <a:ext uri="{9D8B030D-6E8A-4147-A177-3AD203B41FA5}">
                      <a16:colId xmlns:a16="http://schemas.microsoft.com/office/drawing/2014/main" val="3011267794"/>
                    </a:ext>
                  </a:extLst>
                </a:gridCol>
                <a:gridCol w="679992">
                  <a:extLst>
                    <a:ext uri="{9D8B030D-6E8A-4147-A177-3AD203B41FA5}">
                      <a16:colId xmlns:a16="http://schemas.microsoft.com/office/drawing/2014/main" val="2765505781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803.58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642004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8620225"/>
                  </a:ext>
                </a:extLst>
              </a:tr>
              <a:tr h="38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Hornitos Plata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288.21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7240720"/>
                  </a:ext>
                </a:extLst>
              </a:tr>
              <a:tr h="37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279.93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8936839"/>
                  </a:ext>
                </a:extLst>
              </a:tr>
              <a:tr h="356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246.42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032761"/>
                  </a:ext>
                </a:extLst>
              </a:tr>
              <a:tr h="382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2999065"/>
                  </a:ext>
                </a:extLst>
              </a:tr>
              <a:tr h="366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192.25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925933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buffalo trace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185.25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4383933"/>
                  </a:ext>
                </a:extLst>
              </a:tr>
              <a:tr h="391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svedka</a:t>
                      </a:r>
                      <a:r>
                        <a:rPr lang="en-US" sz="1100" u="none" strike="noStrike" dirty="0">
                          <a:effectLst/>
                        </a:rPr>
                        <a:t>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336155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Bud 12oz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991863"/>
                  </a:ext>
                </a:extLst>
              </a:tr>
              <a:tr h="39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Coors Light 12oz Can Single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161.76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521393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1497728-3EFB-9957-12DB-B62DC570F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93" y="1017059"/>
            <a:ext cx="5257003" cy="30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D1D20-704C-DA52-1694-541478C0FBE2}"/>
              </a:ext>
            </a:extLst>
          </p:cNvPr>
          <p:cNvSpPr txBox="1"/>
          <p:nvPr/>
        </p:nvSpPr>
        <p:spPr>
          <a:xfrm>
            <a:off x="156232" y="44736"/>
            <a:ext cx="126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</a:rPr>
              <a:t>December</a:t>
            </a: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02F40-7CEB-4A67-4B4A-8432EEC1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49361"/>
              </p:ext>
            </p:extLst>
          </p:nvPr>
        </p:nvGraphicFramePr>
        <p:xfrm>
          <a:off x="164785" y="1059309"/>
          <a:ext cx="805052" cy="42404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5052">
                  <a:extLst>
                    <a:ext uri="{9D8B030D-6E8A-4147-A177-3AD203B41FA5}">
                      <a16:colId xmlns:a16="http://schemas.microsoft.com/office/drawing/2014/main" val="3045283391"/>
                    </a:ext>
                  </a:extLst>
                </a:gridCol>
              </a:tblGrid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350643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53934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240112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52465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74145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01406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662443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704885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008786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680028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625829"/>
                  </a:ext>
                </a:extLst>
              </a:tr>
              <a:tr h="353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4615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2E499-CEEB-B8CB-15D1-3C93C8B62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25054"/>
              </p:ext>
            </p:extLst>
          </p:nvPr>
        </p:nvGraphicFramePr>
        <p:xfrm>
          <a:off x="969836" y="1059309"/>
          <a:ext cx="2627379" cy="424045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062464">
                  <a:extLst>
                    <a:ext uri="{9D8B030D-6E8A-4147-A177-3AD203B41FA5}">
                      <a16:colId xmlns:a16="http://schemas.microsoft.com/office/drawing/2014/main" val="2943977947"/>
                    </a:ext>
                  </a:extLst>
                </a:gridCol>
                <a:gridCol w="564915">
                  <a:extLst>
                    <a:ext uri="{9D8B030D-6E8A-4147-A177-3AD203B41FA5}">
                      <a16:colId xmlns:a16="http://schemas.microsoft.com/office/drawing/2014/main" val="1025969635"/>
                    </a:ext>
                  </a:extLst>
                </a:gridCol>
              </a:tblGrid>
              <a:tr h="376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1568396"/>
                  </a:ext>
                </a:extLst>
              </a:tr>
              <a:tr h="330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skol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994641"/>
                  </a:ext>
                </a:extLst>
              </a:tr>
              <a:tr h="330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Arrow 100 proof 50 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575019"/>
                  </a:ext>
                </a:extLst>
              </a:tr>
              <a:tr h="395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887725"/>
                  </a:ext>
                </a:extLst>
              </a:tr>
              <a:tr h="364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strawberry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656980"/>
                  </a:ext>
                </a:extLst>
              </a:tr>
              <a:tr h="330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Ska Euphoria 12oz Can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2056123"/>
                  </a:ext>
                </a:extLst>
              </a:tr>
              <a:tr h="433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fruit punch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957957"/>
                  </a:ext>
                </a:extLst>
              </a:tr>
              <a:tr h="341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jim</a:t>
                      </a:r>
                      <a:r>
                        <a:rPr lang="en-US" sz="1100" u="none" strike="noStrike" dirty="0">
                          <a:effectLst/>
                        </a:rPr>
                        <a:t> beam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4978715"/>
                  </a:ext>
                </a:extLst>
              </a:tr>
              <a:tr h="344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99shooters pineapple ninety nine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71815"/>
                  </a:ext>
                </a:extLst>
              </a:tr>
              <a:tr h="330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21989"/>
                  </a:ext>
                </a:extLst>
              </a:tr>
              <a:tr h="330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Sprite 12oz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644762"/>
                  </a:ext>
                </a:extLst>
              </a:tr>
              <a:tr h="330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16oz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29650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6A158A-345D-E3B3-871D-026002E25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4106"/>
              </p:ext>
            </p:extLst>
          </p:nvPr>
        </p:nvGraphicFramePr>
        <p:xfrm>
          <a:off x="3932087" y="1059309"/>
          <a:ext cx="2278931" cy="424045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691438">
                  <a:extLst>
                    <a:ext uri="{9D8B030D-6E8A-4147-A177-3AD203B41FA5}">
                      <a16:colId xmlns:a16="http://schemas.microsoft.com/office/drawing/2014/main" val="3914384286"/>
                    </a:ext>
                  </a:extLst>
                </a:gridCol>
                <a:gridCol w="587493">
                  <a:extLst>
                    <a:ext uri="{9D8B030D-6E8A-4147-A177-3AD203B41FA5}">
                      <a16:colId xmlns:a16="http://schemas.microsoft.com/office/drawing/2014/main" val="980851953"/>
                    </a:ext>
                  </a:extLst>
                </a:gridCol>
              </a:tblGrid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879.29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2642270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Hornitos Plata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347.33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0388837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Titos 750ml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305.62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8407215"/>
                  </a:ext>
                </a:extLst>
              </a:tr>
              <a:tr h="370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titos</a:t>
                      </a:r>
                      <a:r>
                        <a:rPr lang="en-US" sz="1050" u="none" strike="noStrike" dirty="0">
                          <a:effectLst/>
                        </a:rPr>
                        <a:t> vodka from </a:t>
                      </a:r>
                      <a:r>
                        <a:rPr lang="en-US" sz="1050" u="none" strike="noStrike" dirty="0" err="1">
                          <a:effectLst/>
                        </a:rPr>
                        <a:t>texas</a:t>
                      </a:r>
                      <a:r>
                        <a:rPr lang="en-US" sz="1050" u="none" strike="noStrike" dirty="0">
                          <a:effectLst/>
                        </a:rPr>
                        <a:t> 175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1803699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251.78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666314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pbr 12oz 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8482599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223.01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492450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skol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206.4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865714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svedka</a:t>
                      </a:r>
                      <a:r>
                        <a:rPr lang="en-US" sz="1100" u="none" strike="noStrike" dirty="0">
                          <a:effectLst/>
                        </a:rPr>
                        <a:t>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183.17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2083677"/>
                  </a:ext>
                </a:extLst>
              </a:tr>
              <a:tr h="397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Coors Light 12oz Can Single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177.77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8841699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Jack Daniels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168.22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192144"/>
                  </a:ext>
                </a:extLst>
              </a:tr>
              <a:tr h="400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Familia Camarena Silver 50ml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166.83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50980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DB5CAD-6D86-11D9-C59C-5F896C676CB2}"/>
              </a:ext>
            </a:extLst>
          </p:cNvPr>
          <p:cNvSpPr txBox="1"/>
          <p:nvPr/>
        </p:nvSpPr>
        <p:spPr>
          <a:xfrm>
            <a:off x="897147" y="64772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Qty. Sold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47E4-C796-9EBC-F19E-BEF3EFD4CFC7}"/>
              </a:ext>
            </a:extLst>
          </p:cNvPr>
          <p:cNvSpPr txBox="1"/>
          <p:nvPr/>
        </p:nvSpPr>
        <p:spPr>
          <a:xfrm>
            <a:off x="4146430" y="647728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Profitable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09AD3FF0-3DE0-012F-C031-1F8CC606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81" y="1017060"/>
            <a:ext cx="5492034" cy="3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1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DDB15-226A-D6BB-B1BC-DA85A69C23D3}"/>
              </a:ext>
            </a:extLst>
          </p:cNvPr>
          <p:cNvSpPr txBox="1"/>
          <p:nvPr/>
        </p:nvSpPr>
        <p:spPr>
          <a:xfrm>
            <a:off x="797856" y="1397675"/>
            <a:ext cx="4531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4,088 products that did not make a single sale in all 12 months.</a:t>
            </a:r>
            <a:br>
              <a:rPr lang="en-US" dirty="0"/>
            </a:br>
            <a:r>
              <a:rPr lang="en-US" dirty="0"/>
              <a:t>(Too large to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12 Sellers accumulated up to </a:t>
            </a:r>
            <a:r>
              <a:rPr lang="en-US" dirty="0">
                <a:solidFill>
                  <a:srgbClr val="FFC000"/>
                </a:solidFill>
              </a:rPr>
              <a:t>22,878</a:t>
            </a:r>
            <a:r>
              <a:rPr lang="en-US" dirty="0"/>
              <a:t> sold </a:t>
            </a:r>
            <a:br>
              <a:rPr lang="en-US" dirty="0"/>
            </a:br>
            <a:r>
              <a:rPr lang="en-US" dirty="0"/>
              <a:t>(Tips/Discounts filtered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180,501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products sold in total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C8672-382D-B6C1-19D8-D26DD9BCED0C}"/>
              </a:ext>
            </a:extLst>
          </p:cNvPr>
          <p:cNvSpPr txBox="1"/>
          <p:nvPr/>
        </p:nvSpPr>
        <p:spPr>
          <a:xfrm>
            <a:off x="388189" y="120770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 Recap</a:t>
            </a:r>
          </a:p>
        </p:txBody>
      </p:sp>
    </p:spTree>
    <p:extLst>
      <p:ext uri="{BB962C8B-B14F-4D97-AF65-F5344CB8AC3E}">
        <p14:creationId xmlns:p14="http://schemas.microsoft.com/office/powerpoint/2010/main" val="380077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E5CED5-E0D6-344B-EE44-CF59DF999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6180"/>
              </p:ext>
            </p:extLst>
          </p:nvPr>
        </p:nvGraphicFramePr>
        <p:xfrm>
          <a:off x="776319" y="1210326"/>
          <a:ext cx="1728342" cy="431166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28342">
                  <a:extLst>
                    <a:ext uri="{9D8B030D-6E8A-4147-A177-3AD203B41FA5}">
                      <a16:colId xmlns:a16="http://schemas.microsoft.com/office/drawing/2014/main" val="1119669759"/>
                    </a:ext>
                  </a:extLst>
                </a:gridCol>
              </a:tblGrid>
              <a:tr h="420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Alcohol</a:t>
                      </a:r>
                      <a:endParaRPr lang="en-US" sz="1200" b="1" i="0" u="none" strike="noStrike" dirty="0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106966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fireball 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9421538"/>
                  </a:ext>
                </a:extLst>
              </a:tr>
              <a:tr h="29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12oz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010339"/>
                  </a:ext>
                </a:extLst>
              </a:tr>
              <a:tr h="276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Titos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1137388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Jameson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10739"/>
                  </a:ext>
                </a:extLst>
              </a:tr>
              <a:tr h="33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Hornitos Plata 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6591107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skol 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359175"/>
                  </a:ext>
                </a:extLst>
              </a:tr>
              <a:tr h="336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svedka 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2514029"/>
                  </a:ext>
                </a:extLst>
              </a:tr>
              <a:tr h="372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busch 12 oz single can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105000"/>
                  </a:ext>
                </a:extLst>
              </a:tr>
              <a:tr h="327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Espolon Plata 750ml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396184"/>
                  </a:ext>
                </a:extLst>
              </a:tr>
              <a:tr h="29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Bud 12oz single can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534470"/>
                  </a:ext>
                </a:extLst>
              </a:tr>
              <a:tr h="343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titos</a:t>
                      </a:r>
                      <a:r>
                        <a:rPr lang="en-US" sz="1050" u="none" strike="noStrike" dirty="0">
                          <a:effectLst/>
                        </a:rPr>
                        <a:t> vodka from </a:t>
                      </a:r>
                      <a:r>
                        <a:rPr lang="en-US" sz="1050" u="none" strike="noStrike" dirty="0" err="1">
                          <a:effectLst/>
                        </a:rPr>
                        <a:t>texas</a:t>
                      </a:r>
                      <a:r>
                        <a:rPr lang="en-US" sz="1050" u="none" strike="noStrike" dirty="0">
                          <a:effectLst/>
                        </a:rPr>
                        <a:t> 175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257818"/>
                  </a:ext>
                </a:extLst>
              </a:tr>
              <a:tr h="363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pbr</a:t>
                      </a:r>
                      <a:r>
                        <a:rPr lang="en-US" sz="1100" u="none" strike="noStrike" dirty="0">
                          <a:effectLst/>
                        </a:rPr>
                        <a:t> 16oz 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57611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347358-C540-D258-216C-C259E5647A5C}"/>
              </a:ext>
            </a:extLst>
          </p:cNvPr>
          <p:cNvSpPr txBox="1"/>
          <p:nvPr/>
        </p:nvSpPr>
        <p:spPr>
          <a:xfrm>
            <a:off x="388189" y="120769"/>
            <a:ext cx="2116472" cy="37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 Recap 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5462A-CB63-2C4B-0958-48448F53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599"/>
              </p:ext>
            </p:extLst>
          </p:nvPr>
        </p:nvGraphicFramePr>
        <p:xfrm>
          <a:off x="2504661" y="1210324"/>
          <a:ext cx="1109808" cy="43116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09808">
                  <a:extLst>
                    <a:ext uri="{9D8B030D-6E8A-4147-A177-3AD203B41FA5}">
                      <a16:colId xmlns:a16="http://schemas.microsoft.com/office/drawing/2014/main" val="3140994630"/>
                    </a:ext>
                  </a:extLst>
                </a:gridCol>
              </a:tblGrid>
              <a:tr h="423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Profit</a:t>
                      </a:r>
                      <a:endParaRPr lang="en-US" sz="1200" b="1" i="0" u="none" strike="noStrike" dirty="0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56993"/>
                  </a:ext>
                </a:extLst>
              </a:tr>
              <a:tr h="3390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$10,797.63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6404319"/>
                  </a:ext>
                </a:extLst>
              </a:tr>
              <a:tr h="278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$3,153.64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3517135"/>
                  </a:ext>
                </a:extLst>
              </a:tr>
              <a:tr h="276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$3,107.26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6751271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$3,055.60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437109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$2,447.87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245187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$2,431.56</a:t>
                      </a:r>
                      <a:endParaRPr lang="en-US" sz="11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921669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$2,374.27</a:t>
                      </a:r>
                      <a:endParaRPr lang="en-US" sz="11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9702454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$2,199.10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962485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$2,124.23</a:t>
                      </a:r>
                      <a:endParaRPr lang="en-US" sz="11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617842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$1,966.95</a:t>
                      </a:r>
                      <a:endParaRPr lang="en-US" sz="11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926044"/>
                  </a:ext>
                </a:extLst>
              </a:tr>
              <a:tr h="329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$1,934.72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718338"/>
                  </a:ext>
                </a:extLst>
              </a:tr>
              <a:tr h="359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$1,886.15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9284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D101F6-7069-B6A7-25E3-9647E212C952}"/>
              </a:ext>
            </a:extLst>
          </p:cNvPr>
          <p:cNvSpPr txBox="1"/>
          <p:nvPr/>
        </p:nvSpPr>
        <p:spPr>
          <a:xfrm>
            <a:off x="4356339" y="1210324"/>
            <a:ext cx="3062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ptos Narrow" panose="020B0004020202020204" pitchFamily="34" charset="0"/>
              </a:rPr>
              <a:t>$300,452.55 </a:t>
            </a:r>
            <a:r>
              <a:rPr lang="en-US" sz="2000" b="0" i="0" u="none" strike="noStrike" dirty="0">
                <a:effectLst/>
                <a:latin typeface="Aptos Narrow" panose="020B0004020202020204" pitchFamily="34" charset="0"/>
              </a:rPr>
              <a:t>Total Profit </a:t>
            </a:r>
            <a:br>
              <a:rPr lang="en-US" sz="2000" b="0" i="0" u="none" strike="noStrike" dirty="0">
                <a:effectLst/>
                <a:latin typeface="Aptos Narrow" panose="020B0004020202020204" pitchFamily="34" charset="0"/>
              </a:rPr>
            </a:br>
            <a:r>
              <a:rPr lang="en-US" sz="2000" b="0" i="0" u="none" strike="noStrike" dirty="0">
                <a:effectLst/>
                <a:latin typeface="Aptos Narrow" panose="020B0004020202020204" pitchFamily="34" charset="0"/>
              </a:rPr>
              <a:t>(After deductions of tips/discounts/coupons/etc.)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The 28 Products on the right are all the products that netted a loss, anywhere from </a:t>
            </a:r>
            <a:br>
              <a:rPr lang="en-US" sz="2000" dirty="0"/>
            </a:br>
            <a:r>
              <a:rPr lang="en-US" sz="2000" dirty="0"/>
              <a:t>-1 cent to -$14.17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8DCAB4-BF6D-D996-E132-E61269B99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75240"/>
              </p:ext>
            </p:extLst>
          </p:nvPr>
        </p:nvGraphicFramePr>
        <p:xfrm>
          <a:off x="8816197" y="198408"/>
          <a:ext cx="2823772" cy="632482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23772">
                  <a:extLst>
                    <a:ext uri="{9D8B030D-6E8A-4147-A177-3AD203B41FA5}">
                      <a16:colId xmlns:a16="http://schemas.microsoft.com/office/drawing/2014/main" val="3909122344"/>
                    </a:ext>
                  </a:extLst>
                </a:gridCol>
              </a:tblGrid>
              <a:tr h="233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Marble Farm House Ale 750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644286821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Athletic Brewing Oktoberfest/first ride 6pk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568025834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cascina ballarin tre ciabot barolo c/o</a:t>
                      </a:r>
                      <a:endParaRPr lang="it-IT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785746440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Kermit</a:t>
                      </a:r>
                      <a:r>
                        <a:rPr lang="fr-FR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Lynch VDP Vaucluse Blanc</a:t>
                      </a:r>
                      <a:endParaRPr lang="fr-FR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4075511815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C00000"/>
                          </a:solidFill>
                          <a:effectLst/>
                        </a:rPr>
                        <a:t>Sean Minor Four Bears Chardonnay</a:t>
                      </a:r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1016482066"/>
                  </a:ext>
                </a:extLst>
              </a:tr>
              <a:tr h="168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C00000"/>
                          </a:solidFill>
                          <a:effectLst/>
                        </a:rPr>
                        <a:t>Ironstone Cab Franc</a:t>
                      </a:r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570086891"/>
                  </a:ext>
                </a:extLst>
              </a:tr>
              <a:tr h="189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Regio Old Vine Zinfandel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1207407910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Cesari Justo Rosso special buy*</a:t>
                      </a:r>
                      <a:endParaRPr lang="it-IT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973974819"/>
                  </a:ext>
                </a:extLst>
              </a:tr>
              <a:tr h="2467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Chateau Champs de Durand Puisseguin Saint-Emilion</a:t>
                      </a:r>
                      <a:endParaRPr lang="fr-FR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1503876307"/>
                  </a:ext>
                </a:extLst>
              </a:tr>
              <a:tr h="185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C00000"/>
                          </a:solidFill>
                          <a:effectLst/>
                        </a:rPr>
                        <a:t>shannon ridge cabernet</a:t>
                      </a:r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067408184"/>
                  </a:ext>
                </a:extLst>
              </a:tr>
              <a:tr h="198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Tieton</a:t>
                      </a:r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Imperial Apple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741935249"/>
                  </a:ext>
                </a:extLst>
              </a:tr>
              <a:tr h="212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C00000"/>
                          </a:solidFill>
                          <a:effectLst/>
                        </a:rPr>
                        <a:t>*Port Brewing Wipeout IPA</a:t>
                      </a:r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326686060"/>
                  </a:ext>
                </a:extLst>
              </a:tr>
              <a:tr h="212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Einstok</a:t>
                      </a:r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Arctic Berry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465299989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C00000"/>
                          </a:solidFill>
                          <a:effectLst/>
                        </a:rPr>
                        <a:t>Melvin Killer Bees Blonde 12oz *</a:t>
                      </a:r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27531366"/>
                  </a:ext>
                </a:extLst>
              </a:tr>
              <a:tr h="367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Left Hand Good Juju / Fade to Black/Well Played/Peach </a:t>
                      </a:r>
                      <a:r>
                        <a:rPr lang="en-US" sz="8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Beerlini</a:t>
                      </a:r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Seasonal/Oktoberfest/</a:t>
                      </a:r>
                      <a:r>
                        <a:rPr lang="en-US" sz="8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Pixan</a:t>
                      </a:r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Pepper porter/S'mores milk stout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51581419"/>
                  </a:ext>
                </a:extLst>
              </a:tr>
              <a:tr h="22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Cattin Sauvage Pinot Noir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737066360"/>
                  </a:ext>
                </a:extLst>
              </a:tr>
              <a:tr h="195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Gentleman Jack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1773750027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Colorado Native Juicy IPA variety 12pack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4214361106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Boost Oxygen Menthol 22 oz can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958950352"/>
                  </a:ext>
                </a:extLst>
              </a:tr>
              <a:tr h="166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C00000"/>
                          </a:solidFill>
                          <a:effectLst/>
                        </a:rPr>
                        <a:t>Riff Raff Plebian Porter 12oz</a:t>
                      </a:r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4141664219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sv-SE" sz="800" u="none" strike="noStrike">
                          <a:solidFill>
                            <a:srgbClr val="C00000"/>
                          </a:solidFill>
                          <a:effectLst/>
                        </a:rPr>
                        <a:t>Social Pumpkin Chai Sparkling Sake c/o</a:t>
                      </a:r>
                      <a:endParaRPr lang="sv-SE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4004344909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*Toppling Goliath Pompeii Beach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1853288289"/>
                  </a:ext>
                </a:extLst>
              </a:tr>
              <a:tr h="183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Monster Java Mean Bean*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774956237"/>
                  </a:ext>
                </a:extLst>
              </a:tr>
              <a:tr h="24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C00000"/>
                          </a:solidFill>
                          <a:effectLst/>
                        </a:rPr>
                        <a:t>19 Crimes Snoop Dog Cali Red Blend</a:t>
                      </a:r>
                      <a:endParaRPr lang="en-US" sz="8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324262140"/>
                  </a:ext>
                </a:extLst>
              </a:tr>
              <a:tr h="194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Browne Tribute Red Blend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3820385318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Cantera Negra Tequila Extra Anejo</a:t>
                      </a:r>
                      <a:endParaRPr lang="pt-BR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741758219"/>
                  </a:ext>
                </a:extLst>
              </a:tr>
              <a:tr h="252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Chalk Hill Chard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798347522"/>
                  </a:ext>
                </a:extLst>
              </a:tr>
              <a:tr h="22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Cape Heights Chenin Blanc</a:t>
                      </a:r>
                      <a:endParaRPr 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04" marR="6004" marT="6004" marB="0" anchor="ctr"/>
                </a:tc>
                <a:extLst>
                  <a:ext uri="{0D108BD9-81ED-4DB2-BD59-A6C34878D82A}">
                    <a16:rowId xmlns:a16="http://schemas.microsoft.com/office/drawing/2014/main" val="240872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92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0AC37D-14D6-4850-9D1C-0D46C896F660}"/>
              </a:ext>
            </a:extLst>
          </p:cNvPr>
          <p:cNvSpPr txBox="1"/>
          <p:nvPr/>
        </p:nvSpPr>
        <p:spPr>
          <a:xfrm>
            <a:off x="4356339" y="135459"/>
            <a:ext cx="326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Profit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455605-BD61-92AF-C776-D98989264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50097"/>
              </p:ext>
            </p:extLst>
          </p:nvPr>
        </p:nvGraphicFramePr>
        <p:xfrm>
          <a:off x="814387" y="700382"/>
          <a:ext cx="5133834" cy="5675531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114390">
                  <a:extLst>
                    <a:ext uri="{9D8B030D-6E8A-4147-A177-3AD203B41FA5}">
                      <a16:colId xmlns:a16="http://schemas.microsoft.com/office/drawing/2014/main" val="1152163803"/>
                    </a:ext>
                  </a:extLst>
                </a:gridCol>
                <a:gridCol w="2019444">
                  <a:extLst>
                    <a:ext uri="{9D8B030D-6E8A-4147-A177-3AD203B41FA5}">
                      <a16:colId xmlns:a16="http://schemas.microsoft.com/office/drawing/2014/main" val="2218056165"/>
                    </a:ext>
                  </a:extLst>
                </a:gridCol>
              </a:tblGrid>
              <a:tr h="750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Category</a:t>
                      </a:r>
                      <a:endParaRPr lang="en-US" sz="2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Profit</a:t>
                      </a:r>
                      <a:endParaRPr lang="en-US" sz="2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3328515"/>
                  </a:ext>
                </a:extLst>
              </a:tr>
              <a:tr h="696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Spirits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$ 874,475.92 </a:t>
                      </a:r>
                      <a:endParaRPr lang="en-US" sz="2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9505108"/>
                  </a:ext>
                </a:extLst>
              </a:tr>
              <a:tr h="592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Beer</a:t>
                      </a:r>
                      <a:endParaRPr lang="en-US" sz="2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$ 724,071.90 </a:t>
                      </a:r>
                      <a:endParaRPr lang="en-US" sz="2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572932"/>
                  </a:ext>
                </a:extLst>
              </a:tr>
              <a:tr h="477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Wine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$ 437,459.09 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566365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Cigarettes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$   77,874.04 </a:t>
                      </a:r>
                      <a:endParaRPr lang="en-US" sz="105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91559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Non Alcoholic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$   61,426.88 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023604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Accessories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$   24,263.58 </a:t>
                      </a:r>
                      <a:endParaRPr lang="en-US" sz="10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111760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tip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$   11,474.54 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2681224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Food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$   11,017.79 </a:t>
                      </a:r>
                      <a:endParaRPr lang="en-US" sz="9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0010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bourbon</a:t>
                      </a:r>
                      <a:endParaRPr lang="en-US" sz="8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$            14.31 </a:t>
                      </a:r>
                      <a:endParaRPr lang="en-US" sz="8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4270412"/>
                  </a:ext>
                </a:extLst>
              </a:tr>
              <a:tr h="45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schnapps</a:t>
                      </a:r>
                      <a:endParaRPr lang="en-US" sz="7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 $              6.96 </a:t>
                      </a:r>
                      <a:endParaRPr lang="en-US" sz="700" b="0" i="0" u="none" strike="noStrike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94771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F86CC5-6B1F-AAF7-743D-5B3551BF05F5}"/>
              </a:ext>
            </a:extLst>
          </p:cNvPr>
          <p:cNvSpPr txBox="1"/>
          <p:nvPr/>
        </p:nvSpPr>
        <p:spPr>
          <a:xfrm>
            <a:off x="11346611" y="12348"/>
            <a:ext cx="189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Categorical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79FDA-3A22-0A5C-A7ED-6D535092B4B2}"/>
              </a:ext>
            </a:extLst>
          </p:cNvPr>
          <p:cNvSpPr txBox="1"/>
          <p:nvPr/>
        </p:nvSpPr>
        <p:spPr>
          <a:xfrm>
            <a:off x="6676009" y="781235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Spirits account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42% </a:t>
            </a:r>
            <a:r>
              <a:rPr lang="en-US" sz="1600" dirty="0"/>
              <a:t>of profits</a:t>
            </a:r>
          </a:p>
        </p:txBody>
      </p:sp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2B799BA-87F2-5EC1-DEED-F28B07D9D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81" y="1812472"/>
            <a:ext cx="5386020" cy="37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A3CB9F-BCA3-D8B6-16EC-597CC5ADB920}"/>
              </a:ext>
            </a:extLst>
          </p:cNvPr>
          <p:cNvSpPr txBox="1"/>
          <p:nvPr/>
        </p:nvSpPr>
        <p:spPr>
          <a:xfrm>
            <a:off x="11441501" y="0"/>
            <a:ext cx="189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Individual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A48298-835C-74C2-CCF5-F08A448E9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22825"/>
              </p:ext>
            </p:extLst>
          </p:nvPr>
        </p:nvGraphicFramePr>
        <p:xfrm>
          <a:off x="508959" y="1086928"/>
          <a:ext cx="4334504" cy="26992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6144">
                  <a:extLst>
                    <a:ext uri="{9D8B030D-6E8A-4147-A177-3AD203B41FA5}">
                      <a16:colId xmlns:a16="http://schemas.microsoft.com/office/drawing/2014/main" val="3711717559"/>
                    </a:ext>
                  </a:extLst>
                </a:gridCol>
                <a:gridCol w="1818360">
                  <a:extLst>
                    <a:ext uri="{9D8B030D-6E8A-4147-A177-3AD203B41FA5}">
                      <a16:colId xmlns:a16="http://schemas.microsoft.com/office/drawing/2014/main" val="438549531"/>
                    </a:ext>
                  </a:extLst>
                </a:gridCol>
              </a:tblGrid>
              <a:tr h="67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Quantity Sold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599381"/>
                  </a:ext>
                </a:extLst>
              </a:tr>
              <a:tr h="67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Craft Cans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328,439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9492767"/>
                  </a:ext>
                </a:extLst>
              </a:tr>
              <a:tr h="67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Domestic Cans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219,335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95032"/>
                  </a:ext>
                </a:extLst>
              </a:tr>
              <a:tr h="67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Beer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70,015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07916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69337B7-DEC3-30A4-5324-3FB95CCC1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9362"/>
              </p:ext>
            </p:extLst>
          </p:nvPr>
        </p:nvGraphicFramePr>
        <p:xfrm>
          <a:off x="6012251" y="1030856"/>
          <a:ext cx="5429250" cy="26462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51633">
                  <a:extLst>
                    <a:ext uri="{9D8B030D-6E8A-4147-A177-3AD203B41FA5}">
                      <a16:colId xmlns:a16="http://schemas.microsoft.com/office/drawing/2014/main" val="3711717559"/>
                    </a:ext>
                  </a:extLst>
                </a:gridCol>
                <a:gridCol w="2277617">
                  <a:extLst>
                    <a:ext uri="{9D8B030D-6E8A-4147-A177-3AD203B41FA5}">
                      <a16:colId xmlns:a16="http://schemas.microsoft.com/office/drawing/2014/main" val="438549531"/>
                    </a:ext>
                  </a:extLst>
                </a:gridCol>
              </a:tblGrid>
              <a:tr h="661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Spirits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Quantity Sold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599381"/>
                  </a:ext>
                </a:extLst>
              </a:tr>
              <a:tr h="661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Liqueur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140,808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9492767"/>
                  </a:ext>
                </a:extLst>
              </a:tr>
              <a:tr h="661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Vodka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119,522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95032"/>
                  </a:ext>
                </a:extLst>
              </a:tr>
              <a:tr h="661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American Whiskey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81,403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0791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FCB32B-D70F-3B34-56B3-8581CEBD6A98}"/>
              </a:ext>
            </a:extLst>
          </p:cNvPr>
          <p:cNvSpPr txBox="1"/>
          <p:nvPr/>
        </p:nvSpPr>
        <p:spPr>
          <a:xfrm>
            <a:off x="4572089" y="116174"/>
            <a:ext cx="449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Quantity Sold</a:t>
            </a:r>
          </a:p>
        </p:txBody>
      </p:sp>
      <p:pic>
        <p:nvPicPr>
          <p:cNvPr id="3" name="Picture 2" descr="A bar graph with blue and white bars&#10;&#10;Description automatically generated">
            <a:extLst>
              <a:ext uri="{FF2B5EF4-FFF2-40B4-BE49-F238E27FC236}">
                <a16:creationId xmlns:a16="http://schemas.microsoft.com/office/drawing/2014/main" id="{303C4E60-2641-361A-830B-CA3ADDE3E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31" y="3990661"/>
            <a:ext cx="3220007" cy="2448051"/>
          </a:xfrm>
          <a:prstGeom prst="rect">
            <a:avLst/>
          </a:prstGeom>
        </p:spPr>
      </p:pic>
      <p:pic>
        <p:nvPicPr>
          <p:cNvPr id="6" name="Picture 5" descr="A bar graph with blue and white bars&#10;&#10;Description automatically generated">
            <a:extLst>
              <a:ext uri="{FF2B5EF4-FFF2-40B4-BE49-F238E27FC236}">
                <a16:creationId xmlns:a16="http://schemas.microsoft.com/office/drawing/2014/main" id="{DC7688AA-6C77-CEB2-0E94-77AB2F43C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39" y="3990661"/>
            <a:ext cx="3148224" cy="23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A3CB9F-BCA3-D8B6-16EC-597CC5ADB920}"/>
              </a:ext>
            </a:extLst>
          </p:cNvPr>
          <p:cNvSpPr txBox="1"/>
          <p:nvPr/>
        </p:nvSpPr>
        <p:spPr>
          <a:xfrm>
            <a:off x="11441501" y="0"/>
            <a:ext cx="189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Individual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368A54-1FD0-BA15-C4C0-E9265997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23452"/>
              </p:ext>
            </p:extLst>
          </p:nvPr>
        </p:nvGraphicFramePr>
        <p:xfrm>
          <a:off x="412037" y="1130396"/>
          <a:ext cx="4782194" cy="2654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76023">
                  <a:extLst>
                    <a:ext uri="{9D8B030D-6E8A-4147-A177-3AD203B41FA5}">
                      <a16:colId xmlns:a16="http://schemas.microsoft.com/office/drawing/2014/main" val="3711717559"/>
                    </a:ext>
                  </a:extLst>
                </a:gridCol>
                <a:gridCol w="2006171">
                  <a:extLst>
                    <a:ext uri="{9D8B030D-6E8A-4147-A177-3AD203B41FA5}">
                      <a16:colId xmlns:a16="http://schemas.microsoft.com/office/drawing/2014/main" val="438549531"/>
                    </a:ext>
                  </a:extLst>
                </a:gridCol>
              </a:tblGrid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Wine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Quantity Sold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599381"/>
                  </a:ext>
                </a:extLst>
              </a:tr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Champagne/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Sparkling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17,785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9492767"/>
                  </a:ext>
                </a:extLst>
              </a:tr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Cabernet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12,685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95032"/>
                  </a:ext>
                </a:extLst>
              </a:tr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Chardonnay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11,784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07916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CF9503-8445-ACCF-7DB9-DEAAE82AD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699"/>
              </p:ext>
            </p:extLst>
          </p:nvPr>
        </p:nvGraphicFramePr>
        <p:xfrm>
          <a:off x="6096000" y="1130395"/>
          <a:ext cx="5028996" cy="2654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19288">
                  <a:extLst>
                    <a:ext uri="{9D8B030D-6E8A-4147-A177-3AD203B41FA5}">
                      <a16:colId xmlns:a16="http://schemas.microsoft.com/office/drawing/2014/main" val="3711717559"/>
                    </a:ext>
                  </a:extLst>
                </a:gridCol>
                <a:gridCol w="2109708">
                  <a:extLst>
                    <a:ext uri="{9D8B030D-6E8A-4147-A177-3AD203B41FA5}">
                      <a16:colId xmlns:a16="http://schemas.microsoft.com/office/drawing/2014/main" val="438549531"/>
                    </a:ext>
                  </a:extLst>
                </a:gridCol>
              </a:tblGrid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Non-Alcoholic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Quantity Sold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599381"/>
                  </a:ext>
                </a:extLst>
              </a:tr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Non-Alcoholic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82,422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9492767"/>
                  </a:ext>
                </a:extLst>
              </a:tr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Mixers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13,709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95032"/>
                  </a:ext>
                </a:extLst>
              </a:tr>
              <a:tr h="663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Food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13,318</a:t>
                      </a:r>
                      <a:endParaRPr lang="en-US" sz="11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0791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FCB32B-D70F-3B34-56B3-8581CEBD6A98}"/>
              </a:ext>
            </a:extLst>
          </p:cNvPr>
          <p:cNvSpPr txBox="1"/>
          <p:nvPr/>
        </p:nvSpPr>
        <p:spPr>
          <a:xfrm>
            <a:off x="4572089" y="116174"/>
            <a:ext cx="449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Quantity Sold</a:t>
            </a:r>
          </a:p>
        </p:txBody>
      </p:sp>
      <p:pic>
        <p:nvPicPr>
          <p:cNvPr id="8" name="Picture 7" descr="A bar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6B6FA3F-4D70-A136-1F96-FFDA7F4F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17" y="3930361"/>
            <a:ext cx="3232434" cy="2508673"/>
          </a:xfrm>
          <a:prstGeom prst="rect">
            <a:avLst/>
          </a:prstGeom>
        </p:spPr>
      </p:pic>
      <p:pic>
        <p:nvPicPr>
          <p:cNvPr id="12" name="Picture 11" descr="A bar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FD571C7E-2965-B18D-1459-9784EBA2E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59" y="3955948"/>
            <a:ext cx="3590925" cy="24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8FE79-F63A-97E4-F278-9451837F0693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13BF6-403F-4AF8-6F23-A9BC4D76F49C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8AC5-3A45-2761-CE59-B77051BB26EF}"/>
              </a:ext>
            </a:extLst>
          </p:cNvPr>
          <p:cNvSpPr txBox="1"/>
          <p:nvPr/>
        </p:nvSpPr>
        <p:spPr>
          <a:xfrm>
            <a:off x="854825" y="594280"/>
            <a:ext cx="3394364" cy="109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20 Products (Quantity) 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A117239-6E7E-2322-F8EA-2E2D639D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106248"/>
            <a:ext cx="5544288" cy="3449616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1433C3AB-5144-B196-FB03-306D97862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5" y="1992631"/>
            <a:ext cx="2920524" cy="36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4A424-D6D9-4D3E-256E-B0D614A0F0A0}"/>
              </a:ext>
            </a:extLst>
          </p:cNvPr>
          <p:cNvSpPr txBox="1"/>
          <p:nvPr/>
        </p:nvSpPr>
        <p:spPr>
          <a:xfrm>
            <a:off x="311558" y="290352"/>
            <a:ext cx="4639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Top 20 Products (Revenue)</a:t>
            </a:r>
          </a:p>
        </p:txBody>
      </p:sp>
      <p:pic>
        <p:nvPicPr>
          <p:cNvPr id="8" name="Picture 7" descr="A graph of a product&#10;&#10;Description automatically generated with medium confidence">
            <a:extLst>
              <a:ext uri="{FF2B5EF4-FFF2-40B4-BE49-F238E27FC236}">
                <a16:creationId xmlns:a16="http://schemas.microsoft.com/office/drawing/2014/main" id="{C501FB2F-C9E5-2741-343B-6345F9B69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84" y="1955187"/>
            <a:ext cx="5512350" cy="3518198"/>
          </a:xfrm>
          <a:prstGeom prst="rect">
            <a:avLst/>
          </a:prstGeom>
        </p:spPr>
      </p:pic>
      <p:pic>
        <p:nvPicPr>
          <p:cNvPr id="10" name="Picture 9" descr="A table with numbers and a number of bottles&#10;&#10;Description automatically generated with medium confidence">
            <a:extLst>
              <a:ext uri="{FF2B5EF4-FFF2-40B4-BE49-F238E27FC236}">
                <a16:creationId xmlns:a16="http://schemas.microsoft.com/office/drawing/2014/main" id="{767A5DB9-6028-5956-09B2-11A4BAF7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8" y="1811421"/>
            <a:ext cx="4838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0D53B-8F3C-8019-3E5A-5CA45B9DA606}"/>
              </a:ext>
            </a:extLst>
          </p:cNvPr>
          <p:cNvSpPr txBox="1"/>
          <p:nvPr/>
        </p:nvSpPr>
        <p:spPr>
          <a:xfrm>
            <a:off x="379563" y="414068"/>
            <a:ext cx="3790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Top 20 Products (Profit)</a:t>
            </a:r>
          </a:p>
        </p:txBody>
      </p:sp>
      <p:pic>
        <p:nvPicPr>
          <p:cNvPr id="6" name="Picture 5" descr="A table with numbers and a list of alcohol&#10;&#10;Description automatically generated">
            <a:extLst>
              <a:ext uri="{FF2B5EF4-FFF2-40B4-BE49-F238E27FC236}">
                <a16:creationId xmlns:a16="http://schemas.microsoft.com/office/drawing/2014/main" id="{650BC2D2-0C08-FFE5-F774-2F3B0AC3A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3" y="1856026"/>
            <a:ext cx="4419600" cy="4191000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9AE3FD1-71EB-BF44-2622-2E044448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84" y="1802044"/>
            <a:ext cx="5958416" cy="38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1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1596D-1526-9BB7-76A7-52CC314FC055}"/>
              </a:ext>
            </a:extLst>
          </p:cNvPr>
          <p:cNvSpPr txBox="1"/>
          <p:nvPr/>
        </p:nvSpPr>
        <p:spPr>
          <a:xfrm>
            <a:off x="3300413" y="2105561"/>
            <a:ext cx="6157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2023 Top Performing SKU’s per Month</a:t>
            </a:r>
          </a:p>
        </p:txBody>
      </p:sp>
    </p:spTree>
    <p:extLst>
      <p:ext uri="{BB962C8B-B14F-4D97-AF65-F5344CB8AC3E}">
        <p14:creationId xmlns:p14="http://schemas.microsoft.com/office/powerpoint/2010/main" val="241548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2506</TotalTime>
  <Words>1994</Words>
  <Application>Microsoft Macintosh PowerPoint</Application>
  <PresentationFormat>Widescreen</PresentationFormat>
  <Paragraphs>911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Aptos Narrow</vt:lpstr>
      <vt:lpstr>Arial</vt:lpstr>
      <vt:lpstr>Wingdings</vt:lpstr>
      <vt:lpstr>Office Theme</vt:lpstr>
      <vt:lpstr> Sales Performance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Spring Project Alcohol Analysis </dc:title>
  <dc:creator>Nguyen, Tony</dc:creator>
  <cp:lastModifiedBy>Sarinana, Joselyne</cp:lastModifiedBy>
  <cp:revision>12</cp:revision>
  <dcterms:created xsi:type="dcterms:W3CDTF">2025-04-13T14:07:21Z</dcterms:created>
  <dcterms:modified xsi:type="dcterms:W3CDTF">2025-08-14T22:21:07Z</dcterms:modified>
</cp:coreProperties>
</file>