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2340000"/>
            <a:ext cx="44467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1627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81"/>
              </a:spcBef>
              <a:buNone/>
            </a:pPr>
            <a:r>
              <a:rPr b="1" lang="es-ES" sz="4400" spc="4" strike="noStrike">
                <a:solidFill>
                  <a:srgbClr val="bf504d"/>
                </a:solidFill>
                <a:latin typeface="Arial"/>
              </a:rPr>
              <a:t>Unitat</a:t>
            </a:r>
            <a:r>
              <a:rPr b="1" lang="es-ES" sz="4400" spc="-35" strike="noStrike">
                <a:solidFill>
                  <a:srgbClr val="bf504d"/>
                </a:solidFill>
                <a:latin typeface="Arial"/>
              </a:rPr>
              <a:t> </a:t>
            </a:r>
            <a:r>
              <a:rPr b="1" lang="es-ES" sz="4400" spc="4" strike="noStrike">
                <a:solidFill>
                  <a:srgbClr val="bf504d"/>
                </a:solidFill>
                <a:latin typeface="Arial"/>
              </a:rPr>
              <a:t>1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  <a:p>
            <a:pPr marL="23400" indent="0">
              <a:lnSpc>
                <a:spcPts val="6508"/>
              </a:lnSpc>
              <a:spcBef>
                <a:spcPts val="176"/>
              </a:spcBef>
              <a:buNone/>
            </a:pPr>
            <a:r>
              <a:rPr b="0" lang="es-ES" sz="4400" spc="9" strike="noStrike">
                <a:solidFill>
                  <a:srgbClr val="bf504d"/>
                </a:solidFill>
                <a:latin typeface="Arial MT"/>
              </a:rPr>
              <a:t>LA </a:t>
            </a:r>
            <a:r>
              <a:rPr b="0" lang="es-ES" sz="4400" spc="4" strike="noStrike">
                <a:solidFill>
                  <a:srgbClr val="bf504d"/>
                </a:solidFill>
                <a:latin typeface="Arial MT"/>
              </a:rPr>
              <a:t>INICIATIVA </a:t>
            </a:r>
            <a:r>
              <a:rPr b="0" lang="es-ES" sz="4400" spc="9" strike="noStrike">
                <a:solidFill>
                  <a:srgbClr val="bf504d"/>
                </a:solidFill>
                <a:latin typeface="Arial MT"/>
              </a:rPr>
              <a:t> EMPRENEDORA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036400" y="75240"/>
            <a:ext cx="4022640" cy="406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object 2" descr=""/>
          <p:cNvPicPr/>
          <p:nvPr/>
        </p:nvPicPr>
        <p:blipFill>
          <a:blip r:embed="rId1"/>
          <a:stretch/>
        </p:blipFill>
        <p:spPr>
          <a:xfrm>
            <a:off x="3636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160" name="object 3"/>
          <p:cNvSpPr/>
          <p:nvPr/>
        </p:nvSpPr>
        <p:spPr>
          <a:xfrm>
            <a:off x="5536080" y="2264760"/>
            <a:ext cx="5738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Motius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object 24"/>
          <p:cNvSpPr/>
          <p:nvPr/>
        </p:nvSpPr>
        <p:spPr>
          <a:xfrm>
            <a:off x="300240" y="6378840"/>
            <a:ext cx="46152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420"/>
              </a:lnSpc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  <a:ea typeface="DejaVu Sans"/>
              </a:rPr>
              <a:t>tornar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object 4"/>
          <p:cNvSpPr/>
          <p:nvPr/>
        </p:nvSpPr>
        <p:spPr>
          <a:xfrm>
            <a:off x="5462280" y="1231200"/>
            <a:ext cx="31424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b="1" lang="es-ES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motiu</a:t>
            </a:r>
            <a:r>
              <a:rPr b="1" lang="es-ES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és</a:t>
            </a:r>
            <a:r>
              <a:rPr b="1" lang="es-ES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irrellevant,</a:t>
            </a:r>
            <a:r>
              <a:rPr b="1" lang="es-ES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mentre</a:t>
            </a:r>
            <a:r>
              <a:rPr b="1" lang="es-ES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r>
              <a:rPr b="1" lang="es-ES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hagi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object 5"/>
          <p:cNvSpPr/>
          <p:nvPr/>
        </p:nvSpPr>
        <p:spPr>
          <a:xfrm>
            <a:off x="6273360" y="1516320"/>
            <a:ext cx="9054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motivació”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object 6"/>
          <p:cNvSpPr/>
          <p:nvPr/>
        </p:nvSpPr>
        <p:spPr>
          <a:xfrm>
            <a:off x="6887520" y="2264760"/>
            <a:ext cx="14266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Motivació</a:t>
            </a:r>
            <a:r>
              <a:rPr b="1" lang="es-ES" sz="135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50" spc="-7" strike="noStrike">
                <a:solidFill>
                  <a:srgbClr val="000000"/>
                </a:solidFill>
                <a:latin typeface="Arial"/>
                <a:ea typeface="DejaVu Sans"/>
              </a:rPr>
              <a:t>interna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object 7"/>
          <p:cNvSpPr/>
          <p:nvPr/>
        </p:nvSpPr>
        <p:spPr>
          <a:xfrm>
            <a:off x="5537880" y="3138840"/>
            <a:ext cx="782640" cy="5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1360" bIns="0" anchor="t">
            <a:spAutoFit/>
          </a:bodyPr>
          <a:p>
            <a:pPr marL="12600">
              <a:lnSpc>
                <a:spcPct val="100000"/>
              </a:lnSpc>
              <a:spcBef>
                <a:spcPts val="641"/>
              </a:spcBef>
            </a:pP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*Causa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4"/>
              </a:spcBef>
            </a:pP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*Detonant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object 8"/>
          <p:cNvSpPr/>
          <p:nvPr/>
        </p:nvSpPr>
        <p:spPr>
          <a:xfrm>
            <a:off x="7403400" y="3141720"/>
            <a:ext cx="84888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 anchor="t">
            <a:spAutoFit/>
          </a:bodyPr>
          <a:p>
            <a:pPr marL="19800">
              <a:lnSpc>
                <a:spcPct val="100000"/>
              </a:lnSpc>
              <a:spcBef>
                <a:spcPts val="621"/>
              </a:spcBef>
            </a:pP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*Il·lusió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19800">
              <a:lnSpc>
                <a:spcPct val="100000"/>
              </a:lnSpc>
              <a:spcBef>
                <a:spcPts val="516"/>
              </a:spcBef>
            </a:pP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*Desig</a:t>
            </a:r>
            <a:r>
              <a:rPr b="0" lang="es-ES" sz="135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70"/>
              </a:spcBef>
            </a:pP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emprendre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bject 9"/>
          <p:cNvSpPr/>
          <p:nvPr/>
        </p:nvSpPr>
        <p:spPr>
          <a:xfrm>
            <a:off x="4892040" y="4453200"/>
            <a:ext cx="3746880" cy="12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7560">
              <a:lnSpc>
                <a:spcPct val="149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Emprendre: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	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Forma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d'enfrontar-se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al </a:t>
            </a:r>
            <a:r>
              <a:rPr b="0" lang="es-ES" sz="1500" spc="-542" strike="noStrike" baseline="200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món,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la persona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gaudeix amb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12600" indent="7560">
              <a:lnSpc>
                <a:spcPts val="1871"/>
              </a:lnSpc>
              <a:tabLst>
                <a:tab algn="l" pos="0"/>
              </a:tabLst>
            </a:pPr>
            <a:r>
              <a:rPr b="0" lang="es-ES" sz="1500" spc="1" strike="noStrike">
                <a:solidFill>
                  <a:srgbClr val="000000"/>
                </a:solidFill>
                <a:latin typeface="Arial MT"/>
                <a:ea typeface="DejaVu Sans"/>
              </a:rPr>
              <a:t>la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1" strike="noStrike">
                <a:solidFill>
                  <a:srgbClr val="000000"/>
                </a:solidFill>
                <a:latin typeface="Arial MT"/>
                <a:ea typeface="DejaVu Sans"/>
              </a:rPr>
              <a:t>incertesa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 i </a:t>
            </a:r>
            <a:r>
              <a:rPr b="0" lang="es-ES" sz="1500" spc="1" strike="noStrike">
                <a:solidFill>
                  <a:srgbClr val="000000"/>
                </a:solidFill>
                <a:latin typeface="Arial MT"/>
                <a:ea typeface="DejaVu Sans"/>
              </a:rPr>
              <a:t>la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1" strike="noStrike">
                <a:solidFill>
                  <a:srgbClr val="000000"/>
                </a:solidFill>
                <a:latin typeface="Arial MT"/>
                <a:ea typeface="DejaVu Sans"/>
              </a:rPr>
              <a:t>inseguretat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4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4" strike="noStrike">
                <a:solidFill>
                  <a:srgbClr val="000000"/>
                </a:solidFill>
                <a:latin typeface="Arial MT"/>
                <a:ea typeface="DejaVu Sans"/>
              </a:rPr>
              <a:t>què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12600" indent="7560">
              <a:lnSpc>
                <a:spcPct val="100000"/>
              </a:lnSpc>
              <a:spcBef>
                <a:spcPts val="856"/>
              </a:spcBef>
              <a:tabLst>
                <a:tab algn="l" pos="0"/>
              </a:tabLst>
            </a:pP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passarà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demà.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bject 10"/>
          <p:cNvSpPr/>
          <p:nvPr/>
        </p:nvSpPr>
        <p:spPr>
          <a:xfrm>
            <a:off x="2239560" y="2664360"/>
            <a:ext cx="102096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39680">
              <a:lnSpc>
                <a:spcPts val="2086"/>
              </a:lnSpc>
              <a:spcBef>
                <a:spcPts val="136"/>
              </a:spcBef>
            </a:pPr>
            <a:r>
              <a:rPr b="0" lang="es-ES" sz="1750" spc="4" strike="noStrike">
                <a:solidFill>
                  <a:srgbClr val="ffffff"/>
                </a:solidFill>
                <a:latin typeface="Arial MT"/>
                <a:ea typeface="DejaVu Sans"/>
              </a:rPr>
              <a:t>Motius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086"/>
              </a:lnSpc>
            </a:pPr>
            <a:r>
              <a:rPr b="1" lang="es-ES" sz="1750" spc="4" strike="noStrike">
                <a:solidFill>
                  <a:srgbClr val="ffffff"/>
                </a:solidFill>
                <a:latin typeface="Arial"/>
                <a:ea typeface="DejaVu Sans"/>
              </a:rPr>
              <a:t>habituals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24640" y="128880"/>
            <a:ext cx="9008640" cy="115992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</a:pPr>
            <a:r>
              <a:rPr b="1" i="1" lang="es-ES" sz="2100" spc="4" strike="noStrike">
                <a:solidFill>
                  <a:srgbClr val="000000"/>
                </a:solidFill>
                <a:latin typeface="Arial"/>
              </a:rPr>
              <a:t>Amplia</a:t>
            </a:r>
            <a:r>
              <a:rPr b="1" i="1" lang="es-ES" sz="2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100" spc="1" strike="noStrike">
                <a:solidFill>
                  <a:srgbClr val="000000"/>
                </a:solidFill>
                <a:latin typeface="Arial"/>
              </a:rPr>
              <a:t>1:</a:t>
            </a:r>
            <a:r>
              <a:rPr b="1" lang="es-ES" sz="2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100" spc="4" strike="noStrike">
                <a:solidFill>
                  <a:srgbClr val="bf0000"/>
                </a:solidFill>
                <a:latin typeface="Arial"/>
              </a:rPr>
              <a:t>“Primer</a:t>
            </a:r>
            <a:r>
              <a:rPr b="1" lang="es-ES" sz="2100" spc="-1" strike="noStrike">
                <a:solidFill>
                  <a:srgbClr val="bf0000"/>
                </a:solidFill>
                <a:latin typeface="Arial"/>
              </a:rPr>
              <a:t> </a:t>
            </a:r>
            <a:r>
              <a:rPr b="1" lang="es-ES" sz="2100" spc="1" strike="noStrike">
                <a:solidFill>
                  <a:srgbClr val="bf0000"/>
                </a:solidFill>
                <a:latin typeface="Arial"/>
              </a:rPr>
              <a:t>error: </a:t>
            </a:r>
            <a:r>
              <a:rPr b="1" lang="es-ES" sz="2100" spc="4" strike="noStrike">
                <a:solidFill>
                  <a:srgbClr val="bf0000"/>
                </a:solidFill>
                <a:latin typeface="Arial"/>
              </a:rPr>
              <a:t>emprendre</a:t>
            </a:r>
            <a:r>
              <a:rPr b="1" lang="es-ES" sz="2100" spc="-1" strike="noStrike">
                <a:solidFill>
                  <a:srgbClr val="bf0000"/>
                </a:solidFill>
                <a:latin typeface="Arial"/>
              </a:rPr>
              <a:t> </a:t>
            </a:r>
            <a:r>
              <a:rPr b="1" lang="es-ES" sz="2100" spc="4" strike="noStrike">
                <a:solidFill>
                  <a:srgbClr val="bf0000"/>
                </a:solidFill>
                <a:latin typeface="Arial"/>
              </a:rPr>
              <a:t>amb</a:t>
            </a:r>
            <a:r>
              <a:rPr b="1" lang="es-ES" sz="2100" spc="-1" strike="noStrike">
                <a:solidFill>
                  <a:srgbClr val="bf0000"/>
                </a:solidFill>
                <a:latin typeface="Arial"/>
              </a:rPr>
              <a:t> </a:t>
            </a:r>
            <a:r>
              <a:rPr b="1" lang="es-ES" sz="2100" spc="4" strike="noStrike">
                <a:solidFill>
                  <a:srgbClr val="bf0000"/>
                </a:solidFill>
                <a:latin typeface="Arial"/>
              </a:rPr>
              <a:t>motius</a:t>
            </a:r>
            <a:r>
              <a:rPr b="1" lang="es-ES" sz="2100" spc="-1" strike="noStrike">
                <a:solidFill>
                  <a:srgbClr val="bf0000"/>
                </a:solidFill>
                <a:latin typeface="Arial"/>
              </a:rPr>
              <a:t> </a:t>
            </a:r>
            <a:r>
              <a:rPr b="1" lang="es-ES" sz="2100" spc="4" strike="noStrike">
                <a:solidFill>
                  <a:srgbClr val="bf0000"/>
                </a:solidFill>
                <a:latin typeface="Arial"/>
              </a:rPr>
              <a:t>però</a:t>
            </a:r>
            <a:r>
              <a:rPr b="1" lang="es-ES" sz="2100" spc="1" strike="noStrike">
                <a:solidFill>
                  <a:srgbClr val="bf0000"/>
                </a:solidFill>
                <a:latin typeface="Arial"/>
              </a:rPr>
              <a:t> </a:t>
            </a:r>
            <a:r>
              <a:rPr b="1" lang="es-ES" sz="2100" spc="4" strike="noStrike">
                <a:solidFill>
                  <a:srgbClr val="bf0000"/>
                </a:solidFill>
                <a:latin typeface="Arial"/>
              </a:rPr>
              <a:t>sense</a:t>
            </a:r>
            <a:r>
              <a:rPr b="1" lang="es-ES" sz="2100" spc="-1" strike="noStrike">
                <a:solidFill>
                  <a:srgbClr val="bf0000"/>
                </a:solidFill>
                <a:latin typeface="Arial"/>
              </a:rPr>
              <a:t> </a:t>
            </a:r>
            <a:r>
              <a:rPr b="1" lang="es-ES" sz="2100" spc="1" strike="noStrike">
                <a:solidFill>
                  <a:srgbClr val="bf0000"/>
                </a:solidFill>
                <a:latin typeface="Arial"/>
              </a:rPr>
              <a:t>motivació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bject 12"/>
          <p:cNvSpPr/>
          <p:nvPr/>
        </p:nvSpPr>
        <p:spPr>
          <a:xfrm>
            <a:off x="540000" y="2340000"/>
            <a:ext cx="121284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indent="127080">
              <a:lnSpc>
                <a:spcPct val="144000"/>
              </a:lnSpc>
              <a:spcBef>
                <a:spcPts val="91"/>
              </a:spcBef>
              <a:tabLst>
                <a:tab algn="l" pos="0"/>
              </a:tabLst>
            </a:pPr>
            <a:r>
              <a:rPr b="1" lang="es-ES" sz="900" spc="1" strike="noStrike">
                <a:solidFill>
                  <a:srgbClr val="ffffff"/>
                </a:solidFill>
                <a:latin typeface="Arial"/>
                <a:ea typeface="DejaVu Sans"/>
              </a:rPr>
              <a:t>9. </a:t>
            </a:r>
            <a:r>
              <a:rPr b="1" lang="es-ES" sz="900" spc="4" strike="noStrike">
                <a:solidFill>
                  <a:srgbClr val="ffffff"/>
                </a:solidFill>
                <a:latin typeface="Arial"/>
                <a:ea typeface="DejaVu Sans"/>
              </a:rPr>
              <a:t>Contribuir </a:t>
            </a:r>
            <a:r>
              <a:rPr b="1" lang="es-ES" sz="900" spc="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4" strike="noStrike">
                <a:solidFill>
                  <a:srgbClr val="ffffff"/>
                </a:solidFill>
                <a:latin typeface="Arial"/>
                <a:ea typeface="DejaVu Sans"/>
              </a:rPr>
              <a:t>desenvolupament</a:t>
            </a:r>
            <a:r>
              <a:rPr b="1" lang="es-ES" sz="9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4" strike="noStrike">
                <a:solidFill>
                  <a:srgbClr val="ffffff"/>
                </a:solidFill>
                <a:latin typeface="Arial"/>
                <a:ea typeface="DejaVu Sans"/>
              </a:rPr>
              <a:t>regió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object 13"/>
          <p:cNvSpPr/>
          <p:nvPr/>
        </p:nvSpPr>
        <p:spPr>
          <a:xfrm>
            <a:off x="3907440" y="3298320"/>
            <a:ext cx="7300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04480" indent="-192240">
              <a:lnSpc>
                <a:spcPct val="111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4.</a:t>
            </a:r>
            <a:r>
              <a:rPr b="1" lang="es-ES" sz="9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Llibertat</a:t>
            </a:r>
            <a:r>
              <a:rPr b="1" lang="es-ES" sz="9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d' </a:t>
            </a:r>
            <a:r>
              <a:rPr b="1" lang="es-ES" sz="900" spc="-23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horari/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61560" indent="-192240">
              <a:lnSpc>
                <a:spcPct val="100000"/>
              </a:lnSpc>
              <a:spcBef>
                <a:spcPts val="269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vacances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object 14"/>
          <p:cNvSpPr/>
          <p:nvPr/>
        </p:nvSpPr>
        <p:spPr>
          <a:xfrm>
            <a:off x="2274480" y="4615560"/>
            <a:ext cx="71604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7960" indent="-45720">
              <a:lnSpc>
                <a:spcPct val="111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6.</a:t>
            </a:r>
            <a:r>
              <a:rPr b="1" lang="es-ES" sz="9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Recuperar </a:t>
            </a:r>
            <a:r>
              <a:rPr b="1" lang="es-ES" sz="900" spc="-23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patrimoni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55520" indent="-4572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perdut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object 15"/>
          <p:cNvSpPr/>
          <p:nvPr/>
        </p:nvSpPr>
        <p:spPr>
          <a:xfrm>
            <a:off x="3593520" y="1596960"/>
            <a:ext cx="7099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82440" indent="-70560">
              <a:lnSpc>
                <a:spcPct val="111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2.</a:t>
            </a:r>
            <a:r>
              <a:rPr b="1" lang="es-ES" sz="9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Odiar</a:t>
            </a:r>
            <a:r>
              <a:rPr b="1" lang="es-ES" sz="9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cap/ </a:t>
            </a:r>
            <a:r>
              <a:rPr b="1" lang="es-ES" sz="900" spc="-23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empresa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object 16"/>
          <p:cNvSpPr/>
          <p:nvPr/>
        </p:nvSpPr>
        <p:spPr>
          <a:xfrm>
            <a:off x="993960" y="1531080"/>
            <a:ext cx="93060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800" bIns="0" anchor="t">
            <a:spAutoFit/>
          </a:bodyPr>
          <a:p>
            <a:pPr marL="12600">
              <a:lnSpc>
                <a:spcPct val="100000"/>
              </a:lnSpc>
              <a:spcBef>
                <a:spcPts val="439"/>
              </a:spcBef>
            </a:pPr>
            <a:r>
              <a:rPr b="1" lang="es-ES" sz="950" spc="-7" strike="noStrike">
                <a:solidFill>
                  <a:srgbClr val="ffffff"/>
                </a:solidFill>
                <a:latin typeface="Arial"/>
                <a:ea typeface="DejaVu Sans"/>
              </a:rPr>
              <a:t>10.</a:t>
            </a:r>
            <a:r>
              <a:rPr b="1" lang="es-ES" sz="9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50" spc="-12" strike="noStrike">
                <a:solidFill>
                  <a:srgbClr val="ffffff"/>
                </a:solidFill>
                <a:latin typeface="Arial"/>
                <a:ea typeface="DejaVu Sans"/>
              </a:rPr>
              <a:t>Dedicar-se</a:t>
            </a:r>
            <a:r>
              <a:rPr b="1" lang="es-ES" sz="95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50" spc="-12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s-ES" sz="950" spc="-1" strike="noStrike">
              <a:solidFill>
                <a:srgbClr val="000000"/>
              </a:solidFill>
              <a:latin typeface="Arial"/>
            </a:endParaRPr>
          </a:p>
          <a:p>
            <a:pPr marL="284400" indent="-201240">
              <a:lnSpc>
                <a:spcPct val="111000"/>
              </a:lnSpc>
              <a:spcBef>
                <a:spcPts val="204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un</a:t>
            </a:r>
            <a:r>
              <a:rPr b="1" lang="es-ES" sz="9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tema</a:t>
            </a:r>
            <a:r>
              <a:rPr b="1" lang="es-ES" sz="9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que </a:t>
            </a:r>
            <a:r>
              <a:rPr b="1" lang="es-ES" sz="900" spc="-23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agrada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object 17"/>
          <p:cNvSpPr/>
          <p:nvPr/>
        </p:nvSpPr>
        <p:spPr>
          <a:xfrm>
            <a:off x="3810960" y="2462760"/>
            <a:ext cx="84888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8240" indent="-36360">
              <a:lnSpc>
                <a:spcPct val="111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3.</a:t>
            </a:r>
            <a:r>
              <a:rPr b="1" lang="es-ES" sz="9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No</a:t>
            </a:r>
            <a:r>
              <a:rPr b="1" lang="es-ES" sz="9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dependre </a:t>
            </a:r>
            <a:r>
              <a:rPr b="1" lang="es-ES" sz="900" spc="-23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1" lang="es-ES" sz="9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cap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object 18"/>
          <p:cNvSpPr/>
          <p:nvPr/>
        </p:nvSpPr>
        <p:spPr>
          <a:xfrm>
            <a:off x="1021320" y="4068000"/>
            <a:ext cx="111348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 anchor="t">
            <a:spAutoFit/>
          </a:bodyPr>
          <a:p>
            <a:pPr marL="12600" indent="11628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7.Demostrar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67320" indent="-55080">
              <a:lnSpc>
                <a:spcPts val="1018"/>
              </a:lnSpc>
              <a:spcBef>
                <a:spcPts val="386"/>
              </a:spcBef>
              <a:tabLst>
                <a:tab algn="l" pos="0"/>
              </a:tabLst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alguna cosa als </a:t>
            </a:r>
            <a:r>
              <a:rPr b="1" lang="es-ES" sz="9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altres</a:t>
            </a:r>
            <a:r>
              <a:rPr b="1" lang="es-ES" sz="9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oa</a:t>
            </a:r>
            <a:r>
              <a:rPr b="1" lang="es-ES" sz="9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un</a:t>
            </a:r>
            <a:r>
              <a:rPr b="1" lang="es-ES" sz="9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mateix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bject 19"/>
          <p:cNvSpPr/>
          <p:nvPr/>
        </p:nvSpPr>
        <p:spPr>
          <a:xfrm>
            <a:off x="3500280" y="4236480"/>
            <a:ext cx="7891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00160" indent="-187920">
              <a:lnSpc>
                <a:spcPct val="125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s-ES" sz="800" spc="-1" strike="noStrike">
                <a:solidFill>
                  <a:srgbClr val="ffffff"/>
                </a:solidFill>
                <a:latin typeface="Arial"/>
                <a:ea typeface="DejaVu Sans"/>
              </a:rPr>
              <a:t>5.</a:t>
            </a:r>
            <a:r>
              <a:rPr b="1" lang="es-ES" sz="8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800" spc="-1" strike="noStrike">
                <a:solidFill>
                  <a:srgbClr val="ffffff"/>
                </a:solidFill>
                <a:latin typeface="Arial"/>
                <a:ea typeface="DejaVu Sans"/>
              </a:rPr>
              <a:t>Guanyar</a:t>
            </a:r>
            <a:r>
              <a:rPr b="1" lang="es-ES" sz="8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800" spc="-1" strike="noStrike">
                <a:solidFill>
                  <a:srgbClr val="ffffff"/>
                </a:solidFill>
                <a:latin typeface="Arial"/>
                <a:ea typeface="DejaVu Sans"/>
              </a:rPr>
              <a:t>més </a:t>
            </a:r>
            <a:r>
              <a:rPr b="1" lang="es-ES" sz="800" spc="-20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800" spc="-1" strike="noStrike">
                <a:solidFill>
                  <a:srgbClr val="ffffff"/>
                </a:solidFill>
                <a:latin typeface="Arial"/>
                <a:ea typeface="DejaVu Sans"/>
              </a:rPr>
              <a:t>diners</a:t>
            </a:r>
            <a:endParaRPr b="0" lang="es-E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object 20"/>
          <p:cNvSpPr/>
          <p:nvPr/>
        </p:nvSpPr>
        <p:spPr>
          <a:xfrm>
            <a:off x="2278800" y="1240560"/>
            <a:ext cx="563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12600">
              <a:lnSpc>
                <a:spcPct val="100000"/>
              </a:lnSpc>
              <a:spcBef>
                <a:spcPts val="400"/>
              </a:spcBef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1.</a:t>
            </a:r>
            <a:r>
              <a:rPr b="1" lang="es-ES" sz="9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Estar</a:t>
            </a:r>
            <a:r>
              <a:rPr b="1" lang="es-ES" sz="9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al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245880">
              <a:lnSpc>
                <a:spcPct val="100000"/>
              </a:lnSpc>
              <a:spcBef>
                <a:spcPts val="306"/>
              </a:spcBef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atur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21"/>
          <p:cNvSpPr/>
          <p:nvPr/>
        </p:nvSpPr>
        <p:spPr>
          <a:xfrm>
            <a:off x="571320" y="3395880"/>
            <a:ext cx="662040" cy="1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8.</a:t>
            </a:r>
            <a:r>
              <a:rPr b="1" lang="es-ES" sz="9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Fer-se</a:t>
            </a:r>
            <a:r>
              <a:rPr b="1" lang="es-ES" sz="9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900" spc="-7" strike="noStrike">
                <a:solidFill>
                  <a:srgbClr val="ffffff"/>
                </a:solidFill>
                <a:latin typeface="Arial"/>
                <a:ea typeface="DejaVu Sans"/>
              </a:rPr>
              <a:t>ric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22"/>
          <p:cNvSpPr/>
          <p:nvPr/>
        </p:nvSpPr>
        <p:spPr>
          <a:xfrm>
            <a:off x="265680" y="5827320"/>
            <a:ext cx="5155560" cy="2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Font: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Fernando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Trias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Bes: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“El llibre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negre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l'emprenedor”.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Ed.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Urà.</a:t>
            </a:r>
            <a:endParaRPr b="0" lang="es-ES" sz="1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object 2" descr=""/>
          <p:cNvPicPr/>
          <p:nvPr/>
        </p:nvPicPr>
        <p:blipFill>
          <a:blip r:embed="rId1"/>
          <a:stretch/>
        </p:blipFill>
        <p:spPr>
          <a:xfrm>
            <a:off x="360" y="36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12920" y="159840"/>
            <a:ext cx="7348680" cy="115992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</a:pPr>
            <a:r>
              <a:rPr b="1" i="1" lang="es-ES" sz="1900" spc="1" strike="noStrike">
                <a:solidFill>
                  <a:srgbClr val="000000"/>
                </a:solidFill>
                <a:latin typeface="Arial"/>
              </a:rPr>
              <a:t>Amplia</a:t>
            </a:r>
            <a:r>
              <a:rPr b="1" i="1" lang="es-ES" sz="19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900" spc="1" strike="noStrike">
                <a:solidFill>
                  <a:srgbClr val="000000"/>
                </a:solidFill>
                <a:latin typeface="Arial"/>
              </a:rPr>
              <a:t>2: </a:t>
            </a:r>
            <a:r>
              <a:rPr b="1" lang="es-ES" sz="1900" spc="1" strike="noStrike">
                <a:solidFill>
                  <a:srgbClr val="bf0000"/>
                </a:solidFill>
                <a:latin typeface="Arial"/>
              </a:rPr>
              <a:t>“Sobre aquesta gran</a:t>
            </a:r>
            <a:r>
              <a:rPr b="1" lang="es-ES" sz="1900" spc="-1" strike="noStrike">
                <a:solidFill>
                  <a:srgbClr val="bf0000"/>
                </a:solidFill>
                <a:latin typeface="Arial"/>
              </a:rPr>
              <a:t> </a:t>
            </a:r>
            <a:r>
              <a:rPr b="1" lang="es-ES" sz="1900" spc="1" strike="noStrike">
                <a:solidFill>
                  <a:srgbClr val="bf0000"/>
                </a:solidFill>
                <a:latin typeface="Arial"/>
              </a:rPr>
              <a:t>idea </a:t>
            </a:r>
            <a:r>
              <a:rPr b="1" lang="es-ES" sz="1900" spc="4" strike="noStrike">
                <a:solidFill>
                  <a:srgbClr val="bf0000"/>
                </a:solidFill>
                <a:latin typeface="Arial"/>
              </a:rPr>
              <a:t>que</a:t>
            </a:r>
            <a:r>
              <a:rPr b="1" lang="es-ES" sz="1900" spc="1" strike="noStrike">
                <a:solidFill>
                  <a:srgbClr val="bf0000"/>
                </a:solidFill>
                <a:latin typeface="Arial"/>
              </a:rPr>
              <a:t> vostè va dir</a:t>
            </a:r>
            <a:r>
              <a:rPr b="1" lang="es-ES" sz="1900" spc="-1" strike="noStrike">
                <a:solidFill>
                  <a:srgbClr val="bf0000"/>
                </a:solidFill>
                <a:latin typeface="Arial"/>
              </a:rPr>
              <a:t> </a:t>
            </a:r>
            <a:r>
              <a:rPr b="1" lang="es-ES" sz="1900" spc="4" strike="noStrike">
                <a:solidFill>
                  <a:srgbClr val="bf0000"/>
                </a:solidFill>
                <a:latin typeface="Arial"/>
              </a:rPr>
              <a:t>que</a:t>
            </a:r>
            <a:r>
              <a:rPr b="1" lang="es-ES" sz="1900" spc="1" strike="noStrike">
                <a:solidFill>
                  <a:srgbClr val="bf0000"/>
                </a:solidFill>
                <a:latin typeface="Arial"/>
              </a:rPr>
              <a:t> tenia”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7"/>
          <p:cNvSpPr/>
          <p:nvPr/>
        </p:nvSpPr>
        <p:spPr>
          <a:xfrm>
            <a:off x="300240" y="6378840"/>
            <a:ext cx="46152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420"/>
              </a:lnSpc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  <a:ea typeface="DejaVu Sans"/>
              </a:rPr>
              <a:t>tornar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430920" y="5608080"/>
            <a:ext cx="6017760" cy="2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Font: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Fernando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Trias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Bes: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Extracte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“El llibre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negre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l'emprenedor”.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Ed.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Urà.</a:t>
            </a:r>
            <a:endParaRPr b="0" lang="es-ES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5"/>
          <p:cNvSpPr/>
          <p:nvPr/>
        </p:nvSpPr>
        <p:spPr>
          <a:xfrm>
            <a:off x="357480" y="1190160"/>
            <a:ext cx="8213400" cy="36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01520">
              <a:lnSpc>
                <a:spcPct val="100000"/>
              </a:lnSpc>
              <a:spcBef>
                <a:spcPts val="96"/>
              </a:spcBef>
              <a:tabLst>
                <a:tab algn="l" pos="4251240"/>
              </a:tabLst>
            </a:pPr>
            <a:r>
              <a:rPr b="0" lang="es-ES" sz="14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Emprenedors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morts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abans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començar </a:t>
            </a:r>
            <a:r>
              <a:rPr b="0" lang="es-ES" sz="1350" spc="-7" strike="noStrike" baseline="38000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350" spc="290" strike="noStrike" baseline="3800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He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tingut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una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idea,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li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expliquis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ningú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7" strike="noStrike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374040">
              <a:lnSpc>
                <a:spcPct val="100000"/>
              </a:lnSpc>
              <a:spcBef>
                <a:spcPts val="1225"/>
              </a:spcBef>
              <a:tabLst>
                <a:tab algn="l" pos="4251240"/>
              </a:tabLst>
            </a:pPr>
            <a:r>
              <a:rPr b="0" lang="es-ES" sz="1350" spc="15" strike="noStrike">
                <a:solidFill>
                  <a:srgbClr val="000000"/>
                </a:solidFill>
                <a:latin typeface="Arial MT"/>
                <a:ea typeface="DejaVu Sans"/>
              </a:rPr>
              <a:t>com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15" strike="noStrike">
                <a:solidFill>
                  <a:srgbClr val="000000"/>
                </a:solidFill>
                <a:latin typeface="Arial MT"/>
                <a:ea typeface="DejaVu Sans"/>
              </a:rPr>
              <a:t>me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la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robin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15" strike="noStrike">
                <a:solidFill>
                  <a:srgbClr val="000000"/>
                </a:solidFill>
                <a:latin typeface="Arial MT"/>
                <a:ea typeface="DejaVu Sans"/>
              </a:rPr>
              <a:t>em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moro”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“Emprenedors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Gollum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(el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15" strike="noStrike">
                <a:solidFill>
                  <a:srgbClr val="000000"/>
                </a:solidFill>
                <a:latin typeface="Arial MT"/>
                <a:ea typeface="DejaVu Sans"/>
              </a:rPr>
              <a:t>meu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tresor!)”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380520" indent="-279360">
              <a:lnSpc>
                <a:spcPct val="177000"/>
              </a:lnSpc>
              <a:tabLst>
                <a:tab algn="l" pos="0"/>
              </a:tabLst>
            </a:pP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L'important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és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la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idea sinó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la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forma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la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idea, 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l'èxit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es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deu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la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manera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15" strike="noStrike">
                <a:solidFill>
                  <a:srgbClr val="000000"/>
                </a:solidFill>
                <a:latin typeface="Arial MT"/>
                <a:ea typeface="DejaVu Sans"/>
              </a:rPr>
              <a:t>com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ha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estat </a:t>
            </a:r>
            <a:r>
              <a:rPr b="0" lang="es-ES" sz="1350" spc="-36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feta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realitat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(per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exemple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Imaginarium,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Fresh&amp;Co).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100800" indent="-279360">
              <a:lnSpc>
                <a:spcPct val="100000"/>
              </a:lnSpc>
              <a:spcBef>
                <a:spcPts val="1264"/>
              </a:spcBef>
              <a:tabLst>
                <a:tab algn="l" pos="0"/>
              </a:tabLst>
            </a:pP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Més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val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una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idea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mediocre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brillantment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implementada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una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idea 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brillant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380520" indent="-279360">
              <a:lnSpc>
                <a:spcPct val="100000"/>
              </a:lnSpc>
              <a:spcBef>
                <a:spcPts val="1179"/>
              </a:spcBef>
              <a:tabLst>
                <a:tab algn="l" pos="0"/>
              </a:tabLst>
            </a:pP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mediocrement implementada.”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380520" indent="-279360">
              <a:lnSpc>
                <a:spcPct val="100000"/>
              </a:lnSpc>
              <a:spcBef>
                <a:spcPts val="1179"/>
              </a:spcBef>
              <a:tabLst>
                <a:tab algn="l" pos="0"/>
              </a:tabLst>
            </a:pP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L'important: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15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és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i="1" lang="es-ES" sz="1350" spc="9" strike="noStrike">
                <a:solidFill>
                  <a:srgbClr val="000000"/>
                </a:solidFill>
                <a:latin typeface="Arial"/>
                <a:ea typeface="DejaVu Sans"/>
              </a:rPr>
              <a:t>què</a:t>
            </a:r>
            <a:r>
              <a:rPr b="0" i="1" lang="es-ES" sz="135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el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compraran,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sinó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el </a:t>
            </a:r>
            <a:r>
              <a:rPr b="0" i="1" lang="es-ES" sz="1350" spc="9" strike="noStrike">
                <a:solidFill>
                  <a:srgbClr val="000000"/>
                </a:solidFill>
                <a:latin typeface="Arial"/>
                <a:ea typeface="DejaVu Sans"/>
              </a:rPr>
              <a:t>perquè</a:t>
            </a:r>
            <a:r>
              <a:rPr b="0" i="1" lang="es-ES" sz="135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el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compraran,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pot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ser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perquè: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100800" indent="-27936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200160" indent="-1112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200520"/>
              </a:tabLst>
            </a:pP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Fa</a:t>
            </a:r>
            <a:r>
              <a:rPr b="0" lang="es-ES" sz="13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una</a:t>
            </a:r>
            <a:r>
              <a:rPr b="0" lang="es-ES" sz="13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mica</a:t>
            </a:r>
            <a:r>
              <a:rPr b="0" lang="es-ES" sz="13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millor.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 marL="200160" indent="-111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  <a:tabLst>
                <a:tab algn="l" pos="200520"/>
              </a:tabLst>
            </a:pP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Fa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alguna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cosa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igual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els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altres,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però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15" strike="noStrike">
                <a:solidFill>
                  <a:srgbClr val="000000"/>
                </a:solidFill>
                <a:latin typeface="Arial MT"/>
                <a:ea typeface="DejaVu Sans"/>
              </a:rPr>
              <a:t>més</a:t>
            </a:r>
            <a:r>
              <a:rPr b="0" lang="es-ES" sz="13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barat.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200520"/>
              </a:tabLst>
            </a:pP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200520"/>
              </a:tabLst>
            </a:pP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Si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pot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respondre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en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menys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30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segons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difícilment tindrà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èxit,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perquè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si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pot </a:t>
            </a:r>
            <a:r>
              <a:rPr b="0" lang="es-ES" sz="1350" spc="-36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resumir-ho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en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una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frase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tampoc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ho</a:t>
            </a:r>
            <a:r>
              <a:rPr b="0" lang="es-ES" sz="1350" spc="4" strike="noStrike">
                <a:solidFill>
                  <a:srgbClr val="000000"/>
                </a:solidFill>
                <a:latin typeface="Arial MT"/>
                <a:ea typeface="DejaVu Sans"/>
              </a:rPr>
              <a:t> entendrà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50" spc="9" strike="noStrike">
                <a:solidFill>
                  <a:srgbClr val="000000"/>
                </a:solidFill>
                <a:latin typeface="Arial MT"/>
                <a:ea typeface="DejaVu Sans"/>
              </a:rPr>
              <a:t>un</a:t>
            </a:r>
            <a:r>
              <a:rPr b="0" lang="es-ES" sz="1350" spc="1" strike="noStrike">
                <a:solidFill>
                  <a:srgbClr val="000000"/>
                </a:solidFill>
                <a:latin typeface="Arial MT"/>
                <a:ea typeface="DejaVu Sans"/>
              </a:rPr>
              <a:t> client.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4146480" cy="539280"/>
          </a:xfrm>
          <a:custGeom>
            <a:avLst/>
            <a:gdLst>
              <a:gd name="textAreaLeft" fmla="*/ 0 w 4146480"/>
              <a:gd name="textAreaRight" fmla="*/ 4146840 w 4146480"/>
              <a:gd name="textAreaTop" fmla="*/ 0 h 539280"/>
              <a:gd name="textAreaBottom" fmla="*/ 539640 h 539280"/>
            </a:gdLst>
            <a:ahLst/>
            <a:rect l="textAreaLeft" t="textAreaTop" r="textAreaRight" b="textAreaBottom"/>
            <a:pathLst>
              <a:path w="1152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11270" y="1501"/>
                </a:lnTo>
                <a:lnTo>
                  <a:pt x="11271" y="1501"/>
                </a:lnTo>
                <a:cubicBezTo>
                  <a:pt x="11315" y="1501"/>
                  <a:pt x="11358" y="1489"/>
                  <a:pt x="11396" y="1467"/>
                </a:cubicBezTo>
                <a:cubicBezTo>
                  <a:pt x="11434" y="1446"/>
                  <a:pt x="11466" y="1414"/>
                  <a:pt x="11487" y="1376"/>
                </a:cubicBezTo>
                <a:cubicBezTo>
                  <a:pt x="11509" y="1338"/>
                  <a:pt x="11521" y="1295"/>
                  <a:pt x="11521" y="1251"/>
                </a:cubicBezTo>
                <a:lnTo>
                  <a:pt x="11521" y="250"/>
                </a:lnTo>
                <a:lnTo>
                  <a:pt x="11521" y="250"/>
                </a:lnTo>
                <a:lnTo>
                  <a:pt x="11521" y="250"/>
                </a:lnTo>
                <a:cubicBezTo>
                  <a:pt x="11521" y="206"/>
                  <a:pt x="11509" y="163"/>
                  <a:pt x="11487" y="125"/>
                </a:cubicBezTo>
                <a:cubicBezTo>
                  <a:pt x="11466" y="87"/>
                  <a:pt x="11434" y="55"/>
                  <a:pt x="11396" y="34"/>
                </a:cubicBezTo>
                <a:cubicBezTo>
                  <a:pt x="11358" y="12"/>
                  <a:pt x="11315" y="0"/>
                  <a:pt x="11271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2800" y="75600"/>
            <a:ext cx="2819160" cy="11606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s-ES" sz="3300" spc="4" strike="noStrike">
                <a:solidFill>
                  <a:srgbClr val="000000"/>
                </a:solidFill>
                <a:latin typeface="Arial"/>
              </a:rPr>
              <a:t>CONTINGUTS</a:t>
            </a:r>
            <a:endParaRPr b="0" lang="es-E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object 4"/>
          <p:cNvSpPr/>
          <p:nvPr/>
        </p:nvSpPr>
        <p:spPr>
          <a:xfrm>
            <a:off x="785880" y="1445400"/>
            <a:ext cx="7520760" cy="40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375120" indent="-363240">
              <a:lnSpc>
                <a:spcPct val="100000"/>
              </a:lnSpc>
              <a:spcBef>
                <a:spcPts val="113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75840"/>
              </a:tabLst>
            </a:pPr>
            <a:r>
              <a:rPr b="1" lang="es-ES" sz="2550" spc="-1" strike="noStrike">
                <a:solidFill>
                  <a:srgbClr val="000000"/>
                </a:solidFill>
                <a:latin typeface="Arial"/>
                <a:ea typeface="DejaVu Sans"/>
              </a:rPr>
              <a:t>El treballador per </a:t>
            </a:r>
            <a:r>
              <a:rPr b="1" lang="es-ES" sz="2550" spc="1" strike="noStrike">
                <a:solidFill>
                  <a:srgbClr val="000000"/>
                </a:solidFill>
                <a:latin typeface="Arial"/>
                <a:ea typeface="DejaVu Sans"/>
              </a:rPr>
              <a:t>compte</a:t>
            </a:r>
            <a:r>
              <a:rPr b="1" lang="es-ES" sz="25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550" spc="4" strike="noStrike">
                <a:solidFill>
                  <a:srgbClr val="000000"/>
                </a:solidFill>
                <a:latin typeface="Arial"/>
                <a:ea typeface="DejaVu Sans"/>
              </a:rPr>
              <a:t>propi/aliena</a:t>
            </a:r>
            <a:endParaRPr b="0" lang="es-ES" sz="2550" spc="-1" strike="noStrike">
              <a:solidFill>
                <a:srgbClr val="000000"/>
              </a:solidFill>
              <a:latin typeface="Arial"/>
            </a:endParaRPr>
          </a:p>
          <a:p>
            <a:pPr marL="385560" indent="-349200">
              <a:lnSpc>
                <a:spcPct val="100000"/>
              </a:lnSpc>
              <a:spcBef>
                <a:spcPts val="214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85920"/>
              </a:tabLst>
            </a:pPr>
            <a:r>
              <a:rPr b="1" lang="es-ES" sz="2450" spc="-1" strike="noStrike">
                <a:solidFill>
                  <a:srgbClr val="000000"/>
                </a:solidFill>
                <a:latin typeface="Arial"/>
                <a:ea typeface="DejaVu Sans"/>
              </a:rPr>
              <a:t>Requisits i teories </a:t>
            </a:r>
            <a:r>
              <a:rPr b="1" lang="es-ES" sz="24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es-ES" sz="2450" spc="-1" strike="noStrike">
                <a:solidFill>
                  <a:srgbClr val="000000"/>
                </a:solidFill>
                <a:latin typeface="Arial"/>
                <a:ea typeface="DejaVu Sans"/>
              </a:rPr>
              <a:t> l'empresari</a:t>
            </a:r>
            <a:endParaRPr b="0" lang="es-ES" sz="2450" spc="-1" strike="noStrike">
              <a:solidFill>
                <a:srgbClr val="000000"/>
              </a:solidFill>
              <a:latin typeface="Arial"/>
            </a:endParaRPr>
          </a:p>
          <a:p>
            <a:pPr marL="399240" indent="-363240">
              <a:lnSpc>
                <a:spcPct val="100000"/>
              </a:lnSpc>
              <a:spcBef>
                <a:spcPts val="210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99960"/>
              </a:tabLst>
            </a:pPr>
            <a:r>
              <a:rPr b="1" lang="es-ES" sz="2550" spc="-1" strike="noStrike">
                <a:solidFill>
                  <a:srgbClr val="000000"/>
                </a:solidFill>
                <a:latin typeface="Arial"/>
                <a:ea typeface="DejaVu Sans"/>
              </a:rPr>
              <a:t>L'esperit</a:t>
            </a:r>
            <a:r>
              <a:rPr b="1" lang="es-ES" sz="255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550" spc="1" strike="noStrike">
                <a:solidFill>
                  <a:srgbClr val="000000"/>
                </a:solidFill>
                <a:latin typeface="Arial"/>
                <a:ea typeface="DejaVu Sans"/>
              </a:rPr>
              <a:t>emprenedor</a:t>
            </a:r>
            <a:endParaRPr b="0" lang="es-ES" sz="2550" spc="-1" strike="noStrike">
              <a:solidFill>
                <a:srgbClr val="000000"/>
              </a:solidFill>
              <a:latin typeface="Arial"/>
            </a:endParaRPr>
          </a:p>
          <a:p>
            <a:pPr marL="419040" indent="-363240">
              <a:lnSpc>
                <a:spcPct val="100000"/>
              </a:lnSpc>
              <a:spcBef>
                <a:spcPts val="2044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19760"/>
              </a:tabLst>
            </a:pPr>
            <a:r>
              <a:rPr b="1" lang="es-ES" sz="255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Característiques</a:t>
            </a:r>
            <a:r>
              <a:rPr b="1" lang="es-ES" sz="25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550" spc="1" strike="noStrike">
                <a:solidFill>
                  <a:srgbClr val="000000"/>
                </a:solidFill>
                <a:latin typeface="Arial"/>
                <a:ea typeface="DejaVu Sans"/>
              </a:rPr>
              <a:t>personals</a:t>
            </a:r>
            <a:r>
              <a:rPr b="1" lang="es-ES" sz="2550" spc="-1" strike="noStrike">
                <a:solidFill>
                  <a:srgbClr val="000000"/>
                </a:solidFill>
                <a:latin typeface="Arial"/>
                <a:ea typeface="DejaVu Sans"/>
              </a:rPr>
              <a:t> dels </a:t>
            </a:r>
            <a:r>
              <a:rPr b="1" lang="es-ES" sz="2550" spc="1" strike="noStrike">
                <a:solidFill>
                  <a:srgbClr val="000000"/>
                </a:solidFill>
                <a:latin typeface="Arial"/>
                <a:ea typeface="DejaVu Sans"/>
              </a:rPr>
              <a:t>emprenedors</a:t>
            </a:r>
            <a:endParaRPr b="0" lang="es-ES" sz="2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419760"/>
              </a:tabLst>
            </a:pPr>
            <a:endParaRPr b="0" lang="es-ES" sz="2550" spc="-1" strike="noStrike">
              <a:solidFill>
                <a:srgbClr val="000000"/>
              </a:solidFill>
              <a:latin typeface="Arial"/>
            </a:endParaRPr>
          </a:p>
          <a:p>
            <a:pPr marL="442080" indent="-349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442440"/>
              </a:tabLst>
            </a:pPr>
            <a:r>
              <a:rPr b="1" lang="es-ES" sz="2450" spc="1" strike="noStrike">
                <a:solidFill>
                  <a:srgbClr val="000000"/>
                </a:solidFill>
                <a:latin typeface="Arial"/>
                <a:ea typeface="DejaVu Sans"/>
              </a:rPr>
              <a:t>La</a:t>
            </a:r>
            <a:r>
              <a:rPr b="1" lang="es-ES" sz="2450" spc="-1" strike="noStrike">
                <a:solidFill>
                  <a:srgbClr val="000000"/>
                </a:solidFill>
                <a:latin typeface="Arial"/>
                <a:ea typeface="DejaVu Sans"/>
              </a:rPr>
              <a:t> idea </a:t>
            </a:r>
            <a:r>
              <a:rPr b="1" lang="es-ES" sz="24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es-ES" sz="2450" spc="-1" strike="noStrike">
                <a:solidFill>
                  <a:srgbClr val="000000"/>
                </a:solidFill>
                <a:latin typeface="Arial"/>
                <a:ea typeface="DejaVu Sans"/>
              </a:rPr>
              <a:t> negoci i la seva generació</a:t>
            </a:r>
            <a:endParaRPr b="0" lang="es-ES" sz="2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42440"/>
              </a:tabLst>
            </a:pPr>
            <a:endParaRPr b="0" lang="es-ES" sz="24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85"/>
              </a:spcBef>
              <a:tabLst>
                <a:tab algn="l" pos="442440"/>
              </a:tabLst>
            </a:pPr>
            <a:r>
              <a:rPr b="1" lang="es-ES" sz="2450" spc="-1" strike="noStrike">
                <a:solidFill>
                  <a:srgbClr val="000000"/>
                </a:solidFill>
                <a:latin typeface="Arial"/>
                <a:ea typeface="DejaVu Sans"/>
              </a:rPr>
              <a:t>Annex:</a:t>
            </a:r>
            <a:r>
              <a:rPr b="1" lang="es-ES" sz="24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450" spc="1" strike="noStrike">
                <a:solidFill>
                  <a:srgbClr val="000000"/>
                </a:solidFill>
                <a:latin typeface="Arial"/>
                <a:ea typeface="DejaVu Sans"/>
              </a:rPr>
              <a:t>Autònom</a:t>
            </a:r>
            <a:r>
              <a:rPr b="1" lang="es-ES" sz="24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450" spc="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s-ES" sz="24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450" spc="1" strike="noStrike">
                <a:solidFill>
                  <a:srgbClr val="000000"/>
                </a:solidFill>
                <a:latin typeface="Arial"/>
                <a:ea typeface="DejaVu Sans"/>
              </a:rPr>
              <a:t>amb</a:t>
            </a:r>
            <a:r>
              <a:rPr b="1" lang="es-ES" sz="24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450" spc="-1" strike="noStrike">
                <a:solidFill>
                  <a:srgbClr val="000000"/>
                </a:solidFill>
                <a:latin typeface="Arial"/>
                <a:ea typeface="DejaVu Sans"/>
              </a:rPr>
              <a:t>socis?</a:t>
            </a:r>
            <a:endParaRPr b="0" lang="es-ES" sz="2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818400" y="75600"/>
            <a:ext cx="2240640" cy="226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2"/>
          <p:cNvSpPr/>
          <p:nvPr/>
        </p:nvSpPr>
        <p:spPr>
          <a:xfrm>
            <a:off x="3296520" y="2778840"/>
            <a:ext cx="135432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s-ES" sz="1350" spc="4" strike="noStrike">
                <a:solidFill>
                  <a:srgbClr val="000000"/>
                </a:solidFill>
                <a:latin typeface="Arial"/>
                <a:ea typeface="DejaVu Sans"/>
              </a:rPr>
              <a:t>TREBALLADOR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object 3"/>
          <p:cNvSpPr/>
          <p:nvPr/>
        </p:nvSpPr>
        <p:spPr>
          <a:xfrm>
            <a:off x="2941560" y="1870920"/>
            <a:ext cx="671040" cy="2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s-ES" sz="1550" spc="4" strike="noStrike">
                <a:solidFill>
                  <a:srgbClr val="000000"/>
                </a:solidFill>
                <a:latin typeface="Arial"/>
                <a:ea typeface="DejaVu Sans"/>
              </a:rPr>
              <a:t>Aporta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84400" y="24840"/>
            <a:ext cx="81666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s-ES" sz="3350" spc="-1" strike="noStrike">
                <a:solidFill>
                  <a:srgbClr val="000000"/>
                </a:solidFill>
                <a:latin typeface="Arial"/>
              </a:rPr>
              <a:t>1. El treballador per compte </a:t>
            </a:r>
            <a:r>
              <a:rPr b="1" lang="es-ES" sz="3350" spc="1" strike="noStrike">
                <a:solidFill>
                  <a:srgbClr val="000000"/>
                </a:solidFill>
                <a:latin typeface="Arial"/>
              </a:rPr>
              <a:t>propi/aliena</a:t>
            </a:r>
            <a:endParaRPr b="0" lang="es-ES" sz="3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object 6"/>
          <p:cNvSpPr/>
          <p:nvPr/>
        </p:nvSpPr>
        <p:spPr>
          <a:xfrm>
            <a:off x="4955040" y="3955680"/>
            <a:ext cx="336960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Ser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el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nostre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propi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cap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9"/>
              </a:spcBef>
            </a:pP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Responsabilitats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0"/>
              </a:spcBef>
            </a:pP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Beneficis</a:t>
            </a:r>
            <a:r>
              <a:rPr b="0" lang="es-ES" sz="15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es-ES" sz="15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pèrdues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6"/>
              </a:spcBef>
            </a:pP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Tasca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fora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d'horari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del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negoci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12600" indent="-720">
              <a:lnSpc>
                <a:spcPts val="216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Satisfacció personal 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 professional ÿ </a:t>
            </a:r>
            <a:r>
              <a:rPr b="0" lang="es-ES" sz="1550" spc="-4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Repte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empresarial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object 7"/>
          <p:cNvSpPr/>
          <p:nvPr/>
        </p:nvSpPr>
        <p:spPr>
          <a:xfrm>
            <a:off x="2842920" y="1363320"/>
            <a:ext cx="93600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550" spc="-7" strike="noStrike">
                <a:solidFill>
                  <a:srgbClr val="000000"/>
                </a:solidFill>
                <a:latin typeface="Arial"/>
                <a:ea typeface="DejaVu Sans"/>
              </a:rPr>
              <a:t>Fomentar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bject 8"/>
          <p:cNvSpPr/>
          <p:nvPr/>
        </p:nvSpPr>
        <p:spPr>
          <a:xfrm>
            <a:off x="4949640" y="3435840"/>
            <a:ext cx="109512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Compte</a:t>
            </a:r>
            <a:r>
              <a:rPr b="1" lang="es-ES" sz="13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propi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object 9"/>
          <p:cNvSpPr/>
          <p:nvPr/>
        </p:nvSpPr>
        <p:spPr>
          <a:xfrm>
            <a:off x="372600" y="3436200"/>
            <a:ext cx="98532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Compte</a:t>
            </a:r>
            <a:r>
              <a:rPr b="1" lang="es-ES" sz="13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Aliè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object 10"/>
          <p:cNvSpPr/>
          <p:nvPr/>
        </p:nvSpPr>
        <p:spPr>
          <a:xfrm>
            <a:off x="4950720" y="1224000"/>
            <a:ext cx="3148200" cy="13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240" bIns="0" anchor="t">
            <a:spAutoFit/>
          </a:bodyPr>
          <a:p>
            <a:pPr marL="17640">
              <a:lnSpc>
                <a:spcPct val="100000"/>
              </a:lnSpc>
              <a:spcBef>
                <a:spcPts val="876"/>
              </a:spcBef>
            </a:pPr>
            <a:r>
              <a:rPr b="1" lang="es-ES" sz="1550" spc="1" strike="noStrike">
                <a:solidFill>
                  <a:srgbClr val="000000"/>
                </a:solidFill>
                <a:latin typeface="Arial"/>
                <a:ea typeface="DejaVu Sans"/>
              </a:rPr>
              <a:t>L'esperit</a:t>
            </a:r>
            <a:r>
              <a:rPr b="1" lang="es-ES" sz="15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50" spc="4" strike="noStrike">
                <a:solidFill>
                  <a:srgbClr val="000000"/>
                </a:solidFill>
                <a:latin typeface="Arial"/>
                <a:ea typeface="DejaVu Sans"/>
              </a:rPr>
              <a:t>emprenedor</a:t>
            </a:r>
            <a:r>
              <a:rPr b="1" lang="es-ES" sz="15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per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15"/>
              </a:spcBef>
            </a:pP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crear</a:t>
            </a:r>
            <a:r>
              <a:rPr b="0" lang="es-ES" sz="155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una</a:t>
            </a:r>
            <a:r>
              <a:rPr b="0" lang="es-ES" sz="155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empresa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39240">
              <a:lnSpc>
                <a:spcPct val="100000"/>
              </a:lnSpc>
              <a:spcBef>
                <a:spcPts val="924"/>
              </a:spcBef>
            </a:pPr>
            <a:r>
              <a:rPr b="1" lang="es-ES" sz="1550" spc="-7" strike="noStrike">
                <a:solidFill>
                  <a:srgbClr val="000000"/>
                </a:solidFill>
                <a:latin typeface="Arial"/>
                <a:ea typeface="DejaVu Sans"/>
              </a:rPr>
              <a:t>Coneixement</a:t>
            </a:r>
            <a:r>
              <a:rPr b="1" lang="es-ES" sz="15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sobre funcionament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635"/>
              </a:spcBef>
            </a:pP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intern</a:t>
            </a:r>
            <a:r>
              <a:rPr b="0" lang="es-ES" sz="15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d'una</a:t>
            </a:r>
            <a:r>
              <a:rPr b="0" lang="es-ES" sz="15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550" spc="4" strike="noStrike">
                <a:solidFill>
                  <a:srgbClr val="000000"/>
                </a:solidFill>
                <a:latin typeface="Arial"/>
                <a:ea typeface="DejaVu Sans"/>
              </a:rPr>
              <a:t>empresa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object 11"/>
          <p:cNvSpPr/>
          <p:nvPr/>
        </p:nvSpPr>
        <p:spPr>
          <a:xfrm>
            <a:off x="378360" y="3955680"/>
            <a:ext cx="313596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Dependre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d'un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cap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9"/>
              </a:spcBef>
            </a:pP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Responsabilitat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limitada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ÿ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160"/>
              </a:lnSpc>
              <a:spcBef>
                <a:spcPts val="125"/>
              </a:spcBef>
            </a:pP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Salari 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fix,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independent </a:t>
            </a: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beneficis </a:t>
            </a:r>
            <a:r>
              <a:rPr b="0" lang="es-ES" sz="1550" spc="-4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Complir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un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horari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treball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1"/>
              </a:spcBef>
            </a:pP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Dependència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del</a:t>
            </a: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clima</a:t>
            </a: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laboral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60000" y="1260000"/>
            <a:ext cx="2339280" cy="1259280"/>
          </a:xfrm>
          <a:custGeom>
            <a:avLst/>
            <a:gdLst>
              <a:gd name="textAreaLeft" fmla="*/ 0 w 2339280"/>
              <a:gd name="textAreaRight" fmla="*/ 2339640 w 2339280"/>
              <a:gd name="textAreaTop" fmla="*/ 0 h 1259280"/>
              <a:gd name="textAreaBottom" fmla="*/ 1259640 h 1259280"/>
            </a:gdLst>
            <a:ahLst/>
            <a:rect l="textAreaLeft" t="textAreaTop" r="textAreaRight" b="textAreaBottom"/>
            <a:pathLst>
              <a:path w="6502" h="3502">
                <a:moveTo>
                  <a:pt x="583" y="0"/>
                </a:moveTo>
                <a:lnTo>
                  <a:pt x="584" y="0"/>
                </a:lnTo>
                <a:cubicBezTo>
                  <a:pt x="481" y="0"/>
                  <a:pt x="380" y="27"/>
                  <a:pt x="292" y="78"/>
                </a:cubicBezTo>
                <a:cubicBezTo>
                  <a:pt x="203" y="129"/>
                  <a:pt x="129" y="203"/>
                  <a:pt x="78" y="292"/>
                </a:cubicBezTo>
                <a:cubicBezTo>
                  <a:pt x="27" y="380"/>
                  <a:pt x="0" y="481"/>
                  <a:pt x="0" y="584"/>
                </a:cubicBezTo>
                <a:lnTo>
                  <a:pt x="0" y="2917"/>
                </a:lnTo>
                <a:lnTo>
                  <a:pt x="0" y="2918"/>
                </a:lnTo>
                <a:cubicBezTo>
                  <a:pt x="0" y="3020"/>
                  <a:pt x="27" y="3121"/>
                  <a:pt x="78" y="3209"/>
                </a:cubicBezTo>
                <a:cubicBezTo>
                  <a:pt x="129" y="3298"/>
                  <a:pt x="203" y="3372"/>
                  <a:pt x="292" y="3423"/>
                </a:cubicBezTo>
                <a:cubicBezTo>
                  <a:pt x="380" y="3474"/>
                  <a:pt x="481" y="3501"/>
                  <a:pt x="584" y="3501"/>
                </a:cubicBezTo>
                <a:lnTo>
                  <a:pt x="5917" y="3501"/>
                </a:lnTo>
                <a:lnTo>
                  <a:pt x="5918" y="3501"/>
                </a:lnTo>
                <a:cubicBezTo>
                  <a:pt x="6020" y="3501"/>
                  <a:pt x="6121" y="3474"/>
                  <a:pt x="6209" y="3423"/>
                </a:cubicBezTo>
                <a:cubicBezTo>
                  <a:pt x="6298" y="3372"/>
                  <a:pt x="6372" y="3298"/>
                  <a:pt x="6423" y="3209"/>
                </a:cubicBezTo>
                <a:cubicBezTo>
                  <a:pt x="6474" y="3121"/>
                  <a:pt x="6501" y="3020"/>
                  <a:pt x="6501" y="2918"/>
                </a:cubicBezTo>
                <a:lnTo>
                  <a:pt x="6501" y="583"/>
                </a:lnTo>
                <a:lnTo>
                  <a:pt x="6501" y="584"/>
                </a:lnTo>
                <a:lnTo>
                  <a:pt x="6501" y="584"/>
                </a:lnTo>
                <a:cubicBezTo>
                  <a:pt x="6501" y="481"/>
                  <a:pt x="6474" y="380"/>
                  <a:pt x="6423" y="292"/>
                </a:cubicBezTo>
                <a:cubicBezTo>
                  <a:pt x="6372" y="203"/>
                  <a:pt x="6298" y="129"/>
                  <a:pt x="6209" y="78"/>
                </a:cubicBezTo>
                <a:cubicBezTo>
                  <a:pt x="6121" y="27"/>
                  <a:pt x="6020" y="0"/>
                  <a:pt x="5918" y="0"/>
                </a:cubicBezTo>
                <a:lnTo>
                  <a:pt x="583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EMPRESA INICIATIVA EMPRENDEDORA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020000" y="75600"/>
            <a:ext cx="2039040" cy="11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object 2" descr=""/>
          <p:cNvPicPr/>
          <p:nvPr/>
        </p:nvPicPr>
        <p:blipFill>
          <a:blip r:embed="rId1"/>
          <a:stretch/>
        </p:blipFill>
        <p:spPr>
          <a:xfrm>
            <a:off x="36720" y="-18000"/>
            <a:ext cx="9142560" cy="6857280"/>
          </a:xfrm>
          <a:prstGeom prst="rect">
            <a:avLst/>
          </a:prstGeom>
          <a:ln w="0">
            <a:noFill/>
          </a:ln>
        </p:spPr>
      </p:pic>
      <p:sp>
        <p:nvSpPr>
          <p:cNvPr id="95" name="object 4"/>
          <p:cNvSpPr/>
          <p:nvPr/>
        </p:nvSpPr>
        <p:spPr>
          <a:xfrm>
            <a:off x="2519280" y="3181680"/>
            <a:ext cx="4062600" cy="5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6480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s-ES" sz="1300" spc="-32" strike="noStrike">
                <a:solidFill>
                  <a:srgbClr val="000000"/>
                </a:solidFill>
                <a:latin typeface="Arial MT"/>
                <a:ea typeface="DejaVu Sans"/>
              </a:rPr>
              <a:t>…</a:t>
            </a:r>
            <a:r>
              <a:rPr b="0" lang="es-ES" sz="1300" spc="-32" strike="noStrike">
                <a:solidFill>
                  <a:srgbClr val="000000"/>
                </a:solidFill>
                <a:latin typeface="Arial MT"/>
                <a:ea typeface="DejaVu Sans"/>
              </a:rPr>
              <a:t>voler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guanyar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més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diners,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insatisfets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amb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l'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empresa, </a:t>
            </a:r>
            <a:r>
              <a:rPr b="0" lang="es-ES" sz="1300" spc="-34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trobar feina, satisfacció personal…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object 5"/>
          <p:cNvSpPr/>
          <p:nvPr/>
        </p:nvSpPr>
        <p:spPr>
          <a:xfrm>
            <a:off x="2469960" y="2667600"/>
            <a:ext cx="76932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550" spc="-7" strike="noStrike">
                <a:solidFill>
                  <a:srgbClr val="000000"/>
                </a:solidFill>
                <a:latin typeface="Arial"/>
                <a:ea typeface="DejaVu Sans"/>
              </a:rPr>
              <a:t>Motius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bject 6"/>
          <p:cNvSpPr/>
          <p:nvPr/>
        </p:nvSpPr>
        <p:spPr>
          <a:xfrm>
            <a:off x="3299040" y="1253520"/>
            <a:ext cx="426024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Les circumstàncies”</a:t>
            </a:r>
            <a:r>
              <a:rPr b="0" lang="es-E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li</a:t>
            </a:r>
            <a:r>
              <a:rPr b="0" lang="es-E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han</a:t>
            </a:r>
            <a:r>
              <a:rPr b="0" lang="es-E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portat</a:t>
            </a:r>
            <a:r>
              <a:rPr b="0" lang="es-E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això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bject 8"/>
          <p:cNvSpPr/>
          <p:nvPr/>
        </p:nvSpPr>
        <p:spPr>
          <a:xfrm>
            <a:off x="558360" y="3504600"/>
            <a:ext cx="85716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DISTINGIR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bject 9"/>
          <p:cNvSpPr/>
          <p:nvPr/>
        </p:nvSpPr>
        <p:spPr>
          <a:xfrm>
            <a:off x="1375920" y="4886640"/>
            <a:ext cx="554328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94480" indent="9000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Això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ens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permetrà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continuar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en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el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projecte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empresarial </a:t>
            </a:r>
            <a:r>
              <a:rPr b="0" lang="es-ES" sz="1300" spc="-34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malgrat</a:t>
            </a:r>
            <a:r>
              <a:rPr b="0" lang="es-ES" sz="13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les dificultats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1194480" indent="9000">
              <a:lnSpc>
                <a:spcPct val="100000"/>
              </a:lnSpc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12600" indent="9000">
              <a:lnSpc>
                <a:spcPct val="100000"/>
              </a:lnSpc>
              <a:spcBef>
                <a:spcPts val="1106"/>
              </a:spcBef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84400" y="24840"/>
            <a:ext cx="8166600" cy="1157400"/>
          </a:xfrm>
          <a:prstGeom prst="rect">
            <a:avLst/>
          </a:prstGeom>
          <a:solidFill>
            <a:srgbClr val="77bc65"/>
          </a:solidFill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s-ES" sz="3350" spc="-1" strike="noStrike">
                <a:solidFill>
                  <a:srgbClr val="000000"/>
                </a:solidFill>
                <a:latin typeface="Arial"/>
              </a:rPr>
              <a:t>1. El treballador per compte </a:t>
            </a:r>
            <a:r>
              <a:rPr b="1" lang="es-ES" sz="3350" spc="1" strike="noStrike">
                <a:solidFill>
                  <a:srgbClr val="000000"/>
                </a:solidFill>
                <a:latin typeface="Arial"/>
              </a:rPr>
              <a:t>propi/aliena</a:t>
            </a:r>
            <a:endParaRPr b="0" lang="es-ES" sz="3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bject 12"/>
          <p:cNvSpPr/>
          <p:nvPr/>
        </p:nvSpPr>
        <p:spPr>
          <a:xfrm>
            <a:off x="3378960" y="1657440"/>
            <a:ext cx="292032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necessitat</a:t>
            </a:r>
            <a:r>
              <a:rPr b="0" lang="es-ES" sz="15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urgent”</a:t>
            </a:r>
            <a:r>
              <a:rPr b="0" lang="es-ES" sz="15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trobar</a:t>
            </a:r>
            <a:r>
              <a:rPr b="0" lang="es-ES" sz="15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feina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13"/>
          <p:cNvSpPr/>
          <p:nvPr/>
        </p:nvSpPr>
        <p:spPr>
          <a:xfrm>
            <a:off x="2469960" y="4174920"/>
            <a:ext cx="167040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s-ES" sz="1550" spc="1" strike="noStrike">
                <a:solidFill>
                  <a:srgbClr val="000000"/>
                </a:solidFill>
                <a:latin typeface="Arial"/>
                <a:ea typeface="DejaVu Sans"/>
              </a:rPr>
              <a:t>Motivació</a:t>
            </a:r>
            <a:r>
              <a:rPr b="1" lang="es-ES" sz="155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50" spc="1" strike="noStrike">
                <a:solidFill>
                  <a:srgbClr val="000000"/>
                </a:solidFill>
                <a:latin typeface="Arial"/>
                <a:ea typeface="DejaVu Sans"/>
              </a:rPr>
              <a:t>interna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object 14"/>
          <p:cNvSpPr/>
          <p:nvPr/>
        </p:nvSpPr>
        <p:spPr>
          <a:xfrm>
            <a:off x="488520" y="1292040"/>
            <a:ext cx="101124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7560">
              <a:lnSpc>
                <a:spcPct val="101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s-ES" sz="1550" spc="1" strike="noStrike">
                <a:solidFill>
                  <a:srgbClr val="000000"/>
                </a:solidFill>
                <a:latin typeface="Arial"/>
                <a:ea typeface="DejaVu Sans"/>
              </a:rPr>
              <a:t>Empresari  per</a:t>
            </a:r>
            <a:r>
              <a:rPr b="1" lang="es-ES" sz="155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50" spc="1" strike="noStrike">
                <a:solidFill>
                  <a:srgbClr val="000000"/>
                </a:solidFill>
                <a:latin typeface="Arial"/>
                <a:ea typeface="DejaVu Sans"/>
              </a:rPr>
              <a:t>força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object 15"/>
          <p:cNvSpPr/>
          <p:nvPr/>
        </p:nvSpPr>
        <p:spPr>
          <a:xfrm>
            <a:off x="5006520" y="4213080"/>
            <a:ext cx="157068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s-ES" sz="1550" spc="-1" strike="noStrike">
                <a:solidFill>
                  <a:srgbClr val="000000"/>
                </a:solidFill>
                <a:latin typeface="Arial MT"/>
                <a:ea typeface="DejaVu Sans"/>
              </a:rPr>
              <a:t>Il·lusió</a:t>
            </a:r>
            <a:r>
              <a:rPr b="0" lang="es-ES" sz="155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al</a:t>
            </a:r>
            <a:r>
              <a:rPr b="0" lang="es-ES" sz="155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projecte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object 16"/>
          <p:cNvSpPr/>
          <p:nvPr/>
        </p:nvSpPr>
        <p:spPr>
          <a:xfrm>
            <a:off x="4097880" y="2605680"/>
            <a:ext cx="268272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s-ES" sz="1550" spc="4" strike="noStrike">
                <a:solidFill>
                  <a:srgbClr val="000000"/>
                </a:solidFill>
                <a:latin typeface="Arial MT"/>
                <a:ea typeface="DejaVu Sans"/>
              </a:rPr>
              <a:t>Raons</a:t>
            </a: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per</a:t>
            </a: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crear</a:t>
            </a: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una</a:t>
            </a: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50" spc="1" strike="noStrike">
                <a:solidFill>
                  <a:srgbClr val="000000"/>
                </a:solidFill>
                <a:latin typeface="Arial MT"/>
                <a:ea typeface="DejaVu Sans"/>
              </a:rPr>
              <a:t>empresa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160000" y="1260000"/>
            <a:ext cx="899280" cy="17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179280"/>
              <a:gd name="textAreaBottom" fmla="*/ 179640 h 179280"/>
            </a:gdLst>
            <a:ahLst/>
            <a:rect l="textAreaLeft" t="textAreaTop" r="textAreaRight" b="textAreaBottom"/>
            <a:pathLst>
              <a:path w="2502" h="502">
                <a:moveTo>
                  <a:pt x="0" y="125"/>
                </a:moveTo>
                <a:lnTo>
                  <a:pt x="1875" y="125"/>
                </a:lnTo>
                <a:lnTo>
                  <a:pt x="1875" y="0"/>
                </a:lnTo>
                <a:lnTo>
                  <a:pt x="2501" y="250"/>
                </a:lnTo>
                <a:lnTo>
                  <a:pt x="1875" y="501"/>
                </a:lnTo>
                <a:lnTo>
                  <a:pt x="187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160000" y="1800000"/>
            <a:ext cx="899280" cy="17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179280"/>
              <a:gd name="textAreaBottom" fmla="*/ 179640 h 179280"/>
            </a:gdLst>
            <a:ahLst/>
            <a:rect l="textAreaLeft" t="textAreaTop" r="textAreaRight" b="textAreaBottom"/>
            <a:pathLst>
              <a:path w="2502" h="502">
                <a:moveTo>
                  <a:pt x="0" y="125"/>
                </a:moveTo>
                <a:lnTo>
                  <a:pt x="1875" y="125"/>
                </a:lnTo>
                <a:lnTo>
                  <a:pt x="1875" y="0"/>
                </a:lnTo>
                <a:lnTo>
                  <a:pt x="2501" y="250"/>
                </a:lnTo>
                <a:lnTo>
                  <a:pt x="1875" y="501"/>
                </a:lnTo>
                <a:lnTo>
                  <a:pt x="187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rot="19959000">
            <a:off x="1416240" y="3239640"/>
            <a:ext cx="923040" cy="263880"/>
          </a:xfrm>
          <a:custGeom>
            <a:avLst/>
            <a:gdLst>
              <a:gd name="textAreaLeft" fmla="*/ 0 w 923040"/>
              <a:gd name="textAreaRight" fmla="*/ 923400 w 923040"/>
              <a:gd name="textAreaTop" fmla="*/ 0 h 263880"/>
              <a:gd name="textAreaBottom" fmla="*/ 264240 h 263880"/>
            </a:gdLst>
            <a:ahLst/>
            <a:rect l="textAreaLeft" t="textAreaTop" r="textAreaRight" b="textAreaBottom"/>
            <a:pathLst>
              <a:path w="2567" h="737">
                <a:moveTo>
                  <a:pt x="0" y="186"/>
                </a:moveTo>
                <a:lnTo>
                  <a:pt x="1925" y="184"/>
                </a:lnTo>
                <a:lnTo>
                  <a:pt x="1924" y="0"/>
                </a:lnTo>
                <a:lnTo>
                  <a:pt x="2566" y="367"/>
                </a:lnTo>
                <a:lnTo>
                  <a:pt x="1925" y="736"/>
                </a:lnTo>
                <a:lnTo>
                  <a:pt x="1925" y="552"/>
                </a:lnTo>
                <a:lnTo>
                  <a:pt x="0" y="554"/>
                </a:lnTo>
                <a:lnTo>
                  <a:pt x="0" y="186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 rot="1554600">
            <a:off x="1383840" y="3902400"/>
            <a:ext cx="923040" cy="263880"/>
          </a:xfrm>
          <a:custGeom>
            <a:avLst/>
            <a:gdLst>
              <a:gd name="textAreaLeft" fmla="*/ 0 w 923040"/>
              <a:gd name="textAreaRight" fmla="*/ 923400 w 923040"/>
              <a:gd name="textAreaTop" fmla="*/ 0 h 263880"/>
              <a:gd name="textAreaBottom" fmla="*/ 264240 h 263880"/>
            </a:gdLst>
            <a:ahLst/>
            <a:rect l="textAreaLeft" t="textAreaTop" r="textAreaRight" b="textAreaBottom"/>
            <a:pathLst>
              <a:path w="2568" h="737">
                <a:moveTo>
                  <a:pt x="0" y="187"/>
                </a:moveTo>
                <a:lnTo>
                  <a:pt x="1925" y="183"/>
                </a:lnTo>
                <a:lnTo>
                  <a:pt x="1925" y="0"/>
                </a:lnTo>
                <a:lnTo>
                  <a:pt x="2567" y="366"/>
                </a:lnTo>
                <a:lnTo>
                  <a:pt x="1926" y="736"/>
                </a:lnTo>
                <a:lnTo>
                  <a:pt x="1925" y="552"/>
                </a:lnTo>
                <a:lnTo>
                  <a:pt x="1" y="554"/>
                </a:lnTo>
                <a:lnTo>
                  <a:pt x="0" y="18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object 2" descr=""/>
          <p:cNvPicPr/>
          <p:nvPr/>
        </p:nvPicPr>
        <p:blipFill>
          <a:blip r:embed="rId2"/>
          <a:stretch/>
        </p:blipFill>
        <p:spPr>
          <a:xfrm>
            <a:off x="0" y="36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111" name="object 4"/>
          <p:cNvSpPr/>
          <p:nvPr/>
        </p:nvSpPr>
        <p:spPr>
          <a:xfrm>
            <a:off x="610560" y="1245240"/>
            <a:ext cx="102168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s-ES" sz="1600" spc="1" strike="noStrike">
                <a:solidFill>
                  <a:srgbClr val="000000"/>
                </a:solidFill>
                <a:latin typeface="Arial"/>
                <a:ea typeface="DejaVu Sans"/>
              </a:rPr>
              <a:t>Requisits: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object 5"/>
          <p:cNvSpPr/>
          <p:nvPr/>
        </p:nvSpPr>
        <p:spPr>
          <a:xfrm>
            <a:off x="621360" y="4077000"/>
            <a:ext cx="95292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s-ES" sz="1600" spc="1" strike="noStrike">
                <a:solidFill>
                  <a:srgbClr val="ffffff"/>
                </a:solidFill>
                <a:latin typeface="Arial"/>
                <a:ea typeface="DejaVu Sans"/>
              </a:rPr>
              <a:t>Habilitats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object 6"/>
          <p:cNvSpPr/>
          <p:nvPr/>
        </p:nvSpPr>
        <p:spPr>
          <a:xfrm>
            <a:off x="659520" y="2937960"/>
            <a:ext cx="117072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01520">
              <a:lnSpc>
                <a:spcPct val="100000"/>
              </a:lnSpc>
              <a:spcBef>
                <a:spcPts val="360"/>
              </a:spcBef>
            </a:pPr>
            <a:r>
              <a:rPr b="1" lang="es-ES" sz="1600" spc="1" strike="noStrike">
                <a:solidFill>
                  <a:srgbClr val="ffffff"/>
                </a:solidFill>
                <a:latin typeface="Arial"/>
                <a:ea typeface="DejaVu Sans"/>
              </a:rPr>
              <a:t>Capital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4"/>
              </a:spcBef>
            </a:pPr>
            <a:r>
              <a:rPr b="1" lang="es-E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s-ES" sz="16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1600" spc="1" strike="noStrike">
                <a:solidFill>
                  <a:srgbClr val="ffffff"/>
                </a:solidFill>
                <a:latin typeface="Arial"/>
                <a:ea typeface="DejaVu Sans"/>
              </a:rPr>
              <a:t>tecnologia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object 7"/>
          <p:cNvSpPr/>
          <p:nvPr/>
        </p:nvSpPr>
        <p:spPr>
          <a:xfrm>
            <a:off x="2714040" y="3903480"/>
            <a:ext cx="3722040" cy="10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880" bIns="0" anchor="t">
            <a:spAutoFit/>
          </a:bodyPr>
          <a:p>
            <a:pPr marL="267840" indent="-241920">
              <a:lnSpc>
                <a:spcPct val="100000"/>
              </a:lnSpc>
              <a:spcBef>
                <a:spcPts val="944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268560"/>
              </a:tabLst>
            </a:pP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Conèixer</a:t>
            </a:r>
            <a:r>
              <a:rPr b="0" lang="es-ES" sz="16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el</a:t>
            </a:r>
            <a:r>
              <a:rPr b="0" lang="es-ES" sz="16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negoci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253440" indent="-241200">
              <a:lnSpc>
                <a:spcPct val="100000"/>
              </a:lnSpc>
              <a:spcBef>
                <a:spcPts val="856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254160"/>
              </a:tabLst>
            </a:pP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Coneixements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d'administració</a:t>
            </a:r>
            <a:r>
              <a:rPr b="0" lang="es-ES" sz="16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gestió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259560" indent="-24120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260280"/>
              </a:tabLst>
            </a:pP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Habilitats</a:t>
            </a:r>
            <a:r>
              <a:rPr b="0" lang="es-ES" sz="16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personals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es-ES" sz="16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socials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object 8"/>
          <p:cNvSpPr/>
          <p:nvPr/>
        </p:nvSpPr>
        <p:spPr>
          <a:xfrm>
            <a:off x="807840" y="1854720"/>
            <a:ext cx="46008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s-ES" sz="1600" spc="1" strike="noStrike">
                <a:solidFill>
                  <a:srgbClr val="ffffff"/>
                </a:solidFill>
                <a:latin typeface="Arial"/>
                <a:ea typeface="DejaVu Sans"/>
              </a:rPr>
              <a:t>Risc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object 10"/>
          <p:cNvSpPr/>
          <p:nvPr/>
        </p:nvSpPr>
        <p:spPr>
          <a:xfrm>
            <a:off x="2643480" y="1522080"/>
            <a:ext cx="4761720" cy="9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 anchor="t">
            <a:spAutoFit/>
          </a:bodyPr>
          <a:p>
            <a:pPr marL="12600">
              <a:lnSpc>
                <a:spcPct val="100000"/>
              </a:lnSpc>
              <a:spcBef>
                <a:spcPts val="893"/>
              </a:spcBef>
            </a:pP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Ser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persona que accepti el risc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14760">
              <a:lnSpc>
                <a:spcPct val="113000"/>
              </a:lnSpc>
              <a:spcBef>
                <a:spcPts val="760"/>
              </a:spcBef>
            </a:pP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Context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familiar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 i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cercle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d'amistats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poden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 influir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en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 l' </a:t>
            </a:r>
            <a:r>
              <a:rPr b="0" lang="es-ES" sz="1600" spc="-4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acceptació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del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 risc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object 11"/>
          <p:cNvSpPr/>
          <p:nvPr/>
        </p:nvSpPr>
        <p:spPr>
          <a:xfrm>
            <a:off x="2705040" y="2864520"/>
            <a:ext cx="197460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 anchor="t">
            <a:spAutoFit/>
          </a:bodyPr>
          <a:p>
            <a:pPr marL="19080">
              <a:lnSpc>
                <a:spcPct val="100000"/>
              </a:lnSpc>
              <a:spcBef>
                <a:spcPts val="615"/>
              </a:spcBef>
            </a:pP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Capital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" strike="noStrike">
                <a:solidFill>
                  <a:srgbClr val="000000"/>
                </a:solidFill>
                <a:latin typeface="Arial MT"/>
                <a:ea typeface="DejaVu Sans"/>
              </a:rPr>
              <a:t>inicial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Accés</a:t>
            </a:r>
            <a:r>
              <a:rPr b="0" lang="es-ES" sz="16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la</a:t>
            </a:r>
            <a:r>
              <a:rPr b="0" lang="es-ES" sz="16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1" strike="noStrike">
                <a:solidFill>
                  <a:srgbClr val="000000"/>
                </a:solidFill>
                <a:latin typeface="Arial MT"/>
                <a:ea typeface="DejaVu Sans"/>
              </a:rPr>
              <a:t>tecnologia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 rot="30000">
            <a:off x="183600" y="68040"/>
            <a:ext cx="763956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3816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s-ES" sz="3500" spc="-1665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s-ES" sz="3500" spc="-806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s-ES" sz="3500" spc="-2470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s-ES" sz="3500" spc="-1739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s-ES" sz="3500" spc="-7" strike="noStrike">
                <a:solidFill>
                  <a:srgbClr val="000000"/>
                </a:solidFill>
                <a:latin typeface="Arial"/>
              </a:rPr>
              <a:t>quisits i teories de l'empresari</a:t>
            </a:r>
            <a:endParaRPr b="0" lang="es-E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object 2" descr=""/>
          <p:cNvPicPr/>
          <p:nvPr/>
        </p:nvPicPr>
        <p:blipFill>
          <a:blip r:embed="rId1"/>
          <a:stretch/>
        </p:blipFill>
        <p:spPr>
          <a:xfrm>
            <a:off x="360" y="-1764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120" name="object 3"/>
          <p:cNvSpPr/>
          <p:nvPr/>
        </p:nvSpPr>
        <p:spPr>
          <a:xfrm>
            <a:off x="412920" y="4348080"/>
            <a:ext cx="143316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550" spc="-7" strike="noStrike">
                <a:solidFill>
                  <a:srgbClr val="000000"/>
                </a:solidFill>
                <a:latin typeface="Arial MT"/>
                <a:ea typeface="DejaVu Sans"/>
              </a:rPr>
              <a:t>EMPRENEDOR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object 4"/>
          <p:cNvSpPr/>
          <p:nvPr/>
        </p:nvSpPr>
        <p:spPr>
          <a:xfrm>
            <a:off x="496800" y="1009440"/>
            <a:ext cx="535716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Capacitat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innovadora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provar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coses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noves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fer-les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manera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diferent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object 5"/>
          <p:cNvSpPr/>
          <p:nvPr/>
        </p:nvSpPr>
        <p:spPr>
          <a:xfrm>
            <a:off x="3855960" y="2877120"/>
            <a:ext cx="8571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300" spc="-7" strike="noStrike">
                <a:solidFill>
                  <a:srgbClr val="1f497c"/>
                </a:solidFill>
                <a:latin typeface="Arial"/>
                <a:ea typeface="DejaVu Sans"/>
              </a:rPr>
              <a:t>Formes</a:t>
            </a:r>
            <a:r>
              <a:rPr b="1" lang="es-ES" sz="1300" spc="-66" strike="noStrike">
                <a:solidFill>
                  <a:srgbClr val="1f497c"/>
                </a:solidFill>
                <a:latin typeface="Arial"/>
                <a:ea typeface="DejaVu Sans"/>
              </a:rPr>
              <a:t> </a:t>
            </a:r>
            <a:r>
              <a:rPr b="1" lang="es-ES" sz="1300" spc="-7" strike="noStrike">
                <a:solidFill>
                  <a:srgbClr val="1f497c"/>
                </a:solidFill>
                <a:latin typeface="Arial"/>
                <a:ea typeface="DejaVu Sans"/>
              </a:rPr>
              <a:t>de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352440">
              <a:lnSpc>
                <a:spcPct val="100000"/>
              </a:lnSpc>
              <a:spcBef>
                <a:spcPts val="85"/>
              </a:spcBef>
            </a:pPr>
            <a:r>
              <a:rPr b="1" lang="es-ES" sz="1550" spc="-7" strike="noStrike">
                <a:solidFill>
                  <a:srgbClr val="1f497c"/>
                </a:solidFill>
                <a:latin typeface="Arial"/>
                <a:ea typeface="DejaVu Sans"/>
              </a:rPr>
              <a:t>ser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17640">
              <a:lnSpc>
                <a:spcPct val="100000"/>
              </a:lnSpc>
              <a:spcBef>
                <a:spcPts val="408"/>
              </a:spcBef>
            </a:pPr>
            <a:r>
              <a:rPr b="1" lang="es-ES" sz="1300" spc="-7" strike="noStrike">
                <a:solidFill>
                  <a:srgbClr val="1f497c"/>
                </a:solidFill>
                <a:latin typeface="Arial"/>
                <a:ea typeface="DejaVu Sans"/>
              </a:rPr>
              <a:t>innovador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object 6"/>
          <p:cNvSpPr/>
          <p:nvPr/>
        </p:nvSpPr>
        <p:spPr>
          <a:xfrm>
            <a:off x="2300400" y="4203720"/>
            <a:ext cx="5455800" cy="5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285120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Persona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amb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capacitat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convertir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una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idea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projecte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real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generant </a:t>
            </a:r>
            <a:r>
              <a:rPr b="0" i="1" lang="es-ES" sz="1300" spc="-34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innovació a l'entorn. No cal crear empresa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object 7"/>
          <p:cNvSpPr/>
          <p:nvPr/>
        </p:nvSpPr>
        <p:spPr>
          <a:xfrm>
            <a:off x="2400840" y="4848480"/>
            <a:ext cx="443808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12600">
              <a:lnSpc>
                <a:spcPct val="100000"/>
              </a:lnSpc>
              <a:spcBef>
                <a:spcPts val="819"/>
              </a:spcBef>
            </a:pPr>
            <a:r>
              <a:rPr b="0" i="1" lang="es-ES" sz="1550" spc="-7" strike="noStrike">
                <a:solidFill>
                  <a:srgbClr val="000000"/>
                </a:solidFill>
                <a:latin typeface="Arial"/>
                <a:ea typeface="DejaVu Sans"/>
              </a:rPr>
              <a:t>Emprenedor</a:t>
            </a:r>
            <a:r>
              <a:rPr b="0" i="1" lang="es-ES" sz="15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550" spc="-7" strike="noStrike">
                <a:solidFill>
                  <a:srgbClr val="000000"/>
                </a:solidFill>
                <a:latin typeface="Arial"/>
                <a:ea typeface="DejaVu Sans"/>
              </a:rPr>
              <a:t>empresari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19"/>
              </a:spcBef>
            </a:pPr>
            <a:r>
              <a:rPr b="0" i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Emprenedor</a:t>
            </a:r>
            <a:r>
              <a:rPr b="0" i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corporatiu</a:t>
            </a:r>
            <a:r>
              <a:rPr b="0" i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i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intraemprenedor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object 8"/>
          <p:cNvSpPr/>
          <p:nvPr/>
        </p:nvSpPr>
        <p:spPr>
          <a:xfrm>
            <a:off x="1838520" y="1942200"/>
            <a:ext cx="1140840" cy="2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Organització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object 9"/>
          <p:cNvSpPr/>
          <p:nvPr/>
        </p:nvSpPr>
        <p:spPr>
          <a:xfrm>
            <a:off x="1143360" y="3058200"/>
            <a:ext cx="209556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306000">
              <a:lnSpc>
                <a:spcPct val="114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Manera  de</a:t>
            </a:r>
            <a:r>
              <a:rPr b="1" lang="es-ES" sz="145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produir</a:t>
            </a:r>
            <a:r>
              <a:rPr b="1" lang="es-ES" sz="1450" spc="-46" strike="noStrike">
                <a:solidFill>
                  <a:srgbClr val="ffffff"/>
                </a:solidFill>
                <a:latin typeface="Arial"/>
                <a:ea typeface="DejaVu Sans"/>
              </a:rPr>
              <a:t> u</a:t>
            </a: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 oferir</a:t>
            </a:r>
            <a:r>
              <a:rPr b="1" lang="es-ES" sz="14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un</a:t>
            </a:r>
            <a:r>
              <a:rPr b="1" lang="es-ES" sz="14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servei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bject 10"/>
          <p:cNvSpPr/>
          <p:nvPr/>
        </p:nvSpPr>
        <p:spPr>
          <a:xfrm>
            <a:off x="5931720" y="3283200"/>
            <a:ext cx="1530360" cy="2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Aprovisionament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bject 11"/>
          <p:cNvSpPr/>
          <p:nvPr/>
        </p:nvSpPr>
        <p:spPr>
          <a:xfrm>
            <a:off x="5778720" y="1896120"/>
            <a:ext cx="120240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Nou</a:t>
            </a:r>
            <a:r>
              <a:rPr b="1" lang="es-ES" sz="145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mercat</a:t>
            </a:r>
            <a:r>
              <a:rPr b="1" lang="es-ES" sz="14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66200">
              <a:lnSpc>
                <a:spcPct val="100000"/>
              </a:lnSpc>
              <a:spcBef>
                <a:spcPts val="11"/>
              </a:spcBef>
            </a:pP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client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object 12"/>
          <p:cNvSpPr/>
          <p:nvPr/>
        </p:nvSpPr>
        <p:spPr>
          <a:xfrm>
            <a:off x="3967200" y="1394280"/>
            <a:ext cx="8125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111240">
              <a:lnSpc>
                <a:spcPct val="116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s-ES" sz="1450" spc="-1" strike="noStrike">
                <a:solidFill>
                  <a:srgbClr val="ffffff"/>
                </a:solidFill>
                <a:latin typeface="Arial"/>
                <a:ea typeface="DejaVu Sans"/>
              </a:rPr>
              <a:t>Nou  producte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3320" y="-360000"/>
            <a:ext cx="6375600" cy="13683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2556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s-ES" sz="5250" spc="-2490" strike="noStrike" baseline="-38000">
                <a:solidFill>
                  <a:srgbClr val="000000"/>
                </a:solidFill>
                <a:latin typeface="Arial"/>
              </a:rPr>
              <a:t>3</a:t>
            </a:r>
            <a:r>
              <a:rPr b="1" lang="es-ES" sz="5250" spc="-1200" strike="noStrike" baseline="-38000">
                <a:solidFill>
                  <a:srgbClr val="000000"/>
                </a:solidFill>
                <a:latin typeface="Arial"/>
              </a:rPr>
              <a:t>.</a:t>
            </a:r>
            <a:r>
              <a:rPr b="0" lang="es-ES" sz="650" spc="-21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1" lang="es-ES" sz="5250" spc="-3122" strike="noStrike" baseline="-38000">
                <a:solidFill>
                  <a:srgbClr val="000000"/>
                </a:solidFill>
                <a:latin typeface="Arial"/>
              </a:rPr>
              <a:t>L</a:t>
            </a:r>
            <a:r>
              <a:rPr b="0" lang="es-ES" sz="650" spc="-106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1" lang="es-ES" sz="5250" spc="-1177" strike="noStrike" baseline="-38000">
                <a:solidFill>
                  <a:srgbClr val="000000"/>
                </a:solidFill>
                <a:latin typeface="Arial"/>
              </a:rPr>
              <a:t>'</a:t>
            </a:r>
            <a:r>
              <a:rPr b="1" lang="es-ES" sz="5250" spc="-2654" strike="noStrike" baseline="-38000">
                <a:solidFill>
                  <a:srgbClr val="000000"/>
                </a:solidFill>
                <a:latin typeface="Arial"/>
              </a:rPr>
              <a:t>e</a:t>
            </a:r>
            <a:r>
              <a:rPr b="1" lang="es-ES" sz="5250" spc="-7" strike="noStrike" baseline="-38000">
                <a:solidFill>
                  <a:srgbClr val="000000"/>
                </a:solidFill>
                <a:latin typeface="Arial"/>
              </a:rPr>
              <a:t>sperit emprenedor</a:t>
            </a:r>
            <a:endParaRPr b="0" lang="es-ES" sz="5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object 2" descr=""/>
          <p:cNvPicPr/>
          <p:nvPr/>
        </p:nvPicPr>
        <p:blipFill>
          <a:blip r:embed="rId1"/>
          <a:stretch/>
        </p:blipFill>
        <p:spPr>
          <a:xfrm>
            <a:off x="36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4000" y="96840"/>
            <a:ext cx="7979760" cy="115560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s-ES" sz="2750" spc="-7" strike="noStrike">
                <a:solidFill>
                  <a:srgbClr val="000000"/>
                </a:solidFill>
                <a:latin typeface="Arial"/>
              </a:rPr>
              <a:t>4.</a:t>
            </a:r>
            <a:r>
              <a:rPr b="1" lang="es-ES" sz="275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750" spc="-7" strike="noStrike">
                <a:solidFill>
                  <a:srgbClr val="000000"/>
                </a:solidFill>
                <a:latin typeface="Arial"/>
              </a:rPr>
              <a:t>Característiques</a:t>
            </a:r>
            <a:r>
              <a:rPr b="1" lang="es-ES" sz="275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750" spc="-7" strike="noStrike">
                <a:solidFill>
                  <a:srgbClr val="000000"/>
                </a:solidFill>
                <a:latin typeface="Arial"/>
              </a:rPr>
              <a:t>personals</a:t>
            </a:r>
            <a:r>
              <a:rPr b="1" lang="es-ES" sz="275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750" spc="-7" strike="noStrike">
                <a:solidFill>
                  <a:srgbClr val="000000"/>
                </a:solidFill>
                <a:latin typeface="Arial"/>
              </a:rPr>
              <a:t>dels</a:t>
            </a:r>
            <a:r>
              <a:rPr b="1" lang="es-ES" sz="275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750" spc="-7" strike="noStrike">
                <a:solidFill>
                  <a:srgbClr val="000000"/>
                </a:solidFill>
                <a:latin typeface="Arial"/>
              </a:rPr>
              <a:t>emprenedors</a:t>
            </a:r>
            <a:endParaRPr b="0" lang="es-ES" sz="2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6455160" y="4298760"/>
            <a:ext cx="85140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08440" indent="-196200">
              <a:lnSpc>
                <a:spcPct val="125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s-ES" sz="1450" spc="-7" strike="noStrike">
                <a:solidFill>
                  <a:srgbClr val="1f497c"/>
                </a:solidFill>
                <a:latin typeface="Arial"/>
                <a:ea typeface="DejaVu Sans"/>
              </a:rPr>
              <a:t>Habilitats socials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bject 5"/>
          <p:cNvSpPr/>
          <p:nvPr/>
        </p:nvSpPr>
        <p:spPr>
          <a:xfrm>
            <a:off x="4027320" y="1060560"/>
            <a:ext cx="102528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31400" indent="-119520">
              <a:lnSpc>
                <a:spcPct val="125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s-ES" sz="1450" spc="-7" strike="noStrike">
                <a:solidFill>
                  <a:srgbClr val="1f497c"/>
                </a:solidFill>
                <a:latin typeface="Arial"/>
                <a:ea typeface="DejaVu Sans"/>
              </a:rPr>
              <a:t>Creativitat</a:t>
            </a:r>
            <a:r>
              <a:rPr b="1" lang="es-ES" sz="1450" spc="-60" strike="noStrike">
                <a:solidFill>
                  <a:srgbClr val="1f497c"/>
                </a:solidFill>
                <a:latin typeface="Arial"/>
                <a:ea typeface="DejaVu Sans"/>
              </a:rPr>
              <a:t> </a:t>
            </a:r>
            <a:r>
              <a:rPr b="1" lang="es-ES" sz="1450" spc="-7" strike="noStrike">
                <a:solidFill>
                  <a:srgbClr val="1f497c"/>
                </a:solidFill>
                <a:latin typeface="Arial"/>
                <a:ea typeface="DejaVu Sans"/>
              </a:rPr>
              <a:t>i innovació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object 6"/>
          <p:cNvSpPr/>
          <p:nvPr/>
        </p:nvSpPr>
        <p:spPr>
          <a:xfrm>
            <a:off x="6381360" y="1977480"/>
            <a:ext cx="113760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450" spc="-7" strike="noStrike">
                <a:solidFill>
                  <a:srgbClr val="1f497c"/>
                </a:solidFill>
                <a:latin typeface="Arial"/>
                <a:ea typeface="DejaVu Sans"/>
              </a:rPr>
              <a:t>Organització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7"/>
          <p:cNvSpPr/>
          <p:nvPr/>
        </p:nvSpPr>
        <p:spPr>
          <a:xfrm>
            <a:off x="4226760" y="5281920"/>
            <a:ext cx="97380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450" spc="-7" strike="noStrike">
                <a:solidFill>
                  <a:srgbClr val="1f497c"/>
                </a:solidFill>
                <a:latin typeface="Arial"/>
                <a:ea typeface="DejaVu Sans"/>
              </a:rPr>
              <a:t>Honradesa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8"/>
          <p:cNvSpPr/>
          <p:nvPr/>
        </p:nvSpPr>
        <p:spPr>
          <a:xfrm>
            <a:off x="1531800" y="1663200"/>
            <a:ext cx="138276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15120">
              <a:lnSpc>
                <a:spcPct val="125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s-ES" sz="1450" spc="-7" strike="noStrike">
                <a:solidFill>
                  <a:srgbClr val="1f497c"/>
                </a:solidFill>
                <a:latin typeface="Arial"/>
                <a:ea typeface="DejaVu Sans"/>
              </a:rPr>
              <a:t>Autoconfiança </a:t>
            </a:r>
            <a:r>
              <a:rPr b="1" lang="es-ES" sz="1450" spc="-1" strike="noStrike">
                <a:solidFill>
                  <a:srgbClr val="1f497c"/>
                </a:solidFill>
                <a:latin typeface="Arial"/>
                <a:ea typeface="DejaVu Sans"/>
              </a:rPr>
              <a:t> </a:t>
            </a:r>
            <a:r>
              <a:rPr b="1" lang="es-ES" sz="1450" spc="-7" strike="noStrike">
                <a:solidFill>
                  <a:srgbClr val="1f497c"/>
                </a:solidFill>
                <a:latin typeface="Arial"/>
                <a:ea typeface="DejaVu Sans"/>
              </a:rPr>
              <a:t>amb</a:t>
            </a:r>
            <a:r>
              <a:rPr b="1" lang="es-ES" sz="1450" spc="-55" strike="noStrike">
                <a:solidFill>
                  <a:srgbClr val="1f497c"/>
                </a:solidFill>
                <a:latin typeface="Arial"/>
                <a:ea typeface="DejaVu Sans"/>
              </a:rPr>
              <a:t> </a:t>
            </a:r>
            <a:r>
              <a:rPr b="1" lang="es-ES" sz="1450" spc="-7" strike="noStrike">
                <a:solidFill>
                  <a:srgbClr val="1f497c"/>
                </a:solidFill>
                <a:latin typeface="Arial"/>
                <a:ea typeface="DejaVu Sans"/>
              </a:rPr>
              <a:t>autocrítica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9"/>
          <p:cNvSpPr/>
          <p:nvPr/>
        </p:nvSpPr>
        <p:spPr>
          <a:xfrm>
            <a:off x="3520080" y="2994120"/>
            <a:ext cx="2238840" cy="9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9600" bIns="0" anchor="t">
            <a:spAutoFit/>
          </a:bodyPr>
          <a:p>
            <a:pPr algn="ctr">
              <a:lnSpc>
                <a:spcPct val="100000"/>
              </a:lnSpc>
              <a:spcBef>
                <a:spcPts val="1018"/>
              </a:spcBef>
            </a:pPr>
            <a:r>
              <a:rPr b="1" lang="es-ES" sz="2200" spc="1" strike="noStrike">
                <a:solidFill>
                  <a:srgbClr val="ffffff"/>
                </a:solidFill>
                <a:latin typeface="Arial"/>
                <a:ea typeface="DejaVu Sans"/>
              </a:rPr>
              <a:t>Característiques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43200" algn="ctr">
              <a:lnSpc>
                <a:spcPct val="100000"/>
              </a:lnSpc>
              <a:spcBef>
                <a:spcPts val="1165"/>
              </a:spcBef>
            </a:pPr>
            <a:r>
              <a:rPr b="1" lang="es-ES" sz="2200" spc="1" strike="noStrike">
                <a:solidFill>
                  <a:srgbClr val="ffffff"/>
                </a:solidFill>
                <a:latin typeface="Arial"/>
                <a:ea typeface="DejaVu Sans"/>
              </a:rPr>
              <a:t>personals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bject 10"/>
          <p:cNvSpPr/>
          <p:nvPr/>
        </p:nvSpPr>
        <p:spPr>
          <a:xfrm>
            <a:off x="1195920" y="3209040"/>
            <a:ext cx="136692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800" spc="-7" strike="noStrike">
                <a:solidFill>
                  <a:srgbClr val="1f497c"/>
                </a:solidFill>
                <a:latin typeface="Arial"/>
                <a:ea typeface="DejaVu Sans"/>
              </a:rPr>
              <a:t>Persistència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object 11"/>
          <p:cNvSpPr/>
          <p:nvPr/>
        </p:nvSpPr>
        <p:spPr>
          <a:xfrm>
            <a:off x="6953400" y="3251520"/>
            <a:ext cx="77148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800" spc="-7" strike="noStrike">
                <a:solidFill>
                  <a:srgbClr val="1f497c"/>
                </a:solidFill>
                <a:latin typeface="Arial"/>
                <a:ea typeface="DejaVu Sans"/>
              </a:rPr>
              <a:t>Treball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bject 12"/>
          <p:cNvSpPr/>
          <p:nvPr/>
        </p:nvSpPr>
        <p:spPr>
          <a:xfrm>
            <a:off x="2067840" y="4531680"/>
            <a:ext cx="50580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800" spc="-7" strike="noStrike">
                <a:solidFill>
                  <a:srgbClr val="1f497c"/>
                </a:solidFill>
                <a:latin typeface="Arial"/>
                <a:ea typeface="DejaVu Sans"/>
              </a:rPr>
              <a:t>Risc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object 13"/>
          <p:cNvSpPr/>
          <p:nvPr/>
        </p:nvSpPr>
        <p:spPr>
          <a:xfrm>
            <a:off x="115920" y="29520"/>
            <a:ext cx="1218960" cy="1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650" spc="-7" strike="noStrike">
                <a:solidFill>
                  <a:srgbClr val="000000"/>
                </a:solidFill>
                <a:latin typeface="Lucida Sans Unicode"/>
                <a:ea typeface="DejaVu Sans"/>
              </a:rPr>
              <a:t>Machine</a:t>
            </a:r>
            <a:r>
              <a:rPr b="0" lang="es-ES" sz="650" spc="-32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s-ES" sz="650" spc="-7" strike="noStrike">
                <a:solidFill>
                  <a:srgbClr val="000000"/>
                </a:solidFill>
                <a:latin typeface="Lucida Sans Unicode"/>
                <a:ea typeface="DejaVu Sans"/>
              </a:rPr>
              <a:t>Translated</a:t>
            </a:r>
            <a:r>
              <a:rPr b="0" lang="es-ES" sz="650" spc="-32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s-ES" sz="650" spc="-7" strike="noStrike">
                <a:solidFill>
                  <a:srgbClr val="000000"/>
                </a:solidFill>
                <a:latin typeface="Lucida Sans Unicode"/>
                <a:ea typeface="DejaVu Sans"/>
              </a:rPr>
              <a:t>by</a:t>
            </a:r>
            <a:r>
              <a:rPr b="0" lang="es-ES" sz="650" spc="-26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s-ES" sz="650" spc="-7" strike="noStrike">
                <a:solidFill>
                  <a:srgbClr val="000000"/>
                </a:solidFill>
                <a:latin typeface="Lucida Sans Unicode"/>
                <a:ea typeface="DejaVu Sans"/>
              </a:rPr>
              <a:t>Google</a:t>
            </a:r>
            <a:endParaRPr b="0" lang="es-ES" sz="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144" name="object 3"/>
          <p:cNvSpPr/>
          <p:nvPr/>
        </p:nvSpPr>
        <p:spPr>
          <a:xfrm>
            <a:off x="3651480" y="5119560"/>
            <a:ext cx="403524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951120" indent="-939240">
              <a:lnSpc>
                <a:spcPct val="123000"/>
              </a:lnSpc>
              <a:spcBef>
                <a:spcPts val="96"/>
              </a:spcBef>
              <a:tabLst>
                <a:tab algn="l" pos="0"/>
              </a:tabLst>
            </a:pP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El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és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important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és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el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producte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sinó la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proposta </a:t>
            </a:r>
            <a:r>
              <a:rPr b="0" i="1" lang="es-ES" sz="1300" spc="-34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valor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hi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ha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darrere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49480" y="0"/>
            <a:ext cx="415008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7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3"/>
              </a:spcBef>
              <a:buNone/>
            </a:pPr>
            <a:r>
              <a:rPr b="1" lang="es-ES" sz="3400" spc="-1" strike="noStrike">
                <a:solidFill>
                  <a:srgbClr val="000000"/>
                </a:solidFill>
                <a:latin typeface="Arial"/>
              </a:rPr>
              <a:t>5.</a:t>
            </a:r>
            <a:r>
              <a:rPr b="1" lang="es-ES" sz="3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3400" spc="1" strike="noStrike">
                <a:solidFill>
                  <a:srgbClr val="000000"/>
                </a:solidFill>
                <a:latin typeface="Arial"/>
              </a:rPr>
              <a:t>La</a:t>
            </a:r>
            <a:r>
              <a:rPr b="1" lang="es-ES" sz="3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000000"/>
                </a:solidFill>
                <a:latin typeface="Arial"/>
              </a:rPr>
              <a:t>idea</a:t>
            </a:r>
            <a:r>
              <a:rPr b="1" lang="es-ES" sz="34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3400" spc="1" strike="noStrike">
                <a:solidFill>
                  <a:srgbClr val="000000"/>
                </a:solidFill>
                <a:latin typeface="Arial"/>
              </a:rPr>
              <a:t>de</a:t>
            </a:r>
            <a:r>
              <a:rPr b="1" lang="es-ES" sz="3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3400" spc="1" strike="noStrike">
                <a:solidFill>
                  <a:srgbClr val="000000"/>
                </a:solidFill>
                <a:latin typeface="Arial"/>
              </a:rPr>
              <a:t>negoci</a:t>
            </a:r>
            <a:endParaRPr b="0" lang="es-E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object 5"/>
          <p:cNvSpPr/>
          <p:nvPr/>
        </p:nvSpPr>
        <p:spPr>
          <a:xfrm>
            <a:off x="7107480" y="1562400"/>
            <a:ext cx="12060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object 6"/>
          <p:cNvSpPr/>
          <p:nvPr/>
        </p:nvSpPr>
        <p:spPr>
          <a:xfrm>
            <a:off x="1698120" y="1559520"/>
            <a:ext cx="67428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Activitat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object 7"/>
          <p:cNvSpPr/>
          <p:nvPr/>
        </p:nvSpPr>
        <p:spPr>
          <a:xfrm>
            <a:off x="235440" y="1613160"/>
            <a:ext cx="86652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s-ES" sz="13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aspectes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object 8"/>
          <p:cNvSpPr/>
          <p:nvPr/>
        </p:nvSpPr>
        <p:spPr>
          <a:xfrm>
            <a:off x="423000" y="889920"/>
            <a:ext cx="47656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La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idea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és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la visió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que té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l'emprenedor del</a:t>
            </a:r>
            <a:r>
              <a:rPr b="0" i="1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projecte empresarial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object 9"/>
          <p:cNvSpPr/>
          <p:nvPr/>
        </p:nvSpPr>
        <p:spPr>
          <a:xfrm>
            <a:off x="3301560" y="1589400"/>
            <a:ext cx="5904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s-ES" sz="1300" spc="4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s-ES" sz="13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qui</a:t>
            </a:r>
            <a:r>
              <a:rPr b="1" lang="es-ES" sz="13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4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object 10"/>
          <p:cNvSpPr/>
          <p:nvPr/>
        </p:nvSpPr>
        <p:spPr>
          <a:xfrm>
            <a:off x="4867560" y="1494360"/>
            <a:ext cx="158976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94680">
              <a:lnSpc>
                <a:spcPct val="100000"/>
              </a:lnSpc>
              <a:spcBef>
                <a:spcPts val="734"/>
              </a:spcBef>
            </a:pPr>
            <a:r>
              <a:rPr b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Proposta</a:t>
            </a:r>
            <a:r>
              <a:rPr b="1" lang="es-ES" sz="13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4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es-ES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1" strike="noStrike">
                <a:solidFill>
                  <a:srgbClr val="000000"/>
                </a:solidFill>
                <a:latin typeface="Arial"/>
                <a:ea typeface="DejaVu Sans"/>
              </a:rPr>
              <a:t>valor.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b="1" lang="es-ES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perquè</a:t>
            </a:r>
            <a:r>
              <a:rPr b="1" lang="es-ES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es</a:t>
            </a:r>
            <a:r>
              <a:rPr b="1" lang="es-ES" sz="13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300" spc="-7" strike="noStrike">
                <a:solidFill>
                  <a:srgbClr val="000000"/>
                </a:solidFill>
                <a:latin typeface="Arial"/>
                <a:ea typeface="DejaVu Sans"/>
              </a:rPr>
              <a:t>vendrà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object 11"/>
          <p:cNvSpPr/>
          <p:nvPr/>
        </p:nvSpPr>
        <p:spPr>
          <a:xfrm>
            <a:off x="270720" y="4818600"/>
            <a:ext cx="260280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 anchor="t">
            <a:spAutoFit/>
          </a:bodyPr>
          <a:p>
            <a:pPr marL="12600">
              <a:lnSpc>
                <a:spcPct val="100000"/>
              </a:lnSpc>
              <a:spcBef>
                <a:spcPts val="734"/>
              </a:spcBef>
            </a:pP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Observació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l'entorn</a:t>
            </a:r>
            <a:r>
              <a:rPr b="0" lang="es-ES" sz="13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econòmic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9000">
              <a:lnSpc>
                <a:spcPct val="100000"/>
              </a:lnSpc>
              <a:spcBef>
                <a:spcPts val="601"/>
              </a:spcBef>
            </a:pP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Manca</a:t>
            </a:r>
            <a:r>
              <a:rPr b="0" lang="es-ES" sz="13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3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mercat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9000">
              <a:lnSpc>
                <a:spcPct val="100000"/>
              </a:lnSpc>
              <a:spcBef>
                <a:spcPts val="601"/>
              </a:spcBef>
            </a:pP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Estudi</a:t>
            </a:r>
            <a:r>
              <a:rPr b="0" lang="es-ES" sz="13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altres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mercats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9000">
              <a:lnSpc>
                <a:spcPct val="100000"/>
              </a:lnSpc>
              <a:spcBef>
                <a:spcPts val="601"/>
              </a:spcBef>
            </a:pP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Tendències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object 12"/>
          <p:cNvSpPr/>
          <p:nvPr/>
        </p:nvSpPr>
        <p:spPr>
          <a:xfrm>
            <a:off x="2923200" y="1538640"/>
            <a:ext cx="1224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s-ES" sz="1300" spc="4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object 13"/>
          <p:cNvSpPr/>
          <p:nvPr/>
        </p:nvSpPr>
        <p:spPr>
          <a:xfrm>
            <a:off x="7438680" y="1553040"/>
            <a:ext cx="1460160" cy="2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Quins</a:t>
            </a:r>
            <a:r>
              <a:rPr b="1" lang="es-ES" sz="15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objectius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object 14"/>
          <p:cNvSpPr/>
          <p:nvPr/>
        </p:nvSpPr>
        <p:spPr>
          <a:xfrm>
            <a:off x="264600" y="2582640"/>
            <a:ext cx="2839680" cy="17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Fonts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d'Idees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Negoci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18360">
              <a:lnSpc>
                <a:spcPct val="100000"/>
              </a:lnSpc>
            </a:pP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Característiques</a:t>
            </a:r>
            <a:r>
              <a:rPr b="0" lang="es-ES" sz="13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personals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65480">
              <a:lnSpc>
                <a:spcPct val="100000"/>
              </a:lnSpc>
              <a:spcBef>
                <a:spcPts val="601"/>
              </a:spcBef>
            </a:pP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Experiència una altra empresa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65480">
              <a:lnSpc>
                <a:spcPct val="100000"/>
              </a:lnSpc>
              <a:spcBef>
                <a:spcPts val="604"/>
              </a:spcBef>
            </a:pP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Aficions</a:t>
            </a:r>
            <a:r>
              <a:rPr b="0" lang="es-ES" sz="13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1" strike="noStrike">
                <a:solidFill>
                  <a:srgbClr val="000000"/>
                </a:solidFill>
                <a:latin typeface="Arial MT"/>
                <a:ea typeface="DejaVu Sans"/>
              </a:rPr>
              <a:t>personals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65480">
              <a:lnSpc>
                <a:spcPct val="100000"/>
              </a:lnSpc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65480">
              <a:lnSpc>
                <a:spcPct val="100000"/>
              </a:lnSpc>
              <a:spcBef>
                <a:spcPts val="51"/>
              </a:spcBef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Proposta</a:t>
            </a:r>
            <a:r>
              <a:rPr b="0" lang="es-ES" sz="13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es-ES" sz="13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valor de</a:t>
            </a:r>
            <a:r>
              <a:rPr b="0" lang="es-ES" sz="13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300" spc="-7" strike="noStrike">
                <a:solidFill>
                  <a:srgbClr val="000000"/>
                </a:solidFill>
                <a:latin typeface="Arial MT"/>
                <a:ea typeface="DejaVu Sans"/>
              </a:rPr>
              <a:t>la idea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49480" y="0"/>
            <a:ext cx="782604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s-ES" sz="4050" spc="-1" strike="noStrike">
                <a:solidFill>
                  <a:srgbClr val="000000"/>
                </a:solidFill>
                <a:latin typeface="Arial"/>
              </a:rPr>
              <a:t>ANNEX:</a:t>
            </a:r>
            <a:r>
              <a:rPr b="1" lang="es-ES" sz="405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4050" spc="-1" strike="noStrike">
                <a:solidFill>
                  <a:srgbClr val="000000"/>
                </a:solidFill>
                <a:latin typeface="Arial"/>
              </a:rPr>
              <a:t>Autònom</a:t>
            </a:r>
            <a:r>
              <a:rPr b="1" lang="es-ES" sz="405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405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s-ES" sz="405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4050" spc="-1" strike="noStrike">
                <a:solidFill>
                  <a:srgbClr val="000000"/>
                </a:solidFill>
                <a:latin typeface="Arial"/>
              </a:rPr>
              <a:t>amb</a:t>
            </a:r>
            <a:r>
              <a:rPr b="1" lang="es-ES" sz="405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4050" spc="-1" strike="noStrike">
                <a:solidFill>
                  <a:srgbClr val="000000"/>
                </a:solidFill>
                <a:latin typeface="Arial"/>
              </a:rPr>
              <a:t>socis?</a:t>
            </a:r>
            <a:endParaRPr b="0" lang="es-ES" sz="4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object 5"/>
          <p:cNvSpPr/>
          <p:nvPr/>
        </p:nvSpPr>
        <p:spPr>
          <a:xfrm>
            <a:off x="337680" y="1160640"/>
            <a:ext cx="6397560" cy="44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>
              <a:lnSpc>
                <a:spcPts val="1695"/>
              </a:lnSpc>
              <a:spcBef>
                <a:spcPts val="113"/>
              </a:spcBef>
              <a:tabLst>
                <a:tab algn="l" pos="242640"/>
              </a:tabLst>
            </a:pPr>
            <a:r>
              <a:rPr b="1" lang="es-ES" sz="1450" spc="-1" strike="noStrike">
                <a:solidFill>
                  <a:srgbClr val="000000"/>
                </a:solidFill>
                <a:latin typeface="Arial"/>
                <a:ea typeface="DejaVu Sans"/>
              </a:rPr>
              <a:t>1) Per</a:t>
            </a:r>
            <a:r>
              <a:rPr b="1" lang="es-ES" sz="145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000000"/>
                </a:solidFill>
                <a:latin typeface="Arial"/>
                <a:ea typeface="DejaVu Sans"/>
              </a:rPr>
              <a:t>què</a:t>
            </a:r>
            <a:r>
              <a:rPr b="1" lang="es-ES" sz="14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000000"/>
                </a:solidFill>
                <a:latin typeface="Arial"/>
                <a:ea typeface="DejaVu Sans"/>
              </a:rPr>
              <a:t>s'associa?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695"/>
              </a:lnSpc>
              <a:tabLst>
                <a:tab algn="l" pos="59580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Per</a:t>
            </a:r>
            <a:r>
              <a:rPr b="0" lang="es-ES" sz="145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por</a:t>
            </a:r>
            <a:r>
              <a:rPr b="0" lang="es-ES" sz="145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•</a:t>
            </a:r>
            <a:r>
              <a:rPr b="0" lang="es-ES" sz="14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Per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>
              <a:lnSpc>
                <a:spcPct val="100000"/>
              </a:lnSpc>
              <a:spcBef>
                <a:spcPts val="451"/>
              </a:spcBef>
              <a:tabLst>
                <a:tab algn="l" pos="595800"/>
              </a:tabLst>
            </a:pP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sentir-se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acompanyat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•</a:t>
            </a:r>
            <a:r>
              <a:rPr b="0" lang="es-ES" sz="14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Un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>
              <a:lnSpc>
                <a:spcPct val="100000"/>
              </a:lnSpc>
              <a:spcBef>
                <a:spcPts val="125"/>
              </a:spcBef>
              <a:tabLst>
                <a:tab algn="l" pos="59580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soci</a:t>
            </a:r>
            <a:r>
              <a:rPr b="0" lang="es-ES" sz="14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és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car,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és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un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recurs</a:t>
            </a:r>
            <a:r>
              <a:rPr b="0" lang="es-ES" sz="145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substituïble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>
              <a:lnSpc>
                <a:spcPct val="100000"/>
              </a:lnSpc>
              <a:spcBef>
                <a:spcPts val="190"/>
              </a:spcBef>
              <a:tabLst>
                <a:tab algn="l" pos="240840"/>
              </a:tabLst>
            </a:pPr>
            <a:r>
              <a:rPr b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2) Hi</a:t>
            </a:r>
            <a:r>
              <a:rPr b="1" lang="es-ES" sz="15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ha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situacions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què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seria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" strike="noStrike">
                <a:solidFill>
                  <a:srgbClr val="000000"/>
                </a:solidFill>
                <a:latin typeface="Arial"/>
                <a:ea typeface="DejaVu Sans"/>
              </a:rPr>
              <a:t>recomanable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 associar-se?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478080">
              <a:lnSpc>
                <a:spcPct val="100000"/>
              </a:lnSpc>
              <a:spcBef>
                <a:spcPts val="170"/>
              </a:spcBef>
              <a:tabLst>
                <a:tab algn="l" pos="59580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Un</a:t>
            </a:r>
            <a:r>
              <a:rPr b="0" lang="es-ES" sz="145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soci</a:t>
            </a:r>
            <a:r>
              <a:rPr b="0" lang="es-ES" sz="14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capitalista</a:t>
            </a:r>
            <a:r>
              <a:rPr b="0" lang="es-ES" sz="145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•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>
              <a:lnSpc>
                <a:spcPct val="100000"/>
              </a:lnSpc>
              <a:spcBef>
                <a:spcPts val="181"/>
              </a:spcBef>
              <a:tabLst>
                <a:tab algn="l" pos="59580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Per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carència.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Coneix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molt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bé el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sector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•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>
              <a:lnSpc>
                <a:spcPts val="1695"/>
              </a:lnSpc>
              <a:spcBef>
                <a:spcPts val="181"/>
              </a:spcBef>
              <a:tabLst>
                <a:tab algn="l" pos="59580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Per manca de caràcter lluitador i saber envoltar-se de la gent apropiada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>
              <a:lnSpc>
                <a:spcPts val="1695"/>
              </a:lnSpc>
              <a:tabLst>
                <a:tab algn="l" pos="59580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Per edat o malaltia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>
              <a:lnSpc>
                <a:spcPts val="1695"/>
              </a:lnSpc>
              <a:tabLst>
                <a:tab algn="l" pos="59580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450" spc="-1" strike="noStrike">
                <a:solidFill>
                  <a:srgbClr val="000000"/>
                </a:solidFill>
                <a:latin typeface="Arial"/>
                <a:ea typeface="DejaVu Sans"/>
              </a:rPr>
              <a:t>3) </a:t>
            </a:r>
            <a:r>
              <a:rPr b="1" lang="es-ES" sz="1450" spc="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1" lang="es-ES" sz="1450" spc="-1" strike="noStrike">
                <a:solidFill>
                  <a:srgbClr val="000000"/>
                </a:solidFill>
                <a:latin typeface="Arial"/>
                <a:ea typeface="DejaVu Sans"/>
              </a:rPr>
              <a:t> escollir els socis?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• Els valors per sobre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 indent="-460440">
              <a:lnSpc>
                <a:spcPct val="110000"/>
              </a:lnSpc>
              <a:spcBef>
                <a:spcPts val="269"/>
              </a:spcBef>
              <a:tabLst>
                <a:tab algn="l" pos="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de tot (principis morals i ètics similars) • Complementarietat (caràcter diferent </a:t>
            </a:r>
            <a:r>
              <a:rPr b="0" lang="es-ES" sz="1450" spc="-3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però complementari) • Que aporti valor real (l'opinió del qual mereixi </a:t>
            </a:r>
            <a:r>
              <a:rPr b="0" lang="es-ES" sz="145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respecte)</a:t>
            </a:r>
            <a:r>
              <a:rPr b="0" lang="es-ES" sz="145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• Mateixa ambició (mateixos objectius)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 indent="-460440">
              <a:lnSpc>
                <a:spcPct val="100000"/>
              </a:lnSpc>
              <a:tabLst>
                <a:tab algn="l" pos="0"/>
              </a:tabLst>
            </a:pP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 indent="-460440">
              <a:lnSpc>
                <a:spcPct val="100000"/>
              </a:lnSpc>
              <a:tabLst>
                <a:tab algn="l" pos="0"/>
              </a:tabLst>
            </a:pPr>
            <a:r>
              <a:rPr b="1" lang="es-ES" sz="1450" spc="-1" strike="noStrike">
                <a:solidFill>
                  <a:srgbClr val="000000"/>
                </a:solidFill>
                <a:latin typeface="Arial"/>
                <a:ea typeface="DejaVu Sans"/>
              </a:rPr>
              <a:t>4) </a:t>
            </a:r>
            <a:r>
              <a:rPr b="1" lang="es-ES" sz="1450" spc="1" strike="noStrike">
                <a:solidFill>
                  <a:srgbClr val="000000"/>
                </a:solidFill>
                <a:latin typeface="Arial"/>
                <a:ea typeface="DejaVu Sans"/>
              </a:rPr>
              <a:t>Com </a:t>
            </a:r>
            <a:r>
              <a:rPr b="1" lang="es-ES" sz="1450" spc="-1" strike="noStrike">
                <a:solidFill>
                  <a:srgbClr val="000000"/>
                </a:solidFill>
                <a:latin typeface="Arial"/>
                <a:ea typeface="DejaVu Sans"/>
              </a:rPr>
              <a:t>pactar </a:t>
            </a:r>
            <a:r>
              <a:rPr b="1" lang="es-ES" sz="1450" spc="1" strike="noStrike">
                <a:solidFill>
                  <a:srgbClr val="000000"/>
                </a:solidFill>
                <a:latin typeface="Arial"/>
                <a:ea typeface="DejaVu Sans"/>
              </a:rPr>
              <a:t>amb </a:t>
            </a:r>
            <a:r>
              <a:rPr b="1" lang="es-ES" sz="1450" spc="-1" strike="noStrike">
                <a:solidFill>
                  <a:srgbClr val="000000"/>
                </a:solidFill>
                <a:latin typeface="Arial"/>
                <a:ea typeface="DejaVu Sans"/>
              </a:rPr>
              <a:t>els socis?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• </a:t>
            </a:r>
            <a:r>
              <a:rPr b="0" lang="es-ES" sz="1450" spc="1" strike="noStrike">
                <a:solidFill>
                  <a:srgbClr val="000000"/>
                </a:solidFill>
                <a:latin typeface="Arial MT"/>
                <a:ea typeface="DejaVu Sans"/>
              </a:rPr>
              <a:t> Com</a:t>
            </a:r>
            <a:r>
              <a:rPr b="0" lang="es-ES" sz="14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separar-se</a:t>
            </a:r>
            <a:r>
              <a:rPr b="0" lang="es-ES" sz="14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•</a:t>
            </a:r>
            <a:r>
              <a:rPr b="0" lang="es-ES" sz="14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4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45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parts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 indent="-464760">
              <a:lnSpc>
                <a:spcPct val="100000"/>
              </a:lnSpc>
              <a:spcBef>
                <a:spcPts val="181"/>
              </a:spcBef>
              <a:tabLst>
                <a:tab algn="l" pos="0"/>
              </a:tabLst>
            </a:pPr>
            <a:r>
              <a:rPr b="0" lang="es-ES" sz="1450" spc="-1" strike="noStrike">
                <a:solidFill>
                  <a:srgbClr val="000000"/>
                </a:solidFill>
                <a:latin typeface="Arial MT"/>
                <a:ea typeface="DejaVu Sans"/>
              </a:rPr>
              <a:t>iguals quan no aporta el mateix. Es remunera amb sou.</a:t>
            </a: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478080" indent="-464760">
              <a:lnSpc>
                <a:spcPct val="100000"/>
              </a:lnSpc>
              <a:tabLst>
                <a:tab algn="l" pos="0"/>
              </a:tabLst>
            </a:pPr>
            <a:endParaRPr b="0" lang="es-ES" sz="1450" spc="-1" strike="noStrike">
              <a:solidFill>
                <a:srgbClr val="000000"/>
              </a:solidFill>
              <a:latin typeface="Arial"/>
            </a:endParaRPr>
          </a:p>
          <a:p>
            <a:pPr marL="12600" indent="-464760">
              <a:lnSpc>
                <a:spcPct val="100000"/>
              </a:lnSpc>
              <a:spcBef>
                <a:spcPts val="1429"/>
              </a:spcBef>
              <a:tabLst>
                <a:tab algn="l" pos="0"/>
              </a:tabLst>
            </a:pP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Font: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Fernando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Trias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Bes: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Extracte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“El llibre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negre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l'emprenedor”.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Ed.</a:t>
            </a:r>
            <a:r>
              <a:rPr b="0" i="1" lang="es-ES" sz="12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1250" spc="1" strike="noStrike">
                <a:solidFill>
                  <a:srgbClr val="000000"/>
                </a:solidFill>
                <a:latin typeface="Arial"/>
                <a:ea typeface="DejaVu Sans"/>
              </a:rPr>
              <a:t>Urà.</a:t>
            </a:r>
            <a:endParaRPr b="0" lang="es-ES" sz="1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2022-09-19T10:00:41Z</dcterms:created>
  <dc:creator/>
  <dc:description/>
  <dc:language>es-ES</dc:language>
  <cp:lastModifiedBy/>
  <dcterms:modified xsi:type="dcterms:W3CDTF">2022-09-19T13:35:15Z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Creator">
    <vt:lpwstr>PDFium</vt:lpwstr>
  </property>
  <property fmtid="{D5CDD505-2E9C-101B-9397-08002B2CF9AE}" pid="4" name="LastSaved">
    <vt:filetime>2022-09-19T00:00:00Z</vt:filetime>
  </property>
  <property fmtid="{D5CDD505-2E9C-101B-9397-08002B2CF9AE}" pid="5" name="PresentationFormat">
    <vt:lpwstr>On-screen Show (4:3)</vt:lpwstr>
  </property>
</Properties>
</file>