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24384000" cy="13716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02E42D-23D3-4EF2-92BA-BC1870B0CE1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F345D4-5F7D-4E23-9429-14090AF899D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8A9B22-7631-4DE2-8F67-F3A187428B9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185D34-EEAB-4EF3-BEED-E29261C89EC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6A12DE1-98D9-4CCC-A819-F3C22B4107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78C233E-7550-420C-899E-3B99E79010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61A9E87-D0BA-46AB-8EF2-8ABF6FBD30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3C38282-E6CD-4941-A66A-8E3BA250E6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2CE2367-C93F-4E7A-B12A-3A7F352D08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CFEBD20-96C3-4678-9626-4FB271DEBE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57D2559-651D-493E-8E0C-CE5AB25C5D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AE2FC9-F9A0-404E-86B8-4499AC0D93A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486DFAA-797B-41DB-9E4C-83D6BD786B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EBAFFB-495F-4D63-86BD-CF4A6B5ED7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875C58-9E46-4C4C-815F-92E88E5305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24F3221-3608-4472-B98F-88A5EB2272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7669159-7690-4952-BF99-0754BE0C84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A10793-E630-4D48-9DDD-35B69EFC903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2644B4-1FF3-4AC5-A9B8-611DF4C37A7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13BFE5-8117-46F9-9D29-CBD52905619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59891F-5944-4213-82E4-8087D3C36F8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44AE8B-EE97-4D84-803F-C2710A9574C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764CC7-22FC-4B26-8031-ED12A816450B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BBA2B0-5C96-4BED-9C78-CEB3E265285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6EB8AB-5459-4324-BC53-79A0E71CB19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61D1A5-AD53-486B-AE8F-E0D998BA25B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63C7CA-6546-4D6F-9DD8-1433B18FA89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18DD7D-1BB9-4CEA-812F-45CC2E54D7E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F96435-42F7-4187-B98F-78C94BD33AD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3D1239-2616-41F4-8BDB-0239489FA9AC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55B1B8-28E1-4524-8E81-D28C6E6EB9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42B195-4065-42B0-AB47-3312C3E5A0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91CF0D-7E26-4021-938F-FC39C5D321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4BDB6D-627D-498C-998A-C39822281005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52F9CB-1AED-4A9C-BC85-3CDC08CBC3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EA491D-C1CE-469D-913F-8179EDB6AA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C87A0C-E7B8-4DCC-BA73-CE7B1935FA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B31A63-2FD0-47ED-A28C-C06D5204F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B44162-4336-4935-BB11-A4BCCFE20F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BA5263-63EA-4BD8-A36B-87A9206575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85A12A-7BC3-42EB-8239-4D1752C886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FBBBB4-A9C2-4DE4-AE80-8F74FB2A0B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AEA44C-6CB4-4ADE-8CAC-FB754F05D1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7D0A43-7D3B-4FF2-B6C8-32470176CE9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F83FF2-8DEC-4FBF-8438-529CA40105E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C53662-6B93-4D47-A275-2DC76707F99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201689-3DEB-47E3-8D7D-D529E5B70EC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EA77B3-1159-4CC1-ADFF-26B7C24DDA4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1201320" y="11859840"/>
            <a:ext cx="21970800" cy="636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3600" spc="-1" strike="noStrike">
                <a:solidFill>
                  <a:srgbClr val="000000"/>
                </a:solidFill>
                <a:latin typeface="Arial"/>
                <a:ea typeface="Arial"/>
              </a:rPr>
              <a:t>Autor y fecha</a:t>
            </a:r>
            <a:endParaRPr b="0" lang="es-ES" sz="36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80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s-ES" sz="10000" spc="-202" strike="noStrike">
                <a:solidFill>
                  <a:srgbClr val="000000"/>
                </a:solidFill>
                <a:latin typeface="Arial"/>
                <a:ea typeface="Arial"/>
              </a:rPr>
              <a:t>Título de la presentación</a:t>
            </a:r>
            <a:endParaRPr b="0" lang="es-ES" sz="100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01320" y="7223040"/>
            <a:ext cx="21970800" cy="19047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5500" spc="-1" strike="noStrike">
                <a:solidFill>
                  <a:srgbClr val="000000"/>
                </a:solidFill>
                <a:latin typeface="Arial"/>
                <a:ea typeface="Arial"/>
              </a:rPr>
              <a:t>Subtítulo de la presentación</a:t>
            </a:r>
            <a:endParaRPr b="0" lang="es-ES" sz="55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55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55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55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1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800" spc="-1" strike="noStrike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617416B-0F1C-4362-AC48-6AB9C7B140C9}" type="slidenum">
              <a:rPr b="0" lang="es-ES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&lt;número&gt;</a:t>
            </a:fld>
            <a:endParaRPr b="0" lang="es-E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9320" y="549360"/>
            <a:ext cx="21945240" cy="2285640"/>
          </a:xfrm>
          <a:prstGeom prst="rect">
            <a:avLst/>
          </a:prstGeom>
          <a:noFill/>
          <a:ln w="12600">
            <a:noFill/>
          </a:ln>
        </p:spPr>
        <p:txBody>
          <a:bodyPr anchor="ctr">
            <a:normAutofit fontScale="86000"/>
          </a:bodyPr>
          <a:p>
            <a:pPr indent="0">
              <a:buNone/>
            </a:pPr>
            <a:r>
              <a:rPr b="0" lang="es-ES" sz="8500" spc="-1" strike="noStrike">
                <a:solidFill>
                  <a:srgbClr val="5e5e5e"/>
                </a:solidFill>
                <a:latin typeface="Helvetica Neue"/>
              </a:rPr>
              <a:t>Pulse para editar el formato del texto de título</a:t>
            </a:r>
            <a:endParaRPr b="0" lang="es-ES" sz="85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9320" y="3200400"/>
            <a:ext cx="21945240" cy="9051480"/>
          </a:xfrm>
          <a:prstGeom prst="rect">
            <a:avLst/>
          </a:prstGeom>
          <a:noFill/>
          <a:ln w="12600">
            <a:noFill/>
          </a:ln>
        </p:spPr>
        <p:txBody>
          <a:bodyPr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Pulse para editar el formato de texto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Segundo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Tercer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Cuarto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Quinto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Sexto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Séptimo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"/>
          </p:nvPr>
        </p:nvSpPr>
        <p:spPr>
          <a:xfrm>
            <a:off x="1219320" y="12712680"/>
            <a:ext cx="5689080" cy="72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3"/>
          </p:nvPr>
        </p:nvSpPr>
        <p:spPr>
          <a:xfrm>
            <a:off x="8331120" y="12712680"/>
            <a:ext cx="7721280" cy="72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4"/>
          </p:nvPr>
        </p:nvSpPr>
        <p:spPr>
          <a:xfrm>
            <a:off x="17475120" y="12712680"/>
            <a:ext cx="5689080" cy="729720"/>
          </a:xfrm>
          <a:prstGeom prst="rect">
            <a:avLst/>
          </a:prstGeom>
          <a:noFill/>
          <a:ln w="1260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2A57D1-B46E-468E-8520-4DFD5E7DB0F9}" type="slidenum">
              <a:rPr b="0" lang="en-US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&lt;número&gt;</a:t>
            </a:fld>
            <a:endParaRPr b="0" lang="es-E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Num" idx="5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800" spc="-1" strike="noStrike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85A07CC-4504-4DED-9BCC-4EDB683676A3}" type="slidenum">
              <a:rPr b="0" lang="es-ES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&lt;número&gt;</a:t>
            </a:fld>
            <a:endParaRPr b="0" lang="es-E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2400" spc="-1" strike="noStrike">
                <a:solidFill>
                  <a:srgbClr val="5e5e5e"/>
                </a:solidFill>
                <a:latin typeface="Helvetica Neue"/>
              </a:rPr>
              <a:t>Pulse para editar el formato del texto de título</a:t>
            </a:r>
            <a:endParaRPr b="0" lang="es-ES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Pulse para editar el formato de texto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Segundo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Tercer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Cuarto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Helvetica Neue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Helvetica Neue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Helvetica Neue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28800" y="4260960"/>
            <a:ext cx="20725920" cy="2939760"/>
          </a:xfrm>
          <a:prstGeom prst="rect">
            <a:avLst/>
          </a:prstGeom>
          <a:noFill/>
          <a:ln w="12600">
            <a:noFill/>
          </a:ln>
        </p:spPr>
        <p:txBody>
          <a:bodyPr anchor="ctr">
            <a:normAutofit/>
          </a:bodyPr>
          <a:p>
            <a:pPr indent="0">
              <a:buNone/>
            </a:pPr>
            <a:r>
              <a:rPr b="0" lang="es-ES" sz="8500" spc="-1" strike="noStrike">
                <a:solidFill>
                  <a:srgbClr val="5e5e5e"/>
                </a:solidFill>
                <a:latin typeface="Helvetica Neue"/>
              </a:rPr>
              <a:t>Pulse para editar el formato del texto de título</a:t>
            </a:r>
            <a:endParaRPr b="0" lang="es-ES" sz="85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dt" idx="6"/>
          </p:nvPr>
        </p:nvSpPr>
        <p:spPr>
          <a:xfrm>
            <a:off x="1219320" y="12712680"/>
            <a:ext cx="5689080" cy="72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ftr" idx="7"/>
          </p:nvPr>
        </p:nvSpPr>
        <p:spPr>
          <a:xfrm>
            <a:off x="8331120" y="12712680"/>
            <a:ext cx="7721280" cy="72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 idx="8"/>
          </p:nvPr>
        </p:nvSpPr>
        <p:spPr>
          <a:xfrm>
            <a:off x="17475120" y="12712680"/>
            <a:ext cx="5689080" cy="729720"/>
          </a:xfrm>
          <a:prstGeom prst="rect">
            <a:avLst/>
          </a:prstGeom>
          <a:noFill/>
          <a:ln w="1260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2DCF75-87DB-4B5A-B177-58F674A81DD7}" type="slidenum">
              <a:rPr b="0" lang="en-US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&lt;número&gt;</a:t>
            </a:fld>
            <a:endParaRPr b="0" lang="es-E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Pulse para editar el formato de texto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Segundo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Tercer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rgbClr val="000000"/>
                </a:solidFill>
                <a:latin typeface="Helvetica Neue"/>
              </a:rPr>
              <a:t>Cuarto nivel del esquema</a:t>
            </a:r>
            <a:endParaRPr b="0" lang="es-ES" sz="48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Helvetica Neue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Helvetica Neue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Helvetica Neue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8.xml"/><Relationship Id="rId5" Type="http://schemas.openxmlformats.org/officeDocument/2006/relationships/slide" Target="slide11.xml"/><Relationship Id="rId6" Type="http://schemas.openxmlformats.org/officeDocument/2006/relationships/slide" Target="slide4.xml"/><Relationship Id="rId7" Type="http://schemas.openxmlformats.org/officeDocument/2006/relationships/image" Target="../media/image4.png"/><Relationship Id="rId8" Type="http://schemas.openxmlformats.org/officeDocument/2006/relationships/slide" Target="slide8.xml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view.genial.ly/615d74852c70950dd3301b8e/presentation-t2-eie-1" TargetMode="External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/>
          </p:nvPr>
        </p:nvSpPr>
        <p:spPr>
          <a:xfrm>
            <a:off x="1201320" y="11859840"/>
            <a:ext cx="21970800" cy="636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t">
            <a:normAutofit fontScale="9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3600" spc="-1" strike="noStrike">
                <a:solidFill>
                  <a:srgbClr val="000000"/>
                </a:solidFill>
                <a:latin typeface="Arial"/>
                <a:ea typeface="Arial"/>
              </a:rPr>
              <a:t>Departamento de FOL</a:t>
            </a:r>
            <a:endParaRPr b="0" lang="es-ES" sz="36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1201320" y="4784760"/>
            <a:ext cx="15361920" cy="2172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rmAutofit fontScale="92000"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s-ES" sz="10000" spc="-202" strike="noStrike">
                <a:solidFill>
                  <a:srgbClr val="000000"/>
                </a:solidFill>
                <a:latin typeface="Arial"/>
                <a:ea typeface="Arial"/>
              </a:rPr>
              <a:t>El entorno y la competencia</a:t>
            </a:r>
            <a:endParaRPr b="0" lang="es-ES" sz="100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ubTitle"/>
          </p:nvPr>
        </p:nvSpPr>
        <p:spPr>
          <a:xfrm>
            <a:off x="1201320" y="7223040"/>
            <a:ext cx="15361920" cy="2497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5500" spc="-1" strike="noStrike">
                <a:solidFill>
                  <a:srgbClr val="000000"/>
                </a:solidFill>
                <a:latin typeface="Arial"/>
                <a:ea typeface="Arial"/>
              </a:rPr>
              <a:t>U2 EIE</a:t>
            </a:r>
            <a:endParaRPr b="0" lang="es-ES" sz="5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eneralitat+ceedcv.png" descr="generalitat+ceedcv.png"/>
          <p:cNvPicPr/>
          <p:nvPr/>
        </p:nvPicPr>
        <p:blipFill>
          <a:blip r:embed="rId2"/>
          <a:srcRect l="127" t="0" r="127" b="0"/>
          <a:stretch/>
        </p:blipFill>
        <p:spPr>
          <a:xfrm>
            <a:off x="1201320" y="942480"/>
            <a:ext cx="6392880" cy="9885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322;p14"/>
          <p:cNvSpPr/>
          <p:nvPr/>
        </p:nvSpPr>
        <p:spPr>
          <a:xfrm>
            <a:off x="3983040" y="2105640"/>
            <a:ext cx="16248600" cy="9443880"/>
          </a:xfrm>
          <a:prstGeom prst="rect">
            <a:avLst/>
          </a:prstGeom>
          <a:solidFill>
            <a:srgbClr val="fbd4b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Empresa: Matusewicz Budowa Maszyn (Polonia) 🡪 Acciones: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Subvención de una sala informática para centro de educación y formación de la localidad y patrocinio de la banda de música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Implicación activa en organizaciones locales como asociaciones y clubs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Construcción de un centro deportivo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Asistencia técnica y financiera para los servicios locales de ambulancias y bomberos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Reciclaje y uso de material reciclado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Empresa: Lippemeier (Alemania) 🡪 Acciones: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Uso de materiales respetuosos con medio ambiente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Construcción de edificio con paneles solares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Uso de agua de lluvia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Horario flexible para mujeres con niños pequeños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Empresa: Dogan Organik Products (Turquía) 🡪 Acciones: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Asesoramiento de agricultura biológica para los agricultores locales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5e5e5e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Creación de un centro avanzado de FP en la localidad  donde ofrecen cursos de agricultura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368280" algn="just"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23;p14"/>
          <p:cNvSpPr/>
          <p:nvPr/>
        </p:nvSpPr>
        <p:spPr>
          <a:xfrm>
            <a:off x="3576960" y="57960"/>
            <a:ext cx="16087680" cy="11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56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EJEMPLOS </a:t>
            </a: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Calibri"/>
              </a:rPr>
              <a:t>“Empresas y RSC”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eneralitat+ceedcv.png" descr="generalitat+ceedcv.png"/>
          <p:cNvPicPr/>
          <p:nvPr/>
        </p:nvPicPr>
        <p:blipFill>
          <a:blip r:embed="rId2"/>
          <a:srcRect l="127" t="0" r="127" b="0"/>
          <a:stretch/>
        </p:blipFill>
        <p:spPr>
          <a:xfrm>
            <a:off x="5592600" y="6135840"/>
            <a:ext cx="9336600" cy="1443960"/>
          </a:xfrm>
          <a:prstGeom prst="rect">
            <a:avLst/>
          </a:prstGeom>
          <a:ln w="12700">
            <a:noFill/>
          </a:ln>
        </p:spPr>
      </p:pic>
      <p:pic>
        <p:nvPicPr>
          <p:cNvPr id="254" name="by-nc-nd.png" descr="by-nc-nd.png"/>
          <p:cNvPicPr/>
          <p:nvPr/>
        </p:nvPicPr>
        <p:blipFill>
          <a:blip r:embed="rId3"/>
          <a:stretch/>
        </p:blipFill>
        <p:spPr>
          <a:xfrm>
            <a:off x="15657480" y="6309720"/>
            <a:ext cx="3133440" cy="10962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96800" y="-6840"/>
            <a:ext cx="11875320" cy="1391760"/>
          </a:xfrm>
          <a:prstGeom prst="rect">
            <a:avLst/>
          </a:prstGeom>
          <a:noFill/>
          <a:ln w="12600">
            <a:noFill/>
          </a:ln>
        </p:spPr>
        <p:txBody>
          <a:bodyPr lIns="182880" rIns="182880" tIns="91440" bIns="91440" anchor="ctr">
            <a:norm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8500" spc="-171" strike="noStrike">
                <a:solidFill>
                  <a:srgbClr val="000000"/>
                </a:solidFill>
                <a:latin typeface="Helvetica Neue"/>
                <a:ea typeface="Helvetica Neue"/>
              </a:rPr>
              <a:t>CONTENIDOS</a:t>
            </a:r>
            <a:endParaRPr b="0" lang="es-ES" sz="85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66" name="Google Shape;98;p2">
            <a:hlinkClick r:id="rId2" action="ppaction://hlinksldjump"/>
          </p:cNvPr>
          <p:cNvSpPr/>
          <p:nvPr/>
        </p:nvSpPr>
        <p:spPr>
          <a:xfrm>
            <a:off x="4410360" y="1766880"/>
            <a:ext cx="1385496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600" spc="-1" strike="noStrike">
                <a:solidFill>
                  <a:srgbClr val="000000"/>
                </a:solidFill>
                <a:latin typeface="Calibri"/>
                <a:ea typeface="Calibri"/>
              </a:rPr>
              <a:t>1. El entorno general de las empresas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99;p2">
            <a:hlinkClick r:id="rId3" action="ppaction://hlinksldjump"/>
          </p:cNvPr>
          <p:cNvSpPr/>
          <p:nvPr/>
        </p:nvSpPr>
        <p:spPr>
          <a:xfrm>
            <a:off x="4480560" y="4371480"/>
            <a:ext cx="1214100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600" spc="-1" strike="noStrike">
                <a:solidFill>
                  <a:srgbClr val="000000"/>
                </a:solidFill>
                <a:latin typeface="Calibri"/>
                <a:ea typeface="Calibri"/>
              </a:rPr>
              <a:t>3.  El entorno específico del sector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00;p2">
            <a:hlinkClick r:id="rId4" action="ppaction://hlinksldjump"/>
          </p:cNvPr>
          <p:cNvSpPr/>
          <p:nvPr/>
        </p:nvSpPr>
        <p:spPr>
          <a:xfrm>
            <a:off x="4575600" y="7053120"/>
            <a:ext cx="1609848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600" spc="-1" strike="noStrike">
                <a:solidFill>
                  <a:srgbClr val="000000"/>
                </a:solidFill>
                <a:latin typeface="Calibri"/>
                <a:ea typeface="Calibri"/>
              </a:rPr>
              <a:t>5.  El análisis D.A.F.O. del entorno y de la empresa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01;p2">
            <a:hlinkClick r:id="rId5" action="ppaction://hlinksldjump"/>
          </p:cNvPr>
          <p:cNvSpPr/>
          <p:nvPr/>
        </p:nvSpPr>
        <p:spPr>
          <a:xfrm>
            <a:off x="4536720" y="9484920"/>
            <a:ext cx="1519632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600" spc="-1" strike="noStrike">
                <a:solidFill>
                  <a:srgbClr val="000000"/>
                </a:solidFill>
                <a:latin typeface="Calibri"/>
                <a:ea typeface="Calibri"/>
              </a:rPr>
              <a:t>7.  La cultura empresarial y la imagen corporativa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102;p2">
            <a:hlinkClick r:id="rId6" action="ppaction://hlinksldjump"/>
          </p:cNvPr>
          <p:cNvSpPr/>
          <p:nvPr/>
        </p:nvSpPr>
        <p:spPr>
          <a:xfrm>
            <a:off x="4480560" y="3075120"/>
            <a:ext cx="1385496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600" spc="-1" strike="noStrike">
                <a:solidFill>
                  <a:srgbClr val="000000"/>
                </a:solidFill>
                <a:latin typeface="Calibri"/>
                <a:ea typeface="Calibri"/>
              </a:rPr>
              <a:t>2. Tipos de entorno: sencillo/cambiante  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03;p2" descr=""/>
          <p:cNvPicPr/>
          <p:nvPr/>
        </p:nvPicPr>
        <p:blipFill>
          <a:blip r:embed="rId7"/>
          <a:stretch/>
        </p:blipFill>
        <p:spPr>
          <a:xfrm rot="2666400">
            <a:off x="3928320" y="2409840"/>
            <a:ext cx="703080" cy="883800"/>
          </a:xfrm>
          <a:prstGeom prst="rect">
            <a:avLst/>
          </a:prstGeom>
          <a:ln w="0">
            <a:noFill/>
          </a:ln>
        </p:spPr>
      </p:pic>
      <p:sp>
        <p:nvSpPr>
          <p:cNvPr id="172" name="Google Shape;104;p2"/>
          <p:cNvSpPr/>
          <p:nvPr/>
        </p:nvSpPr>
        <p:spPr>
          <a:xfrm>
            <a:off x="4536720" y="5667480"/>
            <a:ext cx="1648080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600" spc="-1" strike="noStrike">
                <a:solidFill>
                  <a:srgbClr val="000000"/>
                </a:solidFill>
                <a:latin typeface="Calibri"/>
                <a:ea typeface="Calibri"/>
              </a:rPr>
              <a:t>4. Análisis de la competencia 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105;p2"/>
          <p:cNvSpPr/>
          <p:nvPr/>
        </p:nvSpPr>
        <p:spPr>
          <a:xfrm>
            <a:off x="4575600" y="10746360"/>
            <a:ext cx="1519632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600" spc="-1" strike="noStrike">
                <a:solidFill>
                  <a:srgbClr val="000000"/>
                </a:solidFill>
                <a:latin typeface="Calibri"/>
                <a:ea typeface="Calibri"/>
              </a:rPr>
              <a:t>8.  La responsabilidad social corporativa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Google Shape;106;p2">
            <a:hlinkClick r:id="rId8" action="ppaction://hlinksldjump"/>
          </p:cNvPr>
          <p:cNvSpPr/>
          <p:nvPr/>
        </p:nvSpPr>
        <p:spPr>
          <a:xfrm>
            <a:off x="4480560" y="8223120"/>
            <a:ext cx="1609848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600" spc="-1" strike="noStrike">
                <a:solidFill>
                  <a:srgbClr val="000000"/>
                </a:solidFill>
                <a:latin typeface="Calibri"/>
                <a:ea typeface="Calibri"/>
              </a:rPr>
              <a:t>6.  La localización del proyecto empresarial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ángulo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rgbClr val="dd755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solidFill>
                <a:srgbClr val="ffffff"/>
              </a:solidFill>
              <a:latin typeface="Helvetica Neue Medium"/>
              <a:ea typeface="Helvetica Neue Medium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1904760" y="2323080"/>
            <a:ext cx="15361920" cy="2497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5500" spc="-1" strike="noStrike">
                <a:solidFill>
                  <a:srgbClr val="000000"/>
                </a:solidFill>
                <a:latin typeface="Arial"/>
                <a:ea typeface="Arial"/>
              </a:rPr>
              <a:t>1º PARTE . El entorno </a:t>
            </a:r>
            <a:endParaRPr b="0" lang="es-ES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7" name="CuadroTexto 1"/>
          <p:cNvSpPr/>
          <p:nvPr/>
        </p:nvSpPr>
        <p:spPr>
          <a:xfrm>
            <a:off x="5831640" y="4183200"/>
            <a:ext cx="10152000" cy="1746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horzOverflow="overflow" vertOverflow="overflow"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5400" spc="-1" strike="noStrike">
                <a:solidFill>
                  <a:srgbClr val="5e5e5e"/>
                </a:solidFill>
                <a:latin typeface="ADLaM Display"/>
                <a:ea typeface="ADLaM Display"/>
              </a:rPr>
              <a:t>Pincha </a:t>
            </a:r>
            <a:r>
              <a:rPr b="0" lang="es-ES" sz="5400" spc="-1" strike="noStrike">
                <a:solidFill>
                  <a:srgbClr val="0000ff"/>
                </a:solidFill>
                <a:latin typeface="ADLaM Display"/>
                <a:ea typeface="ADLaM Display"/>
                <a:hlinkClick r:id="rId1"/>
              </a:rPr>
              <a:t>aquí</a:t>
            </a:r>
            <a:r>
              <a:rPr b="0" lang="es-ES" sz="5400" spc="-1" strike="noStrike">
                <a:solidFill>
                  <a:srgbClr val="5e5e5e"/>
                </a:solidFill>
                <a:latin typeface="ADLaM Display"/>
                <a:ea typeface="ADLaM Display"/>
              </a:rPr>
              <a:t> para acceder a la primera parte del tema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ángulo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rgbClr val="dd755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solidFill>
                <a:srgbClr val="ffffff"/>
              </a:solidFill>
              <a:latin typeface="Helvetica Neue Medium"/>
              <a:ea typeface="Helvetica Neue Medium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1904760" y="2323080"/>
            <a:ext cx="15361920" cy="2497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5500" spc="-1" strike="noStrike">
                <a:solidFill>
                  <a:srgbClr val="000000"/>
                </a:solidFill>
                <a:latin typeface="Arial"/>
                <a:ea typeface="Arial"/>
              </a:rPr>
              <a:t>2º PARTE . Localización de la Empresa</a:t>
            </a:r>
            <a:endParaRPr b="0" lang="es-ES" sz="55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e884"/>
            </a:gs>
            <a:gs pos="100000">
              <a:srgbClr val="8cd5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29;p10"/>
          <p:cNvSpPr/>
          <p:nvPr/>
        </p:nvSpPr>
        <p:spPr>
          <a:xfrm>
            <a:off x="3344400" y="85320"/>
            <a:ext cx="17222400" cy="11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>
            <a:normAutofit fontScale="7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8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r>
              <a:rPr b="1" lang="en-US" sz="8800" spc="-1" strike="noStrike">
                <a:solidFill>
                  <a:schemeClr val="dk1"/>
                </a:solidFill>
                <a:latin typeface="Calibri"/>
                <a:ea typeface="Calibri"/>
              </a:rPr>
              <a:t>Localización del proyecto empresarial</a:t>
            </a:r>
            <a:endParaRPr b="0" lang="es-ES" sz="8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1" name="Google Shape;230;p10"/>
          <p:cNvGrpSpPr/>
          <p:nvPr/>
        </p:nvGrpSpPr>
        <p:grpSpPr>
          <a:xfrm>
            <a:off x="3540240" y="1324080"/>
            <a:ext cx="17026920" cy="11055240"/>
            <a:chOff x="3540240" y="1324080"/>
            <a:chExt cx="17026920" cy="11055240"/>
          </a:xfrm>
        </p:grpSpPr>
        <p:sp>
          <p:nvSpPr>
            <p:cNvPr id="182" name="Google Shape;231;p10"/>
            <p:cNvSpPr/>
            <p:nvPr/>
          </p:nvSpPr>
          <p:spPr>
            <a:xfrm>
              <a:off x="5622840" y="2507400"/>
              <a:ext cx="7800480" cy="7958880"/>
            </a:xfrm>
            <a:prstGeom prst="blockArc">
              <a:avLst>
                <a:gd name="adj1" fmla="val 12668419"/>
                <a:gd name="adj2" fmla="val 17846884"/>
                <a:gd name="adj3" fmla="val 3904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83" name="Google Shape;232;p10"/>
            <p:cNvSpPr/>
            <p:nvPr/>
          </p:nvSpPr>
          <p:spPr>
            <a:xfrm>
              <a:off x="5751360" y="2271960"/>
              <a:ext cx="7800480" cy="7958880"/>
            </a:xfrm>
            <a:prstGeom prst="blockArc">
              <a:avLst>
                <a:gd name="adj1" fmla="val 9400757"/>
                <a:gd name="adj2" fmla="val 12431121"/>
                <a:gd name="adj3" fmla="val 3904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84" name="Google Shape;233;p10"/>
            <p:cNvSpPr/>
            <p:nvPr/>
          </p:nvSpPr>
          <p:spPr>
            <a:xfrm>
              <a:off x="6063480" y="3765600"/>
              <a:ext cx="7800480" cy="7958880"/>
            </a:xfrm>
            <a:prstGeom prst="blockArc">
              <a:avLst>
                <a:gd name="adj1" fmla="val 8177023"/>
                <a:gd name="adj2" fmla="val 10754758"/>
                <a:gd name="adj3" fmla="val 3904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85" name="Google Shape;234;p10"/>
            <p:cNvSpPr/>
            <p:nvPr/>
          </p:nvSpPr>
          <p:spPr>
            <a:xfrm>
              <a:off x="6558480" y="4420440"/>
              <a:ext cx="7800480" cy="7958880"/>
            </a:xfrm>
            <a:prstGeom prst="blockArc">
              <a:avLst>
                <a:gd name="adj1" fmla="val 1893100"/>
                <a:gd name="adj2" fmla="val 8906900"/>
                <a:gd name="adj3" fmla="val 3904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86" name="Google Shape;235;p10"/>
            <p:cNvSpPr/>
            <p:nvPr/>
          </p:nvSpPr>
          <p:spPr>
            <a:xfrm>
              <a:off x="9476640" y="2575440"/>
              <a:ext cx="7800480" cy="7958880"/>
            </a:xfrm>
            <a:prstGeom prst="blockArc">
              <a:avLst>
                <a:gd name="adj1" fmla="val 620954"/>
                <a:gd name="adj2" fmla="val 5093462"/>
                <a:gd name="adj3" fmla="val 3904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87" name="Google Shape;236;p10"/>
            <p:cNvSpPr/>
            <p:nvPr/>
          </p:nvSpPr>
          <p:spPr>
            <a:xfrm>
              <a:off x="9480600" y="2554920"/>
              <a:ext cx="7800480" cy="7958880"/>
            </a:xfrm>
            <a:prstGeom prst="blockArc">
              <a:avLst>
                <a:gd name="adj1" fmla="val 19160088"/>
                <a:gd name="adj2" fmla="val 639454"/>
                <a:gd name="adj3" fmla="val 3904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88" name="Google Shape;237;p10"/>
            <p:cNvSpPr/>
            <p:nvPr/>
          </p:nvSpPr>
          <p:spPr>
            <a:xfrm>
              <a:off x="9350640" y="2391840"/>
              <a:ext cx="7800480" cy="7958880"/>
            </a:xfrm>
            <a:prstGeom prst="blockArc">
              <a:avLst>
                <a:gd name="adj1" fmla="val 14344846"/>
                <a:gd name="adj2" fmla="val 19345152"/>
                <a:gd name="adj3" fmla="val 3904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89" name="Google Shape;238;p10"/>
            <p:cNvSpPr/>
            <p:nvPr/>
          </p:nvSpPr>
          <p:spPr>
            <a:xfrm>
              <a:off x="8840520" y="4867200"/>
              <a:ext cx="4495680" cy="3945240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90" name="Google Shape;239;p10"/>
            <p:cNvSpPr/>
            <p:nvPr/>
          </p:nvSpPr>
          <p:spPr>
            <a:xfrm>
              <a:off x="9498960" y="5445000"/>
              <a:ext cx="3178800" cy="27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8320" rIns="58320" tIns="58320" bIns="5832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4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Factores localización</a:t>
              </a:r>
              <a:endParaRPr b="0" lang="es-ES" sz="4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Google Shape;240;p10"/>
            <p:cNvSpPr/>
            <p:nvPr/>
          </p:nvSpPr>
          <p:spPr>
            <a:xfrm>
              <a:off x="8746560" y="1324080"/>
              <a:ext cx="5078520" cy="33998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92" name="Google Shape;241;p10"/>
            <p:cNvSpPr/>
            <p:nvPr/>
          </p:nvSpPr>
          <p:spPr>
            <a:xfrm>
              <a:off x="9490320" y="1821960"/>
              <a:ext cx="3591000" cy="240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3200" spc="-1" strike="noStrike" u="sng">
                  <a:solidFill>
                    <a:schemeClr val="lt1"/>
                  </a:solidFill>
                  <a:uFillTx/>
                  <a:latin typeface="Calibri"/>
                  <a:ea typeface="Calibri"/>
                </a:rPr>
                <a:t>Tipo de negocio</a:t>
              </a: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: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Empresa industrial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Empresa servicios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Google Shape;242;p10"/>
            <p:cNvSpPr/>
            <p:nvPr/>
          </p:nvSpPr>
          <p:spPr>
            <a:xfrm>
              <a:off x="13970160" y="2603520"/>
              <a:ext cx="4622760" cy="27766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94" name="Google Shape;243;p10"/>
            <p:cNvSpPr/>
            <p:nvPr/>
          </p:nvSpPr>
          <p:spPr>
            <a:xfrm>
              <a:off x="14646960" y="3009960"/>
              <a:ext cx="3268800" cy="196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3200" spc="-1" strike="noStrike" u="sng">
                  <a:solidFill>
                    <a:schemeClr val="lt1"/>
                  </a:solidFill>
                  <a:uFillTx/>
                  <a:latin typeface="Calibri"/>
                  <a:ea typeface="Calibri"/>
                </a:rPr>
                <a:t>Costes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Solar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Precio alquiler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Google Shape;244;p10"/>
            <p:cNvSpPr/>
            <p:nvPr/>
          </p:nvSpPr>
          <p:spPr>
            <a:xfrm>
              <a:off x="13710960" y="5551200"/>
              <a:ext cx="6856200" cy="34099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96" name="Google Shape;245;p10"/>
            <p:cNvSpPr/>
            <p:nvPr/>
          </p:nvSpPr>
          <p:spPr>
            <a:xfrm>
              <a:off x="14715000" y="6050520"/>
              <a:ext cx="4848120" cy="241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3200" spc="-1" strike="noStrike" u="sng">
                  <a:solidFill>
                    <a:schemeClr val="lt1"/>
                  </a:solidFill>
                  <a:uFillTx/>
                  <a:latin typeface="Calibri"/>
                  <a:ea typeface="Calibri"/>
                </a:rPr>
                <a:t>Demanda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Zona demanda creciente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Zona no hay ventas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Google Shape;246;p10"/>
            <p:cNvSpPr/>
            <p:nvPr/>
          </p:nvSpPr>
          <p:spPr>
            <a:xfrm>
              <a:off x="10335240" y="8918280"/>
              <a:ext cx="6764400" cy="3046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198" name="Google Shape;247;p10"/>
            <p:cNvSpPr/>
            <p:nvPr/>
          </p:nvSpPr>
          <p:spPr>
            <a:xfrm>
              <a:off x="11325960" y="9364680"/>
              <a:ext cx="4782960" cy="21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3200" spc="-1" strike="noStrike" u="sng">
                  <a:solidFill>
                    <a:schemeClr val="lt1"/>
                  </a:solidFill>
                  <a:uFillTx/>
                  <a:latin typeface="Calibri"/>
                  <a:ea typeface="Calibri"/>
                </a:rPr>
                <a:t>Competencia</a:t>
              </a: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: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Muchas empresas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Pocas empresas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Ninguna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Google Shape;248;p10"/>
            <p:cNvSpPr/>
            <p:nvPr/>
          </p:nvSpPr>
          <p:spPr>
            <a:xfrm>
              <a:off x="4178520" y="9362880"/>
              <a:ext cx="6042600" cy="21574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00" name="Google Shape;249;p10"/>
            <p:cNvSpPr/>
            <p:nvPr/>
          </p:nvSpPr>
          <p:spPr>
            <a:xfrm>
              <a:off x="5063400" y="9678600"/>
              <a:ext cx="4272840" cy="152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3200" spc="-1" strike="noStrike" u="sng">
                  <a:solidFill>
                    <a:schemeClr val="lt1"/>
                  </a:solidFill>
                  <a:uFillTx/>
                  <a:latin typeface="Calibri"/>
                  <a:ea typeface="Calibri"/>
                </a:rPr>
                <a:t>Comunicaciones</a:t>
              </a: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: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Accesibilidad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1120"/>
                </a:spcBef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* Salida por carretera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Google Shape;250;p10"/>
            <p:cNvSpPr/>
            <p:nvPr/>
          </p:nvSpPr>
          <p:spPr>
            <a:xfrm>
              <a:off x="3540240" y="6408360"/>
              <a:ext cx="5198760" cy="27756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02" name="Google Shape;251;p10"/>
            <p:cNvSpPr/>
            <p:nvPr/>
          </p:nvSpPr>
          <p:spPr>
            <a:xfrm>
              <a:off x="4301640" y="6814800"/>
              <a:ext cx="3675960" cy="1962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 anchor="ctr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3200" spc="-1" strike="noStrike" u="sng">
                  <a:solidFill>
                    <a:schemeClr val="lt1"/>
                  </a:solidFill>
                  <a:uFillTx/>
                  <a:latin typeface="Calibri"/>
                  <a:ea typeface="Calibri"/>
                </a:rPr>
                <a:t>Legislación: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343080" indent="-343080">
                <a:lnSpc>
                  <a:spcPct val="90000"/>
                </a:lnSpc>
                <a:spcBef>
                  <a:spcPts val="1120"/>
                </a:spcBef>
                <a:buClr>
                  <a:srgbClr val="ffffff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Zona geográfica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343080" indent="-343080">
                <a:lnSpc>
                  <a:spcPct val="90000"/>
                </a:lnSpc>
                <a:spcBef>
                  <a:spcPts val="479"/>
                </a:spcBef>
                <a:buClr>
                  <a:srgbClr val="ffffff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Ayudas públicas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Google Shape;252;p10"/>
            <p:cNvSpPr/>
            <p:nvPr/>
          </p:nvSpPr>
          <p:spPr>
            <a:xfrm>
              <a:off x="3540240" y="3171960"/>
              <a:ext cx="5419080" cy="259416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04" name="Google Shape;253;p10"/>
            <p:cNvSpPr/>
            <p:nvPr/>
          </p:nvSpPr>
          <p:spPr>
            <a:xfrm>
              <a:off x="4334040" y="3551760"/>
              <a:ext cx="3831840" cy="183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 anchor="ctr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3200" spc="-1" strike="noStrike" u="sng">
                  <a:solidFill>
                    <a:schemeClr val="lt1"/>
                  </a:solidFill>
                  <a:uFillTx/>
                  <a:latin typeface="Calibri"/>
                  <a:ea typeface="Calibri"/>
                </a:rPr>
                <a:t>Recursos humanos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343080" indent="-343080">
                <a:lnSpc>
                  <a:spcPct val="90000"/>
                </a:lnSpc>
                <a:spcBef>
                  <a:spcPts val="1120"/>
                </a:spcBef>
                <a:buClr>
                  <a:srgbClr val="ffffff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Cualificados</a:t>
              </a:r>
              <a:endParaRPr b="0" lang="es-E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4000">
              <a:srgbClr val="ffe884"/>
            </a:gs>
            <a:gs pos="100000">
              <a:srgbClr val="8cd5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59;p11"/>
          <p:cNvSpPr/>
          <p:nvPr/>
        </p:nvSpPr>
        <p:spPr>
          <a:xfrm>
            <a:off x="3344400" y="85320"/>
            <a:ext cx="17222400" cy="11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>
            <a:normAutofit fontScale="7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800" spc="-1" strike="noStrike">
                <a:solidFill>
                  <a:schemeClr val="dk1"/>
                </a:solidFill>
                <a:latin typeface="Calibri"/>
                <a:ea typeface="Calibri"/>
              </a:rPr>
              <a:t>Localización del proyecto empresarial</a:t>
            </a:r>
            <a:endParaRPr b="0" lang="es-E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60;p11"/>
          <p:cNvSpPr/>
          <p:nvPr/>
        </p:nvSpPr>
        <p:spPr>
          <a:xfrm>
            <a:off x="3530520" y="1827000"/>
            <a:ext cx="10101240" cy="731160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round/>
          </a:ln>
          <a:effectLst>
            <a:outerShdw algn="br" blurRad="7632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La externalización o deslocalización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Google Shape;261;p11"/>
          <p:cNvSpPr/>
          <p:nvPr/>
        </p:nvSpPr>
        <p:spPr>
          <a:xfrm>
            <a:off x="3929760" y="3184560"/>
            <a:ext cx="14133600" cy="621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Ubicar la producción en otro país buscando costes salariales más baratos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No quedan exentas de algunos riesgos o costes encubiertos: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5e5e5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Coste de baja calidad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5e5e5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Coste de aprendizaje del personal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5e5e5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Coste de baja productividad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5e5e5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Coste de alta rotación de personal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ángulo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rgbClr val="dd755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solidFill>
                <a:srgbClr val="ffffff"/>
              </a:solidFill>
              <a:latin typeface="Helvetica Neue Medium"/>
              <a:ea typeface="Helvetica Neue Medium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1904760" y="2323080"/>
            <a:ext cx="15361920" cy="2497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5500" spc="-1" strike="noStrike">
                <a:solidFill>
                  <a:srgbClr val="000000"/>
                </a:solidFill>
                <a:latin typeface="Arial"/>
                <a:ea typeface="Arial"/>
              </a:rPr>
              <a:t>3º PARTE . Cultura empresarial e imagen corporativa</a:t>
            </a:r>
            <a:endParaRPr b="0" lang="es-ES" sz="55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e884"/>
            </a:gs>
            <a:gs pos="100000">
              <a:srgbClr val="8cd5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66;p12"/>
          <p:cNvSpPr/>
          <p:nvPr/>
        </p:nvSpPr>
        <p:spPr>
          <a:xfrm>
            <a:off x="3530520" y="2979360"/>
            <a:ext cx="4413240" cy="1828440"/>
          </a:xfrm>
          <a:prstGeom prst="rect">
            <a:avLst/>
          </a:prstGeom>
          <a:noFill/>
          <a:ln w="25400">
            <a:solidFill>
              <a:srgbClr val="5e5e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Cultura de empresa: valores y creencias compartidos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67;p12"/>
          <p:cNvSpPr/>
          <p:nvPr/>
        </p:nvSpPr>
        <p:spPr>
          <a:xfrm>
            <a:off x="10401840" y="4438080"/>
            <a:ext cx="4022640" cy="738360"/>
          </a:xfrm>
          <a:prstGeom prst="rect">
            <a:avLst/>
          </a:prstGeom>
          <a:solidFill>
            <a:srgbClr val="92ccdc"/>
          </a:solidFill>
          <a:ln w="9525">
            <a:solidFill>
              <a:srgbClr val="5e5e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Normas no escritas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268;p12"/>
          <p:cNvSpPr/>
          <p:nvPr/>
        </p:nvSpPr>
        <p:spPr>
          <a:xfrm>
            <a:off x="10675800" y="2630160"/>
            <a:ext cx="3474720" cy="738360"/>
          </a:xfrm>
          <a:prstGeom prst="rect">
            <a:avLst/>
          </a:prstGeom>
          <a:solidFill>
            <a:srgbClr val="92ccdc"/>
          </a:solidFill>
          <a:ln w="9525">
            <a:solidFill>
              <a:srgbClr val="5e5e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Normas escritas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Google Shape;269;p12"/>
          <p:cNvSpPr/>
          <p:nvPr/>
        </p:nvSpPr>
        <p:spPr>
          <a:xfrm>
            <a:off x="16581240" y="1838520"/>
            <a:ext cx="1869120" cy="1828440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round/>
          </a:ln>
          <a:effectLst>
            <a:outerShdw algn="br" blurRad="76320" kx="120009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Misión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Visión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Valores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270;p12"/>
          <p:cNvSpPr/>
          <p:nvPr/>
        </p:nvSpPr>
        <p:spPr>
          <a:xfrm>
            <a:off x="7818480" y="3631680"/>
            <a:ext cx="303876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Se transmiten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273;p12"/>
          <p:cNvSpPr/>
          <p:nvPr/>
        </p:nvSpPr>
        <p:spPr>
          <a:xfrm>
            <a:off x="3344400" y="85320"/>
            <a:ext cx="17222760" cy="11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>
            <a:normAutofit fontScale="7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8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r>
              <a:rPr b="1" lang="en-US" sz="8800" spc="-1" strike="noStrike">
                <a:solidFill>
                  <a:schemeClr val="dk1"/>
                </a:solidFill>
                <a:latin typeface="Calibri"/>
                <a:ea typeface="Calibri"/>
              </a:rPr>
              <a:t>La cultura empresarial e imagen corporativa</a:t>
            </a:r>
            <a:endParaRPr b="0" lang="es-E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Google Shape;276;p12"/>
          <p:cNvSpPr/>
          <p:nvPr/>
        </p:nvSpPr>
        <p:spPr>
          <a:xfrm rot="19721400">
            <a:off x="8841240" y="3313080"/>
            <a:ext cx="991440" cy="37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d59b"/>
          </a:solidFill>
          <a:ln w="25400">
            <a:solidFill>
              <a:srgbClr val="7692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217" name="Google Shape;277;p12"/>
          <p:cNvSpPr/>
          <p:nvPr/>
        </p:nvSpPr>
        <p:spPr>
          <a:xfrm rot="1660800">
            <a:off x="8879040" y="4308120"/>
            <a:ext cx="991440" cy="37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d59b"/>
          </a:solidFill>
          <a:ln w="25400">
            <a:solidFill>
              <a:srgbClr val="7692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218" name="Google Shape;278;p12"/>
          <p:cNvSpPr/>
          <p:nvPr/>
        </p:nvSpPr>
        <p:spPr>
          <a:xfrm>
            <a:off x="14785560" y="2813400"/>
            <a:ext cx="991440" cy="37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d59b"/>
          </a:solidFill>
          <a:ln w="25400">
            <a:solidFill>
              <a:srgbClr val="7692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219" name="Google Shape;279;p12"/>
          <p:cNvSpPr/>
          <p:nvPr/>
        </p:nvSpPr>
        <p:spPr>
          <a:xfrm>
            <a:off x="14859720" y="4621680"/>
            <a:ext cx="991440" cy="37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d59b"/>
          </a:solidFill>
          <a:ln w="25400">
            <a:solidFill>
              <a:srgbClr val="7692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220" name="Google Shape;280;p12"/>
          <p:cNvSpPr/>
          <p:nvPr/>
        </p:nvSpPr>
        <p:spPr>
          <a:xfrm>
            <a:off x="16414920" y="4054320"/>
            <a:ext cx="4713120" cy="1828440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round/>
          </a:ln>
          <a:effectLst>
            <a:outerShdw algn="br" blurRad="76320" kx="120009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Mitos y anécdotas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Ritos y ceremonias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Espacios y vestimentas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Google Shape;281;p12"/>
          <p:cNvSpPr/>
          <p:nvPr/>
        </p:nvSpPr>
        <p:spPr>
          <a:xfrm>
            <a:off x="3671280" y="8210520"/>
            <a:ext cx="4413240" cy="1828440"/>
          </a:xfrm>
          <a:prstGeom prst="rect">
            <a:avLst/>
          </a:prstGeom>
          <a:noFill/>
          <a:ln w="25400">
            <a:solidFill>
              <a:srgbClr val="5e5e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Imagen corporativa: cómo es percibida por el entorno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282;p12"/>
          <p:cNvSpPr/>
          <p:nvPr/>
        </p:nvSpPr>
        <p:spPr>
          <a:xfrm>
            <a:off x="10856880" y="9233640"/>
            <a:ext cx="3434760" cy="1292040"/>
          </a:xfrm>
          <a:prstGeom prst="rect">
            <a:avLst/>
          </a:prstGeom>
          <a:solidFill>
            <a:srgbClr val="92ccdc"/>
          </a:solidFill>
          <a:ln w="9525">
            <a:solidFill>
              <a:srgbClr val="5e5e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Forma no 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intencionada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283;p12"/>
          <p:cNvSpPr/>
          <p:nvPr/>
        </p:nvSpPr>
        <p:spPr>
          <a:xfrm>
            <a:off x="10816560" y="7516800"/>
            <a:ext cx="3474720" cy="1292040"/>
          </a:xfrm>
          <a:prstGeom prst="rect">
            <a:avLst/>
          </a:prstGeom>
          <a:solidFill>
            <a:srgbClr val="92ccdc"/>
          </a:solidFill>
          <a:ln w="9525">
            <a:solidFill>
              <a:srgbClr val="5e5e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Forma intencionada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284;p12"/>
          <p:cNvSpPr/>
          <p:nvPr/>
        </p:nvSpPr>
        <p:spPr>
          <a:xfrm>
            <a:off x="16722000" y="6585480"/>
            <a:ext cx="4110840" cy="2377080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round/>
          </a:ln>
          <a:effectLst>
            <a:outerShdw algn="br" blurRad="76320" kx="120009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Campañas de marketing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Vídeos corporativos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Logotipo y marca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285;p12"/>
          <p:cNvSpPr/>
          <p:nvPr/>
        </p:nvSpPr>
        <p:spPr>
          <a:xfrm rot="19721400">
            <a:off x="8982000" y="8199720"/>
            <a:ext cx="991440" cy="37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d59b"/>
          </a:solidFill>
          <a:ln w="25400">
            <a:solidFill>
              <a:srgbClr val="7692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226" name="Google Shape;286;p12"/>
          <p:cNvSpPr/>
          <p:nvPr/>
        </p:nvSpPr>
        <p:spPr>
          <a:xfrm rot="1660800">
            <a:off x="9019800" y="9194760"/>
            <a:ext cx="991440" cy="37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d59b"/>
          </a:solidFill>
          <a:ln w="25400">
            <a:solidFill>
              <a:srgbClr val="7692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227" name="Google Shape;287;p12"/>
          <p:cNvSpPr/>
          <p:nvPr/>
        </p:nvSpPr>
        <p:spPr>
          <a:xfrm>
            <a:off x="14785560" y="7977240"/>
            <a:ext cx="991440" cy="37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d59b"/>
          </a:solidFill>
          <a:ln w="25400">
            <a:solidFill>
              <a:srgbClr val="7692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228" name="Google Shape;288;p12"/>
          <p:cNvSpPr/>
          <p:nvPr/>
        </p:nvSpPr>
        <p:spPr>
          <a:xfrm>
            <a:off x="14785560" y="9694080"/>
            <a:ext cx="991440" cy="37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d59b"/>
          </a:solidFill>
          <a:ln w="25400">
            <a:solidFill>
              <a:srgbClr val="7692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6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229" name="Google Shape;289;p12"/>
          <p:cNvSpPr/>
          <p:nvPr/>
        </p:nvSpPr>
        <p:spPr>
          <a:xfrm>
            <a:off x="16555320" y="9298440"/>
            <a:ext cx="4572360" cy="1828440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round/>
          </a:ln>
          <a:effectLst>
            <a:outerShdw algn="br" blurRad="76320" kx="120009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Actuación cotidiana observada por la sociedad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e884"/>
            </a:gs>
            <a:gs pos="100000">
              <a:srgbClr val="8cd5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96;p13"/>
          <p:cNvSpPr/>
          <p:nvPr/>
        </p:nvSpPr>
        <p:spPr>
          <a:xfrm>
            <a:off x="3344400" y="85320"/>
            <a:ext cx="17222400" cy="11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>
            <a:normAutofit fontScale="7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800" spc="-1" strike="noStrike">
                <a:solidFill>
                  <a:schemeClr val="dk1"/>
                </a:solidFill>
                <a:latin typeface="Calibri"/>
                <a:ea typeface="Calibri"/>
              </a:rPr>
              <a:t>La responsabilidad social corporativa</a:t>
            </a:r>
            <a:endParaRPr b="0" lang="es-E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297;p13"/>
          <p:cNvSpPr/>
          <p:nvPr/>
        </p:nvSpPr>
        <p:spPr>
          <a:xfrm>
            <a:off x="4436640" y="2079000"/>
            <a:ext cx="867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Responsabilidad sobre el entorno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2" name="Google Shape;298;p13"/>
          <p:cNvGrpSpPr/>
          <p:nvPr/>
        </p:nvGrpSpPr>
        <p:grpSpPr>
          <a:xfrm>
            <a:off x="3536280" y="3320280"/>
            <a:ext cx="10731240" cy="7397640"/>
            <a:chOff x="3536280" y="3320280"/>
            <a:chExt cx="10731240" cy="7397640"/>
          </a:xfrm>
        </p:grpSpPr>
        <p:sp>
          <p:nvSpPr>
            <p:cNvPr id="233" name="Google Shape;299;p13"/>
            <p:cNvSpPr/>
            <p:nvPr/>
          </p:nvSpPr>
          <p:spPr>
            <a:xfrm>
              <a:off x="5409720" y="4236840"/>
              <a:ext cx="5537520" cy="5537520"/>
            </a:xfrm>
            <a:prstGeom prst="blockArc">
              <a:avLst>
                <a:gd name="adj1" fmla="val 10459366"/>
                <a:gd name="adj2" fmla="val 17416661"/>
                <a:gd name="adj3" fmla="val 4641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34" name="Google Shape;300;p13"/>
            <p:cNvSpPr/>
            <p:nvPr/>
          </p:nvSpPr>
          <p:spPr>
            <a:xfrm>
              <a:off x="5412600" y="4269600"/>
              <a:ext cx="5537520" cy="5537520"/>
            </a:xfrm>
            <a:prstGeom prst="blockArc">
              <a:avLst>
                <a:gd name="adj1" fmla="val 4163228"/>
                <a:gd name="adj2" fmla="val 10501053"/>
                <a:gd name="adj3" fmla="val 4641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35" name="Google Shape;301;p13"/>
            <p:cNvSpPr/>
            <p:nvPr/>
          </p:nvSpPr>
          <p:spPr>
            <a:xfrm>
              <a:off x="6867720" y="4143600"/>
              <a:ext cx="5537520" cy="5537520"/>
            </a:xfrm>
            <a:prstGeom prst="blockArc">
              <a:avLst>
                <a:gd name="adj1" fmla="val 459392"/>
                <a:gd name="adj2" fmla="val 6042908"/>
                <a:gd name="adj3" fmla="val 4641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36" name="Google Shape;302;p13"/>
            <p:cNvSpPr/>
            <p:nvPr/>
          </p:nvSpPr>
          <p:spPr>
            <a:xfrm>
              <a:off x="6847560" y="4357800"/>
              <a:ext cx="5537520" cy="5537520"/>
            </a:xfrm>
            <a:prstGeom prst="blockArc">
              <a:avLst>
                <a:gd name="adj1" fmla="val 15560057"/>
                <a:gd name="adj2" fmla="val 185815"/>
                <a:gd name="adj3" fmla="val 4641"/>
              </a:avLst>
            </a:prstGeom>
            <a:solidFill>
              <a:srgbClr val="b1c0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37" name="Google Shape;303;p13"/>
            <p:cNvSpPr/>
            <p:nvPr/>
          </p:nvSpPr>
          <p:spPr>
            <a:xfrm>
              <a:off x="6824160" y="4875120"/>
              <a:ext cx="4287600" cy="4028400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38" name="Google Shape;304;p13"/>
            <p:cNvSpPr/>
            <p:nvPr/>
          </p:nvSpPr>
          <p:spPr>
            <a:xfrm>
              <a:off x="7452000" y="5465160"/>
              <a:ext cx="3031560" cy="284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5240" rIns="165240" tIns="165240" bIns="1652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n-US" sz="130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RSC</a:t>
              </a:r>
              <a:endParaRPr b="0" lang="es-ES" sz="13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Google Shape;305;p13"/>
            <p:cNvSpPr/>
            <p:nvPr/>
          </p:nvSpPr>
          <p:spPr>
            <a:xfrm>
              <a:off x="7164720" y="3320280"/>
              <a:ext cx="3901320" cy="2296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40" name="Google Shape;306;p13"/>
            <p:cNvSpPr/>
            <p:nvPr/>
          </p:nvSpPr>
          <p:spPr>
            <a:xfrm>
              <a:off x="7736400" y="3656520"/>
              <a:ext cx="2758680" cy="162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120" rIns="33120" tIns="33120" bIns="3312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Empresa ética y transparente</a:t>
              </a:r>
              <a:endParaRPr b="0" lang="es-ES" sz="2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Google Shape;307;p13"/>
            <p:cNvSpPr/>
            <p:nvPr/>
          </p:nvSpPr>
          <p:spPr>
            <a:xfrm>
              <a:off x="10366200" y="6124320"/>
              <a:ext cx="3901320" cy="2296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42" name="Google Shape;308;p13"/>
            <p:cNvSpPr/>
            <p:nvPr/>
          </p:nvSpPr>
          <p:spPr>
            <a:xfrm>
              <a:off x="10937520" y="6460560"/>
              <a:ext cx="2758680" cy="162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120" rIns="33120" tIns="33120" bIns="3312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Objetivos impulsan desarrollo sostenible</a:t>
              </a:r>
              <a:endParaRPr b="0" lang="es-ES" sz="2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Google Shape;309;p13"/>
            <p:cNvSpPr/>
            <p:nvPr/>
          </p:nvSpPr>
          <p:spPr>
            <a:xfrm>
              <a:off x="7182720" y="8421120"/>
              <a:ext cx="3901320" cy="2296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44" name="Google Shape;310;p13"/>
            <p:cNvSpPr/>
            <p:nvPr/>
          </p:nvSpPr>
          <p:spPr>
            <a:xfrm>
              <a:off x="7754040" y="8757720"/>
              <a:ext cx="2758680" cy="162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120" rIns="33120" tIns="33120" bIns="3312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Recursos ambientales y culturales</a:t>
              </a:r>
              <a:endParaRPr b="0" lang="es-ES" sz="2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Google Shape;311;p13"/>
            <p:cNvSpPr/>
            <p:nvPr/>
          </p:nvSpPr>
          <p:spPr>
            <a:xfrm>
              <a:off x="3536280" y="6124680"/>
              <a:ext cx="3901320" cy="2296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4800" spc="-1" strike="noStrike">
                <a:solidFill>
                  <a:srgbClr val="5e5e5e"/>
                </a:solidFill>
                <a:latin typeface="Helvetica Neue"/>
                <a:ea typeface="Helvetica Neue"/>
              </a:endParaRPr>
            </a:p>
          </p:txBody>
        </p:sp>
        <p:sp>
          <p:nvSpPr>
            <p:cNvPr id="246" name="Google Shape;312;p13"/>
            <p:cNvSpPr/>
            <p:nvPr/>
          </p:nvSpPr>
          <p:spPr>
            <a:xfrm>
              <a:off x="4107600" y="6461280"/>
              <a:ext cx="2758680" cy="162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120" rIns="33120" tIns="33120" bIns="3312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chemeClr val="lt1"/>
                  </a:solidFill>
                  <a:latin typeface="Calibri"/>
                  <a:ea typeface="Calibri"/>
                </a:rPr>
                <a:t>Reducir la desigualdades sociales</a:t>
              </a:r>
              <a:endParaRPr b="0" lang="es-ES" sz="2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aphicFrame>
        <p:nvGraphicFramePr>
          <p:cNvPr id="247" name="Google Shape;313;p13"/>
          <p:cNvGraphicFramePr/>
          <p:nvPr/>
        </p:nvGraphicFramePr>
        <p:xfrm>
          <a:off x="14693760" y="2173320"/>
          <a:ext cx="5859720" cy="6705000"/>
        </p:xfrm>
        <a:graphic>
          <a:graphicData uri="http://schemas.openxmlformats.org/drawingml/2006/table">
            <a:tbl>
              <a:tblPr/>
              <a:tblGrid>
                <a:gridCol w="5859720"/>
              </a:tblGrid>
              <a:tr h="1280160">
                <a:tc>
                  <a:txBody>
                    <a:bodyPr lIns="182880" rIns="182880" tIns="91440" bIns="914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600" spc="-1" strike="noStrike">
                          <a:solidFill>
                            <a:srgbClr val="5e5e5e"/>
                          </a:solidFill>
                          <a:latin typeface="Helvetica Neue"/>
                          <a:ea typeface="Helvetica Neue"/>
                        </a:rPr>
                        <a:t>Etapas para su implantación</a:t>
                      </a:r>
                      <a:endParaRPr b="0" lang="es-E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82880" marR="182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58120">
                <a:tc>
                  <a:txBody>
                    <a:bodyPr lIns="182880" rIns="182880" tIns="91440" bIns="914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 u="sng">
                          <a:solidFill>
                            <a:srgbClr val="5e5e5e"/>
                          </a:solidFill>
                          <a:uFillTx/>
                          <a:latin typeface="Helvetica Neue"/>
                          <a:ea typeface="Helvetica Neue"/>
                        </a:rPr>
                        <a:t>1ª etapa</a:t>
                      </a:r>
                      <a:r>
                        <a:rPr b="0" lang="en-US" sz="3200" spc="-1" strike="noStrike">
                          <a:solidFill>
                            <a:srgbClr val="5e5e5e"/>
                          </a:solidFill>
                          <a:latin typeface="Helvetica Neue"/>
                          <a:ea typeface="Helvetica Neue"/>
                        </a:rPr>
                        <a:t>: cumplimiento de la Ley. Para no ser sancionadas.</a:t>
                      </a:r>
                      <a:endParaRPr b="0" lang="es-ES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82880" marR="182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645920">
                <a:tc>
                  <a:txBody>
                    <a:bodyPr lIns="182880" rIns="182880" tIns="91440" bIns="914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 u="sng">
                          <a:solidFill>
                            <a:srgbClr val="5e5e5e"/>
                          </a:solidFill>
                          <a:uFillTx/>
                          <a:latin typeface="Helvetica Neue"/>
                          <a:ea typeface="Helvetica Neue"/>
                        </a:rPr>
                        <a:t>2ª etapa</a:t>
                      </a:r>
                      <a:r>
                        <a:rPr b="0" lang="en-US" sz="3200" spc="-1" strike="noStrike">
                          <a:solidFill>
                            <a:srgbClr val="5e5e5e"/>
                          </a:solidFill>
                          <a:latin typeface="Helvetica Neue"/>
                          <a:ea typeface="Helvetica Neue"/>
                        </a:rPr>
                        <a:t>: Reacción frente a demandas de la sociedad (para ganar prestigio).</a:t>
                      </a:r>
                      <a:endParaRPr b="0" lang="es-ES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82880" marR="182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645920">
                <a:tc>
                  <a:txBody>
                    <a:bodyPr lIns="182880" rIns="182880" tIns="91440" bIns="914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 u="sng">
                          <a:solidFill>
                            <a:srgbClr val="5e5e5e"/>
                          </a:solidFill>
                          <a:uFillTx/>
                          <a:latin typeface="Helvetica Neue"/>
                          <a:ea typeface="Helvetica Neue"/>
                        </a:rPr>
                        <a:t>3ª etapa</a:t>
                      </a:r>
                      <a:r>
                        <a:rPr b="0" lang="en-US" sz="3200" spc="-1" strike="noStrike">
                          <a:solidFill>
                            <a:srgbClr val="5e5e5e"/>
                          </a:solidFill>
                          <a:latin typeface="Helvetica Neue"/>
                          <a:ea typeface="Helvetica Neue"/>
                        </a:rPr>
                        <a:t>: Concienciación social. Por propio convencimiento.</a:t>
                      </a:r>
                      <a:endParaRPr b="0" lang="es-ES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82880" marR="182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8" name="Google Shape;314;p13"/>
          <p:cNvSpPr/>
          <p:nvPr/>
        </p:nvSpPr>
        <p:spPr>
          <a:xfrm>
            <a:off x="15302160" y="8738280"/>
            <a:ext cx="4420440" cy="26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marL="571680" indent="-571680">
              <a:lnSpc>
                <a:spcPct val="100000"/>
              </a:lnSpc>
              <a:buClr>
                <a:srgbClr val="5e5e5e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Derechos humanos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5e5e5e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Derechos laborales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5e5e5e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Sociedad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5e5e5e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Económico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5e5e5e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Medioambiental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315;p13"/>
          <p:cNvSpPr/>
          <p:nvPr/>
        </p:nvSpPr>
        <p:spPr>
          <a:xfrm>
            <a:off x="15016320" y="7607880"/>
            <a:ext cx="5007240" cy="99216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40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Ámbitos de actuación RSC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Google Shape;317;p13" descr=""/>
          <p:cNvPicPr/>
          <p:nvPr/>
        </p:nvPicPr>
        <p:blipFill>
          <a:blip r:embed="rId1"/>
          <a:stretch/>
        </p:blipFill>
        <p:spPr>
          <a:xfrm rot="2666400">
            <a:off x="9354600" y="12859920"/>
            <a:ext cx="575280" cy="72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4958987E456549A4D00748D7696E67" ma:contentTypeVersion="12" ma:contentTypeDescription="Crear nuevo documento." ma:contentTypeScope="" ma:versionID="173da994ce726c20bd736aecfd151918">
  <xsd:schema xmlns:xsd="http://www.w3.org/2001/XMLSchema" xmlns:xs="http://www.w3.org/2001/XMLSchema" xmlns:p="http://schemas.microsoft.com/office/2006/metadata/properties" xmlns:ns2="93368b97-dd1b-47ba-b209-c95f2dfad9d7" xmlns:ns3="5acfa2e4-9f2a-4bad-9b00-87b6cc95b189" targetNamespace="http://schemas.microsoft.com/office/2006/metadata/properties" ma:root="true" ma:fieldsID="589600b3fea0647702f9baf9ca221943" ns2:_="" ns3:_="">
    <xsd:import namespace="93368b97-dd1b-47ba-b209-c95f2dfad9d7"/>
    <xsd:import namespace="5acfa2e4-9f2a-4bad-9b00-87b6cc95b1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68b97-dd1b-47ba-b209-c95f2dfad9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f4f5d4c4-0854-4d98-839d-01d00d4fd4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fa2e4-9f2a-4bad-9b00-87b6cc95b1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24a175c-8fb9-4252-a609-6a4b1b502ea1}" ma:internalName="TaxCatchAll" ma:showField="CatchAllData" ma:web="5acfa2e4-9f2a-4bad-9b00-87b6cc95b1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cfa2e4-9f2a-4bad-9b00-87b6cc95b189" xsi:nil="true"/>
    <lcf76f155ced4ddcb4097134ff3c332f xmlns="93368b97-dd1b-47ba-b209-c95f2dfad9d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252D21-3B6E-497E-A685-C81FE687E8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368b97-dd1b-47ba-b209-c95f2dfad9d7"/>
    <ds:schemaRef ds:uri="5acfa2e4-9f2a-4bad-9b00-87b6cc95b1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CCE525-0DBB-4434-89D6-6476A26F0A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6A888-3F91-4183-9F93-924727DC4D16}">
  <ds:schemaRefs>
    <ds:schemaRef ds:uri="http://schemas.microsoft.com/office/2006/metadata/properties"/>
    <ds:schemaRef ds:uri="http://schemas.microsoft.com/office/infopath/2007/PartnerControls"/>
    <ds:schemaRef ds:uri="5acfa2e4-9f2a-4bad-9b00-87b6cc95b189"/>
    <ds:schemaRef ds:uri="93368b97-dd1b-47ba-b209-c95f2dfad9d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LibreOffice/7.4.2.3$Windows_X86_64 LibreOffice_project/382eef1f22670f7f4118c8c2dd222ec7ad009daf</Application>
  <AppVersion>15.0000</AppVersion>
  <Words>497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Esperanza Campos Pons</dc:creator>
  <dc:description/>
  <dc:language>es-ES</dc:language>
  <cp:lastModifiedBy>CAMPOS PONS, MARIA ESPERANZA</cp:lastModifiedBy>
  <dcterms:modified xsi:type="dcterms:W3CDTF">2023-09-27T10:38:42Z</dcterms:modified>
  <cp:revision>2</cp:revision>
  <dc:subject/>
  <dc:title>Título de la presentación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0x0101005D64F2DB7275D04996F305346E027EE8</vt:lpwstr>
  </property>
  <property fmtid="{D5CDD505-2E9C-101B-9397-08002B2CF9AE}" pid="4" name="Notes">
    <vt:i4>6</vt:i4>
  </property>
  <property fmtid="{D5CDD505-2E9C-101B-9397-08002B2CF9AE}" pid="5" name="Order">
    <vt:lpwstr>12100.0000000000</vt:lpwstr>
  </property>
  <property fmtid="{D5CDD505-2E9C-101B-9397-08002B2CF9AE}" pid="6" name="PresentationFormat">
    <vt:lpwstr>Personalizado</vt:lpwstr>
  </property>
  <property fmtid="{D5CDD505-2E9C-101B-9397-08002B2CF9AE}" pid="7" name="Slides">
    <vt:i4>11</vt:i4>
  </property>
  <property fmtid="{D5CDD505-2E9C-101B-9397-08002B2CF9AE}" pid="8" name="TemplateUrl">
    <vt:lpwstr/>
  </property>
  <property fmtid="{D5CDD505-2E9C-101B-9397-08002B2CF9AE}" pid="9" name="TriggerFlowInfo">
    <vt:lpwstr/>
  </property>
  <property fmtid="{D5CDD505-2E9C-101B-9397-08002B2CF9AE}" pid="10" name="_ExtendedDescription">
    <vt:lpwstr/>
  </property>
  <property fmtid="{D5CDD505-2E9C-101B-9397-08002B2CF9AE}" pid="11" name="xd_ProgID">
    <vt:lpwstr/>
  </property>
  <property fmtid="{D5CDD505-2E9C-101B-9397-08002B2CF9AE}" pid="12" name="xd_Signature">
    <vt:lpwstr/>
  </property>
</Properties>
</file>