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5"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5623808D-B6C8-4CF8-A50B-803B33DDADA8}" type="datetimeFigureOut">
              <a:rPr lang="es-ES" smtClean="0"/>
              <a:t>01/12/2022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9F49A5B-8B79-4E49-ABD6-3BFD40AC5A65}" type="slidenum">
              <a:rPr lang="es-ES" smtClean="0"/>
              <a:t>‹Nº›</a:t>
            </a:fld>
            <a:endParaRPr lang="es-ES"/>
          </a:p>
        </p:txBody>
      </p:sp>
    </p:spTree>
    <p:extLst>
      <p:ext uri="{BB962C8B-B14F-4D97-AF65-F5344CB8AC3E}">
        <p14:creationId xmlns:p14="http://schemas.microsoft.com/office/powerpoint/2010/main" val="2186418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623808D-B6C8-4CF8-A50B-803B33DDADA8}" type="datetimeFigureOut">
              <a:rPr lang="es-ES" smtClean="0"/>
              <a:t>01/12/2022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9F49A5B-8B79-4E49-ABD6-3BFD40AC5A65}" type="slidenum">
              <a:rPr lang="es-ES" smtClean="0"/>
              <a:t>‹Nº›</a:t>
            </a:fld>
            <a:endParaRPr lang="es-ES"/>
          </a:p>
        </p:txBody>
      </p:sp>
    </p:spTree>
    <p:extLst>
      <p:ext uri="{BB962C8B-B14F-4D97-AF65-F5344CB8AC3E}">
        <p14:creationId xmlns:p14="http://schemas.microsoft.com/office/powerpoint/2010/main" val="2656421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623808D-B6C8-4CF8-A50B-803B33DDADA8}" type="datetimeFigureOut">
              <a:rPr lang="es-ES" smtClean="0"/>
              <a:t>01/12/2022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9F49A5B-8B79-4E49-ABD6-3BFD40AC5A65}" type="slidenum">
              <a:rPr lang="es-ES" smtClean="0"/>
              <a:t>‹Nº›</a:t>
            </a:fld>
            <a:endParaRPr lang="es-ES"/>
          </a:p>
        </p:txBody>
      </p:sp>
    </p:spTree>
    <p:extLst>
      <p:ext uri="{BB962C8B-B14F-4D97-AF65-F5344CB8AC3E}">
        <p14:creationId xmlns:p14="http://schemas.microsoft.com/office/powerpoint/2010/main" val="3933298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623808D-B6C8-4CF8-A50B-803B33DDADA8}" type="datetimeFigureOut">
              <a:rPr lang="es-ES" smtClean="0"/>
              <a:t>01/12/2022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9F49A5B-8B79-4E49-ABD6-3BFD40AC5A65}" type="slidenum">
              <a:rPr lang="es-ES" smtClean="0"/>
              <a:t>‹Nº›</a:t>
            </a:fld>
            <a:endParaRPr lang="es-E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86571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623808D-B6C8-4CF8-A50B-803B33DDADA8}" type="datetimeFigureOut">
              <a:rPr lang="es-ES" smtClean="0"/>
              <a:t>01/12/2022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9F49A5B-8B79-4E49-ABD6-3BFD40AC5A65}" type="slidenum">
              <a:rPr lang="es-ES" smtClean="0"/>
              <a:t>‹Nº›</a:t>
            </a:fld>
            <a:endParaRPr lang="es-ES"/>
          </a:p>
        </p:txBody>
      </p:sp>
    </p:spTree>
    <p:extLst>
      <p:ext uri="{BB962C8B-B14F-4D97-AF65-F5344CB8AC3E}">
        <p14:creationId xmlns:p14="http://schemas.microsoft.com/office/powerpoint/2010/main" val="3773357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5623808D-B6C8-4CF8-A50B-803B33DDADA8}" type="datetimeFigureOut">
              <a:rPr lang="es-ES" smtClean="0"/>
              <a:t>01/12/2022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29F49A5B-8B79-4E49-ABD6-3BFD40AC5A65}" type="slidenum">
              <a:rPr lang="es-ES" smtClean="0"/>
              <a:t>‹Nº›</a:t>
            </a:fld>
            <a:endParaRPr lang="es-ES"/>
          </a:p>
        </p:txBody>
      </p:sp>
    </p:spTree>
    <p:extLst>
      <p:ext uri="{BB962C8B-B14F-4D97-AF65-F5344CB8AC3E}">
        <p14:creationId xmlns:p14="http://schemas.microsoft.com/office/powerpoint/2010/main" val="2447697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5623808D-B6C8-4CF8-A50B-803B33DDADA8}" type="datetimeFigureOut">
              <a:rPr lang="es-ES" smtClean="0"/>
              <a:t>01/12/2022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29F49A5B-8B79-4E49-ABD6-3BFD40AC5A65}" type="slidenum">
              <a:rPr lang="es-ES" smtClean="0"/>
              <a:t>‹Nº›</a:t>
            </a:fld>
            <a:endParaRPr lang="es-ES"/>
          </a:p>
        </p:txBody>
      </p:sp>
    </p:spTree>
    <p:extLst>
      <p:ext uri="{BB962C8B-B14F-4D97-AF65-F5344CB8AC3E}">
        <p14:creationId xmlns:p14="http://schemas.microsoft.com/office/powerpoint/2010/main" val="1090221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623808D-B6C8-4CF8-A50B-803B33DDADA8}" type="datetimeFigureOut">
              <a:rPr lang="es-ES" smtClean="0"/>
              <a:t>01/12/2022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9F49A5B-8B79-4E49-ABD6-3BFD40AC5A65}" type="slidenum">
              <a:rPr lang="es-ES" smtClean="0"/>
              <a:t>‹Nº›</a:t>
            </a:fld>
            <a:endParaRPr lang="es-ES"/>
          </a:p>
        </p:txBody>
      </p:sp>
    </p:spTree>
    <p:extLst>
      <p:ext uri="{BB962C8B-B14F-4D97-AF65-F5344CB8AC3E}">
        <p14:creationId xmlns:p14="http://schemas.microsoft.com/office/powerpoint/2010/main" val="16866407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623808D-B6C8-4CF8-A50B-803B33DDADA8}" type="datetimeFigureOut">
              <a:rPr lang="es-ES" smtClean="0"/>
              <a:t>01/12/2022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9F49A5B-8B79-4E49-ABD6-3BFD40AC5A65}" type="slidenum">
              <a:rPr lang="es-ES" smtClean="0"/>
              <a:t>‹Nº›</a:t>
            </a:fld>
            <a:endParaRPr lang="es-ES"/>
          </a:p>
        </p:txBody>
      </p:sp>
    </p:spTree>
    <p:extLst>
      <p:ext uri="{BB962C8B-B14F-4D97-AF65-F5344CB8AC3E}">
        <p14:creationId xmlns:p14="http://schemas.microsoft.com/office/powerpoint/2010/main" val="4147920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623808D-B6C8-4CF8-A50B-803B33DDADA8}" type="datetimeFigureOut">
              <a:rPr lang="es-ES" smtClean="0"/>
              <a:t>01/12/2022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9F49A5B-8B79-4E49-ABD6-3BFD40AC5A65}" type="slidenum">
              <a:rPr lang="es-ES" smtClean="0"/>
              <a:t>‹Nº›</a:t>
            </a:fld>
            <a:endParaRPr lang="es-ES"/>
          </a:p>
        </p:txBody>
      </p:sp>
    </p:spTree>
    <p:extLst>
      <p:ext uri="{BB962C8B-B14F-4D97-AF65-F5344CB8AC3E}">
        <p14:creationId xmlns:p14="http://schemas.microsoft.com/office/powerpoint/2010/main" val="4161237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5623808D-B6C8-4CF8-A50B-803B33DDADA8}" type="datetimeFigureOut">
              <a:rPr lang="es-ES" smtClean="0"/>
              <a:t>01/12/2022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9F49A5B-8B79-4E49-ABD6-3BFD40AC5A65}" type="slidenum">
              <a:rPr lang="es-ES" smtClean="0"/>
              <a:t>‹Nº›</a:t>
            </a:fld>
            <a:endParaRPr lang="es-ES"/>
          </a:p>
        </p:txBody>
      </p:sp>
    </p:spTree>
    <p:extLst>
      <p:ext uri="{BB962C8B-B14F-4D97-AF65-F5344CB8AC3E}">
        <p14:creationId xmlns:p14="http://schemas.microsoft.com/office/powerpoint/2010/main" val="227270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623808D-B6C8-4CF8-A50B-803B33DDADA8}" type="datetimeFigureOut">
              <a:rPr lang="es-ES" smtClean="0"/>
              <a:t>01/12/2022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9F49A5B-8B79-4E49-ABD6-3BFD40AC5A65}" type="slidenum">
              <a:rPr lang="es-ES" smtClean="0"/>
              <a:t>‹Nº›</a:t>
            </a:fld>
            <a:endParaRPr lang="es-ES"/>
          </a:p>
        </p:txBody>
      </p:sp>
    </p:spTree>
    <p:extLst>
      <p:ext uri="{BB962C8B-B14F-4D97-AF65-F5344CB8AC3E}">
        <p14:creationId xmlns:p14="http://schemas.microsoft.com/office/powerpoint/2010/main" val="276438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623808D-B6C8-4CF8-A50B-803B33DDADA8}" type="datetimeFigureOut">
              <a:rPr lang="es-ES" smtClean="0"/>
              <a:t>01/12/2022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29F49A5B-8B79-4E49-ABD6-3BFD40AC5A65}" type="slidenum">
              <a:rPr lang="es-ES" smtClean="0"/>
              <a:t>‹Nº›</a:t>
            </a:fld>
            <a:endParaRPr lang="es-ES"/>
          </a:p>
        </p:txBody>
      </p:sp>
    </p:spTree>
    <p:extLst>
      <p:ext uri="{BB962C8B-B14F-4D97-AF65-F5344CB8AC3E}">
        <p14:creationId xmlns:p14="http://schemas.microsoft.com/office/powerpoint/2010/main" val="2553712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5623808D-B6C8-4CF8-A50B-803B33DDADA8}" type="datetimeFigureOut">
              <a:rPr lang="es-ES" smtClean="0"/>
              <a:t>01/12/2022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29F49A5B-8B79-4E49-ABD6-3BFD40AC5A65}" type="slidenum">
              <a:rPr lang="es-ES" smtClean="0"/>
              <a:t>‹Nº›</a:t>
            </a:fld>
            <a:endParaRPr lang="es-ES"/>
          </a:p>
        </p:txBody>
      </p:sp>
    </p:spTree>
    <p:extLst>
      <p:ext uri="{BB962C8B-B14F-4D97-AF65-F5344CB8AC3E}">
        <p14:creationId xmlns:p14="http://schemas.microsoft.com/office/powerpoint/2010/main" val="34459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23808D-B6C8-4CF8-A50B-803B33DDADA8}" type="datetimeFigureOut">
              <a:rPr lang="es-ES" smtClean="0"/>
              <a:t>01/12/2022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29F49A5B-8B79-4E49-ABD6-3BFD40AC5A65}" type="slidenum">
              <a:rPr lang="es-ES" smtClean="0"/>
              <a:t>‹Nº›</a:t>
            </a:fld>
            <a:endParaRPr lang="es-ES"/>
          </a:p>
        </p:txBody>
      </p:sp>
    </p:spTree>
    <p:extLst>
      <p:ext uri="{BB962C8B-B14F-4D97-AF65-F5344CB8AC3E}">
        <p14:creationId xmlns:p14="http://schemas.microsoft.com/office/powerpoint/2010/main" val="90041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623808D-B6C8-4CF8-A50B-803B33DDADA8}" type="datetimeFigureOut">
              <a:rPr lang="es-ES" smtClean="0"/>
              <a:t>01/12/2022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9F49A5B-8B79-4E49-ABD6-3BFD40AC5A65}" type="slidenum">
              <a:rPr lang="es-ES" smtClean="0"/>
              <a:t>‹Nº›</a:t>
            </a:fld>
            <a:endParaRPr lang="es-ES"/>
          </a:p>
        </p:txBody>
      </p:sp>
    </p:spTree>
    <p:extLst>
      <p:ext uri="{BB962C8B-B14F-4D97-AF65-F5344CB8AC3E}">
        <p14:creationId xmlns:p14="http://schemas.microsoft.com/office/powerpoint/2010/main" val="1055602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623808D-B6C8-4CF8-A50B-803B33DDADA8}" type="datetimeFigureOut">
              <a:rPr lang="es-ES" smtClean="0"/>
              <a:t>01/12/2022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9F49A5B-8B79-4E49-ABD6-3BFD40AC5A65}" type="slidenum">
              <a:rPr lang="es-ES" smtClean="0"/>
              <a:t>‹Nº›</a:t>
            </a:fld>
            <a:endParaRPr lang="es-ES"/>
          </a:p>
        </p:txBody>
      </p:sp>
    </p:spTree>
    <p:extLst>
      <p:ext uri="{BB962C8B-B14F-4D97-AF65-F5344CB8AC3E}">
        <p14:creationId xmlns:p14="http://schemas.microsoft.com/office/powerpoint/2010/main" val="153781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623808D-B6C8-4CF8-A50B-803B33DDADA8}" type="datetimeFigureOut">
              <a:rPr lang="es-ES" smtClean="0"/>
              <a:t>01/12/2022</a:t>
            </a:fld>
            <a:endParaRPr lang="es-E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9F49A5B-8B79-4E49-ABD6-3BFD40AC5A65}" type="slidenum">
              <a:rPr lang="es-ES" smtClean="0"/>
              <a:t>‹Nº›</a:t>
            </a:fld>
            <a:endParaRPr lang="es-ES"/>
          </a:p>
        </p:txBody>
      </p:sp>
    </p:spTree>
    <p:extLst>
      <p:ext uri="{BB962C8B-B14F-4D97-AF65-F5344CB8AC3E}">
        <p14:creationId xmlns:p14="http://schemas.microsoft.com/office/powerpoint/2010/main" val="134156561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github.com/Josemiguel77/EstructuraDeDatos/blob/main/Hito%204/Evaluacion/Main.java"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github.com/Josemiguel77/EstructuraDeDatos/blob/main/Hito%204/Evaluacion/Main.java"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github.com/Josemiguel77/EstructuraDeDatos/blob/main/Hito%204/Evaluacion/Main.jav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github.com/Josemiguel77/EstructuraDeDatos/blob/main/Hito%204/Evaluacion/Main.jav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102345" y="548785"/>
            <a:ext cx="7847989" cy="772939"/>
          </a:xfrm>
        </p:spPr>
        <p:txBody>
          <a:bodyPr>
            <a:normAutofit/>
          </a:bodyPr>
          <a:lstStyle/>
          <a:p>
            <a:r>
              <a:rPr lang="es-ES" sz="4400" dirty="0" smtClean="0">
                <a:latin typeface="Times New Roman" panose="02020603050405020304" pitchFamily="18" charset="0"/>
                <a:cs typeface="Times New Roman" panose="02020603050405020304" pitchFamily="18" charset="0"/>
              </a:rPr>
              <a:t>TAREA HITO-4 COLAS</a:t>
            </a:r>
            <a:endParaRPr lang="es-ES" sz="4400" dirty="0">
              <a:latin typeface="Times New Roman" panose="02020603050405020304" pitchFamily="18" charset="0"/>
              <a:cs typeface="Times New Roman" panose="02020603050405020304" pitchFamily="18" charset="0"/>
            </a:endParaRPr>
          </a:p>
        </p:txBody>
      </p:sp>
      <p:sp>
        <p:nvSpPr>
          <p:cNvPr id="5" name="CuadroTexto 4"/>
          <p:cNvSpPr txBox="1"/>
          <p:nvPr/>
        </p:nvSpPr>
        <p:spPr>
          <a:xfrm>
            <a:off x="1546168" y="2535381"/>
            <a:ext cx="4871258" cy="2031325"/>
          </a:xfrm>
          <a:prstGeom prst="rect">
            <a:avLst/>
          </a:prstGeom>
          <a:noFill/>
        </p:spPr>
        <p:txBody>
          <a:bodyPr wrap="square" rtlCol="0">
            <a:spAutoFit/>
          </a:bodyPr>
          <a:lstStyle/>
          <a:p>
            <a:r>
              <a:rPr lang="es-ES" dirty="0" smtClean="0">
                <a:latin typeface="Times New Roman" panose="02020603050405020304" pitchFamily="18" charset="0"/>
                <a:cs typeface="Times New Roman" panose="02020603050405020304" pitchFamily="18" charset="0"/>
              </a:rPr>
              <a:t>Nombre: Jose Miguel Oblitas Choque</a:t>
            </a:r>
          </a:p>
          <a:p>
            <a:endParaRPr lang="es-ES" dirty="0">
              <a:latin typeface="Times New Roman" panose="02020603050405020304" pitchFamily="18" charset="0"/>
              <a:cs typeface="Times New Roman" panose="02020603050405020304" pitchFamily="18" charset="0"/>
            </a:endParaRPr>
          </a:p>
          <a:p>
            <a:r>
              <a:rPr lang="es-ES" dirty="0" smtClean="0">
                <a:latin typeface="Times New Roman" panose="02020603050405020304" pitchFamily="18" charset="0"/>
                <a:cs typeface="Times New Roman" panose="02020603050405020304" pitchFamily="18" charset="0"/>
              </a:rPr>
              <a:t>Materia: Estructura de Datos</a:t>
            </a:r>
          </a:p>
          <a:p>
            <a:endParaRPr lang="es-ES" dirty="0">
              <a:latin typeface="Times New Roman" panose="02020603050405020304" pitchFamily="18" charset="0"/>
              <a:cs typeface="Times New Roman" panose="02020603050405020304" pitchFamily="18" charset="0"/>
            </a:endParaRPr>
          </a:p>
          <a:p>
            <a:r>
              <a:rPr lang="es-ES" dirty="0" smtClean="0">
                <a:latin typeface="Times New Roman" panose="02020603050405020304" pitchFamily="18" charset="0"/>
                <a:cs typeface="Times New Roman" panose="02020603050405020304" pitchFamily="18" charset="0"/>
              </a:rPr>
              <a:t>Hito: 4</a:t>
            </a:r>
          </a:p>
          <a:p>
            <a:endParaRPr lang="es-ES" dirty="0">
              <a:latin typeface="Times New Roman" panose="02020603050405020304" pitchFamily="18" charset="0"/>
              <a:cs typeface="Times New Roman" panose="02020603050405020304" pitchFamily="18" charset="0"/>
            </a:endParaRPr>
          </a:p>
          <a:p>
            <a:r>
              <a:rPr lang="es-ES" dirty="0" smtClean="0">
                <a:latin typeface="Times New Roman" panose="02020603050405020304" pitchFamily="18" charset="0"/>
                <a:cs typeface="Times New Roman" panose="02020603050405020304" pitchFamily="18" charset="0"/>
              </a:rPr>
              <a:t>Año: 2022</a:t>
            </a:r>
            <a:endParaRPr lang="es-ES" dirty="0">
              <a:latin typeface="Times New Roman" panose="02020603050405020304" pitchFamily="18" charset="0"/>
              <a:cs typeface="Times New Roman" panose="02020603050405020304" pitchFamily="18" charset="0"/>
            </a:endParaRPr>
          </a:p>
        </p:txBody>
      </p:sp>
      <p:pic>
        <p:nvPicPr>
          <p:cNvPr id="3" name="Imagen 2"/>
          <p:cNvPicPr>
            <a:picLocks noChangeAspect="1"/>
          </p:cNvPicPr>
          <p:nvPr/>
        </p:nvPicPr>
        <p:blipFill>
          <a:blip r:embed="rId2"/>
          <a:stretch>
            <a:fillRect/>
          </a:stretch>
        </p:blipFill>
        <p:spPr>
          <a:xfrm>
            <a:off x="6701270" y="2074235"/>
            <a:ext cx="3190875" cy="3286125"/>
          </a:xfrm>
          <a:prstGeom prst="rect">
            <a:avLst/>
          </a:prstGeom>
        </p:spPr>
      </p:pic>
    </p:spTree>
    <p:extLst>
      <p:ext uri="{BB962C8B-B14F-4D97-AF65-F5344CB8AC3E}">
        <p14:creationId xmlns:p14="http://schemas.microsoft.com/office/powerpoint/2010/main" val="1929227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89707" y="415636"/>
            <a:ext cx="2601885" cy="369332"/>
          </a:xfrm>
          <a:prstGeom prst="rect">
            <a:avLst/>
          </a:prstGeom>
          <a:noFill/>
        </p:spPr>
        <p:txBody>
          <a:bodyPr wrap="square" rtlCol="0">
            <a:spAutoFit/>
          </a:bodyPr>
          <a:lstStyle/>
          <a:p>
            <a:r>
              <a:rPr lang="es-ES" dirty="0" smtClean="0">
                <a:solidFill>
                  <a:schemeClr val="accent6"/>
                </a:solidFill>
                <a:latin typeface="Times New Roman" panose="02020603050405020304" pitchFamily="18" charset="0"/>
                <a:cs typeface="Times New Roman" panose="02020603050405020304" pitchFamily="18" charset="0"/>
              </a:rPr>
              <a:t>Manejo de Conceptos</a:t>
            </a:r>
            <a:endParaRPr lang="es-ES" dirty="0">
              <a:solidFill>
                <a:schemeClr val="accent6"/>
              </a:solidFill>
              <a:latin typeface="Times New Roman" panose="02020603050405020304" pitchFamily="18" charset="0"/>
              <a:cs typeface="Times New Roman" panose="02020603050405020304" pitchFamily="18" charset="0"/>
            </a:endParaRPr>
          </a:p>
        </p:txBody>
      </p:sp>
      <p:sp>
        <p:nvSpPr>
          <p:cNvPr id="6" name="CuadroTexto 5"/>
          <p:cNvSpPr txBox="1"/>
          <p:nvPr/>
        </p:nvSpPr>
        <p:spPr>
          <a:xfrm>
            <a:off x="681643" y="885305"/>
            <a:ext cx="5419897" cy="315884"/>
          </a:xfrm>
          <a:prstGeom prst="rect">
            <a:avLst/>
          </a:prstGeom>
          <a:noFill/>
        </p:spPr>
        <p:txBody>
          <a:bodyPr wrap="square" rtlCol="0">
            <a:spAutoFit/>
          </a:bodyPr>
          <a:lstStyle/>
          <a:p>
            <a:r>
              <a:rPr lang="es-ES" sz="1400" dirty="0" smtClean="0">
                <a:solidFill>
                  <a:schemeClr val="accent6"/>
                </a:solidFill>
                <a:latin typeface="Times New Roman" panose="02020603050405020304" pitchFamily="18" charset="0"/>
                <a:cs typeface="Times New Roman" panose="02020603050405020304" pitchFamily="18" charset="0"/>
              </a:rPr>
              <a:t>1. </a:t>
            </a:r>
            <a:r>
              <a:rPr lang="es-ES" sz="1400" dirty="0">
                <a:solidFill>
                  <a:schemeClr val="accent6"/>
                </a:solidFill>
                <a:latin typeface="Times New Roman" panose="02020603050405020304" pitchFamily="18" charset="0"/>
                <a:cs typeface="Times New Roman" panose="02020603050405020304" pitchFamily="18" charset="0"/>
              </a:rPr>
              <a:t>¿</a:t>
            </a:r>
            <a:r>
              <a:rPr lang="es-ES" sz="1400" dirty="0" smtClean="0">
                <a:solidFill>
                  <a:schemeClr val="accent6"/>
                </a:solidFill>
                <a:latin typeface="Times New Roman" panose="02020603050405020304" pitchFamily="18" charset="0"/>
                <a:cs typeface="Times New Roman" panose="02020603050405020304" pitchFamily="18" charset="0"/>
              </a:rPr>
              <a:t>A que se refiere cuando se habla de Estructura de Datos?</a:t>
            </a:r>
            <a:endParaRPr lang="es-ES" sz="1400" dirty="0">
              <a:solidFill>
                <a:schemeClr val="accent6"/>
              </a:solidFill>
              <a:latin typeface="Times New Roman" panose="02020603050405020304" pitchFamily="18" charset="0"/>
              <a:cs typeface="Times New Roman" panose="02020603050405020304" pitchFamily="18" charset="0"/>
            </a:endParaRPr>
          </a:p>
        </p:txBody>
      </p:sp>
      <p:sp>
        <p:nvSpPr>
          <p:cNvPr id="7" name="Recortar rectángulo de esquina diagonal 6"/>
          <p:cNvSpPr/>
          <p:nvPr/>
        </p:nvSpPr>
        <p:spPr>
          <a:xfrm>
            <a:off x="673331" y="1301526"/>
            <a:ext cx="8811491" cy="385958"/>
          </a:xfrm>
          <a:prstGeom prst="snip2DiagRect">
            <a:avLst/>
          </a:prstGeom>
          <a:solidFill>
            <a:schemeClr val="bg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smtClean="0">
                <a:solidFill>
                  <a:schemeClr val="bg1"/>
                </a:solidFill>
                <a:latin typeface="Times New Roman" panose="02020603050405020304" pitchFamily="18" charset="0"/>
                <a:cs typeface="Times New Roman" panose="02020603050405020304" pitchFamily="18" charset="0"/>
              </a:rPr>
              <a:t>A organizar la información de una manera mas fácil y sencilla, y gracias a esto podemos diseñar una solución correcta mas rápidamente. </a:t>
            </a:r>
            <a:endParaRPr lang="es-ES" sz="1200" dirty="0">
              <a:solidFill>
                <a:schemeClr val="bg1"/>
              </a:solidFill>
              <a:latin typeface="Times New Roman" panose="02020603050405020304" pitchFamily="18" charset="0"/>
              <a:cs typeface="Times New Roman" panose="02020603050405020304" pitchFamily="18" charset="0"/>
            </a:endParaRPr>
          </a:p>
        </p:txBody>
      </p:sp>
      <p:sp>
        <p:nvSpPr>
          <p:cNvPr id="8" name="CuadroTexto 7"/>
          <p:cNvSpPr txBox="1"/>
          <p:nvPr/>
        </p:nvSpPr>
        <p:spPr>
          <a:xfrm>
            <a:off x="673331" y="1787821"/>
            <a:ext cx="5419897" cy="315884"/>
          </a:xfrm>
          <a:prstGeom prst="rect">
            <a:avLst/>
          </a:prstGeom>
          <a:noFill/>
        </p:spPr>
        <p:txBody>
          <a:bodyPr wrap="square" rtlCol="0">
            <a:spAutoFit/>
          </a:bodyPr>
          <a:lstStyle/>
          <a:p>
            <a:r>
              <a:rPr lang="es-ES" sz="1400" dirty="0">
                <a:solidFill>
                  <a:schemeClr val="accent6"/>
                </a:solidFill>
                <a:latin typeface="Times New Roman" panose="02020603050405020304" pitchFamily="18" charset="0"/>
                <a:cs typeface="Times New Roman" panose="02020603050405020304" pitchFamily="18" charset="0"/>
              </a:rPr>
              <a:t>2</a:t>
            </a:r>
            <a:r>
              <a:rPr lang="es-ES" sz="1400" dirty="0" smtClean="0">
                <a:solidFill>
                  <a:schemeClr val="accent6"/>
                </a:solidFill>
                <a:latin typeface="Times New Roman" panose="02020603050405020304" pitchFamily="18" charset="0"/>
                <a:cs typeface="Times New Roman" panose="02020603050405020304" pitchFamily="18" charset="0"/>
              </a:rPr>
              <a:t>. ¿Qué significa FIFO?</a:t>
            </a:r>
            <a:endParaRPr lang="es-ES" sz="1400" dirty="0">
              <a:solidFill>
                <a:schemeClr val="accent6"/>
              </a:solidFill>
              <a:latin typeface="Times New Roman" panose="02020603050405020304" pitchFamily="18" charset="0"/>
              <a:cs typeface="Times New Roman" panose="02020603050405020304" pitchFamily="18" charset="0"/>
            </a:endParaRPr>
          </a:p>
        </p:txBody>
      </p:sp>
      <p:sp>
        <p:nvSpPr>
          <p:cNvPr id="9" name="Recortar rectángulo de esquina diagonal 8"/>
          <p:cNvSpPr/>
          <p:nvPr/>
        </p:nvSpPr>
        <p:spPr>
          <a:xfrm>
            <a:off x="673330" y="2210569"/>
            <a:ext cx="4322619" cy="349751"/>
          </a:xfrm>
          <a:prstGeom prst="snip2DiagRect">
            <a:avLst/>
          </a:prstGeom>
          <a:solidFill>
            <a:schemeClr val="bg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bg1"/>
                </a:solidFill>
                <a:latin typeface="Times New Roman" panose="02020603050405020304" pitchFamily="18" charset="0"/>
                <a:cs typeface="Times New Roman" panose="02020603050405020304" pitchFamily="18" charset="0"/>
              </a:rPr>
              <a:t>Primero en Entrar, Primero en Salir  </a:t>
            </a:r>
          </a:p>
        </p:txBody>
      </p:sp>
      <p:sp>
        <p:nvSpPr>
          <p:cNvPr id="10" name="CuadroTexto 9"/>
          <p:cNvSpPr txBox="1"/>
          <p:nvPr/>
        </p:nvSpPr>
        <p:spPr>
          <a:xfrm>
            <a:off x="673331" y="2667184"/>
            <a:ext cx="6982691" cy="307777"/>
          </a:xfrm>
          <a:prstGeom prst="rect">
            <a:avLst/>
          </a:prstGeom>
          <a:noFill/>
        </p:spPr>
        <p:txBody>
          <a:bodyPr wrap="square" rtlCol="0">
            <a:spAutoFit/>
          </a:bodyPr>
          <a:lstStyle/>
          <a:p>
            <a:r>
              <a:rPr lang="es-ES" sz="1400" dirty="0" smtClean="0">
                <a:solidFill>
                  <a:schemeClr val="accent6"/>
                </a:solidFill>
                <a:latin typeface="Times New Roman" panose="02020603050405020304" pitchFamily="18" charset="0"/>
                <a:cs typeface="Times New Roman" panose="02020603050405020304" pitchFamily="18" charset="0"/>
              </a:rPr>
              <a:t>3. ¿Muestra la diferencia entre LIFO y FIFO?</a:t>
            </a:r>
            <a:endParaRPr lang="es-ES" sz="1400" dirty="0">
              <a:solidFill>
                <a:schemeClr val="accent6"/>
              </a:solidFill>
              <a:latin typeface="Times New Roman" panose="02020603050405020304" pitchFamily="18" charset="0"/>
              <a:cs typeface="Times New Roman" panose="02020603050405020304" pitchFamily="18" charset="0"/>
            </a:endParaRPr>
          </a:p>
        </p:txBody>
      </p:sp>
      <p:sp>
        <p:nvSpPr>
          <p:cNvPr id="11" name="Recortar rectángulo de esquina diagonal 10"/>
          <p:cNvSpPr/>
          <p:nvPr/>
        </p:nvSpPr>
        <p:spPr>
          <a:xfrm>
            <a:off x="673330" y="3081825"/>
            <a:ext cx="10989426" cy="559150"/>
          </a:xfrm>
          <a:prstGeom prst="snip2DiagRect">
            <a:avLst/>
          </a:prstGeom>
          <a:solidFill>
            <a:schemeClr val="bg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bg1"/>
                </a:solidFill>
                <a:latin typeface="Times New Roman" panose="02020603050405020304" pitchFamily="18" charset="0"/>
                <a:cs typeface="Times New Roman" panose="02020603050405020304" pitchFamily="18" charset="0"/>
              </a:rPr>
              <a:t>El método FIFO obtiene su nombre del inglés “First In, First Out”, o lo que es lo mismo, primero en entrar, primero en </a:t>
            </a:r>
            <a:r>
              <a:rPr lang="es-ES" sz="1200" dirty="0" smtClean="0">
                <a:solidFill>
                  <a:schemeClr val="bg1"/>
                </a:solidFill>
                <a:latin typeface="Times New Roman" panose="02020603050405020304" pitchFamily="18" charset="0"/>
                <a:cs typeface="Times New Roman" panose="02020603050405020304" pitchFamily="18" charset="0"/>
              </a:rPr>
              <a:t>salir </a:t>
            </a:r>
            <a:r>
              <a:rPr lang="es-ES" sz="1200" dirty="0">
                <a:solidFill>
                  <a:schemeClr val="bg1"/>
                </a:solidFill>
                <a:latin typeface="Times New Roman" panose="02020603050405020304" pitchFamily="18" charset="0"/>
                <a:cs typeface="Times New Roman" panose="02020603050405020304" pitchFamily="18" charset="0"/>
              </a:rPr>
              <a:t>y el método LIFO tiene su origen en “Last In, First Out”, que no es otra cosa que el último en entrar es el primero en salir.</a:t>
            </a:r>
          </a:p>
        </p:txBody>
      </p:sp>
      <p:sp>
        <p:nvSpPr>
          <p:cNvPr id="12" name="CuadroTexto 11"/>
          <p:cNvSpPr txBox="1"/>
          <p:nvPr/>
        </p:nvSpPr>
        <p:spPr>
          <a:xfrm>
            <a:off x="681644" y="3747839"/>
            <a:ext cx="2186248" cy="315884"/>
          </a:xfrm>
          <a:prstGeom prst="rect">
            <a:avLst/>
          </a:prstGeom>
          <a:noFill/>
        </p:spPr>
        <p:txBody>
          <a:bodyPr wrap="square" rtlCol="0">
            <a:spAutoFit/>
          </a:bodyPr>
          <a:lstStyle/>
          <a:p>
            <a:r>
              <a:rPr lang="es-ES" sz="1400" dirty="0">
                <a:solidFill>
                  <a:schemeClr val="accent6"/>
                </a:solidFill>
                <a:latin typeface="Times New Roman" panose="02020603050405020304" pitchFamily="18" charset="0"/>
                <a:cs typeface="Times New Roman" panose="02020603050405020304" pitchFamily="18" charset="0"/>
              </a:rPr>
              <a:t>4</a:t>
            </a:r>
            <a:r>
              <a:rPr lang="es-ES" sz="1400" dirty="0" smtClean="0">
                <a:solidFill>
                  <a:schemeClr val="accent6"/>
                </a:solidFill>
                <a:latin typeface="Times New Roman" panose="02020603050405020304" pitchFamily="18" charset="0"/>
                <a:cs typeface="Times New Roman" panose="02020603050405020304" pitchFamily="18" charset="0"/>
              </a:rPr>
              <a:t>. ¿Qué es una Cola?</a:t>
            </a:r>
            <a:endParaRPr lang="es-ES" sz="1400" dirty="0">
              <a:solidFill>
                <a:schemeClr val="accent6"/>
              </a:solidFill>
              <a:latin typeface="Times New Roman" panose="02020603050405020304" pitchFamily="18" charset="0"/>
              <a:cs typeface="Times New Roman" panose="02020603050405020304" pitchFamily="18" charset="0"/>
            </a:endParaRPr>
          </a:p>
        </p:txBody>
      </p:sp>
      <p:sp>
        <p:nvSpPr>
          <p:cNvPr id="13" name="Recortar rectángulo de esquina diagonal 12"/>
          <p:cNvSpPr/>
          <p:nvPr/>
        </p:nvSpPr>
        <p:spPr>
          <a:xfrm>
            <a:off x="673328" y="4111125"/>
            <a:ext cx="10864737" cy="871256"/>
          </a:xfrm>
          <a:prstGeom prst="snip2DiagRect">
            <a:avLst/>
          </a:prstGeom>
          <a:solidFill>
            <a:schemeClr val="bg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bg1"/>
                </a:solidFill>
                <a:latin typeface="Times New Roman" panose="02020603050405020304" pitchFamily="18" charset="0"/>
                <a:cs typeface="Times New Roman" panose="02020603050405020304" pitchFamily="18" charset="0"/>
              </a:rPr>
              <a:t>Una cola es un grupo ordenado de elementos del mismo tipo, en la </a:t>
            </a:r>
            <a:r>
              <a:rPr lang="es-ES" sz="1200" dirty="0" smtClean="0">
                <a:solidFill>
                  <a:schemeClr val="bg1"/>
                </a:solidFill>
                <a:latin typeface="Times New Roman" panose="02020603050405020304" pitchFamily="18" charset="0"/>
                <a:cs typeface="Times New Roman" panose="02020603050405020304" pitchFamily="18" charset="0"/>
              </a:rPr>
              <a:t>cual los </a:t>
            </a:r>
            <a:r>
              <a:rPr lang="es-ES" sz="1200" dirty="0">
                <a:solidFill>
                  <a:schemeClr val="bg1"/>
                </a:solidFill>
                <a:latin typeface="Times New Roman" panose="02020603050405020304" pitchFamily="18" charset="0"/>
                <a:cs typeface="Times New Roman" panose="02020603050405020304" pitchFamily="18" charset="0"/>
              </a:rPr>
              <a:t>elementos se añaden por un extremo (Final) y se quitan por el otro extremo (Frente). Esto significa que los elementos se sacan en el mismo orden en el que fueron insertados o introducidos en la cola, siendo por ello considerada como una estructura de datos FIFO (First In First Out), es decir, que el primer elemento en entrar es el primer elemento en salir.</a:t>
            </a:r>
          </a:p>
        </p:txBody>
      </p:sp>
      <p:sp>
        <p:nvSpPr>
          <p:cNvPr id="14" name="CuadroTexto 13"/>
          <p:cNvSpPr txBox="1"/>
          <p:nvPr/>
        </p:nvSpPr>
        <p:spPr>
          <a:xfrm>
            <a:off x="673328" y="5034540"/>
            <a:ext cx="7257014" cy="307777"/>
          </a:xfrm>
          <a:prstGeom prst="rect">
            <a:avLst/>
          </a:prstGeom>
          <a:noFill/>
        </p:spPr>
        <p:txBody>
          <a:bodyPr wrap="square" rtlCol="0">
            <a:spAutoFit/>
          </a:bodyPr>
          <a:lstStyle/>
          <a:p>
            <a:r>
              <a:rPr lang="es-ES" sz="1400" dirty="0" smtClean="0">
                <a:solidFill>
                  <a:schemeClr val="accent6"/>
                </a:solidFill>
                <a:latin typeface="Times New Roman" panose="02020603050405020304" pitchFamily="18" charset="0"/>
                <a:cs typeface="Times New Roman" panose="02020603050405020304" pitchFamily="18" charset="0"/>
              </a:rPr>
              <a:t>5. </a:t>
            </a:r>
            <a:r>
              <a:rPr lang="es-ES" sz="1400" dirty="0">
                <a:solidFill>
                  <a:schemeClr val="accent6"/>
                </a:solidFill>
                <a:latin typeface="Times New Roman" panose="02020603050405020304" pitchFamily="18" charset="0"/>
                <a:cs typeface="Times New Roman" panose="02020603050405020304" pitchFamily="18" charset="0"/>
              </a:rPr>
              <a:t>¿Qué es QUEUE en JAVA, una QUEUE será lo mismo que una COLA </a:t>
            </a:r>
            <a:r>
              <a:rPr lang="es-ES" sz="1400" dirty="0" smtClean="0">
                <a:solidFill>
                  <a:schemeClr val="accent6"/>
                </a:solidFill>
                <a:latin typeface="Times New Roman" panose="02020603050405020304" pitchFamily="18" charset="0"/>
                <a:cs typeface="Times New Roman" panose="02020603050405020304" pitchFamily="18" charset="0"/>
              </a:rPr>
              <a:t>?</a:t>
            </a:r>
            <a:endParaRPr lang="es-ES" sz="1400" dirty="0">
              <a:solidFill>
                <a:schemeClr val="accent6"/>
              </a:solidFill>
              <a:latin typeface="Times New Roman" panose="02020603050405020304" pitchFamily="18" charset="0"/>
              <a:cs typeface="Times New Roman" panose="02020603050405020304" pitchFamily="18" charset="0"/>
            </a:endParaRPr>
          </a:p>
        </p:txBody>
      </p:sp>
      <p:sp>
        <p:nvSpPr>
          <p:cNvPr id="15" name="Recortar rectángulo de esquina diagonal 14"/>
          <p:cNvSpPr/>
          <p:nvPr/>
        </p:nvSpPr>
        <p:spPr>
          <a:xfrm>
            <a:off x="673328" y="5468573"/>
            <a:ext cx="8013470" cy="359644"/>
          </a:xfrm>
          <a:prstGeom prst="snip2DiagRect">
            <a:avLst/>
          </a:prstGeom>
          <a:solidFill>
            <a:schemeClr val="bg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bg1"/>
                </a:solidFill>
                <a:latin typeface="Times New Roman" panose="02020603050405020304" pitchFamily="18" charset="0"/>
                <a:cs typeface="Times New Roman" panose="02020603050405020304" pitchFamily="18" charset="0"/>
              </a:rPr>
              <a:t>Un objeto de la clase Queue es una cola. Permite almacenar objetos y luego recuperarlos en el orden en el cual se insertaron.</a:t>
            </a:r>
          </a:p>
        </p:txBody>
      </p:sp>
    </p:spTree>
    <p:extLst>
      <p:ext uri="{BB962C8B-B14F-4D97-AF65-F5344CB8AC3E}">
        <p14:creationId xmlns:p14="http://schemas.microsoft.com/office/powerpoint/2010/main" val="1448912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89707" y="415636"/>
            <a:ext cx="2601885" cy="369332"/>
          </a:xfrm>
          <a:prstGeom prst="rect">
            <a:avLst/>
          </a:prstGeom>
          <a:noFill/>
        </p:spPr>
        <p:txBody>
          <a:bodyPr wrap="square" rtlCol="0">
            <a:spAutoFit/>
          </a:bodyPr>
          <a:lstStyle/>
          <a:p>
            <a:r>
              <a:rPr lang="es-ES" dirty="0" smtClean="0">
                <a:solidFill>
                  <a:schemeClr val="accent6"/>
                </a:solidFill>
                <a:latin typeface="Times New Roman" panose="02020603050405020304" pitchFamily="18" charset="0"/>
                <a:cs typeface="Times New Roman" panose="02020603050405020304" pitchFamily="18" charset="0"/>
              </a:rPr>
              <a:t>Manejo de Conceptos</a:t>
            </a:r>
            <a:endParaRPr lang="es-ES" dirty="0">
              <a:solidFill>
                <a:schemeClr val="accent6"/>
              </a:solidFill>
              <a:latin typeface="Times New Roman" panose="02020603050405020304" pitchFamily="18" charset="0"/>
              <a:cs typeface="Times New Roman" panose="02020603050405020304" pitchFamily="18" charset="0"/>
            </a:endParaRPr>
          </a:p>
        </p:txBody>
      </p:sp>
      <p:sp>
        <p:nvSpPr>
          <p:cNvPr id="6" name="CuadroTexto 5"/>
          <p:cNvSpPr txBox="1"/>
          <p:nvPr/>
        </p:nvSpPr>
        <p:spPr>
          <a:xfrm>
            <a:off x="681643" y="885305"/>
            <a:ext cx="5419897" cy="315884"/>
          </a:xfrm>
          <a:prstGeom prst="rect">
            <a:avLst/>
          </a:prstGeom>
          <a:noFill/>
        </p:spPr>
        <p:txBody>
          <a:bodyPr wrap="square" rtlCol="0">
            <a:spAutoFit/>
          </a:bodyPr>
          <a:lstStyle/>
          <a:p>
            <a:r>
              <a:rPr lang="es-ES" sz="1400" dirty="0">
                <a:solidFill>
                  <a:schemeClr val="accent6"/>
                </a:solidFill>
                <a:latin typeface="Times New Roman" panose="02020603050405020304" pitchFamily="18" charset="0"/>
                <a:cs typeface="Times New Roman" panose="02020603050405020304" pitchFamily="18" charset="0"/>
              </a:rPr>
              <a:t>6</a:t>
            </a:r>
            <a:r>
              <a:rPr lang="es-ES" sz="1400" dirty="0" smtClean="0">
                <a:solidFill>
                  <a:schemeClr val="accent6"/>
                </a:solidFill>
                <a:latin typeface="Times New Roman" panose="02020603050405020304" pitchFamily="18" charset="0"/>
                <a:cs typeface="Times New Roman" panose="02020603050405020304" pitchFamily="18" charset="0"/>
              </a:rPr>
              <a:t>. </a:t>
            </a:r>
            <a:r>
              <a:rPr lang="es-ES" sz="1400" dirty="0">
                <a:solidFill>
                  <a:schemeClr val="accent6"/>
                </a:solidFill>
                <a:latin typeface="Times New Roman" panose="02020603050405020304" pitchFamily="18" charset="0"/>
                <a:cs typeface="Times New Roman" panose="02020603050405020304" pitchFamily="18" charset="0"/>
              </a:rPr>
              <a:t>¿Qué es INI o REAR en una COLA?</a:t>
            </a:r>
          </a:p>
        </p:txBody>
      </p:sp>
      <p:sp>
        <p:nvSpPr>
          <p:cNvPr id="7" name="Recortar rectángulo de esquina diagonal 6"/>
          <p:cNvSpPr/>
          <p:nvPr/>
        </p:nvSpPr>
        <p:spPr>
          <a:xfrm>
            <a:off x="673331" y="1301526"/>
            <a:ext cx="3009207" cy="341645"/>
          </a:xfrm>
          <a:prstGeom prst="snip2DiagRect">
            <a:avLst/>
          </a:prstGeom>
          <a:solidFill>
            <a:schemeClr val="bg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bg1"/>
                </a:solidFill>
                <a:latin typeface="Times New Roman" panose="02020603050405020304" pitchFamily="18" charset="0"/>
                <a:cs typeface="Times New Roman" panose="02020603050405020304" pitchFamily="18" charset="0"/>
              </a:rPr>
              <a:t>rear identifica la parte final de la cola.</a:t>
            </a:r>
          </a:p>
        </p:txBody>
      </p:sp>
      <p:sp>
        <p:nvSpPr>
          <p:cNvPr id="8" name="CuadroTexto 7"/>
          <p:cNvSpPr txBox="1"/>
          <p:nvPr/>
        </p:nvSpPr>
        <p:spPr>
          <a:xfrm>
            <a:off x="673331" y="1787821"/>
            <a:ext cx="5419897" cy="315884"/>
          </a:xfrm>
          <a:prstGeom prst="rect">
            <a:avLst/>
          </a:prstGeom>
          <a:noFill/>
        </p:spPr>
        <p:txBody>
          <a:bodyPr wrap="square" rtlCol="0">
            <a:spAutoFit/>
          </a:bodyPr>
          <a:lstStyle/>
          <a:p>
            <a:r>
              <a:rPr lang="es-ES" sz="1400" dirty="0" smtClean="0">
                <a:solidFill>
                  <a:schemeClr val="accent6"/>
                </a:solidFill>
                <a:latin typeface="Times New Roman" panose="02020603050405020304" pitchFamily="18" charset="0"/>
                <a:cs typeface="Times New Roman" panose="02020603050405020304" pitchFamily="18" charset="0"/>
              </a:rPr>
              <a:t>7. </a:t>
            </a:r>
            <a:r>
              <a:rPr lang="es-ES" sz="1400" dirty="0">
                <a:solidFill>
                  <a:schemeClr val="accent6"/>
                </a:solidFill>
                <a:latin typeface="Times New Roman" panose="02020603050405020304" pitchFamily="18" charset="0"/>
                <a:cs typeface="Times New Roman" panose="02020603050405020304" pitchFamily="18" charset="0"/>
              </a:rPr>
              <a:t>¿Qué es FIN o FRONT en una COLA?</a:t>
            </a:r>
          </a:p>
        </p:txBody>
      </p:sp>
      <p:sp>
        <p:nvSpPr>
          <p:cNvPr id="9" name="Recortar rectángulo de esquina diagonal 8"/>
          <p:cNvSpPr/>
          <p:nvPr/>
        </p:nvSpPr>
        <p:spPr>
          <a:xfrm>
            <a:off x="673331" y="2210569"/>
            <a:ext cx="3582786" cy="349751"/>
          </a:xfrm>
          <a:prstGeom prst="snip2DiagRect">
            <a:avLst/>
          </a:prstGeom>
          <a:solidFill>
            <a:schemeClr val="bg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smtClean="0">
                <a:solidFill>
                  <a:schemeClr val="bg1"/>
                </a:solidFill>
                <a:latin typeface="Times New Roman" panose="02020603050405020304" pitchFamily="18" charset="0"/>
                <a:cs typeface="Times New Roman" panose="02020603050405020304" pitchFamily="18" charset="0"/>
              </a:rPr>
              <a:t>Front identifica la parte inicial de la cola  </a:t>
            </a:r>
            <a:endParaRPr lang="es-ES" sz="1200" dirty="0">
              <a:solidFill>
                <a:schemeClr val="bg1"/>
              </a:solidFill>
              <a:latin typeface="Times New Roman" panose="02020603050405020304" pitchFamily="18" charset="0"/>
              <a:cs typeface="Times New Roman" panose="02020603050405020304" pitchFamily="18" charset="0"/>
            </a:endParaRPr>
          </a:p>
        </p:txBody>
      </p:sp>
      <p:sp>
        <p:nvSpPr>
          <p:cNvPr id="10" name="CuadroTexto 9"/>
          <p:cNvSpPr txBox="1"/>
          <p:nvPr/>
        </p:nvSpPr>
        <p:spPr>
          <a:xfrm>
            <a:off x="673331" y="2667184"/>
            <a:ext cx="6982691" cy="307777"/>
          </a:xfrm>
          <a:prstGeom prst="rect">
            <a:avLst/>
          </a:prstGeom>
          <a:noFill/>
        </p:spPr>
        <p:txBody>
          <a:bodyPr wrap="square" rtlCol="0">
            <a:spAutoFit/>
          </a:bodyPr>
          <a:lstStyle/>
          <a:p>
            <a:r>
              <a:rPr lang="es-ES" sz="1400" dirty="0">
                <a:solidFill>
                  <a:schemeClr val="accent6"/>
                </a:solidFill>
                <a:latin typeface="Times New Roman" panose="02020603050405020304" pitchFamily="18" charset="0"/>
                <a:cs typeface="Times New Roman" panose="02020603050405020304" pitchFamily="18" charset="0"/>
              </a:rPr>
              <a:t>8</a:t>
            </a:r>
            <a:r>
              <a:rPr lang="es-ES" sz="1400" dirty="0" smtClean="0">
                <a:solidFill>
                  <a:schemeClr val="accent6"/>
                </a:solidFill>
                <a:latin typeface="Times New Roman" panose="02020603050405020304" pitchFamily="18" charset="0"/>
                <a:cs typeface="Times New Roman" panose="02020603050405020304" pitchFamily="18" charset="0"/>
              </a:rPr>
              <a:t>. ¿A que se refiere los métodos esVacia() y esLlena() en una Cola?</a:t>
            </a:r>
            <a:endParaRPr lang="es-ES" sz="1400" dirty="0">
              <a:solidFill>
                <a:schemeClr val="accent6"/>
              </a:solidFill>
              <a:latin typeface="Times New Roman" panose="02020603050405020304" pitchFamily="18" charset="0"/>
              <a:cs typeface="Times New Roman" panose="02020603050405020304" pitchFamily="18" charset="0"/>
            </a:endParaRPr>
          </a:p>
        </p:txBody>
      </p:sp>
      <p:sp>
        <p:nvSpPr>
          <p:cNvPr id="11" name="Recortar rectángulo de esquina diagonal 10"/>
          <p:cNvSpPr/>
          <p:nvPr/>
        </p:nvSpPr>
        <p:spPr>
          <a:xfrm>
            <a:off x="673330" y="3081825"/>
            <a:ext cx="7281950" cy="444702"/>
          </a:xfrm>
          <a:prstGeom prst="snip2DiagRect">
            <a:avLst/>
          </a:prstGeom>
          <a:solidFill>
            <a:schemeClr val="bg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smtClean="0">
                <a:solidFill>
                  <a:schemeClr val="bg1"/>
                </a:solidFill>
                <a:latin typeface="Times New Roman" panose="02020603050405020304" pitchFamily="18" charset="0"/>
                <a:cs typeface="Times New Roman" panose="02020603050405020304" pitchFamily="18" charset="0"/>
              </a:rPr>
              <a:t>esVacia() comprueba si la cola no tiene elementos , y esLlena() comprueba si la cola esta llena de elementos.</a:t>
            </a:r>
            <a:endParaRPr lang="es-ES" sz="1200" dirty="0">
              <a:solidFill>
                <a:schemeClr val="bg1"/>
              </a:solidFill>
              <a:latin typeface="Times New Roman" panose="02020603050405020304" pitchFamily="18" charset="0"/>
              <a:cs typeface="Times New Roman" panose="02020603050405020304" pitchFamily="18" charset="0"/>
            </a:endParaRPr>
          </a:p>
        </p:txBody>
      </p:sp>
      <p:sp>
        <p:nvSpPr>
          <p:cNvPr id="12" name="CuadroTexto 11"/>
          <p:cNvSpPr txBox="1"/>
          <p:nvPr/>
        </p:nvSpPr>
        <p:spPr>
          <a:xfrm>
            <a:off x="673327" y="3671177"/>
            <a:ext cx="3341719" cy="307777"/>
          </a:xfrm>
          <a:prstGeom prst="rect">
            <a:avLst/>
          </a:prstGeom>
          <a:noFill/>
        </p:spPr>
        <p:txBody>
          <a:bodyPr wrap="square" rtlCol="0">
            <a:spAutoFit/>
          </a:bodyPr>
          <a:lstStyle/>
          <a:p>
            <a:r>
              <a:rPr lang="es-ES" sz="1400" dirty="0" smtClean="0">
                <a:solidFill>
                  <a:schemeClr val="accent6"/>
                </a:solidFill>
                <a:latin typeface="Times New Roman" panose="02020603050405020304" pitchFamily="18" charset="0"/>
                <a:cs typeface="Times New Roman" panose="02020603050405020304" pitchFamily="18" charset="0"/>
              </a:rPr>
              <a:t>9. ¿Qué son los métodos estáticos en Java?</a:t>
            </a:r>
            <a:endParaRPr lang="es-ES" sz="1400" dirty="0">
              <a:solidFill>
                <a:schemeClr val="accent6"/>
              </a:solidFill>
              <a:latin typeface="Times New Roman" panose="02020603050405020304" pitchFamily="18" charset="0"/>
              <a:cs typeface="Times New Roman" panose="02020603050405020304" pitchFamily="18" charset="0"/>
            </a:endParaRPr>
          </a:p>
        </p:txBody>
      </p:sp>
      <p:sp>
        <p:nvSpPr>
          <p:cNvPr id="13" name="Recortar rectángulo de esquina diagonal 12"/>
          <p:cNvSpPr/>
          <p:nvPr/>
        </p:nvSpPr>
        <p:spPr>
          <a:xfrm>
            <a:off x="673327" y="4066242"/>
            <a:ext cx="9434946" cy="497938"/>
          </a:xfrm>
          <a:prstGeom prst="snip2DiagRect">
            <a:avLst/>
          </a:prstGeom>
          <a:solidFill>
            <a:schemeClr val="bg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bg1"/>
                </a:solidFill>
                <a:latin typeface="Times New Roman" panose="02020603050405020304" pitchFamily="18" charset="0"/>
                <a:cs typeface="Times New Roman" panose="02020603050405020304" pitchFamily="18" charset="0"/>
              </a:rPr>
              <a:t>Una </a:t>
            </a:r>
            <a:r>
              <a:rPr lang="es-ES" sz="1200" dirty="0" smtClean="0">
                <a:solidFill>
                  <a:schemeClr val="bg1"/>
                </a:solidFill>
                <a:latin typeface="Times New Roman" panose="02020603050405020304" pitchFamily="18" charset="0"/>
                <a:cs typeface="Times New Roman" panose="02020603050405020304" pitchFamily="18" charset="0"/>
              </a:rPr>
              <a:t>clase</a:t>
            </a:r>
            <a:r>
              <a:rPr lang="es-ES" sz="1200" dirty="0">
                <a:solidFill>
                  <a:schemeClr val="bg1"/>
                </a:solidFill>
                <a:latin typeface="Times New Roman" panose="02020603050405020304" pitchFamily="18" charset="0"/>
                <a:cs typeface="Times New Roman" panose="02020603050405020304" pitchFamily="18" charset="0"/>
              </a:rPr>
              <a:t> </a:t>
            </a:r>
            <a:r>
              <a:rPr lang="es-ES" sz="1200" dirty="0" smtClean="0">
                <a:solidFill>
                  <a:schemeClr val="bg1"/>
                </a:solidFill>
                <a:latin typeface="Times New Roman" panose="02020603050405020304" pitchFamily="18" charset="0"/>
                <a:cs typeface="Times New Roman" panose="02020603050405020304" pitchFamily="18" charset="0"/>
              </a:rPr>
              <a:t>o método declarado </a:t>
            </a:r>
            <a:r>
              <a:rPr lang="es-ES" sz="1200" dirty="0">
                <a:solidFill>
                  <a:schemeClr val="bg1"/>
                </a:solidFill>
                <a:latin typeface="Times New Roman" panose="02020603050405020304" pitchFamily="18" charset="0"/>
                <a:cs typeface="Times New Roman" panose="02020603050405020304" pitchFamily="18" charset="0"/>
              </a:rPr>
              <a:t>como estático puede ser accedido o invocado sin la necesidad de tener que instanciar un objeto de la clase.</a:t>
            </a:r>
            <a:r>
              <a:rPr lang="es-ES" sz="2000" dirty="0"/>
              <a:t> </a:t>
            </a:r>
            <a:endParaRPr lang="es-ES" sz="1400" dirty="0">
              <a:solidFill>
                <a:schemeClr val="bg1"/>
              </a:solidFill>
              <a:latin typeface="Times New Roman" panose="02020603050405020304" pitchFamily="18" charset="0"/>
              <a:cs typeface="Times New Roman" panose="02020603050405020304" pitchFamily="18" charset="0"/>
            </a:endParaRPr>
          </a:p>
        </p:txBody>
      </p:sp>
      <p:sp>
        <p:nvSpPr>
          <p:cNvPr id="14" name="CuadroTexto 13"/>
          <p:cNvSpPr txBox="1"/>
          <p:nvPr/>
        </p:nvSpPr>
        <p:spPr>
          <a:xfrm>
            <a:off x="681643" y="4782034"/>
            <a:ext cx="9127375" cy="523220"/>
          </a:xfrm>
          <a:prstGeom prst="rect">
            <a:avLst/>
          </a:prstGeom>
          <a:noFill/>
        </p:spPr>
        <p:txBody>
          <a:bodyPr wrap="square" rtlCol="0">
            <a:spAutoFit/>
          </a:bodyPr>
          <a:lstStyle/>
          <a:p>
            <a:r>
              <a:rPr lang="es-ES" sz="1400" dirty="0" smtClean="0">
                <a:solidFill>
                  <a:schemeClr val="accent6"/>
                </a:solidFill>
                <a:latin typeface="Times New Roman" panose="02020603050405020304" pitchFamily="18" charset="0"/>
                <a:cs typeface="Times New Roman" panose="02020603050405020304" pitchFamily="18" charset="0"/>
              </a:rPr>
              <a:t>10</a:t>
            </a:r>
            <a:r>
              <a:rPr lang="es-ES" sz="1400" dirty="0">
                <a:solidFill>
                  <a:schemeClr val="accent6"/>
                </a:solidFill>
                <a:latin typeface="Times New Roman" panose="02020603050405020304" pitchFamily="18" charset="0"/>
                <a:cs typeface="Times New Roman" panose="02020603050405020304" pitchFamily="18" charset="0"/>
              </a:rPr>
              <a:t>. ¿A través de un gráfico, muestre los métodos mínimos que debería de tener</a:t>
            </a:r>
          </a:p>
          <a:p>
            <a:r>
              <a:rPr lang="es-ES" sz="1400" dirty="0">
                <a:solidFill>
                  <a:schemeClr val="accent6"/>
                </a:solidFill>
                <a:latin typeface="Times New Roman" panose="02020603050405020304" pitchFamily="18" charset="0"/>
                <a:cs typeface="Times New Roman" panose="02020603050405020304" pitchFamily="18" charset="0"/>
              </a:rPr>
              <a:t>una COLA?</a:t>
            </a:r>
          </a:p>
        </p:txBody>
      </p:sp>
    </p:spTree>
    <p:extLst>
      <p:ext uri="{BB962C8B-B14F-4D97-AF65-F5344CB8AC3E}">
        <p14:creationId xmlns:p14="http://schemas.microsoft.com/office/powerpoint/2010/main" val="66499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89707" y="415636"/>
            <a:ext cx="2601885" cy="369332"/>
          </a:xfrm>
          <a:prstGeom prst="rect">
            <a:avLst/>
          </a:prstGeom>
          <a:noFill/>
        </p:spPr>
        <p:txBody>
          <a:bodyPr wrap="square" rtlCol="0">
            <a:spAutoFit/>
          </a:bodyPr>
          <a:lstStyle/>
          <a:p>
            <a:r>
              <a:rPr lang="es-ES" dirty="0" smtClean="0">
                <a:solidFill>
                  <a:schemeClr val="accent6"/>
                </a:solidFill>
                <a:latin typeface="Times New Roman" panose="02020603050405020304" pitchFamily="18" charset="0"/>
                <a:cs typeface="Times New Roman" panose="02020603050405020304" pitchFamily="18" charset="0"/>
              </a:rPr>
              <a:t>Manejo de Conceptos</a:t>
            </a:r>
            <a:endParaRPr lang="es-ES" dirty="0">
              <a:solidFill>
                <a:schemeClr val="accent6"/>
              </a:solidFill>
              <a:latin typeface="Times New Roman" panose="02020603050405020304" pitchFamily="18" charset="0"/>
              <a:cs typeface="Times New Roman" panose="02020603050405020304" pitchFamily="18" charset="0"/>
            </a:endParaRPr>
          </a:p>
        </p:txBody>
      </p:sp>
      <p:sp>
        <p:nvSpPr>
          <p:cNvPr id="14" name="CuadroTexto 13"/>
          <p:cNvSpPr txBox="1"/>
          <p:nvPr/>
        </p:nvSpPr>
        <p:spPr>
          <a:xfrm>
            <a:off x="590203" y="883365"/>
            <a:ext cx="9127375" cy="523220"/>
          </a:xfrm>
          <a:prstGeom prst="rect">
            <a:avLst/>
          </a:prstGeom>
          <a:noFill/>
        </p:spPr>
        <p:txBody>
          <a:bodyPr wrap="square" rtlCol="0">
            <a:spAutoFit/>
          </a:bodyPr>
          <a:lstStyle/>
          <a:p>
            <a:r>
              <a:rPr lang="es-ES" sz="1400" dirty="0" smtClean="0">
                <a:solidFill>
                  <a:schemeClr val="accent6"/>
                </a:solidFill>
                <a:latin typeface="Times New Roman" panose="02020603050405020304" pitchFamily="18" charset="0"/>
                <a:cs typeface="Times New Roman" panose="02020603050405020304" pitchFamily="18" charset="0"/>
              </a:rPr>
              <a:t>10</a:t>
            </a:r>
            <a:r>
              <a:rPr lang="es-ES" sz="1400" dirty="0">
                <a:solidFill>
                  <a:schemeClr val="accent6"/>
                </a:solidFill>
                <a:latin typeface="Times New Roman" panose="02020603050405020304" pitchFamily="18" charset="0"/>
                <a:cs typeface="Times New Roman" panose="02020603050405020304" pitchFamily="18" charset="0"/>
              </a:rPr>
              <a:t>. ¿A través de un gráfico, muestre los métodos mínimos que debería de tener</a:t>
            </a:r>
          </a:p>
          <a:p>
            <a:r>
              <a:rPr lang="es-ES" sz="1400" dirty="0">
                <a:solidFill>
                  <a:schemeClr val="accent6"/>
                </a:solidFill>
                <a:latin typeface="Times New Roman" panose="02020603050405020304" pitchFamily="18" charset="0"/>
                <a:cs typeface="Times New Roman" panose="02020603050405020304" pitchFamily="18" charset="0"/>
              </a:rPr>
              <a:t>una COLA?</a:t>
            </a:r>
          </a:p>
        </p:txBody>
      </p:sp>
      <p:pic>
        <p:nvPicPr>
          <p:cNvPr id="2" name="Imagen 1"/>
          <p:cNvPicPr>
            <a:picLocks noChangeAspect="1"/>
          </p:cNvPicPr>
          <p:nvPr/>
        </p:nvPicPr>
        <p:blipFill>
          <a:blip r:embed="rId2"/>
          <a:stretch>
            <a:fillRect/>
          </a:stretch>
        </p:blipFill>
        <p:spPr>
          <a:xfrm>
            <a:off x="3008687" y="1504982"/>
            <a:ext cx="4788651" cy="4313243"/>
          </a:xfrm>
          <a:prstGeom prst="rect">
            <a:avLst/>
          </a:prstGeom>
        </p:spPr>
      </p:pic>
    </p:spTree>
    <p:extLst>
      <p:ext uri="{BB962C8B-B14F-4D97-AF65-F5344CB8AC3E}">
        <p14:creationId xmlns:p14="http://schemas.microsoft.com/office/powerpoint/2010/main" val="1487273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89707" y="415636"/>
            <a:ext cx="2601885" cy="369332"/>
          </a:xfrm>
          <a:prstGeom prst="rect">
            <a:avLst/>
          </a:prstGeom>
          <a:noFill/>
        </p:spPr>
        <p:txBody>
          <a:bodyPr wrap="square" rtlCol="0">
            <a:spAutoFit/>
          </a:bodyPr>
          <a:lstStyle/>
          <a:p>
            <a:r>
              <a:rPr lang="es-ES" dirty="0" smtClean="0">
                <a:solidFill>
                  <a:schemeClr val="accent6"/>
                </a:solidFill>
                <a:latin typeface="Times New Roman" panose="02020603050405020304" pitchFamily="18" charset="0"/>
                <a:cs typeface="Times New Roman" panose="02020603050405020304" pitchFamily="18" charset="0"/>
              </a:rPr>
              <a:t>Parte Practica</a:t>
            </a:r>
            <a:endParaRPr lang="es-ES" dirty="0">
              <a:solidFill>
                <a:schemeClr val="accent6"/>
              </a:solidFill>
              <a:latin typeface="Times New Roman" panose="02020603050405020304" pitchFamily="18" charset="0"/>
              <a:cs typeface="Times New Roman" panose="02020603050405020304" pitchFamily="18" charset="0"/>
            </a:endParaRPr>
          </a:p>
        </p:txBody>
      </p:sp>
      <p:sp>
        <p:nvSpPr>
          <p:cNvPr id="14" name="CuadroTexto 13"/>
          <p:cNvSpPr txBox="1"/>
          <p:nvPr/>
        </p:nvSpPr>
        <p:spPr>
          <a:xfrm>
            <a:off x="482138" y="859782"/>
            <a:ext cx="6600305" cy="307777"/>
          </a:xfrm>
          <a:prstGeom prst="rect">
            <a:avLst/>
          </a:prstGeom>
          <a:noFill/>
        </p:spPr>
        <p:txBody>
          <a:bodyPr wrap="square" rtlCol="0">
            <a:spAutoFit/>
          </a:bodyPr>
          <a:lstStyle/>
          <a:p>
            <a:r>
              <a:rPr lang="es-ES" sz="1400" dirty="0" smtClean="0">
                <a:solidFill>
                  <a:schemeClr val="accent6"/>
                </a:solidFill>
                <a:latin typeface="Times New Roman" panose="02020603050405020304" pitchFamily="18" charset="0"/>
                <a:cs typeface="Times New Roman" panose="02020603050405020304" pitchFamily="18" charset="0"/>
              </a:rPr>
              <a:t>11</a:t>
            </a:r>
            <a:r>
              <a:rPr lang="es-ES" sz="1400" dirty="0">
                <a:solidFill>
                  <a:schemeClr val="accent6"/>
                </a:solidFill>
                <a:latin typeface="Times New Roman" panose="02020603050405020304" pitchFamily="18" charset="0"/>
                <a:cs typeface="Times New Roman" panose="02020603050405020304" pitchFamily="18" charset="0"/>
              </a:rPr>
              <a:t>. Crear las clases necesarias para la </a:t>
            </a:r>
            <a:r>
              <a:rPr lang="es-ES" sz="1400" dirty="0" smtClean="0">
                <a:solidFill>
                  <a:schemeClr val="accent6"/>
                </a:solidFill>
                <a:latin typeface="Times New Roman" panose="02020603050405020304" pitchFamily="18" charset="0"/>
                <a:cs typeface="Times New Roman" panose="02020603050405020304" pitchFamily="18" charset="0"/>
              </a:rPr>
              <a:t>COLA </a:t>
            </a:r>
            <a:r>
              <a:rPr lang="es-ES" sz="1400" dirty="0">
                <a:solidFill>
                  <a:schemeClr val="accent6"/>
                </a:solidFill>
                <a:latin typeface="Times New Roman" panose="02020603050405020304" pitchFamily="18" charset="0"/>
                <a:cs typeface="Times New Roman" panose="02020603050405020304" pitchFamily="18" charset="0"/>
              </a:rPr>
              <a:t>DE CLIENTES.</a:t>
            </a:r>
          </a:p>
        </p:txBody>
      </p:sp>
      <p:pic>
        <p:nvPicPr>
          <p:cNvPr id="2" name="Imagen 1"/>
          <p:cNvPicPr>
            <a:picLocks noChangeAspect="1"/>
          </p:cNvPicPr>
          <p:nvPr/>
        </p:nvPicPr>
        <p:blipFill>
          <a:blip r:embed="rId2"/>
          <a:stretch>
            <a:fillRect/>
          </a:stretch>
        </p:blipFill>
        <p:spPr>
          <a:xfrm>
            <a:off x="581891" y="1807638"/>
            <a:ext cx="6084915" cy="2805925"/>
          </a:xfrm>
          <a:prstGeom prst="rect">
            <a:avLst/>
          </a:prstGeom>
        </p:spPr>
      </p:pic>
      <p:pic>
        <p:nvPicPr>
          <p:cNvPr id="6" name="Imagen 5"/>
          <p:cNvPicPr>
            <a:picLocks noChangeAspect="1"/>
          </p:cNvPicPr>
          <p:nvPr/>
        </p:nvPicPr>
        <p:blipFill>
          <a:blip r:embed="rId3"/>
          <a:stretch>
            <a:fillRect/>
          </a:stretch>
        </p:blipFill>
        <p:spPr>
          <a:xfrm>
            <a:off x="8121533" y="552466"/>
            <a:ext cx="2328071" cy="5474261"/>
          </a:xfrm>
          <a:prstGeom prst="rect">
            <a:avLst/>
          </a:prstGeom>
        </p:spPr>
      </p:pic>
      <p:sp>
        <p:nvSpPr>
          <p:cNvPr id="3" name="CuadroTexto 2"/>
          <p:cNvSpPr txBox="1"/>
          <p:nvPr/>
        </p:nvSpPr>
        <p:spPr>
          <a:xfrm>
            <a:off x="581891" y="5253642"/>
            <a:ext cx="6874628" cy="461665"/>
          </a:xfrm>
          <a:prstGeom prst="rect">
            <a:avLst/>
          </a:prstGeom>
          <a:noFill/>
        </p:spPr>
        <p:txBody>
          <a:bodyPr wrap="square" rtlCol="0">
            <a:spAutoFit/>
          </a:bodyPr>
          <a:lstStyle/>
          <a:p>
            <a:r>
              <a:rPr lang="es-ES" sz="1200" dirty="0">
                <a:solidFill>
                  <a:srgbClr val="FF0000"/>
                </a:solidFill>
                <a:latin typeface="Arial" panose="020B0604020202020204" pitchFamily="34" charset="0"/>
                <a:cs typeface="Arial" panose="020B0604020202020204" pitchFamily="34" charset="0"/>
                <a:hlinkClick r:id="rId4"/>
              </a:rPr>
              <a:t>https://</a:t>
            </a:r>
            <a:r>
              <a:rPr lang="es-ES" sz="1200" dirty="0" smtClean="0">
                <a:solidFill>
                  <a:srgbClr val="FF0000"/>
                </a:solidFill>
                <a:latin typeface="Arial" panose="020B0604020202020204" pitchFamily="34" charset="0"/>
                <a:cs typeface="Arial" panose="020B0604020202020204" pitchFamily="34" charset="0"/>
                <a:hlinkClick r:id="rId4"/>
              </a:rPr>
              <a:t>github.com/Josemiguel77/EstructuraDeDatos/blob/main/Hito%204/Evaluacion/Main.java</a:t>
            </a:r>
            <a:endParaRPr lang="es-ES" sz="1200" dirty="0" smtClean="0">
              <a:solidFill>
                <a:srgbClr val="FF0000"/>
              </a:solidFill>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9432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89707" y="415636"/>
            <a:ext cx="2601885" cy="369332"/>
          </a:xfrm>
          <a:prstGeom prst="rect">
            <a:avLst/>
          </a:prstGeom>
          <a:noFill/>
        </p:spPr>
        <p:txBody>
          <a:bodyPr wrap="square" rtlCol="0">
            <a:spAutoFit/>
          </a:bodyPr>
          <a:lstStyle/>
          <a:p>
            <a:r>
              <a:rPr lang="es-ES" dirty="0" smtClean="0">
                <a:solidFill>
                  <a:schemeClr val="accent6"/>
                </a:solidFill>
                <a:latin typeface="Times New Roman" panose="02020603050405020304" pitchFamily="18" charset="0"/>
                <a:cs typeface="Times New Roman" panose="02020603050405020304" pitchFamily="18" charset="0"/>
              </a:rPr>
              <a:t>Parte Practica</a:t>
            </a:r>
            <a:endParaRPr lang="es-ES" dirty="0">
              <a:solidFill>
                <a:schemeClr val="accent6"/>
              </a:solidFill>
              <a:latin typeface="Times New Roman" panose="02020603050405020304" pitchFamily="18" charset="0"/>
              <a:cs typeface="Times New Roman" panose="02020603050405020304" pitchFamily="18" charset="0"/>
            </a:endParaRPr>
          </a:p>
        </p:txBody>
      </p:sp>
      <p:sp>
        <p:nvSpPr>
          <p:cNvPr id="14" name="CuadroTexto 13"/>
          <p:cNvSpPr txBox="1"/>
          <p:nvPr/>
        </p:nvSpPr>
        <p:spPr>
          <a:xfrm>
            <a:off x="482138" y="859782"/>
            <a:ext cx="3990109" cy="307777"/>
          </a:xfrm>
          <a:prstGeom prst="rect">
            <a:avLst/>
          </a:prstGeom>
          <a:noFill/>
        </p:spPr>
        <p:txBody>
          <a:bodyPr wrap="square" rtlCol="0">
            <a:spAutoFit/>
          </a:bodyPr>
          <a:lstStyle/>
          <a:p>
            <a:r>
              <a:rPr lang="es-ES" sz="1400" dirty="0">
                <a:solidFill>
                  <a:schemeClr val="accent6"/>
                </a:solidFill>
                <a:latin typeface="Times New Roman" panose="02020603050405020304" pitchFamily="18" charset="0"/>
                <a:cs typeface="Times New Roman" panose="02020603050405020304" pitchFamily="18" charset="0"/>
              </a:rPr>
              <a:t>12. Inicializar la cola de clientes</a:t>
            </a:r>
          </a:p>
        </p:txBody>
      </p:sp>
      <p:pic>
        <p:nvPicPr>
          <p:cNvPr id="3" name="Imagen 2"/>
          <p:cNvPicPr>
            <a:picLocks noChangeAspect="1"/>
          </p:cNvPicPr>
          <p:nvPr/>
        </p:nvPicPr>
        <p:blipFill>
          <a:blip r:embed="rId2"/>
          <a:stretch>
            <a:fillRect/>
          </a:stretch>
        </p:blipFill>
        <p:spPr>
          <a:xfrm>
            <a:off x="973888" y="1481917"/>
            <a:ext cx="4379509" cy="3390181"/>
          </a:xfrm>
          <a:prstGeom prst="rect">
            <a:avLst/>
          </a:prstGeom>
        </p:spPr>
      </p:pic>
      <p:pic>
        <p:nvPicPr>
          <p:cNvPr id="7" name="Imagen 6"/>
          <p:cNvPicPr>
            <a:picLocks noChangeAspect="1"/>
          </p:cNvPicPr>
          <p:nvPr/>
        </p:nvPicPr>
        <p:blipFill>
          <a:blip r:embed="rId3"/>
          <a:stretch>
            <a:fillRect/>
          </a:stretch>
        </p:blipFill>
        <p:spPr>
          <a:xfrm>
            <a:off x="6741621" y="439876"/>
            <a:ext cx="2328071" cy="5474261"/>
          </a:xfrm>
          <a:prstGeom prst="rect">
            <a:avLst/>
          </a:prstGeom>
        </p:spPr>
      </p:pic>
      <p:sp>
        <p:nvSpPr>
          <p:cNvPr id="6" name="CuadroTexto 5"/>
          <p:cNvSpPr txBox="1"/>
          <p:nvPr/>
        </p:nvSpPr>
        <p:spPr>
          <a:xfrm>
            <a:off x="241069" y="5295206"/>
            <a:ext cx="5960226" cy="646331"/>
          </a:xfrm>
          <a:prstGeom prst="rect">
            <a:avLst/>
          </a:prstGeom>
          <a:noFill/>
        </p:spPr>
        <p:txBody>
          <a:bodyPr wrap="square" rtlCol="0">
            <a:spAutoFit/>
          </a:bodyPr>
          <a:lstStyle/>
          <a:p>
            <a:r>
              <a:rPr lang="es-ES" sz="1200" dirty="0">
                <a:latin typeface="Arial" panose="020B0604020202020204" pitchFamily="34" charset="0"/>
                <a:cs typeface="Arial" panose="020B0604020202020204" pitchFamily="34" charset="0"/>
                <a:hlinkClick r:id="rId4"/>
              </a:rPr>
              <a:t>https://</a:t>
            </a:r>
            <a:r>
              <a:rPr lang="es-ES" sz="1200" dirty="0" smtClean="0">
                <a:latin typeface="Arial" panose="020B0604020202020204" pitchFamily="34" charset="0"/>
                <a:cs typeface="Arial" panose="020B0604020202020204" pitchFamily="34" charset="0"/>
                <a:hlinkClick r:id="rId4"/>
              </a:rPr>
              <a:t>github.com/Josemiguel77/EstructuraDeDatos/blob/main/Hito%204/Evaluacion/Main.java</a:t>
            </a:r>
            <a:endParaRPr lang="es-ES" sz="1200" dirty="0" smtClean="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684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89707" y="415636"/>
            <a:ext cx="2601885" cy="369332"/>
          </a:xfrm>
          <a:prstGeom prst="rect">
            <a:avLst/>
          </a:prstGeom>
          <a:noFill/>
        </p:spPr>
        <p:txBody>
          <a:bodyPr wrap="square" rtlCol="0">
            <a:spAutoFit/>
          </a:bodyPr>
          <a:lstStyle/>
          <a:p>
            <a:r>
              <a:rPr lang="es-ES" dirty="0" smtClean="0">
                <a:solidFill>
                  <a:schemeClr val="accent6"/>
                </a:solidFill>
                <a:latin typeface="Times New Roman" panose="02020603050405020304" pitchFamily="18" charset="0"/>
                <a:cs typeface="Times New Roman" panose="02020603050405020304" pitchFamily="18" charset="0"/>
              </a:rPr>
              <a:t>Parte Practica</a:t>
            </a:r>
            <a:endParaRPr lang="es-ES" dirty="0">
              <a:solidFill>
                <a:schemeClr val="accent6"/>
              </a:solidFill>
              <a:latin typeface="Times New Roman" panose="02020603050405020304" pitchFamily="18" charset="0"/>
              <a:cs typeface="Times New Roman" panose="02020603050405020304" pitchFamily="18" charset="0"/>
            </a:endParaRPr>
          </a:p>
        </p:txBody>
      </p:sp>
      <p:sp>
        <p:nvSpPr>
          <p:cNvPr id="14" name="CuadroTexto 13"/>
          <p:cNvSpPr txBox="1"/>
          <p:nvPr/>
        </p:nvSpPr>
        <p:spPr>
          <a:xfrm>
            <a:off x="523702" y="814058"/>
            <a:ext cx="4480560" cy="307777"/>
          </a:xfrm>
          <a:prstGeom prst="rect">
            <a:avLst/>
          </a:prstGeom>
          <a:noFill/>
        </p:spPr>
        <p:txBody>
          <a:bodyPr wrap="square" rtlCol="0">
            <a:spAutoFit/>
          </a:bodyPr>
          <a:lstStyle/>
          <a:p>
            <a:r>
              <a:rPr lang="es-ES" sz="1400" dirty="0" smtClean="0">
                <a:solidFill>
                  <a:schemeClr val="accent6"/>
                </a:solidFill>
                <a:latin typeface="Times New Roman" panose="02020603050405020304" pitchFamily="18" charset="0"/>
                <a:cs typeface="Times New Roman" panose="02020603050405020304" pitchFamily="18" charset="0"/>
              </a:rPr>
              <a:t>13</a:t>
            </a:r>
            <a:r>
              <a:rPr lang="es-ES" sz="1400" dirty="0">
                <a:solidFill>
                  <a:schemeClr val="accent6"/>
                </a:solidFill>
                <a:latin typeface="Times New Roman" panose="02020603050405020304" pitchFamily="18" charset="0"/>
                <a:cs typeface="Times New Roman" panose="02020603050405020304" pitchFamily="18" charset="0"/>
              </a:rPr>
              <a:t>. Promoción para usuarios de Bolivia</a:t>
            </a:r>
          </a:p>
        </p:txBody>
      </p:sp>
      <p:pic>
        <p:nvPicPr>
          <p:cNvPr id="2" name="Imagen 1"/>
          <p:cNvPicPr>
            <a:picLocks noChangeAspect="1"/>
          </p:cNvPicPr>
          <p:nvPr/>
        </p:nvPicPr>
        <p:blipFill>
          <a:blip r:embed="rId2"/>
          <a:stretch>
            <a:fillRect/>
          </a:stretch>
        </p:blipFill>
        <p:spPr>
          <a:xfrm>
            <a:off x="714892" y="1225740"/>
            <a:ext cx="6492240" cy="4301482"/>
          </a:xfrm>
          <a:prstGeom prst="rect">
            <a:avLst/>
          </a:prstGeom>
        </p:spPr>
      </p:pic>
      <p:pic>
        <p:nvPicPr>
          <p:cNvPr id="6" name="Imagen 5"/>
          <p:cNvPicPr>
            <a:picLocks noChangeAspect="1"/>
          </p:cNvPicPr>
          <p:nvPr/>
        </p:nvPicPr>
        <p:blipFill>
          <a:blip r:embed="rId3"/>
          <a:stretch>
            <a:fillRect/>
          </a:stretch>
        </p:blipFill>
        <p:spPr>
          <a:xfrm>
            <a:off x="8008621" y="415636"/>
            <a:ext cx="2478587" cy="5436525"/>
          </a:xfrm>
          <a:prstGeom prst="rect">
            <a:avLst/>
          </a:prstGeom>
        </p:spPr>
      </p:pic>
      <p:sp>
        <p:nvSpPr>
          <p:cNvPr id="7" name="CuadroTexto 6"/>
          <p:cNvSpPr txBox="1"/>
          <p:nvPr/>
        </p:nvSpPr>
        <p:spPr>
          <a:xfrm>
            <a:off x="623455" y="5852161"/>
            <a:ext cx="6874628" cy="461665"/>
          </a:xfrm>
          <a:prstGeom prst="rect">
            <a:avLst/>
          </a:prstGeom>
          <a:noFill/>
        </p:spPr>
        <p:txBody>
          <a:bodyPr wrap="square" rtlCol="0">
            <a:spAutoFit/>
          </a:bodyPr>
          <a:lstStyle/>
          <a:p>
            <a:r>
              <a:rPr lang="es-ES" sz="1200" dirty="0">
                <a:latin typeface="Arial" panose="020B0604020202020204" pitchFamily="34" charset="0"/>
                <a:cs typeface="Arial" panose="020B0604020202020204" pitchFamily="34" charset="0"/>
                <a:hlinkClick r:id="rId4"/>
              </a:rPr>
              <a:t>https://</a:t>
            </a:r>
            <a:r>
              <a:rPr lang="es-ES" sz="1200" dirty="0" smtClean="0">
                <a:latin typeface="Arial" panose="020B0604020202020204" pitchFamily="34" charset="0"/>
                <a:cs typeface="Arial" panose="020B0604020202020204" pitchFamily="34" charset="0"/>
                <a:hlinkClick r:id="rId4"/>
              </a:rPr>
              <a:t>github.com/Josemiguel77/EstructuraDeDatos/blob/main/Hito%204/Evaluacion/Main.java</a:t>
            </a:r>
            <a:endParaRPr lang="es-ES" sz="1200" dirty="0" smtClean="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8051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89707" y="415636"/>
            <a:ext cx="2601885" cy="369332"/>
          </a:xfrm>
          <a:prstGeom prst="rect">
            <a:avLst/>
          </a:prstGeom>
          <a:noFill/>
        </p:spPr>
        <p:txBody>
          <a:bodyPr wrap="square" rtlCol="0">
            <a:spAutoFit/>
          </a:bodyPr>
          <a:lstStyle/>
          <a:p>
            <a:r>
              <a:rPr lang="es-ES" dirty="0" smtClean="0">
                <a:solidFill>
                  <a:schemeClr val="accent6"/>
                </a:solidFill>
                <a:latin typeface="Times New Roman" panose="02020603050405020304" pitchFamily="18" charset="0"/>
                <a:cs typeface="Times New Roman" panose="02020603050405020304" pitchFamily="18" charset="0"/>
              </a:rPr>
              <a:t>Parte Practica</a:t>
            </a:r>
            <a:endParaRPr lang="es-ES" dirty="0">
              <a:solidFill>
                <a:schemeClr val="accent6"/>
              </a:solidFill>
              <a:latin typeface="Times New Roman" panose="02020603050405020304" pitchFamily="18" charset="0"/>
              <a:cs typeface="Times New Roman" panose="02020603050405020304" pitchFamily="18" charset="0"/>
            </a:endParaRPr>
          </a:p>
        </p:txBody>
      </p:sp>
      <p:sp>
        <p:nvSpPr>
          <p:cNvPr id="14" name="CuadroTexto 13"/>
          <p:cNvSpPr txBox="1"/>
          <p:nvPr/>
        </p:nvSpPr>
        <p:spPr>
          <a:xfrm>
            <a:off x="523702" y="814058"/>
            <a:ext cx="4480560" cy="307777"/>
          </a:xfrm>
          <a:prstGeom prst="rect">
            <a:avLst/>
          </a:prstGeom>
          <a:noFill/>
        </p:spPr>
        <p:txBody>
          <a:bodyPr wrap="square" rtlCol="0">
            <a:spAutoFit/>
          </a:bodyPr>
          <a:lstStyle/>
          <a:p>
            <a:r>
              <a:rPr lang="es-ES" sz="1400" dirty="0" smtClean="0">
                <a:solidFill>
                  <a:schemeClr val="accent6"/>
                </a:solidFill>
                <a:latin typeface="Times New Roman" panose="02020603050405020304" pitchFamily="18" charset="0"/>
                <a:cs typeface="Times New Roman" panose="02020603050405020304" pitchFamily="18" charset="0"/>
              </a:rPr>
              <a:t>14</a:t>
            </a:r>
            <a:r>
              <a:rPr lang="es-ES" sz="1400" dirty="0">
                <a:solidFill>
                  <a:schemeClr val="accent6"/>
                </a:solidFill>
                <a:latin typeface="Times New Roman" panose="02020603050405020304" pitchFamily="18" charset="0"/>
                <a:cs typeface="Times New Roman" panose="02020603050405020304" pitchFamily="18" charset="0"/>
              </a:rPr>
              <a:t>. Moviendo clientes en la cola.</a:t>
            </a:r>
          </a:p>
        </p:txBody>
      </p:sp>
      <p:pic>
        <p:nvPicPr>
          <p:cNvPr id="3" name="Imagen 2"/>
          <p:cNvPicPr>
            <a:picLocks noChangeAspect="1"/>
          </p:cNvPicPr>
          <p:nvPr/>
        </p:nvPicPr>
        <p:blipFill>
          <a:blip r:embed="rId2"/>
          <a:stretch>
            <a:fillRect/>
          </a:stretch>
        </p:blipFill>
        <p:spPr>
          <a:xfrm>
            <a:off x="789706" y="1287627"/>
            <a:ext cx="5112329" cy="3813756"/>
          </a:xfrm>
          <a:prstGeom prst="rect">
            <a:avLst/>
          </a:prstGeom>
        </p:spPr>
      </p:pic>
      <p:pic>
        <p:nvPicPr>
          <p:cNvPr id="4" name="Imagen 3"/>
          <p:cNvPicPr>
            <a:picLocks noChangeAspect="1"/>
          </p:cNvPicPr>
          <p:nvPr/>
        </p:nvPicPr>
        <p:blipFill>
          <a:blip r:embed="rId3"/>
          <a:stretch>
            <a:fillRect/>
          </a:stretch>
        </p:blipFill>
        <p:spPr>
          <a:xfrm>
            <a:off x="7422228" y="415636"/>
            <a:ext cx="3600449" cy="5557739"/>
          </a:xfrm>
          <a:prstGeom prst="rect">
            <a:avLst/>
          </a:prstGeom>
        </p:spPr>
      </p:pic>
      <p:sp>
        <p:nvSpPr>
          <p:cNvPr id="6" name="CuadroTexto 5"/>
          <p:cNvSpPr txBox="1"/>
          <p:nvPr/>
        </p:nvSpPr>
        <p:spPr>
          <a:xfrm>
            <a:off x="440574" y="5511710"/>
            <a:ext cx="6874628" cy="461665"/>
          </a:xfrm>
          <a:prstGeom prst="rect">
            <a:avLst/>
          </a:prstGeom>
          <a:noFill/>
        </p:spPr>
        <p:txBody>
          <a:bodyPr wrap="square" rtlCol="0">
            <a:spAutoFit/>
          </a:bodyPr>
          <a:lstStyle/>
          <a:p>
            <a:r>
              <a:rPr lang="es-ES" sz="1200" dirty="0">
                <a:latin typeface="Arial" panose="020B0604020202020204" pitchFamily="34" charset="0"/>
                <a:cs typeface="Arial" panose="020B0604020202020204" pitchFamily="34" charset="0"/>
                <a:hlinkClick r:id="rId4"/>
              </a:rPr>
              <a:t>https://</a:t>
            </a:r>
            <a:r>
              <a:rPr lang="es-ES" sz="1200" dirty="0" smtClean="0">
                <a:latin typeface="Arial" panose="020B0604020202020204" pitchFamily="34" charset="0"/>
                <a:cs typeface="Arial" panose="020B0604020202020204" pitchFamily="34" charset="0"/>
                <a:hlinkClick r:id="rId4"/>
              </a:rPr>
              <a:t>github.com/Josemiguel77/EstructuraDeDatos/blob/main/Hito%204/Evaluacion/Main.java</a:t>
            </a:r>
            <a:endParaRPr lang="es-ES" sz="1200" dirty="0" smtClean="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8038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Damasco</Template>
  <TotalTime>1227</TotalTime>
  <Words>504</Words>
  <Application>Microsoft Office PowerPoint</Application>
  <PresentationFormat>Panorámica</PresentationFormat>
  <Paragraphs>45</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Bookman Old Style</vt:lpstr>
      <vt:lpstr>Rockwell</vt:lpstr>
      <vt:lpstr>Times New Roman</vt:lpstr>
      <vt:lpstr>Damask</vt:lpstr>
      <vt:lpstr>TAREA HITO-4 COLAS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TAREA HITO-3 PILAS</dc:title>
  <dc:creator>JOSE PC</dc:creator>
  <cp:lastModifiedBy>JOSE PC</cp:lastModifiedBy>
  <cp:revision>23</cp:revision>
  <dcterms:created xsi:type="dcterms:W3CDTF">2022-10-21T20:57:55Z</dcterms:created>
  <dcterms:modified xsi:type="dcterms:W3CDTF">2022-12-01T10:30:53Z</dcterms:modified>
</cp:coreProperties>
</file>