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4"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125" d="100"/>
          <a:sy n="125" d="100"/>
        </p:scale>
        <p:origin x="-24" y="-28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editar el estilo de subtítulo del patrón</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E21E9FF0-E331-48C7-8350-B3087A9504F7}" type="datetimeFigureOut">
              <a:rPr lang="es-ES" smtClean="0"/>
              <a:t>12/09/2022</a:t>
            </a:fld>
            <a:endParaRPr lang="es-ES"/>
          </a:p>
        </p:txBody>
      </p:sp>
      <p:sp>
        <p:nvSpPr>
          <p:cNvPr id="5" name="Footer Placeholder 4"/>
          <p:cNvSpPr>
            <a:spLocks noGrp="1"/>
          </p:cNvSpPr>
          <p:nvPr>
            <p:ph type="ftr" sz="quarter" idx="11"/>
          </p:nvPr>
        </p:nvSpPr>
        <p:spPr>
          <a:xfrm>
            <a:off x="1876424" y="5410201"/>
            <a:ext cx="5124886" cy="365125"/>
          </a:xfrm>
        </p:spPr>
        <p:txBody>
          <a:bodyPr/>
          <a:lstStyle/>
          <a:p>
            <a:endParaRPr lang="es-ES"/>
          </a:p>
        </p:txBody>
      </p:sp>
      <p:sp>
        <p:nvSpPr>
          <p:cNvPr id="6" name="Slide Number Placeholder 5"/>
          <p:cNvSpPr>
            <a:spLocks noGrp="1"/>
          </p:cNvSpPr>
          <p:nvPr>
            <p:ph type="sldNum" sz="quarter" idx="12"/>
          </p:nvPr>
        </p:nvSpPr>
        <p:spPr>
          <a:xfrm>
            <a:off x="9896911" y="5410199"/>
            <a:ext cx="771089" cy="365125"/>
          </a:xfrm>
        </p:spPr>
        <p:txBody>
          <a:bodyPr/>
          <a:lstStyle/>
          <a:p>
            <a:fld id="{65A14CC1-DB9D-42D3-9CA3-F94BCF96AB2F}" type="slidenum">
              <a:rPr lang="es-ES" smtClean="0"/>
              <a:t>‹Nº›</a:t>
            </a:fld>
            <a:endParaRPr lang="es-ES"/>
          </a:p>
        </p:txBody>
      </p:sp>
    </p:spTree>
    <p:extLst>
      <p:ext uri="{BB962C8B-B14F-4D97-AF65-F5344CB8AC3E}">
        <p14:creationId xmlns:p14="http://schemas.microsoft.com/office/powerpoint/2010/main" val="41596844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s-ES" smtClean="0"/>
              <a:t>Haga clic en el icono para agregar una imagen</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E21E9FF0-E331-48C7-8350-B3087A9504F7}" type="datetimeFigureOut">
              <a:rPr lang="es-ES" smtClean="0"/>
              <a:t>12/09/2022</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65A14CC1-DB9D-42D3-9CA3-F94BCF96AB2F}" type="slidenum">
              <a:rPr lang="es-ES" smtClean="0"/>
              <a:t>‹Nº›</a:t>
            </a:fld>
            <a:endParaRPr lang="es-ES"/>
          </a:p>
        </p:txBody>
      </p:sp>
    </p:spTree>
    <p:extLst>
      <p:ext uri="{BB962C8B-B14F-4D97-AF65-F5344CB8AC3E}">
        <p14:creationId xmlns:p14="http://schemas.microsoft.com/office/powerpoint/2010/main" val="42663453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E21E9FF0-E331-48C7-8350-B3087A9504F7}" type="datetimeFigureOut">
              <a:rPr lang="es-ES" smtClean="0"/>
              <a:t>12/09/2022</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65A14CC1-DB9D-42D3-9CA3-F94BCF96AB2F}" type="slidenum">
              <a:rPr lang="es-ES" smtClean="0"/>
              <a:t>‹Nº›</a:t>
            </a:fld>
            <a:endParaRPr lang="es-ES"/>
          </a:p>
        </p:txBody>
      </p:sp>
    </p:spTree>
    <p:extLst>
      <p:ext uri="{BB962C8B-B14F-4D97-AF65-F5344CB8AC3E}">
        <p14:creationId xmlns:p14="http://schemas.microsoft.com/office/powerpoint/2010/main" val="18659030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s-ES" smtClean="0"/>
              <a:t>Haga clic para modificar el estilo de título del patrón</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E21E9FF0-E331-48C7-8350-B3087A9504F7}" type="datetimeFigureOut">
              <a:rPr lang="es-ES" smtClean="0"/>
              <a:t>12/09/2022</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65A14CC1-DB9D-42D3-9CA3-F94BCF96AB2F}" type="slidenum">
              <a:rPr lang="es-ES" smtClean="0"/>
              <a:t>‹Nº›</a:t>
            </a:fld>
            <a:endParaRPr lang="es-E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6665201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E21E9FF0-E331-48C7-8350-B3087A9504F7}" type="datetimeFigureOut">
              <a:rPr lang="es-ES" smtClean="0"/>
              <a:t>12/09/2022</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65A14CC1-DB9D-42D3-9CA3-F94BCF96AB2F}" type="slidenum">
              <a:rPr lang="es-ES" smtClean="0"/>
              <a:t>‹Nº›</a:t>
            </a:fld>
            <a:endParaRPr lang="es-ES"/>
          </a:p>
        </p:txBody>
      </p:sp>
    </p:spTree>
    <p:extLst>
      <p:ext uri="{BB962C8B-B14F-4D97-AF65-F5344CB8AC3E}">
        <p14:creationId xmlns:p14="http://schemas.microsoft.com/office/powerpoint/2010/main" val="40511063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s-ES" smtClean="0"/>
              <a:t>Haga clic para modificar el estilo de título del patrón</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3" name="Date Placeholder 2"/>
          <p:cNvSpPr>
            <a:spLocks noGrp="1"/>
          </p:cNvSpPr>
          <p:nvPr>
            <p:ph type="dt" sz="half" idx="10"/>
          </p:nvPr>
        </p:nvSpPr>
        <p:spPr/>
        <p:txBody>
          <a:bodyPr/>
          <a:lstStyle/>
          <a:p>
            <a:fld id="{E21E9FF0-E331-48C7-8350-B3087A9504F7}" type="datetimeFigureOut">
              <a:rPr lang="es-ES" smtClean="0"/>
              <a:t>12/09/2022</a:t>
            </a:fld>
            <a:endParaRPr lang="es-ES"/>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p:txBody>
          <a:bodyPr/>
          <a:lstStyle/>
          <a:p>
            <a:fld id="{65A14CC1-DB9D-42D3-9CA3-F94BCF96AB2F}" type="slidenum">
              <a:rPr lang="es-ES" smtClean="0"/>
              <a:t>‹Nº›</a:t>
            </a:fld>
            <a:endParaRPr lang="es-ES"/>
          </a:p>
        </p:txBody>
      </p:sp>
    </p:spTree>
    <p:extLst>
      <p:ext uri="{BB962C8B-B14F-4D97-AF65-F5344CB8AC3E}">
        <p14:creationId xmlns:p14="http://schemas.microsoft.com/office/powerpoint/2010/main" val="7551491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s-ES" smtClean="0"/>
              <a:t>Haga clic para modificar el estilo de título del patrón</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smtClean="0"/>
              <a:t>Haga clic en el icono para agregar una imagen</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smtClean="0"/>
              <a:t>Haga clic en el icono para agregar una imagen</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smtClean="0"/>
              <a:t>Haga clic en el icono para agregar una imagen</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3" name="Date Placeholder 2"/>
          <p:cNvSpPr>
            <a:spLocks noGrp="1"/>
          </p:cNvSpPr>
          <p:nvPr>
            <p:ph type="dt" sz="half" idx="10"/>
          </p:nvPr>
        </p:nvSpPr>
        <p:spPr/>
        <p:txBody>
          <a:bodyPr/>
          <a:lstStyle/>
          <a:p>
            <a:fld id="{E21E9FF0-E331-48C7-8350-B3087A9504F7}" type="datetimeFigureOut">
              <a:rPr lang="es-ES" smtClean="0"/>
              <a:t>12/09/2022</a:t>
            </a:fld>
            <a:endParaRPr lang="es-ES"/>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p:txBody>
          <a:bodyPr/>
          <a:lstStyle/>
          <a:p>
            <a:fld id="{65A14CC1-DB9D-42D3-9CA3-F94BCF96AB2F}" type="slidenum">
              <a:rPr lang="es-ES" smtClean="0"/>
              <a:t>‹Nº›</a:t>
            </a:fld>
            <a:endParaRPr lang="es-ES"/>
          </a:p>
        </p:txBody>
      </p:sp>
    </p:spTree>
    <p:extLst>
      <p:ext uri="{BB962C8B-B14F-4D97-AF65-F5344CB8AC3E}">
        <p14:creationId xmlns:p14="http://schemas.microsoft.com/office/powerpoint/2010/main" val="367404828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E21E9FF0-E331-48C7-8350-B3087A9504F7}" type="datetimeFigureOut">
              <a:rPr lang="es-ES" smtClean="0"/>
              <a:t>12/09/2022</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65A14CC1-DB9D-42D3-9CA3-F94BCF96AB2F}" type="slidenum">
              <a:rPr lang="es-ES" smtClean="0"/>
              <a:t>‹Nº›</a:t>
            </a:fld>
            <a:endParaRPr lang="es-ES"/>
          </a:p>
        </p:txBody>
      </p:sp>
    </p:spTree>
    <p:extLst>
      <p:ext uri="{BB962C8B-B14F-4D97-AF65-F5344CB8AC3E}">
        <p14:creationId xmlns:p14="http://schemas.microsoft.com/office/powerpoint/2010/main" val="25914247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E21E9FF0-E331-48C7-8350-B3087A9504F7}" type="datetimeFigureOut">
              <a:rPr lang="es-ES" smtClean="0"/>
              <a:t>12/09/2022</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65A14CC1-DB9D-42D3-9CA3-F94BCF96AB2F}" type="slidenum">
              <a:rPr lang="es-ES" smtClean="0"/>
              <a:t>‹Nº›</a:t>
            </a:fld>
            <a:endParaRPr lang="es-ES"/>
          </a:p>
        </p:txBody>
      </p:sp>
    </p:spTree>
    <p:extLst>
      <p:ext uri="{BB962C8B-B14F-4D97-AF65-F5344CB8AC3E}">
        <p14:creationId xmlns:p14="http://schemas.microsoft.com/office/powerpoint/2010/main" val="15731575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E21E9FF0-E331-48C7-8350-B3087A9504F7}" type="datetimeFigureOut">
              <a:rPr lang="es-ES" smtClean="0"/>
              <a:t>12/09/2022</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65A14CC1-DB9D-42D3-9CA3-F94BCF96AB2F}" type="slidenum">
              <a:rPr lang="es-ES" smtClean="0"/>
              <a:t>‹Nº›</a:t>
            </a:fld>
            <a:endParaRPr lang="es-ES"/>
          </a:p>
        </p:txBody>
      </p:sp>
    </p:spTree>
    <p:extLst>
      <p:ext uri="{BB962C8B-B14F-4D97-AF65-F5344CB8AC3E}">
        <p14:creationId xmlns:p14="http://schemas.microsoft.com/office/powerpoint/2010/main" val="33914055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E21E9FF0-E331-48C7-8350-B3087A9504F7}" type="datetimeFigureOut">
              <a:rPr lang="es-ES" smtClean="0"/>
              <a:t>12/09/2022</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65A14CC1-DB9D-42D3-9CA3-F94BCF96AB2F}" type="slidenum">
              <a:rPr lang="es-ES" smtClean="0"/>
              <a:t>‹Nº›</a:t>
            </a:fld>
            <a:endParaRPr lang="es-ES"/>
          </a:p>
        </p:txBody>
      </p:sp>
    </p:spTree>
    <p:extLst>
      <p:ext uri="{BB962C8B-B14F-4D97-AF65-F5344CB8AC3E}">
        <p14:creationId xmlns:p14="http://schemas.microsoft.com/office/powerpoint/2010/main" val="11205314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E21E9FF0-E331-48C7-8350-B3087A9504F7}" type="datetimeFigureOut">
              <a:rPr lang="es-ES" smtClean="0"/>
              <a:t>12/09/2022</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65A14CC1-DB9D-42D3-9CA3-F94BCF96AB2F}" type="slidenum">
              <a:rPr lang="es-ES" smtClean="0"/>
              <a:t>‹Nº›</a:t>
            </a:fld>
            <a:endParaRPr lang="es-ES"/>
          </a:p>
        </p:txBody>
      </p:sp>
    </p:spTree>
    <p:extLst>
      <p:ext uri="{BB962C8B-B14F-4D97-AF65-F5344CB8AC3E}">
        <p14:creationId xmlns:p14="http://schemas.microsoft.com/office/powerpoint/2010/main" val="30792171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Content Placeholder 3"/>
          <p:cNvSpPr>
            <a:spLocks noGrp="1"/>
          </p:cNvSpPr>
          <p:nvPr>
            <p:ph sz="half" idx="2"/>
          </p:nvPr>
        </p:nvSpPr>
        <p:spPr>
          <a:xfrm>
            <a:off x="1141410" y="3073397"/>
            <a:ext cx="4878391" cy="2717801"/>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Content Placeholder 5"/>
          <p:cNvSpPr>
            <a:spLocks noGrp="1"/>
          </p:cNvSpPr>
          <p:nvPr>
            <p:ph sz="quarter" idx="4"/>
          </p:nvPr>
        </p:nvSpPr>
        <p:spPr>
          <a:xfrm>
            <a:off x="6172200" y="3073397"/>
            <a:ext cx="4875210" cy="2717801"/>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E21E9FF0-E331-48C7-8350-B3087A9504F7}" type="datetimeFigureOut">
              <a:rPr lang="es-ES" smtClean="0"/>
              <a:t>12/09/2022</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65A14CC1-DB9D-42D3-9CA3-F94BCF96AB2F}" type="slidenum">
              <a:rPr lang="es-ES" smtClean="0"/>
              <a:t>‹Nº›</a:t>
            </a:fld>
            <a:endParaRPr lang="es-ES"/>
          </a:p>
        </p:txBody>
      </p:sp>
    </p:spTree>
    <p:extLst>
      <p:ext uri="{BB962C8B-B14F-4D97-AF65-F5344CB8AC3E}">
        <p14:creationId xmlns:p14="http://schemas.microsoft.com/office/powerpoint/2010/main" val="10789680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E21E9FF0-E331-48C7-8350-B3087A9504F7}" type="datetimeFigureOut">
              <a:rPr lang="es-ES" smtClean="0"/>
              <a:t>12/09/2022</a:t>
            </a:fld>
            <a:endParaRPr lang="es-ES"/>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p:txBody>
          <a:bodyPr/>
          <a:lstStyle/>
          <a:p>
            <a:fld id="{65A14CC1-DB9D-42D3-9CA3-F94BCF96AB2F}" type="slidenum">
              <a:rPr lang="es-ES" smtClean="0"/>
              <a:t>‹Nº›</a:t>
            </a:fld>
            <a:endParaRPr lang="es-ES"/>
          </a:p>
        </p:txBody>
      </p:sp>
    </p:spTree>
    <p:extLst>
      <p:ext uri="{BB962C8B-B14F-4D97-AF65-F5344CB8AC3E}">
        <p14:creationId xmlns:p14="http://schemas.microsoft.com/office/powerpoint/2010/main" val="38341467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21E9FF0-E331-48C7-8350-B3087A9504F7}" type="datetimeFigureOut">
              <a:rPr lang="es-ES" smtClean="0"/>
              <a:t>12/09/2022</a:t>
            </a:fld>
            <a:endParaRPr lang="es-ES"/>
          </a:p>
        </p:txBody>
      </p:sp>
      <p:sp>
        <p:nvSpPr>
          <p:cNvPr id="3" name="Footer Placeholder 2"/>
          <p:cNvSpPr>
            <a:spLocks noGrp="1"/>
          </p:cNvSpPr>
          <p:nvPr>
            <p:ph type="ftr" sz="quarter" idx="11"/>
          </p:nvPr>
        </p:nvSpPr>
        <p:spPr/>
        <p:txBody>
          <a:bodyPr/>
          <a:lstStyle/>
          <a:p>
            <a:endParaRPr lang="es-ES"/>
          </a:p>
        </p:txBody>
      </p:sp>
      <p:sp>
        <p:nvSpPr>
          <p:cNvPr id="4" name="Slide Number Placeholder 3"/>
          <p:cNvSpPr>
            <a:spLocks noGrp="1"/>
          </p:cNvSpPr>
          <p:nvPr>
            <p:ph type="sldNum" sz="quarter" idx="12"/>
          </p:nvPr>
        </p:nvSpPr>
        <p:spPr/>
        <p:txBody>
          <a:bodyPr/>
          <a:lstStyle/>
          <a:p>
            <a:fld id="{65A14CC1-DB9D-42D3-9CA3-F94BCF96AB2F}" type="slidenum">
              <a:rPr lang="es-ES" smtClean="0"/>
              <a:t>‹Nº›</a:t>
            </a:fld>
            <a:endParaRPr lang="es-ES"/>
          </a:p>
        </p:txBody>
      </p:sp>
    </p:spTree>
    <p:extLst>
      <p:ext uri="{BB962C8B-B14F-4D97-AF65-F5344CB8AC3E}">
        <p14:creationId xmlns:p14="http://schemas.microsoft.com/office/powerpoint/2010/main" val="40629561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E21E9FF0-E331-48C7-8350-B3087A9504F7}" type="datetimeFigureOut">
              <a:rPr lang="es-ES" smtClean="0"/>
              <a:t>12/09/2022</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65A14CC1-DB9D-42D3-9CA3-F94BCF96AB2F}" type="slidenum">
              <a:rPr lang="es-ES" smtClean="0"/>
              <a:t>‹Nº›</a:t>
            </a:fld>
            <a:endParaRPr lang="es-ES"/>
          </a:p>
        </p:txBody>
      </p:sp>
    </p:spTree>
    <p:extLst>
      <p:ext uri="{BB962C8B-B14F-4D97-AF65-F5344CB8AC3E}">
        <p14:creationId xmlns:p14="http://schemas.microsoft.com/office/powerpoint/2010/main" val="24415589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E21E9FF0-E331-48C7-8350-B3087A9504F7}" type="datetimeFigureOut">
              <a:rPr lang="es-ES" smtClean="0"/>
              <a:t>12/09/2022</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65A14CC1-DB9D-42D3-9CA3-F94BCF96AB2F}" type="slidenum">
              <a:rPr lang="es-ES" smtClean="0"/>
              <a:t>‹Nº›</a:t>
            </a:fld>
            <a:endParaRPr lang="es-ES"/>
          </a:p>
        </p:txBody>
      </p:sp>
    </p:spTree>
    <p:extLst>
      <p:ext uri="{BB962C8B-B14F-4D97-AF65-F5344CB8AC3E}">
        <p14:creationId xmlns:p14="http://schemas.microsoft.com/office/powerpoint/2010/main" val="21572708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21E9FF0-E331-48C7-8350-B3087A9504F7}" type="datetimeFigureOut">
              <a:rPr lang="es-ES" smtClean="0"/>
              <a:t>12/09/2022</a:t>
            </a:fld>
            <a:endParaRPr lang="es-E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s-E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5A14CC1-DB9D-42D3-9CA3-F94BCF96AB2F}" type="slidenum">
              <a:rPr lang="es-ES" smtClean="0"/>
              <a:t>‹Nº›</a:t>
            </a:fld>
            <a:endParaRPr lang="es-ES"/>
          </a:p>
        </p:txBody>
      </p:sp>
    </p:spTree>
    <p:extLst>
      <p:ext uri="{BB962C8B-B14F-4D97-AF65-F5344CB8AC3E}">
        <p14:creationId xmlns:p14="http://schemas.microsoft.com/office/powerpoint/2010/main" val="906611789"/>
      </p:ext>
    </p:extLst>
  </p:cSld>
  <p:clrMap bg1="dk1" tx1="lt1" bg2="dk2" tx2="lt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 id="2147483816" r:id="rId12"/>
    <p:sldLayoutId id="2147483817" r:id="rId13"/>
    <p:sldLayoutId id="2147483818" r:id="rId14"/>
    <p:sldLayoutId id="2147483819" r:id="rId15"/>
    <p:sldLayoutId id="2147483820" r:id="rId16"/>
    <p:sldLayoutId id="2147483821"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994279" y="399155"/>
            <a:ext cx="7731612" cy="1005696"/>
          </a:xfrm>
        </p:spPr>
        <p:txBody>
          <a:bodyPr>
            <a:normAutofit/>
          </a:bodyPr>
          <a:lstStyle/>
          <a:p>
            <a:r>
              <a:rPr lang="es-ES" sz="3200" b="1" dirty="0" smtClean="0">
                <a:solidFill>
                  <a:schemeClr val="bg1"/>
                </a:solidFill>
                <a:latin typeface="Times New Roman" panose="02020603050405020304" pitchFamily="18" charset="0"/>
                <a:cs typeface="Times New Roman" panose="02020603050405020304" pitchFamily="18" charset="0"/>
              </a:rPr>
              <a:t>Tarea hito 2 – POO VARIABLES, ARRAYS, CLASES, PACKAGES</a:t>
            </a:r>
            <a:endParaRPr lang="es-ES" sz="3200" b="1" dirty="0">
              <a:solidFill>
                <a:schemeClr val="bg1"/>
              </a:solidFill>
              <a:latin typeface="Times New Roman" panose="02020603050405020304" pitchFamily="18" charset="0"/>
              <a:cs typeface="Times New Roman" panose="02020603050405020304" pitchFamily="18" charset="0"/>
            </a:endParaRPr>
          </a:p>
        </p:txBody>
      </p:sp>
      <p:sp>
        <p:nvSpPr>
          <p:cNvPr id="3" name="Subtítulo 2"/>
          <p:cNvSpPr>
            <a:spLocks noGrp="1"/>
          </p:cNvSpPr>
          <p:nvPr>
            <p:ph type="subTitle" idx="1"/>
          </p:nvPr>
        </p:nvSpPr>
        <p:spPr>
          <a:xfrm>
            <a:off x="955189" y="2671013"/>
            <a:ext cx="5819684" cy="1518602"/>
          </a:xfrm>
        </p:spPr>
        <p:txBody>
          <a:bodyPr>
            <a:normAutofit/>
          </a:bodyPr>
          <a:lstStyle/>
          <a:p>
            <a:r>
              <a:rPr lang="es-ES" sz="1800" b="1" dirty="0" smtClean="0">
                <a:solidFill>
                  <a:schemeClr val="bg1"/>
                </a:solidFill>
                <a:latin typeface="Times New Roman" panose="02020603050405020304" pitchFamily="18" charset="0"/>
                <a:cs typeface="Times New Roman" panose="02020603050405020304" pitchFamily="18" charset="0"/>
              </a:rPr>
              <a:t>Nombre: JOSE miguel Oblitas choque</a:t>
            </a:r>
          </a:p>
          <a:p>
            <a:r>
              <a:rPr lang="es-ES" sz="1800" b="1" dirty="0" smtClean="0">
                <a:solidFill>
                  <a:schemeClr val="bg1"/>
                </a:solidFill>
                <a:latin typeface="Times New Roman" panose="02020603050405020304" pitchFamily="18" charset="0"/>
                <a:cs typeface="Times New Roman" panose="02020603050405020304" pitchFamily="18" charset="0"/>
              </a:rPr>
              <a:t>Materia: estructura de datos</a:t>
            </a:r>
          </a:p>
          <a:p>
            <a:r>
              <a:rPr lang="es-ES" sz="1800" b="1" dirty="0" smtClean="0">
                <a:solidFill>
                  <a:schemeClr val="bg1"/>
                </a:solidFill>
                <a:latin typeface="Times New Roman" panose="02020603050405020304" pitchFamily="18" charset="0"/>
                <a:cs typeface="Times New Roman" panose="02020603050405020304" pitchFamily="18" charset="0"/>
              </a:rPr>
              <a:t>Año: 2022</a:t>
            </a:r>
            <a:endParaRPr lang="es-ES" sz="1800" b="1" dirty="0">
              <a:solidFill>
                <a:schemeClr val="bg1"/>
              </a:solidFill>
              <a:latin typeface="Times New Roman" panose="02020603050405020304" pitchFamily="18" charset="0"/>
              <a:cs typeface="Times New Roman" panose="02020603050405020304" pitchFamily="18" charset="0"/>
            </a:endParaRPr>
          </a:p>
        </p:txBody>
      </p:sp>
      <p:pic>
        <p:nvPicPr>
          <p:cNvPr id="4" name="Imagen 3"/>
          <p:cNvPicPr>
            <a:picLocks noChangeAspect="1"/>
          </p:cNvPicPr>
          <p:nvPr/>
        </p:nvPicPr>
        <p:blipFill>
          <a:blip r:embed="rId2"/>
          <a:stretch>
            <a:fillRect/>
          </a:stretch>
        </p:blipFill>
        <p:spPr>
          <a:xfrm>
            <a:off x="6952038" y="2178800"/>
            <a:ext cx="4320020" cy="288725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6361594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149724" y="362499"/>
            <a:ext cx="4103919" cy="601778"/>
          </a:xfrm>
        </p:spPr>
        <p:txBody>
          <a:bodyPr>
            <a:normAutofit/>
          </a:bodyPr>
          <a:lstStyle/>
          <a:p>
            <a:pPr marL="0" indent="0">
              <a:buNone/>
            </a:pPr>
            <a:r>
              <a:rPr lang="es-ES" sz="2000" b="1" dirty="0" smtClean="0">
                <a:solidFill>
                  <a:schemeClr val="bg1"/>
                </a:solidFill>
                <a:latin typeface="Times New Roman" panose="02020603050405020304" pitchFamily="18" charset="0"/>
                <a:cs typeface="Times New Roman" panose="02020603050405020304" pitchFamily="18" charset="0"/>
              </a:rPr>
              <a:t>PARTE PRACTICA</a:t>
            </a:r>
            <a:endParaRPr lang="es-ES" sz="2000" b="1" dirty="0">
              <a:solidFill>
                <a:schemeClr val="bg1"/>
              </a:solidFill>
              <a:latin typeface="Times New Roman" panose="02020603050405020304" pitchFamily="18" charset="0"/>
              <a:cs typeface="Times New Roman" panose="02020603050405020304" pitchFamily="18" charset="0"/>
            </a:endParaRPr>
          </a:p>
        </p:txBody>
      </p:sp>
      <p:sp>
        <p:nvSpPr>
          <p:cNvPr id="5" name="Redondear rectángulo de esquina diagonal 4"/>
          <p:cNvSpPr/>
          <p:nvPr/>
        </p:nvSpPr>
        <p:spPr>
          <a:xfrm>
            <a:off x="1149722" y="996143"/>
            <a:ext cx="2614557" cy="358832"/>
          </a:xfrm>
          <a:prstGeom prst="round2Diag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sz="1200" dirty="0" smtClean="0">
                <a:solidFill>
                  <a:srgbClr val="FF0000"/>
                </a:solidFill>
                <a:latin typeface="Times New Roman" panose="02020603050405020304" pitchFamily="18" charset="0"/>
                <a:cs typeface="Times New Roman" panose="02020603050405020304" pitchFamily="18" charset="0"/>
              </a:rPr>
              <a:t>13. Generar la clase País</a:t>
            </a:r>
            <a:endParaRPr lang="es-ES" sz="1200" dirty="0">
              <a:solidFill>
                <a:srgbClr val="FF0000"/>
              </a:solidFill>
              <a:latin typeface="Times New Roman" panose="02020603050405020304" pitchFamily="18" charset="0"/>
              <a:cs typeface="Times New Roman" panose="02020603050405020304" pitchFamily="18" charset="0"/>
            </a:endParaRPr>
          </a:p>
        </p:txBody>
      </p:sp>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9681" y="1589320"/>
            <a:ext cx="5344985" cy="3958040"/>
          </a:xfrm>
          <a:prstGeom prst="rect">
            <a:avLst/>
          </a:prstGeom>
        </p:spPr>
      </p:pic>
      <p:pic>
        <p:nvPicPr>
          <p:cNvPr id="4" name="Imagen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04980" y="1175559"/>
            <a:ext cx="4246606" cy="4617720"/>
          </a:xfrm>
          <a:prstGeom prst="rect">
            <a:avLst/>
          </a:prstGeom>
        </p:spPr>
      </p:pic>
    </p:spTree>
    <p:extLst>
      <p:ext uri="{BB962C8B-B14F-4D97-AF65-F5344CB8AC3E}">
        <p14:creationId xmlns:p14="http://schemas.microsoft.com/office/powerpoint/2010/main" val="1341555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149724" y="362499"/>
            <a:ext cx="4103919" cy="601778"/>
          </a:xfrm>
        </p:spPr>
        <p:txBody>
          <a:bodyPr>
            <a:normAutofit/>
          </a:bodyPr>
          <a:lstStyle/>
          <a:p>
            <a:pPr marL="0" indent="0">
              <a:buNone/>
            </a:pPr>
            <a:r>
              <a:rPr lang="es-ES" sz="2000" b="1" dirty="0" smtClean="0">
                <a:solidFill>
                  <a:schemeClr val="bg1"/>
                </a:solidFill>
                <a:latin typeface="Times New Roman" panose="02020603050405020304" pitchFamily="18" charset="0"/>
                <a:cs typeface="Times New Roman" panose="02020603050405020304" pitchFamily="18" charset="0"/>
              </a:rPr>
              <a:t>PARTE PRACTICA</a:t>
            </a:r>
            <a:endParaRPr lang="es-ES" sz="2000" b="1" dirty="0">
              <a:solidFill>
                <a:schemeClr val="bg1"/>
              </a:solidFill>
              <a:latin typeface="Times New Roman" panose="02020603050405020304" pitchFamily="18" charset="0"/>
              <a:cs typeface="Times New Roman" panose="02020603050405020304" pitchFamily="18" charset="0"/>
            </a:endParaRPr>
          </a:p>
        </p:txBody>
      </p:sp>
      <p:sp>
        <p:nvSpPr>
          <p:cNvPr id="5" name="Redondear rectángulo de esquina diagonal 4"/>
          <p:cNvSpPr/>
          <p:nvPr/>
        </p:nvSpPr>
        <p:spPr>
          <a:xfrm>
            <a:off x="1149722" y="996143"/>
            <a:ext cx="2919358" cy="358832"/>
          </a:xfrm>
          <a:prstGeom prst="round2Diag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sz="1200" dirty="0" smtClean="0">
                <a:solidFill>
                  <a:srgbClr val="FF0000"/>
                </a:solidFill>
                <a:latin typeface="Times New Roman" panose="02020603050405020304" pitchFamily="18" charset="0"/>
                <a:cs typeface="Times New Roman" panose="02020603050405020304" pitchFamily="18" charset="0"/>
              </a:rPr>
              <a:t>14. Crea el Diseño Completo de las clases</a:t>
            </a:r>
            <a:endParaRPr lang="es-ES" sz="1200" dirty="0">
              <a:solidFill>
                <a:srgbClr val="FF0000"/>
              </a:solidFill>
              <a:latin typeface="Times New Roman" panose="02020603050405020304" pitchFamily="18" charset="0"/>
              <a:cs typeface="Times New Roman" panose="02020603050405020304" pitchFamily="18" charset="0"/>
            </a:endParaRPr>
          </a:p>
        </p:txBody>
      </p:sp>
      <p:pic>
        <p:nvPicPr>
          <p:cNvPr id="6" name="Imagen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90087" y="1599822"/>
            <a:ext cx="5246290" cy="3878580"/>
          </a:xfrm>
          <a:prstGeom prst="rect">
            <a:avLst/>
          </a:prstGeom>
        </p:spPr>
      </p:pic>
      <p:pic>
        <p:nvPicPr>
          <p:cNvPr id="7" name="Imagen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59367" y="1485899"/>
            <a:ext cx="5567813" cy="3992503"/>
          </a:xfrm>
          <a:prstGeom prst="rect">
            <a:avLst/>
          </a:prstGeom>
        </p:spPr>
      </p:pic>
    </p:spTree>
    <p:extLst>
      <p:ext uri="{BB962C8B-B14F-4D97-AF65-F5344CB8AC3E}">
        <p14:creationId xmlns:p14="http://schemas.microsoft.com/office/powerpoint/2010/main" val="21844237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149724" y="362499"/>
            <a:ext cx="4103919" cy="601778"/>
          </a:xfrm>
        </p:spPr>
        <p:txBody>
          <a:bodyPr>
            <a:normAutofit/>
          </a:bodyPr>
          <a:lstStyle/>
          <a:p>
            <a:pPr marL="0" indent="0">
              <a:buNone/>
            </a:pPr>
            <a:r>
              <a:rPr lang="es-ES" sz="2000" b="1" dirty="0" smtClean="0">
                <a:solidFill>
                  <a:schemeClr val="bg1"/>
                </a:solidFill>
                <a:latin typeface="Times New Roman" panose="02020603050405020304" pitchFamily="18" charset="0"/>
                <a:cs typeface="Times New Roman" panose="02020603050405020304" pitchFamily="18" charset="0"/>
              </a:rPr>
              <a:t>PARTE PRACTICA</a:t>
            </a:r>
            <a:endParaRPr lang="es-ES" sz="2000" b="1" dirty="0">
              <a:solidFill>
                <a:schemeClr val="bg1"/>
              </a:solidFill>
              <a:latin typeface="Times New Roman" panose="02020603050405020304" pitchFamily="18" charset="0"/>
              <a:cs typeface="Times New Roman" panose="02020603050405020304" pitchFamily="18" charset="0"/>
            </a:endParaRPr>
          </a:p>
        </p:txBody>
      </p:sp>
      <p:sp>
        <p:nvSpPr>
          <p:cNvPr id="5" name="Redondear rectángulo de esquina diagonal 4"/>
          <p:cNvSpPr/>
          <p:nvPr/>
        </p:nvSpPr>
        <p:spPr>
          <a:xfrm>
            <a:off x="1149722" y="996143"/>
            <a:ext cx="2919358" cy="358832"/>
          </a:xfrm>
          <a:prstGeom prst="round2Diag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sz="1200" dirty="0" smtClean="0">
                <a:solidFill>
                  <a:srgbClr val="FF0000"/>
                </a:solidFill>
                <a:latin typeface="Times New Roman" panose="02020603050405020304" pitchFamily="18" charset="0"/>
                <a:cs typeface="Times New Roman" panose="02020603050405020304" pitchFamily="18" charset="0"/>
              </a:rPr>
              <a:t>14. Crea el Diseño Completo de las clases</a:t>
            </a:r>
            <a:endParaRPr lang="es-ES" sz="1200" dirty="0">
              <a:solidFill>
                <a:srgbClr val="FF0000"/>
              </a:solidFill>
              <a:latin typeface="Times New Roman" panose="02020603050405020304" pitchFamily="18" charset="0"/>
              <a:cs typeface="Times New Roman" panose="02020603050405020304" pitchFamily="18" charset="0"/>
            </a:endParaRPr>
          </a:p>
        </p:txBody>
      </p:sp>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3900" y="1490663"/>
            <a:ext cx="5276397" cy="3988118"/>
          </a:xfrm>
          <a:prstGeom prst="rect">
            <a:avLst/>
          </a:prstGeom>
        </p:spPr>
      </p:pic>
      <p:pic>
        <p:nvPicPr>
          <p:cNvPr id="4" name="Imagen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01400" y="1354975"/>
            <a:ext cx="4309500" cy="4266352"/>
          </a:xfrm>
          <a:prstGeom prst="rect">
            <a:avLst/>
          </a:prstGeom>
        </p:spPr>
      </p:pic>
    </p:spTree>
    <p:extLst>
      <p:ext uri="{BB962C8B-B14F-4D97-AF65-F5344CB8AC3E}">
        <p14:creationId xmlns:p14="http://schemas.microsoft.com/office/powerpoint/2010/main" val="20745419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149724" y="362499"/>
            <a:ext cx="4103919" cy="601778"/>
          </a:xfrm>
        </p:spPr>
        <p:txBody>
          <a:bodyPr>
            <a:normAutofit/>
          </a:bodyPr>
          <a:lstStyle/>
          <a:p>
            <a:pPr marL="0" indent="0">
              <a:buNone/>
            </a:pPr>
            <a:r>
              <a:rPr lang="es-ES" sz="2000" b="1" dirty="0" smtClean="0">
                <a:solidFill>
                  <a:schemeClr val="bg1"/>
                </a:solidFill>
                <a:latin typeface="Times New Roman" panose="02020603050405020304" pitchFamily="18" charset="0"/>
                <a:cs typeface="Times New Roman" panose="02020603050405020304" pitchFamily="18" charset="0"/>
              </a:rPr>
              <a:t>MANEJO DE CONCEPTOS</a:t>
            </a:r>
            <a:endParaRPr lang="es-ES" sz="2000" b="1" dirty="0">
              <a:solidFill>
                <a:schemeClr val="bg1"/>
              </a:solidFill>
              <a:latin typeface="Times New Roman" panose="02020603050405020304" pitchFamily="18" charset="0"/>
              <a:cs typeface="Times New Roman" panose="02020603050405020304" pitchFamily="18" charset="0"/>
            </a:endParaRPr>
          </a:p>
        </p:txBody>
      </p:sp>
      <p:sp>
        <p:nvSpPr>
          <p:cNvPr id="5" name="Redondear rectángulo de esquina diagonal 4"/>
          <p:cNvSpPr/>
          <p:nvPr/>
        </p:nvSpPr>
        <p:spPr>
          <a:xfrm>
            <a:off x="1149722" y="996143"/>
            <a:ext cx="3497091" cy="340821"/>
          </a:xfrm>
          <a:prstGeom prst="round2Diag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sz="1200" dirty="0" smtClean="0">
                <a:solidFill>
                  <a:srgbClr val="FF0000"/>
                </a:solidFill>
                <a:latin typeface="Times New Roman" panose="02020603050405020304" pitchFamily="18" charset="0"/>
                <a:cs typeface="Times New Roman" panose="02020603050405020304" pitchFamily="18" charset="0"/>
              </a:rPr>
              <a:t>1. ¿A que se refiere cuando se habla de POO?</a:t>
            </a:r>
            <a:endParaRPr lang="es-ES" sz="1200" dirty="0">
              <a:solidFill>
                <a:srgbClr val="FF0000"/>
              </a:solidFill>
              <a:latin typeface="Times New Roman" panose="02020603050405020304" pitchFamily="18" charset="0"/>
              <a:cs typeface="Times New Roman" panose="02020603050405020304" pitchFamily="18" charset="0"/>
            </a:endParaRPr>
          </a:p>
        </p:txBody>
      </p:sp>
      <p:sp>
        <p:nvSpPr>
          <p:cNvPr id="6" name="Redondear rectángulo de esquina diagonal 5"/>
          <p:cNvSpPr/>
          <p:nvPr/>
        </p:nvSpPr>
        <p:spPr>
          <a:xfrm>
            <a:off x="1149722" y="1560311"/>
            <a:ext cx="10687602" cy="769822"/>
          </a:xfrm>
          <a:prstGeom prst="round2Diag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sz="1200" dirty="0" smtClean="0">
                <a:solidFill>
                  <a:schemeClr val="bg1"/>
                </a:solidFill>
                <a:latin typeface="Times New Roman" panose="02020603050405020304" pitchFamily="18" charset="0"/>
                <a:cs typeface="Times New Roman" panose="02020603050405020304" pitchFamily="18" charset="0"/>
              </a:rPr>
              <a:t>A la</a:t>
            </a:r>
            <a:r>
              <a:rPr lang="es-ES" sz="1200" dirty="0">
                <a:solidFill>
                  <a:schemeClr val="bg1"/>
                </a:solidFill>
                <a:latin typeface="Times New Roman" panose="02020603050405020304" pitchFamily="18" charset="0"/>
                <a:cs typeface="Times New Roman" panose="02020603050405020304" pitchFamily="18" charset="0"/>
              </a:rPr>
              <a:t> Programación Orientada a Objetos (POO) </a:t>
            </a:r>
            <a:r>
              <a:rPr lang="es-ES" sz="1200" dirty="0" smtClean="0">
                <a:solidFill>
                  <a:schemeClr val="bg1"/>
                </a:solidFill>
                <a:latin typeface="Times New Roman" panose="02020603050405020304" pitchFamily="18" charset="0"/>
                <a:cs typeface="Times New Roman" panose="02020603050405020304" pitchFamily="18" charset="0"/>
              </a:rPr>
              <a:t>es </a:t>
            </a:r>
            <a:r>
              <a:rPr lang="es-ES" sz="1200" dirty="0">
                <a:solidFill>
                  <a:schemeClr val="bg1"/>
                </a:solidFill>
                <a:latin typeface="Times New Roman" panose="02020603050405020304" pitchFamily="18" charset="0"/>
                <a:cs typeface="Times New Roman" panose="02020603050405020304" pitchFamily="18" charset="0"/>
              </a:rPr>
              <a:t>un modelo o un estilo de programación que nos da unas guías sobre cómo trabajar con él. Se basa en el concepto de clases y objetos. Este tipo de programación se utiliza para estructurar un programa de software en piezas simples y reutilizables de planos de código (clases) para crear instancias individuales de objetos. </a:t>
            </a:r>
            <a:endParaRPr lang="es-ES" sz="1000" dirty="0">
              <a:solidFill>
                <a:schemeClr val="bg1"/>
              </a:solidFill>
              <a:latin typeface="Times New Roman" panose="02020603050405020304" pitchFamily="18" charset="0"/>
              <a:cs typeface="Times New Roman" panose="02020603050405020304" pitchFamily="18" charset="0"/>
            </a:endParaRPr>
          </a:p>
        </p:txBody>
      </p:sp>
      <p:sp>
        <p:nvSpPr>
          <p:cNvPr id="7" name="Redondear rectángulo de esquina diagonal 6"/>
          <p:cNvSpPr/>
          <p:nvPr/>
        </p:nvSpPr>
        <p:spPr>
          <a:xfrm>
            <a:off x="1149722" y="2583265"/>
            <a:ext cx="4103921" cy="414449"/>
          </a:xfrm>
          <a:prstGeom prst="round2Diag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sz="1200" dirty="0">
                <a:solidFill>
                  <a:srgbClr val="FF0000"/>
                </a:solidFill>
                <a:latin typeface="Times New Roman" panose="02020603050405020304" pitchFamily="18" charset="0"/>
                <a:cs typeface="Times New Roman" panose="02020603050405020304" pitchFamily="18" charset="0"/>
              </a:rPr>
              <a:t>2</a:t>
            </a:r>
            <a:r>
              <a:rPr lang="es-ES" sz="1200" dirty="0" smtClean="0">
                <a:solidFill>
                  <a:srgbClr val="FF0000"/>
                </a:solidFill>
                <a:latin typeface="Times New Roman" panose="02020603050405020304" pitchFamily="18" charset="0"/>
                <a:cs typeface="Times New Roman" panose="02020603050405020304" pitchFamily="18" charset="0"/>
              </a:rPr>
              <a:t>. ¿Cuáles son los 4 componentes que componen un POO?</a:t>
            </a:r>
            <a:endParaRPr lang="es-ES" sz="1200" dirty="0">
              <a:solidFill>
                <a:srgbClr val="FF0000"/>
              </a:solidFill>
              <a:latin typeface="Times New Roman" panose="02020603050405020304" pitchFamily="18" charset="0"/>
              <a:cs typeface="Times New Roman" panose="02020603050405020304" pitchFamily="18" charset="0"/>
            </a:endParaRPr>
          </a:p>
        </p:txBody>
      </p:sp>
      <p:sp>
        <p:nvSpPr>
          <p:cNvPr id="8" name="Redondear rectángulo de esquina diagonal 7"/>
          <p:cNvSpPr/>
          <p:nvPr/>
        </p:nvSpPr>
        <p:spPr>
          <a:xfrm>
            <a:off x="1149722" y="3184466"/>
            <a:ext cx="4403180" cy="483229"/>
          </a:xfrm>
          <a:prstGeom prst="round2Diag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sz="1200" dirty="0" smtClean="0">
                <a:solidFill>
                  <a:schemeClr val="bg1"/>
                </a:solidFill>
                <a:latin typeface="Times New Roman" panose="02020603050405020304" pitchFamily="18" charset="0"/>
                <a:cs typeface="Times New Roman" panose="02020603050405020304" pitchFamily="18" charset="0"/>
              </a:rPr>
              <a:t>1. Clases  2. Propiedades  3. Métodos  4. Objetos</a:t>
            </a:r>
            <a:endParaRPr lang="es-ES" sz="1200" dirty="0">
              <a:solidFill>
                <a:schemeClr val="bg1"/>
              </a:solidFill>
              <a:latin typeface="Times New Roman" panose="02020603050405020304" pitchFamily="18" charset="0"/>
              <a:cs typeface="Times New Roman" panose="02020603050405020304" pitchFamily="18" charset="0"/>
            </a:endParaRPr>
          </a:p>
        </p:txBody>
      </p:sp>
      <p:sp>
        <p:nvSpPr>
          <p:cNvPr id="9" name="Redondear rectángulo de esquina diagonal 8"/>
          <p:cNvSpPr/>
          <p:nvPr/>
        </p:nvSpPr>
        <p:spPr>
          <a:xfrm>
            <a:off x="1149722" y="3852047"/>
            <a:ext cx="2782198" cy="469086"/>
          </a:xfrm>
          <a:prstGeom prst="round2Diag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sz="1200" dirty="0" smtClean="0">
                <a:solidFill>
                  <a:srgbClr val="FF0000"/>
                </a:solidFill>
                <a:latin typeface="Times New Roman" panose="02020603050405020304" pitchFamily="18" charset="0"/>
                <a:cs typeface="Times New Roman" panose="02020603050405020304" pitchFamily="18" charset="0"/>
              </a:rPr>
              <a:t>3. ¿Cuáles son los pilares de POO?</a:t>
            </a:r>
            <a:endParaRPr lang="es-ES" sz="1200" dirty="0">
              <a:solidFill>
                <a:srgbClr val="FF0000"/>
              </a:solidFill>
              <a:latin typeface="Times New Roman" panose="02020603050405020304" pitchFamily="18" charset="0"/>
              <a:cs typeface="Times New Roman" panose="02020603050405020304" pitchFamily="18" charset="0"/>
            </a:endParaRPr>
          </a:p>
        </p:txBody>
      </p:sp>
      <p:sp>
        <p:nvSpPr>
          <p:cNvPr id="10" name="Redondear rectángulo de esquina diagonal 9"/>
          <p:cNvSpPr/>
          <p:nvPr/>
        </p:nvSpPr>
        <p:spPr>
          <a:xfrm>
            <a:off x="1149722" y="4522028"/>
            <a:ext cx="5076511" cy="629381"/>
          </a:xfrm>
          <a:prstGeom prst="round2Diag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sz="1200" dirty="0" smtClean="0">
                <a:solidFill>
                  <a:schemeClr val="bg1"/>
                </a:solidFill>
                <a:latin typeface="Times New Roman" panose="02020603050405020304" pitchFamily="18" charset="0"/>
                <a:cs typeface="Times New Roman" panose="02020603050405020304" pitchFamily="18" charset="0"/>
              </a:rPr>
              <a:t>Son 4 y son: 1. Abstracción 2. Encapsulamiento 3. Herencia 4. Polimorfismo </a:t>
            </a:r>
            <a:endParaRPr lang="es-ES" sz="12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740942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149724" y="362499"/>
            <a:ext cx="4103919" cy="601778"/>
          </a:xfrm>
        </p:spPr>
        <p:txBody>
          <a:bodyPr>
            <a:normAutofit/>
          </a:bodyPr>
          <a:lstStyle/>
          <a:p>
            <a:pPr marL="0" indent="0">
              <a:buNone/>
            </a:pPr>
            <a:r>
              <a:rPr lang="es-ES" sz="2000" b="1" dirty="0" smtClean="0">
                <a:solidFill>
                  <a:schemeClr val="bg1"/>
                </a:solidFill>
                <a:latin typeface="Times New Roman" panose="02020603050405020304" pitchFamily="18" charset="0"/>
                <a:cs typeface="Times New Roman" panose="02020603050405020304" pitchFamily="18" charset="0"/>
              </a:rPr>
              <a:t>MANEJO DE CONCEPTOS</a:t>
            </a:r>
            <a:endParaRPr lang="es-ES" sz="2000" b="1" dirty="0">
              <a:solidFill>
                <a:schemeClr val="bg1"/>
              </a:solidFill>
              <a:latin typeface="Times New Roman" panose="02020603050405020304" pitchFamily="18" charset="0"/>
              <a:cs typeface="Times New Roman" panose="02020603050405020304" pitchFamily="18" charset="0"/>
            </a:endParaRPr>
          </a:p>
        </p:txBody>
      </p:sp>
      <p:sp>
        <p:nvSpPr>
          <p:cNvPr id="5" name="Redondear rectángulo de esquina diagonal 4"/>
          <p:cNvSpPr/>
          <p:nvPr/>
        </p:nvSpPr>
        <p:spPr>
          <a:xfrm>
            <a:off x="1149722" y="996143"/>
            <a:ext cx="3779725" cy="383770"/>
          </a:xfrm>
          <a:prstGeom prst="round2Diag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sz="1200" dirty="0" smtClean="0">
                <a:solidFill>
                  <a:srgbClr val="FF0000"/>
                </a:solidFill>
                <a:latin typeface="Times New Roman" panose="02020603050405020304" pitchFamily="18" charset="0"/>
                <a:cs typeface="Times New Roman" panose="02020603050405020304" pitchFamily="18" charset="0"/>
              </a:rPr>
              <a:t>4. ¿Qué es Encapsulamiento y muestre un ejemplo?</a:t>
            </a:r>
            <a:endParaRPr lang="es-ES" sz="1200" dirty="0">
              <a:solidFill>
                <a:srgbClr val="FF0000"/>
              </a:solidFill>
              <a:latin typeface="Times New Roman" panose="02020603050405020304" pitchFamily="18" charset="0"/>
              <a:cs typeface="Times New Roman" panose="02020603050405020304" pitchFamily="18" charset="0"/>
            </a:endParaRPr>
          </a:p>
        </p:txBody>
      </p:sp>
      <p:sp>
        <p:nvSpPr>
          <p:cNvPr id="6" name="Redondear rectángulo de esquina diagonal 5"/>
          <p:cNvSpPr/>
          <p:nvPr/>
        </p:nvSpPr>
        <p:spPr>
          <a:xfrm>
            <a:off x="1149722" y="1568624"/>
            <a:ext cx="6049100" cy="1172096"/>
          </a:xfrm>
          <a:prstGeom prst="round2Diag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sz="1200" dirty="0" smtClean="0">
                <a:solidFill>
                  <a:schemeClr val="bg1"/>
                </a:solidFill>
                <a:latin typeface="Times New Roman" panose="02020603050405020304" pitchFamily="18" charset="0"/>
                <a:cs typeface="Times New Roman" panose="02020603050405020304" pitchFamily="18" charset="0"/>
              </a:rPr>
              <a:t>El</a:t>
            </a:r>
            <a:r>
              <a:rPr lang="es-ES" sz="1200" dirty="0">
                <a:solidFill>
                  <a:schemeClr val="bg1"/>
                </a:solidFill>
                <a:latin typeface="Times New Roman" panose="02020603050405020304" pitchFamily="18" charset="0"/>
                <a:cs typeface="Times New Roman" panose="02020603050405020304" pitchFamily="18" charset="0"/>
              </a:rPr>
              <a:t> </a:t>
            </a:r>
            <a:r>
              <a:rPr lang="es-ES" sz="1200" dirty="0" smtClean="0">
                <a:solidFill>
                  <a:schemeClr val="bg1"/>
                </a:solidFill>
                <a:latin typeface="Times New Roman" panose="02020603050405020304" pitchFamily="18" charset="0"/>
                <a:cs typeface="Times New Roman" panose="02020603050405020304" pitchFamily="18" charset="0"/>
              </a:rPr>
              <a:t>encapsulamiento, </a:t>
            </a:r>
            <a:r>
              <a:rPr lang="es-ES" sz="1200" dirty="0">
                <a:solidFill>
                  <a:schemeClr val="bg1"/>
                </a:solidFill>
                <a:latin typeface="Times New Roman" panose="02020603050405020304" pitchFamily="18" charset="0"/>
                <a:cs typeface="Times New Roman" panose="02020603050405020304" pitchFamily="18" charset="0"/>
              </a:rPr>
              <a:t>consiste en ocultar atributos de un objeto de manera que solo se pueda cambiar mediante operaciones definidas en ese objeto. Está estrechamente relacionado con la visibilidad.</a:t>
            </a:r>
            <a:endParaRPr lang="es-ES" sz="400" dirty="0">
              <a:solidFill>
                <a:schemeClr val="bg1"/>
              </a:solidFill>
              <a:latin typeface="Times New Roman" panose="02020603050405020304" pitchFamily="18" charset="0"/>
              <a:cs typeface="Times New Roman" panose="02020603050405020304" pitchFamily="18" charset="0"/>
            </a:endParaRPr>
          </a:p>
        </p:txBody>
      </p:sp>
      <p:pic>
        <p:nvPicPr>
          <p:cNvPr id="2" name="Imagen 1"/>
          <p:cNvPicPr>
            <a:picLocks noChangeAspect="1"/>
          </p:cNvPicPr>
          <p:nvPr/>
        </p:nvPicPr>
        <p:blipFill>
          <a:blip r:embed="rId2"/>
          <a:stretch>
            <a:fillRect/>
          </a:stretch>
        </p:blipFill>
        <p:spPr>
          <a:xfrm>
            <a:off x="1207911" y="2998413"/>
            <a:ext cx="5783093" cy="301786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5587410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149724" y="362499"/>
            <a:ext cx="4103919" cy="601778"/>
          </a:xfrm>
        </p:spPr>
        <p:txBody>
          <a:bodyPr>
            <a:normAutofit/>
          </a:bodyPr>
          <a:lstStyle/>
          <a:p>
            <a:pPr marL="0" indent="0">
              <a:buNone/>
            </a:pPr>
            <a:r>
              <a:rPr lang="es-ES" sz="2000" b="1" dirty="0" smtClean="0">
                <a:solidFill>
                  <a:schemeClr val="bg1"/>
                </a:solidFill>
                <a:latin typeface="Times New Roman" panose="02020603050405020304" pitchFamily="18" charset="0"/>
                <a:cs typeface="Times New Roman" panose="02020603050405020304" pitchFamily="18" charset="0"/>
              </a:rPr>
              <a:t>MANEJO DE CONCEPTOS</a:t>
            </a:r>
            <a:endParaRPr lang="es-ES" sz="2000" b="1" dirty="0">
              <a:solidFill>
                <a:schemeClr val="bg1"/>
              </a:solidFill>
              <a:latin typeface="Times New Roman" panose="02020603050405020304" pitchFamily="18" charset="0"/>
              <a:cs typeface="Times New Roman" panose="02020603050405020304" pitchFamily="18" charset="0"/>
            </a:endParaRPr>
          </a:p>
        </p:txBody>
      </p:sp>
      <p:sp>
        <p:nvSpPr>
          <p:cNvPr id="5" name="Redondear rectángulo de esquina diagonal 4"/>
          <p:cNvSpPr/>
          <p:nvPr/>
        </p:nvSpPr>
        <p:spPr>
          <a:xfrm>
            <a:off x="1149722" y="996143"/>
            <a:ext cx="3779725" cy="383770"/>
          </a:xfrm>
          <a:prstGeom prst="round2Diag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sz="1200" dirty="0">
                <a:solidFill>
                  <a:srgbClr val="FF0000"/>
                </a:solidFill>
                <a:latin typeface="Times New Roman" panose="02020603050405020304" pitchFamily="18" charset="0"/>
                <a:cs typeface="Times New Roman" panose="02020603050405020304" pitchFamily="18" charset="0"/>
              </a:rPr>
              <a:t>5</a:t>
            </a:r>
            <a:r>
              <a:rPr lang="es-ES" sz="1200" dirty="0" smtClean="0">
                <a:solidFill>
                  <a:srgbClr val="FF0000"/>
                </a:solidFill>
                <a:latin typeface="Times New Roman" panose="02020603050405020304" pitchFamily="18" charset="0"/>
                <a:cs typeface="Times New Roman" panose="02020603050405020304" pitchFamily="18" charset="0"/>
              </a:rPr>
              <a:t>. ¿Qué es Abstracción y muestre un ejemplo?</a:t>
            </a:r>
            <a:endParaRPr lang="es-ES" sz="1200" dirty="0">
              <a:solidFill>
                <a:srgbClr val="FF0000"/>
              </a:solidFill>
              <a:latin typeface="Times New Roman" panose="02020603050405020304" pitchFamily="18" charset="0"/>
              <a:cs typeface="Times New Roman" panose="02020603050405020304" pitchFamily="18" charset="0"/>
            </a:endParaRPr>
          </a:p>
        </p:txBody>
      </p:sp>
      <p:sp>
        <p:nvSpPr>
          <p:cNvPr id="6" name="Redondear rectángulo de esquina diagonal 5"/>
          <p:cNvSpPr/>
          <p:nvPr/>
        </p:nvSpPr>
        <p:spPr>
          <a:xfrm>
            <a:off x="1149721" y="1568624"/>
            <a:ext cx="6813871" cy="817129"/>
          </a:xfrm>
          <a:prstGeom prst="round2Diag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sz="1200" dirty="0">
                <a:solidFill>
                  <a:schemeClr val="bg1"/>
                </a:solidFill>
                <a:latin typeface="Times New Roman" panose="02020603050405020304" pitchFamily="18" charset="0"/>
                <a:cs typeface="Times New Roman" panose="02020603050405020304" pitchFamily="18" charset="0"/>
              </a:rPr>
              <a:t>La abstracción consiste en seleccionar datos de un conjunto más grande para mostrar solo los detalles relevantes del objeto. Ayuda a reducir la complejidad y el esfuerzo de programación. </a:t>
            </a:r>
            <a:endParaRPr lang="es-ES" sz="100" dirty="0">
              <a:solidFill>
                <a:schemeClr val="bg1"/>
              </a:solidFill>
              <a:latin typeface="Times New Roman" panose="02020603050405020304" pitchFamily="18" charset="0"/>
              <a:cs typeface="Times New Roman" panose="02020603050405020304" pitchFamily="18" charset="0"/>
            </a:endParaRPr>
          </a:p>
        </p:txBody>
      </p:sp>
      <p:pic>
        <p:nvPicPr>
          <p:cNvPr id="4" name="Imagen 3"/>
          <p:cNvPicPr>
            <a:picLocks noChangeAspect="1"/>
          </p:cNvPicPr>
          <p:nvPr/>
        </p:nvPicPr>
        <p:blipFill>
          <a:blip r:embed="rId2"/>
          <a:stretch>
            <a:fillRect/>
          </a:stretch>
        </p:blipFill>
        <p:spPr>
          <a:xfrm>
            <a:off x="2585240" y="2574464"/>
            <a:ext cx="4380826" cy="36871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3073972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149724" y="362499"/>
            <a:ext cx="4103919" cy="601778"/>
          </a:xfrm>
        </p:spPr>
        <p:txBody>
          <a:bodyPr>
            <a:normAutofit/>
          </a:bodyPr>
          <a:lstStyle/>
          <a:p>
            <a:pPr marL="0" indent="0">
              <a:buNone/>
            </a:pPr>
            <a:r>
              <a:rPr lang="es-ES" sz="2000" b="1" dirty="0" smtClean="0">
                <a:solidFill>
                  <a:schemeClr val="bg1"/>
                </a:solidFill>
                <a:latin typeface="Times New Roman" panose="02020603050405020304" pitchFamily="18" charset="0"/>
                <a:cs typeface="Times New Roman" panose="02020603050405020304" pitchFamily="18" charset="0"/>
              </a:rPr>
              <a:t>MANEJO DE CONCEPTOS</a:t>
            </a:r>
            <a:endParaRPr lang="es-ES" sz="2000" b="1" dirty="0">
              <a:solidFill>
                <a:schemeClr val="bg1"/>
              </a:solidFill>
              <a:latin typeface="Times New Roman" panose="02020603050405020304" pitchFamily="18" charset="0"/>
              <a:cs typeface="Times New Roman" panose="02020603050405020304" pitchFamily="18" charset="0"/>
            </a:endParaRPr>
          </a:p>
        </p:txBody>
      </p:sp>
      <p:sp>
        <p:nvSpPr>
          <p:cNvPr id="5" name="Redondear rectángulo de esquina diagonal 4"/>
          <p:cNvSpPr/>
          <p:nvPr/>
        </p:nvSpPr>
        <p:spPr>
          <a:xfrm>
            <a:off x="1149722" y="996143"/>
            <a:ext cx="3779725" cy="383770"/>
          </a:xfrm>
          <a:prstGeom prst="round2Diag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sz="1200" dirty="0" smtClean="0">
                <a:solidFill>
                  <a:srgbClr val="FF0000"/>
                </a:solidFill>
                <a:latin typeface="Times New Roman" panose="02020603050405020304" pitchFamily="18" charset="0"/>
                <a:cs typeface="Times New Roman" panose="02020603050405020304" pitchFamily="18" charset="0"/>
              </a:rPr>
              <a:t>6. ¿Qué es Herencia y muestre un ejemplo?</a:t>
            </a:r>
            <a:endParaRPr lang="es-ES" sz="1200" dirty="0">
              <a:solidFill>
                <a:srgbClr val="FF0000"/>
              </a:solidFill>
              <a:latin typeface="Times New Roman" panose="02020603050405020304" pitchFamily="18" charset="0"/>
              <a:cs typeface="Times New Roman" panose="02020603050405020304" pitchFamily="18" charset="0"/>
            </a:endParaRPr>
          </a:p>
        </p:txBody>
      </p:sp>
      <p:sp>
        <p:nvSpPr>
          <p:cNvPr id="6" name="Redondear rectángulo de esquina diagonal 5"/>
          <p:cNvSpPr/>
          <p:nvPr/>
        </p:nvSpPr>
        <p:spPr>
          <a:xfrm>
            <a:off x="1149721" y="1535922"/>
            <a:ext cx="7661769" cy="725140"/>
          </a:xfrm>
          <a:prstGeom prst="round2DiagRect">
            <a:avLst>
              <a:gd name="adj1" fmla="val 19481"/>
              <a:gd name="adj2" fmla="val 0"/>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sz="1200" dirty="0">
                <a:solidFill>
                  <a:schemeClr val="bg1"/>
                </a:solidFill>
                <a:latin typeface="Times New Roman" panose="02020603050405020304" pitchFamily="18" charset="0"/>
                <a:cs typeface="Times New Roman" panose="02020603050405020304" pitchFamily="18" charset="0"/>
              </a:rPr>
              <a:t>La herencia es un mecanismo que permite la definición de una clase a partir de la definición de otra ya existente. La herencia permite compartir automáticamente métodos y datos entre clases, subclases y objetos.</a:t>
            </a:r>
            <a:endParaRPr lang="es-ES" sz="100" dirty="0">
              <a:solidFill>
                <a:schemeClr val="bg1"/>
              </a:solidFill>
              <a:latin typeface="Times New Roman" panose="02020603050405020304" pitchFamily="18" charset="0"/>
              <a:cs typeface="Times New Roman" panose="02020603050405020304" pitchFamily="18" charset="0"/>
            </a:endParaRPr>
          </a:p>
        </p:txBody>
      </p:sp>
      <p:pic>
        <p:nvPicPr>
          <p:cNvPr id="2" name="Imagen 1"/>
          <p:cNvPicPr>
            <a:picLocks noChangeAspect="1"/>
          </p:cNvPicPr>
          <p:nvPr/>
        </p:nvPicPr>
        <p:blipFill>
          <a:blip r:embed="rId2"/>
          <a:stretch>
            <a:fillRect/>
          </a:stretch>
        </p:blipFill>
        <p:spPr>
          <a:xfrm>
            <a:off x="1149720" y="2500747"/>
            <a:ext cx="2325000" cy="3731678"/>
          </a:xfrm>
          <a:prstGeom prst="rect">
            <a:avLst/>
          </a:prstGeom>
        </p:spPr>
      </p:pic>
      <p:pic>
        <p:nvPicPr>
          <p:cNvPr id="7" name="Imagen 6"/>
          <p:cNvPicPr>
            <a:picLocks noChangeAspect="1"/>
          </p:cNvPicPr>
          <p:nvPr/>
        </p:nvPicPr>
        <p:blipFill>
          <a:blip r:embed="rId3"/>
          <a:stretch>
            <a:fillRect/>
          </a:stretch>
        </p:blipFill>
        <p:spPr>
          <a:xfrm>
            <a:off x="4061975" y="2500747"/>
            <a:ext cx="2383336" cy="3714431"/>
          </a:xfrm>
          <a:prstGeom prst="rect">
            <a:avLst/>
          </a:prstGeom>
        </p:spPr>
      </p:pic>
      <p:pic>
        <p:nvPicPr>
          <p:cNvPr id="8" name="Imagen 7"/>
          <p:cNvPicPr>
            <a:picLocks noChangeAspect="1"/>
          </p:cNvPicPr>
          <p:nvPr/>
        </p:nvPicPr>
        <p:blipFill>
          <a:blip r:embed="rId4"/>
          <a:stretch>
            <a:fillRect/>
          </a:stretch>
        </p:blipFill>
        <p:spPr>
          <a:xfrm>
            <a:off x="7221767" y="2500747"/>
            <a:ext cx="2471642" cy="3714431"/>
          </a:xfrm>
          <a:prstGeom prst="rect">
            <a:avLst/>
          </a:prstGeom>
        </p:spPr>
      </p:pic>
    </p:spTree>
    <p:extLst>
      <p:ext uri="{BB962C8B-B14F-4D97-AF65-F5344CB8AC3E}">
        <p14:creationId xmlns:p14="http://schemas.microsoft.com/office/powerpoint/2010/main" val="34944155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149724" y="362499"/>
            <a:ext cx="4103919" cy="601778"/>
          </a:xfrm>
        </p:spPr>
        <p:txBody>
          <a:bodyPr>
            <a:normAutofit/>
          </a:bodyPr>
          <a:lstStyle/>
          <a:p>
            <a:pPr marL="0" indent="0">
              <a:buNone/>
            </a:pPr>
            <a:r>
              <a:rPr lang="es-ES" sz="2000" b="1" dirty="0" smtClean="0">
                <a:solidFill>
                  <a:schemeClr val="bg1"/>
                </a:solidFill>
                <a:latin typeface="Times New Roman" panose="02020603050405020304" pitchFamily="18" charset="0"/>
                <a:cs typeface="Times New Roman" panose="02020603050405020304" pitchFamily="18" charset="0"/>
              </a:rPr>
              <a:t>MANEJO DE CONCEPTOS</a:t>
            </a:r>
            <a:endParaRPr lang="es-ES" sz="2000" b="1" dirty="0">
              <a:solidFill>
                <a:schemeClr val="bg1"/>
              </a:solidFill>
              <a:latin typeface="Times New Roman" panose="02020603050405020304" pitchFamily="18" charset="0"/>
              <a:cs typeface="Times New Roman" panose="02020603050405020304" pitchFamily="18" charset="0"/>
            </a:endParaRPr>
          </a:p>
        </p:txBody>
      </p:sp>
      <p:sp>
        <p:nvSpPr>
          <p:cNvPr id="5" name="Redondear rectángulo de esquina diagonal 4"/>
          <p:cNvSpPr/>
          <p:nvPr/>
        </p:nvSpPr>
        <p:spPr>
          <a:xfrm>
            <a:off x="1149722" y="996143"/>
            <a:ext cx="3779725" cy="383770"/>
          </a:xfrm>
          <a:prstGeom prst="round2Diag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sz="1200" dirty="0">
                <a:solidFill>
                  <a:srgbClr val="FF0000"/>
                </a:solidFill>
                <a:latin typeface="Times New Roman" panose="02020603050405020304" pitchFamily="18" charset="0"/>
                <a:cs typeface="Times New Roman" panose="02020603050405020304" pitchFamily="18" charset="0"/>
              </a:rPr>
              <a:t>7</a:t>
            </a:r>
            <a:r>
              <a:rPr lang="es-ES" sz="1200" dirty="0" smtClean="0">
                <a:solidFill>
                  <a:srgbClr val="FF0000"/>
                </a:solidFill>
                <a:latin typeface="Times New Roman" panose="02020603050405020304" pitchFamily="18" charset="0"/>
                <a:cs typeface="Times New Roman" panose="02020603050405020304" pitchFamily="18" charset="0"/>
              </a:rPr>
              <a:t>. ¿Qué es Polimorfismo y muestre un ejemplo?</a:t>
            </a:r>
            <a:endParaRPr lang="es-ES" sz="1200" dirty="0">
              <a:solidFill>
                <a:srgbClr val="FF0000"/>
              </a:solidFill>
              <a:latin typeface="Times New Roman" panose="02020603050405020304" pitchFamily="18" charset="0"/>
              <a:cs typeface="Times New Roman" panose="02020603050405020304" pitchFamily="18" charset="0"/>
            </a:endParaRPr>
          </a:p>
        </p:txBody>
      </p:sp>
      <p:sp>
        <p:nvSpPr>
          <p:cNvPr id="6" name="Redondear rectángulo de esquina diagonal 5"/>
          <p:cNvSpPr/>
          <p:nvPr/>
        </p:nvSpPr>
        <p:spPr>
          <a:xfrm>
            <a:off x="1149721" y="1535922"/>
            <a:ext cx="8991806" cy="841518"/>
          </a:xfrm>
          <a:prstGeom prst="round2DiagRect">
            <a:avLst>
              <a:gd name="adj1" fmla="val 19481"/>
              <a:gd name="adj2" fmla="val 0"/>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sz="1200" dirty="0">
                <a:solidFill>
                  <a:schemeClr val="bg1"/>
                </a:solidFill>
                <a:latin typeface="Times New Roman" panose="02020603050405020304" pitchFamily="18" charset="0"/>
                <a:cs typeface="Times New Roman" panose="02020603050405020304" pitchFamily="18" charset="0"/>
              </a:rPr>
              <a:t>polimorfismo es la capacidad que tienen los objetos de una clase en ofrecer respuesta distinta e independiente en función de los parámetros (diferentes implementaciones) utilizados durante su invocación. Dicho de otro modo el objeto como entidad puede contener valores de diferentes tipos durante la ejecución del programa.</a:t>
            </a:r>
            <a:endParaRPr lang="es-ES" sz="100" dirty="0">
              <a:solidFill>
                <a:schemeClr val="bg1"/>
              </a:solidFill>
              <a:latin typeface="Times New Roman" panose="02020603050405020304" pitchFamily="18" charset="0"/>
              <a:cs typeface="Times New Roman" panose="02020603050405020304" pitchFamily="18" charset="0"/>
            </a:endParaRPr>
          </a:p>
        </p:txBody>
      </p:sp>
      <p:pic>
        <p:nvPicPr>
          <p:cNvPr id="4" name="Imagen 3"/>
          <p:cNvPicPr>
            <a:picLocks noChangeAspect="1"/>
          </p:cNvPicPr>
          <p:nvPr/>
        </p:nvPicPr>
        <p:blipFill>
          <a:blip r:embed="rId2"/>
          <a:stretch>
            <a:fillRect/>
          </a:stretch>
        </p:blipFill>
        <p:spPr>
          <a:xfrm>
            <a:off x="4177838" y="2533449"/>
            <a:ext cx="3153988" cy="360134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266887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149724" y="362499"/>
            <a:ext cx="4103919" cy="601778"/>
          </a:xfrm>
        </p:spPr>
        <p:txBody>
          <a:bodyPr>
            <a:normAutofit/>
          </a:bodyPr>
          <a:lstStyle/>
          <a:p>
            <a:pPr marL="0" indent="0">
              <a:buNone/>
            </a:pPr>
            <a:r>
              <a:rPr lang="es-ES" sz="2000" b="1" dirty="0" smtClean="0">
                <a:solidFill>
                  <a:schemeClr val="bg1"/>
                </a:solidFill>
                <a:latin typeface="Times New Roman" panose="02020603050405020304" pitchFamily="18" charset="0"/>
                <a:cs typeface="Times New Roman" panose="02020603050405020304" pitchFamily="18" charset="0"/>
              </a:rPr>
              <a:t>MANEJO DE CONCEPTOS</a:t>
            </a:r>
            <a:endParaRPr lang="es-ES" sz="2000" b="1" dirty="0">
              <a:solidFill>
                <a:schemeClr val="bg1"/>
              </a:solidFill>
              <a:latin typeface="Times New Roman" panose="02020603050405020304" pitchFamily="18" charset="0"/>
              <a:cs typeface="Times New Roman" panose="02020603050405020304" pitchFamily="18" charset="0"/>
            </a:endParaRPr>
          </a:p>
        </p:txBody>
      </p:sp>
      <p:sp>
        <p:nvSpPr>
          <p:cNvPr id="5" name="Redondear rectángulo de esquina diagonal 4"/>
          <p:cNvSpPr/>
          <p:nvPr/>
        </p:nvSpPr>
        <p:spPr>
          <a:xfrm>
            <a:off x="1149723" y="996143"/>
            <a:ext cx="1635042" cy="383770"/>
          </a:xfrm>
          <a:prstGeom prst="round2Diag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sz="1200" dirty="0" smtClean="0">
                <a:solidFill>
                  <a:srgbClr val="FF0000"/>
                </a:solidFill>
                <a:latin typeface="Times New Roman" panose="02020603050405020304" pitchFamily="18" charset="0"/>
                <a:cs typeface="Times New Roman" panose="02020603050405020304" pitchFamily="18" charset="0"/>
              </a:rPr>
              <a:t>8. ¿Qué es un Array?</a:t>
            </a:r>
            <a:endParaRPr lang="es-ES" sz="1200" dirty="0">
              <a:solidFill>
                <a:srgbClr val="FF0000"/>
              </a:solidFill>
              <a:latin typeface="Times New Roman" panose="02020603050405020304" pitchFamily="18" charset="0"/>
              <a:cs typeface="Times New Roman" panose="02020603050405020304" pitchFamily="18" charset="0"/>
            </a:endParaRPr>
          </a:p>
        </p:txBody>
      </p:sp>
      <p:sp>
        <p:nvSpPr>
          <p:cNvPr id="6" name="Redondear rectángulo de esquina diagonal 5"/>
          <p:cNvSpPr/>
          <p:nvPr/>
        </p:nvSpPr>
        <p:spPr>
          <a:xfrm>
            <a:off x="1149720" y="1535922"/>
            <a:ext cx="10471473" cy="677520"/>
          </a:xfrm>
          <a:prstGeom prst="round2DiagRect">
            <a:avLst>
              <a:gd name="adj1" fmla="val 19481"/>
              <a:gd name="adj2" fmla="val 0"/>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sz="1200" dirty="0">
                <a:solidFill>
                  <a:schemeClr val="bg1"/>
                </a:solidFill>
                <a:latin typeface="Times New Roman" panose="02020603050405020304" pitchFamily="18" charset="0"/>
                <a:cs typeface="Times New Roman" panose="02020603050405020304" pitchFamily="18" charset="0"/>
              </a:rPr>
              <a:t>Un array, es un tipo de dato estructurado que permite almacenar un conjunto de </a:t>
            </a:r>
            <a:r>
              <a:rPr lang="es-ES" sz="1200" dirty="0" smtClean="0">
                <a:solidFill>
                  <a:schemeClr val="bg1"/>
                </a:solidFill>
                <a:latin typeface="Times New Roman" panose="02020603050405020304" pitchFamily="18" charset="0"/>
                <a:cs typeface="Times New Roman" panose="02020603050405020304" pitchFamily="18" charset="0"/>
              </a:rPr>
              <a:t>datos, </a:t>
            </a:r>
            <a:r>
              <a:rPr lang="es-ES" sz="1200" dirty="0">
                <a:solidFill>
                  <a:schemeClr val="bg1"/>
                </a:solidFill>
                <a:latin typeface="Times New Roman" panose="02020603050405020304" pitchFamily="18" charset="0"/>
                <a:cs typeface="Times New Roman" panose="02020603050405020304" pitchFamily="18" charset="0"/>
              </a:rPr>
              <a:t>es decir, todos ellos del mismo tipo y relacionados. Cada uno de los elementos que componen un vector pueden ser de tipo simple como caracteres, entero o real, o de tipo compuesto o estructurado como son vectores, estructuras, </a:t>
            </a:r>
            <a:r>
              <a:rPr lang="es-ES" sz="1200" dirty="0" smtClean="0">
                <a:solidFill>
                  <a:schemeClr val="bg1"/>
                </a:solidFill>
                <a:latin typeface="Times New Roman" panose="02020603050405020304" pitchFamily="18" charset="0"/>
                <a:cs typeface="Times New Roman" panose="02020603050405020304" pitchFamily="18" charset="0"/>
              </a:rPr>
              <a:t>listas.</a:t>
            </a:r>
            <a:endParaRPr lang="es-ES" sz="100" dirty="0">
              <a:solidFill>
                <a:schemeClr val="bg1"/>
              </a:solidFill>
              <a:latin typeface="Times New Roman" panose="02020603050405020304" pitchFamily="18" charset="0"/>
              <a:cs typeface="Times New Roman" panose="02020603050405020304" pitchFamily="18" charset="0"/>
            </a:endParaRPr>
          </a:p>
        </p:txBody>
      </p:sp>
      <p:sp>
        <p:nvSpPr>
          <p:cNvPr id="7" name="Redondear rectángulo de esquina diagonal 6"/>
          <p:cNvSpPr/>
          <p:nvPr/>
        </p:nvSpPr>
        <p:spPr>
          <a:xfrm>
            <a:off x="1149719" y="2308490"/>
            <a:ext cx="2657509" cy="415636"/>
          </a:xfrm>
          <a:prstGeom prst="round2Diag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sz="1200" dirty="0">
                <a:solidFill>
                  <a:srgbClr val="FF0000"/>
                </a:solidFill>
                <a:latin typeface="Times New Roman" panose="02020603050405020304" pitchFamily="18" charset="0"/>
                <a:cs typeface="Times New Roman" panose="02020603050405020304" pitchFamily="18" charset="0"/>
              </a:rPr>
              <a:t>9</a:t>
            </a:r>
            <a:r>
              <a:rPr lang="es-ES" sz="1200" dirty="0" smtClean="0">
                <a:solidFill>
                  <a:srgbClr val="FF0000"/>
                </a:solidFill>
                <a:latin typeface="Times New Roman" panose="02020603050405020304" pitchFamily="18" charset="0"/>
                <a:cs typeface="Times New Roman" panose="02020603050405020304" pitchFamily="18" charset="0"/>
              </a:rPr>
              <a:t>. ¿Qué son los paquetes en Java?</a:t>
            </a:r>
            <a:endParaRPr lang="es-ES" sz="1200" dirty="0">
              <a:solidFill>
                <a:srgbClr val="FF0000"/>
              </a:solidFill>
              <a:latin typeface="Times New Roman" panose="02020603050405020304" pitchFamily="18" charset="0"/>
              <a:cs typeface="Times New Roman" panose="02020603050405020304" pitchFamily="18" charset="0"/>
            </a:endParaRPr>
          </a:p>
        </p:txBody>
      </p:sp>
      <p:sp>
        <p:nvSpPr>
          <p:cNvPr id="8" name="Redondear rectángulo de esquina diagonal 7"/>
          <p:cNvSpPr/>
          <p:nvPr/>
        </p:nvSpPr>
        <p:spPr>
          <a:xfrm>
            <a:off x="1149719" y="2819174"/>
            <a:ext cx="10238717" cy="738481"/>
          </a:xfrm>
          <a:prstGeom prst="round2DiagRect">
            <a:avLst>
              <a:gd name="adj1" fmla="val 19481"/>
              <a:gd name="adj2" fmla="val 0"/>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sz="1200" dirty="0">
                <a:solidFill>
                  <a:schemeClr val="bg1"/>
                </a:solidFill>
                <a:latin typeface="Times New Roman" panose="02020603050405020304" pitchFamily="18" charset="0"/>
                <a:cs typeface="Times New Roman" panose="02020603050405020304" pitchFamily="18" charset="0"/>
              </a:rPr>
              <a:t>Un Paquete en Java es un contenedor de </a:t>
            </a:r>
            <a:r>
              <a:rPr lang="es-ES" sz="1200" dirty="0" smtClean="0">
                <a:solidFill>
                  <a:schemeClr val="bg1"/>
                </a:solidFill>
                <a:latin typeface="Times New Roman" panose="02020603050405020304" pitchFamily="18" charset="0"/>
                <a:cs typeface="Times New Roman" panose="02020603050405020304" pitchFamily="18" charset="0"/>
              </a:rPr>
              <a:t>clases</a:t>
            </a:r>
            <a:r>
              <a:rPr lang="es-ES" sz="1200" dirty="0">
                <a:solidFill>
                  <a:schemeClr val="bg1"/>
                </a:solidFill>
                <a:latin typeface="Times New Roman" panose="02020603050405020304" pitchFamily="18" charset="0"/>
                <a:cs typeface="Times New Roman" panose="02020603050405020304" pitchFamily="18" charset="0"/>
              </a:rPr>
              <a:t> que permite agrupar las distintas partes de un programa y que por lo general tiene una funcionalidad y elementos comunes, definiendo la ubicación de dichas clases en un directorio de estructura jerárquica.</a:t>
            </a:r>
            <a:endParaRPr lang="es-ES" sz="100" dirty="0">
              <a:solidFill>
                <a:schemeClr val="bg1"/>
              </a:solidFill>
              <a:latin typeface="Times New Roman" panose="02020603050405020304" pitchFamily="18" charset="0"/>
              <a:cs typeface="Times New Roman" panose="02020603050405020304" pitchFamily="18" charset="0"/>
            </a:endParaRPr>
          </a:p>
        </p:txBody>
      </p:sp>
      <p:sp>
        <p:nvSpPr>
          <p:cNvPr id="11" name="Redondear rectángulo de esquina diagonal 10"/>
          <p:cNvSpPr/>
          <p:nvPr/>
        </p:nvSpPr>
        <p:spPr>
          <a:xfrm>
            <a:off x="1149719" y="3654958"/>
            <a:ext cx="4569438" cy="508429"/>
          </a:xfrm>
          <a:prstGeom prst="round2Diag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sz="1200" dirty="0" smtClean="0">
                <a:solidFill>
                  <a:srgbClr val="FF0000"/>
                </a:solidFill>
                <a:latin typeface="Times New Roman" panose="02020603050405020304" pitchFamily="18" charset="0"/>
                <a:cs typeface="Times New Roman" panose="02020603050405020304" pitchFamily="18" charset="0"/>
              </a:rPr>
              <a:t>10. ¿Cómo se define una clase main en Java y muestra un ejemplo?</a:t>
            </a:r>
            <a:endParaRPr lang="es-ES" sz="1200" dirty="0">
              <a:solidFill>
                <a:srgbClr val="FF0000"/>
              </a:solidFill>
              <a:latin typeface="Times New Roman" panose="02020603050405020304" pitchFamily="18" charset="0"/>
              <a:cs typeface="Times New Roman" panose="02020603050405020304" pitchFamily="18" charset="0"/>
            </a:endParaRPr>
          </a:p>
        </p:txBody>
      </p:sp>
      <p:sp>
        <p:nvSpPr>
          <p:cNvPr id="12" name="Redondear rectángulo de esquina diagonal 11"/>
          <p:cNvSpPr/>
          <p:nvPr/>
        </p:nvSpPr>
        <p:spPr>
          <a:xfrm>
            <a:off x="1149720" y="4260690"/>
            <a:ext cx="5808034" cy="793448"/>
          </a:xfrm>
          <a:prstGeom prst="round2DiagRect">
            <a:avLst>
              <a:gd name="adj1" fmla="val 19481"/>
              <a:gd name="adj2" fmla="val 0"/>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sz="1200" dirty="0">
                <a:solidFill>
                  <a:schemeClr val="bg1"/>
                </a:solidFill>
                <a:latin typeface="Times New Roman" panose="02020603050405020304" pitchFamily="18" charset="0"/>
                <a:cs typeface="Times New Roman" panose="02020603050405020304" pitchFamily="18" charset="0"/>
              </a:rPr>
              <a:t>E</a:t>
            </a:r>
            <a:r>
              <a:rPr lang="es-ES" sz="1200" dirty="0" smtClean="0">
                <a:solidFill>
                  <a:schemeClr val="bg1"/>
                </a:solidFill>
                <a:latin typeface="Times New Roman" panose="02020603050405020304" pitchFamily="18" charset="0"/>
                <a:cs typeface="Times New Roman" panose="02020603050405020304" pitchFamily="18" charset="0"/>
              </a:rPr>
              <a:t>l </a:t>
            </a:r>
            <a:r>
              <a:rPr lang="es-ES" sz="1200" dirty="0">
                <a:solidFill>
                  <a:schemeClr val="bg1"/>
                </a:solidFill>
                <a:latin typeface="Times New Roman" panose="02020603050405020304" pitchFamily="18" charset="0"/>
                <a:cs typeface="Times New Roman" panose="02020603050405020304" pitchFamily="18" charset="0"/>
              </a:rPr>
              <a:t>método main() es el punto de entrada de la aplicación, es decir, es el punto en el que comienza la ejecución de esta. Es por ello que ha de ser public y static.</a:t>
            </a:r>
            <a:endParaRPr lang="es-ES" sz="100" dirty="0">
              <a:solidFill>
                <a:schemeClr val="bg1"/>
              </a:solidFill>
              <a:latin typeface="Times New Roman" panose="02020603050405020304" pitchFamily="18" charset="0"/>
              <a:cs typeface="Times New Roman" panose="02020603050405020304" pitchFamily="18" charset="0"/>
            </a:endParaRPr>
          </a:p>
        </p:txBody>
      </p:sp>
      <p:pic>
        <p:nvPicPr>
          <p:cNvPr id="13" name="Imagen 12"/>
          <p:cNvPicPr>
            <a:picLocks noChangeAspect="1"/>
          </p:cNvPicPr>
          <p:nvPr/>
        </p:nvPicPr>
        <p:blipFill>
          <a:blip r:embed="rId2"/>
          <a:stretch>
            <a:fillRect/>
          </a:stretch>
        </p:blipFill>
        <p:spPr>
          <a:xfrm>
            <a:off x="7129444" y="4163387"/>
            <a:ext cx="4258992" cy="205980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4" name="Redondear rectángulo de esquina diagonal 13"/>
          <p:cNvSpPr/>
          <p:nvPr/>
        </p:nvSpPr>
        <p:spPr>
          <a:xfrm>
            <a:off x="1149719" y="5151441"/>
            <a:ext cx="5808035" cy="950101"/>
          </a:xfrm>
          <a:prstGeom prst="round2DiagRect">
            <a:avLst>
              <a:gd name="adj1" fmla="val 19481"/>
              <a:gd name="adj2" fmla="val 0"/>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base"/>
            <a:r>
              <a:rPr lang="es-ES" sz="1200" b="1" dirty="0">
                <a:solidFill>
                  <a:schemeClr val="bg1"/>
                </a:solidFill>
                <a:latin typeface="Times New Roman" panose="02020603050405020304" pitchFamily="18" charset="0"/>
                <a:cs typeface="Times New Roman" panose="02020603050405020304" pitchFamily="18" charset="0"/>
              </a:rPr>
              <a:t>P</a:t>
            </a:r>
            <a:r>
              <a:rPr lang="es-ES" sz="1200" b="1" dirty="0" smtClean="0">
                <a:solidFill>
                  <a:schemeClr val="bg1"/>
                </a:solidFill>
                <a:latin typeface="Times New Roman" panose="02020603050405020304" pitchFamily="18" charset="0"/>
                <a:cs typeface="Times New Roman" panose="02020603050405020304" pitchFamily="18" charset="0"/>
              </a:rPr>
              <a:t>ublic</a:t>
            </a:r>
            <a:r>
              <a:rPr lang="es-ES" sz="1200" dirty="0">
                <a:solidFill>
                  <a:schemeClr val="bg1"/>
                </a:solidFill>
                <a:latin typeface="Times New Roman" panose="02020603050405020304" pitchFamily="18" charset="0"/>
                <a:cs typeface="Times New Roman" panose="02020603050405020304" pitchFamily="18" charset="0"/>
              </a:rPr>
              <a:t>: Un método público es accesible desde fuera de la clase.</a:t>
            </a:r>
          </a:p>
          <a:p>
            <a:pPr fontAlgn="base"/>
            <a:r>
              <a:rPr lang="es-ES" sz="1200" b="1" dirty="0">
                <a:solidFill>
                  <a:schemeClr val="bg1"/>
                </a:solidFill>
                <a:latin typeface="Times New Roman" panose="02020603050405020304" pitchFamily="18" charset="0"/>
                <a:cs typeface="Times New Roman" panose="02020603050405020304" pitchFamily="18" charset="0"/>
              </a:rPr>
              <a:t>S</a:t>
            </a:r>
            <a:r>
              <a:rPr lang="es-ES" sz="1200" b="1" dirty="0" smtClean="0">
                <a:solidFill>
                  <a:schemeClr val="bg1"/>
                </a:solidFill>
                <a:latin typeface="Times New Roman" panose="02020603050405020304" pitchFamily="18" charset="0"/>
                <a:cs typeface="Times New Roman" panose="02020603050405020304" pitchFamily="18" charset="0"/>
              </a:rPr>
              <a:t>tatic</a:t>
            </a:r>
            <a:r>
              <a:rPr lang="es-ES" sz="1200" dirty="0">
                <a:solidFill>
                  <a:schemeClr val="bg1"/>
                </a:solidFill>
                <a:latin typeface="Times New Roman" panose="02020603050405020304" pitchFamily="18" charset="0"/>
                <a:cs typeface="Times New Roman" panose="02020603050405020304" pitchFamily="18" charset="0"/>
              </a:rPr>
              <a:t>: Un método estático es aquel que se puede ejecutar sin una instancia de la clase.</a:t>
            </a:r>
          </a:p>
        </p:txBody>
      </p:sp>
    </p:spTree>
    <p:extLst>
      <p:ext uri="{BB962C8B-B14F-4D97-AF65-F5344CB8AC3E}">
        <p14:creationId xmlns:p14="http://schemas.microsoft.com/office/powerpoint/2010/main" val="36728509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149724" y="362499"/>
            <a:ext cx="4103919" cy="601778"/>
          </a:xfrm>
        </p:spPr>
        <p:txBody>
          <a:bodyPr>
            <a:normAutofit/>
          </a:bodyPr>
          <a:lstStyle/>
          <a:p>
            <a:pPr marL="0" indent="0">
              <a:buNone/>
            </a:pPr>
            <a:r>
              <a:rPr lang="es-ES" sz="2000" b="1" dirty="0" smtClean="0">
                <a:solidFill>
                  <a:schemeClr val="bg1"/>
                </a:solidFill>
                <a:latin typeface="Times New Roman" panose="02020603050405020304" pitchFamily="18" charset="0"/>
                <a:cs typeface="Times New Roman" panose="02020603050405020304" pitchFamily="18" charset="0"/>
              </a:rPr>
              <a:t>PARTE PRACTICA</a:t>
            </a:r>
            <a:endParaRPr lang="es-ES" sz="2000" b="1" dirty="0">
              <a:solidFill>
                <a:schemeClr val="bg1"/>
              </a:solidFill>
              <a:latin typeface="Times New Roman" panose="02020603050405020304" pitchFamily="18" charset="0"/>
              <a:cs typeface="Times New Roman" panose="02020603050405020304" pitchFamily="18" charset="0"/>
            </a:endParaRPr>
          </a:p>
        </p:txBody>
      </p:sp>
      <p:sp>
        <p:nvSpPr>
          <p:cNvPr id="5" name="Redondear rectángulo de esquina diagonal 4"/>
          <p:cNvSpPr/>
          <p:nvPr/>
        </p:nvSpPr>
        <p:spPr>
          <a:xfrm>
            <a:off x="1149723" y="996143"/>
            <a:ext cx="2233558" cy="358832"/>
          </a:xfrm>
          <a:prstGeom prst="round2Diag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sz="1200" dirty="0" smtClean="0">
                <a:solidFill>
                  <a:srgbClr val="FF0000"/>
                </a:solidFill>
                <a:latin typeface="Times New Roman" panose="02020603050405020304" pitchFamily="18" charset="0"/>
                <a:cs typeface="Times New Roman" panose="02020603050405020304" pitchFamily="18" charset="0"/>
              </a:rPr>
              <a:t>11. Generar la clase provincia</a:t>
            </a:r>
            <a:endParaRPr lang="es-ES" sz="1200" dirty="0">
              <a:solidFill>
                <a:srgbClr val="FF0000"/>
              </a:solidFill>
              <a:latin typeface="Times New Roman" panose="02020603050405020304" pitchFamily="18" charset="0"/>
              <a:cs typeface="Times New Roman" panose="02020603050405020304" pitchFamily="18" charset="0"/>
            </a:endParaRPr>
          </a:p>
        </p:txBody>
      </p:sp>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1621" y="1610247"/>
            <a:ext cx="4356680" cy="4030489"/>
          </a:xfrm>
          <a:prstGeom prst="rect">
            <a:avLst/>
          </a:prstGeom>
        </p:spPr>
      </p:pic>
      <p:pic>
        <p:nvPicPr>
          <p:cNvPr id="4" name="Imagen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42622" y="1701687"/>
            <a:ext cx="5858960" cy="3403713"/>
          </a:xfrm>
          <a:prstGeom prst="rect">
            <a:avLst/>
          </a:prstGeom>
        </p:spPr>
      </p:pic>
    </p:spTree>
    <p:extLst>
      <p:ext uri="{BB962C8B-B14F-4D97-AF65-F5344CB8AC3E}">
        <p14:creationId xmlns:p14="http://schemas.microsoft.com/office/powerpoint/2010/main" val="20329490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149724" y="362499"/>
            <a:ext cx="4103919" cy="601778"/>
          </a:xfrm>
        </p:spPr>
        <p:txBody>
          <a:bodyPr>
            <a:normAutofit/>
          </a:bodyPr>
          <a:lstStyle/>
          <a:p>
            <a:pPr marL="0" indent="0">
              <a:buNone/>
            </a:pPr>
            <a:r>
              <a:rPr lang="es-ES" sz="2000" b="1" dirty="0" smtClean="0">
                <a:solidFill>
                  <a:schemeClr val="bg1"/>
                </a:solidFill>
                <a:latin typeface="Times New Roman" panose="02020603050405020304" pitchFamily="18" charset="0"/>
                <a:cs typeface="Times New Roman" panose="02020603050405020304" pitchFamily="18" charset="0"/>
              </a:rPr>
              <a:t>PARTE PRACTICA</a:t>
            </a:r>
            <a:endParaRPr lang="es-ES" sz="2000" b="1" dirty="0">
              <a:solidFill>
                <a:schemeClr val="bg1"/>
              </a:solidFill>
              <a:latin typeface="Times New Roman" panose="02020603050405020304" pitchFamily="18" charset="0"/>
              <a:cs typeface="Times New Roman" panose="02020603050405020304" pitchFamily="18" charset="0"/>
            </a:endParaRPr>
          </a:p>
        </p:txBody>
      </p:sp>
      <p:sp>
        <p:nvSpPr>
          <p:cNvPr id="5" name="Redondear rectángulo de esquina diagonal 4"/>
          <p:cNvSpPr/>
          <p:nvPr/>
        </p:nvSpPr>
        <p:spPr>
          <a:xfrm>
            <a:off x="1149722" y="996143"/>
            <a:ext cx="2614557" cy="358832"/>
          </a:xfrm>
          <a:prstGeom prst="round2Diag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sz="1200" dirty="0" smtClean="0">
                <a:solidFill>
                  <a:srgbClr val="FF0000"/>
                </a:solidFill>
                <a:latin typeface="Times New Roman" panose="02020603050405020304" pitchFamily="18" charset="0"/>
                <a:cs typeface="Times New Roman" panose="02020603050405020304" pitchFamily="18" charset="0"/>
              </a:rPr>
              <a:t>12. Generar la clase Departamento</a:t>
            </a:r>
            <a:endParaRPr lang="es-ES" sz="1200" dirty="0">
              <a:solidFill>
                <a:srgbClr val="FF0000"/>
              </a:solidFill>
              <a:latin typeface="Times New Roman" panose="02020603050405020304" pitchFamily="18" charset="0"/>
              <a:cs typeface="Times New Roman" panose="02020603050405020304" pitchFamily="18" charset="0"/>
            </a:endParaRPr>
          </a:p>
        </p:txBody>
      </p:sp>
      <p:pic>
        <p:nvPicPr>
          <p:cNvPr id="6" name="Imagen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1386" y="1562101"/>
            <a:ext cx="5582241" cy="4107179"/>
          </a:xfrm>
          <a:prstGeom prst="rect">
            <a:avLst/>
          </a:prstGeom>
        </p:spPr>
      </p:pic>
      <p:pic>
        <p:nvPicPr>
          <p:cNvPr id="7" name="Imagen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23490" y="1501141"/>
            <a:ext cx="5057970" cy="4255637"/>
          </a:xfrm>
          <a:prstGeom prst="rect">
            <a:avLst/>
          </a:prstGeom>
        </p:spPr>
      </p:pic>
    </p:spTree>
    <p:extLst>
      <p:ext uri="{BB962C8B-B14F-4D97-AF65-F5344CB8AC3E}">
        <p14:creationId xmlns:p14="http://schemas.microsoft.com/office/powerpoint/2010/main" val="347043791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o">
  <a:themeElements>
    <a:clrScheme name="Circuito">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o">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o">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TM04033919[[fn=Circuito]]</Template>
  <TotalTime>370</TotalTime>
  <Words>352</Words>
  <Application>Microsoft Office PowerPoint</Application>
  <PresentationFormat>Panorámica</PresentationFormat>
  <Paragraphs>42</Paragraphs>
  <Slides>12</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12</vt:i4>
      </vt:variant>
    </vt:vector>
  </HeadingPairs>
  <TitlesOfParts>
    <vt:vector size="17" baseType="lpstr">
      <vt:lpstr>Arial</vt:lpstr>
      <vt:lpstr>Times New Roman</vt:lpstr>
      <vt:lpstr>Trebuchet MS</vt:lpstr>
      <vt:lpstr>Tw Cen MT</vt:lpstr>
      <vt:lpstr>Circuito</vt:lpstr>
      <vt:lpstr>Tarea hito 2 – POO VARIABLES, ARRAYS, CLASES, PACKAGES</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Tarea hito 2 – POO VARIABLES, ARRAYS, CLASES, PACKAGES</dc:title>
  <dc:creator>JOSE PC</dc:creator>
  <cp:lastModifiedBy>JOSE PC</cp:lastModifiedBy>
  <cp:revision>16</cp:revision>
  <dcterms:created xsi:type="dcterms:W3CDTF">2022-09-12T07:00:36Z</dcterms:created>
  <dcterms:modified xsi:type="dcterms:W3CDTF">2022-09-12T13:11:07Z</dcterms:modified>
</cp:coreProperties>
</file>