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Rajdhani"/>
      <p:regular r:id="rId18"/>
      <p:bold r:id="rId19"/>
    </p:embeddedFont>
    <p:embeddedFont>
      <p:font typeface="Open Sans Light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regular.fntdata"/><Relationship Id="rId22" Type="http://schemas.openxmlformats.org/officeDocument/2006/relationships/font" Target="fonts/OpenSansLight-italic.fntdata"/><Relationship Id="rId21" Type="http://schemas.openxmlformats.org/officeDocument/2006/relationships/font" Target="fonts/OpenSansLight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OpenSans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Rajdhani-bold.fntdata"/><Relationship Id="rId18" Type="http://schemas.openxmlformats.org/officeDocument/2006/relationships/font" Target="fonts/Rajdhani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3d9540b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3d9540b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4c5c3cfa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4c5c3cfa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af58f48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af58f48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af58f48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af58f48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af58f48d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af58f48d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4c5c3cfa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4c5c3cfa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af58f48d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af58f48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Between y like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Between y like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Cuando necesitamos obtener valores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dentro de un rango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usamos el operador BETWEEN.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EC183F"/>
              </a:buClr>
              <a:buSzPts val="1400"/>
              <a:buFont typeface="Karla"/>
              <a:buChar char="➔"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BETWEEN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incluye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extremos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400"/>
              <a:buFont typeface="Karla"/>
              <a:buChar char="➔"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BETWEEN funciona con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números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textos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fechas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400"/>
              <a:buFont typeface="Open Sans"/>
              <a:buChar char="➔"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Se usa como un filtro de un WHERE.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Por ejemplo, coloquialmente: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EC183F"/>
              </a:buClr>
              <a:buSzPts val="1400"/>
              <a:buFont typeface="Open Sans"/>
              <a:buChar char="➔"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Dados los números: 4, 7, 2, 9, 1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Si hiciéramos un BETWEEN entre 2 y 7, devolvería 4, 7, 2 (excluye el 9 y el 1, e incluye el 2).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Between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Query de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ejemplo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717750" y="13290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Con la siguiente consulta estaríamos seleccionando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nombre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edad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de la tabla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alumnos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solo cuando las edades estén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entre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6 y 12. 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6" name="Google Shape;86;p18"/>
          <p:cNvGrpSpPr/>
          <p:nvPr/>
        </p:nvGrpSpPr>
        <p:grpSpPr>
          <a:xfrm>
            <a:off x="732700" y="2555202"/>
            <a:ext cx="7692650" cy="1267651"/>
            <a:chOff x="630644" y="2191938"/>
            <a:chExt cx="6913498" cy="530709"/>
          </a:xfrm>
        </p:grpSpPr>
        <p:sp>
          <p:nvSpPr>
            <p:cNvPr id="87" name="Google Shape;87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alumnos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edad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BETWEEN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AND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Like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717750" y="1176675"/>
            <a:ext cx="7351500" cy="26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Cuando hacemos un filtro con un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podemos especificar un patrón de búsqueda que nos permita especificar algo concreto que queremos encontrar en los registros. Eso lo logramos utilizando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comodines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i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wildcards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Por ejemplo, podríamos querer buscar: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➔"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Los nombres que tengan la letra “a” como segundo caracter.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➔"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Las direcciones postales que incluyan la calle “Monroe”.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1600"/>
              <a:buFont typeface="Open Sans"/>
              <a:buChar char="➔"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Los clientes que empiecen con “Los” y terminen con “s”.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COMODÍN </a:t>
            </a:r>
            <a:r>
              <a:rPr b="1" lang="e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 un sustituto que representa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cero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uno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o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varios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caracteres.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20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02" name="Google Shape;102;p20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20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05" name="Google Shape;105;p20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COMODÍN </a:t>
            </a:r>
            <a:r>
              <a:rPr b="1" lang="e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_</a:t>
            </a:r>
            <a:endParaRPr b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 un sustituto para </a:t>
            </a:r>
            <a:r>
              <a:rPr b="1"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 solo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caracter.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21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14" name="Google Shape;114;p21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21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17" name="Google Shape;117;p21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Queries de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ejemplo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24" name="Google Shape;124;p22"/>
          <p:cNvGrpSpPr/>
          <p:nvPr/>
        </p:nvGrpSpPr>
        <p:grpSpPr>
          <a:xfrm>
            <a:off x="732700" y="1412383"/>
            <a:ext cx="7692650" cy="1008878"/>
            <a:chOff x="630644" y="2191938"/>
            <a:chExt cx="6913498" cy="530709"/>
          </a:xfrm>
        </p:grpSpPr>
        <p:sp>
          <p:nvSpPr>
            <p:cNvPr id="125" name="Google Shape;125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LIKE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'_a%'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7" name="Google Shape;127;p22"/>
          <p:cNvGrpSpPr/>
          <p:nvPr/>
        </p:nvGrpSpPr>
        <p:grpSpPr>
          <a:xfrm>
            <a:off x="732700" y="3164983"/>
            <a:ext cx="7692650" cy="1008878"/>
            <a:chOff x="630644" y="2191938"/>
            <a:chExt cx="6913498" cy="530709"/>
          </a:xfrm>
        </p:grpSpPr>
        <p:sp>
          <p:nvSpPr>
            <p:cNvPr id="128" name="Google Shape;128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usuarios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direccion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LIKE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'%Monroe%'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0" name="Google Shape;130;p22"/>
          <p:cNvSpPr txBox="1"/>
          <p:nvPr/>
        </p:nvSpPr>
        <p:spPr>
          <a:xfrm>
            <a:off x="732700" y="2308675"/>
            <a:ext cx="7692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Devuelve aquellos nombres que tengan la letra “a” como segundo caracter.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732700" y="4086405"/>
            <a:ext cx="7692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Devuelve las direcciones de los usuarios que incluyan la calle “Monroe”.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Queries de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ejemplo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37" name="Google Shape;137;p23"/>
          <p:cNvGrpSpPr/>
          <p:nvPr/>
        </p:nvGrpSpPr>
        <p:grpSpPr>
          <a:xfrm>
            <a:off x="732700" y="1412383"/>
            <a:ext cx="7692650" cy="1008878"/>
            <a:chOff x="630644" y="2191938"/>
            <a:chExt cx="6913498" cy="530709"/>
          </a:xfrm>
        </p:grpSpPr>
        <p:sp>
          <p:nvSpPr>
            <p:cNvPr id="138" name="Google Shape;138;p2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LIKE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'Lu%s'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0" name="Google Shape;140;p23"/>
          <p:cNvSpPr txBox="1"/>
          <p:nvPr/>
        </p:nvSpPr>
        <p:spPr>
          <a:xfrm>
            <a:off x="732700" y="2308675"/>
            <a:ext cx="76926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Devuelve los clientes que empiecen con “Los” y terminen con “s”.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