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Rajdhani"/>
      <p:regular r:id="rId10"/>
      <p:bold r:id="rId11"/>
    </p:embeddedFont>
    <p:embeddedFont>
      <p:font typeface="Open Sans"/>
      <p:regular r:id="rId12"/>
      <p:bold r:id="rId13"/>
      <p:italic r:id="rId14"/>
      <p:boldItalic r:id="rId15"/>
    </p:embeddedFont>
    <p:embeddedFont>
      <p:font typeface="Karla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jdhani-bold.fntdata"/><Relationship Id="rId10" Type="http://schemas.openxmlformats.org/officeDocument/2006/relationships/font" Target="fonts/Rajdhani-regular.fntdata"/><Relationship Id="rId13" Type="http://schemas.openxmlformats.org/officeDocument/2006/relationships/font" Target="fonts/OpenSans-bold.fntdata"/><Relationship Id="rId12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penSans-boldItalic.fntdata"/><Relationship Id="rId14" Type="http://schemas.openxmlformats.org/officeDocument/2006/relationships/font" Target="fonts/OpenSans-italic.fntdata"/><Relationship Id="rId17" Type="http://schemas.openxmlformats.org/officeDocument/2006/relationships/font" Target="fonts/Karla-bold.fntdata"/><Relationship Id="rId16" Type="http://schemas.openxmlformats.org/officeDocument/2006/relationships/font" Target="fonts/Karla-regular.fntdata"/><Relationship Id="rId5" Type="http://schemas.openxmlformats.org/officeDocument/2006/relationships/slide" Target="slides/slide1.xml"/><Relationship Id="rId19" Type="http://schemas.openxmlformats.org/officeDocument/2006/relationships/font" Target="fonts/Karla-boldItalic.fntdata"/><Relationship Id="rId6" Type="http://schemas.openxmlformats.org/officeDocument/2006/relationships/slide" Target="slides/slide2.xml"/><Relationship Id="rId18" Type="http://schemas.openxmlformats.org/officeDocument/2006/relationships/font" Target="fonts/Karla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1e662fec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1e662fe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d3d9540b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d3d9540b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9646a3d98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9646a3d98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62161aa4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b62161aa4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e6c83523f_0_1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e6c83523f_0_1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8" name="Google Shape;8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" name="Google Shape;9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0" name="Google Shape;10;p2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Propiedades tipográficas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5315838" y="988675"/>
            <a:ext cx="34410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a del tiempo 3 4 1">
  <p:cSld name="BLANK_1_1_1_6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720000" y="227025"/>
            <a:ext cx="77046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cuerpo 1">
  <p:cSld name="TITLE_AND_BODY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595308" y="4821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5" name="Google Shape;65;p15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" name="Google Shape;66;p15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Base de Datos - Insert, Update, Delete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7" name="Google Shape;17;p3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Propiedades tipográficas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" name="Google Shape;2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595308" y="4821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Distinct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8" name="Google Shape;2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409075" y="1256950"/>
            <a:ext cx="4938900" cy="2860200"/>
          </a:xfrm>
          <a:prstGeom prst="rect">
            <a:avLst/>
          </a:prstGeom>
        </p:spPr>
        <p:txBody>
          <a:bodyPr anchorCtr="0" anchor="t" bIns="91425" lIns="91425" spcFirstLastPara="1" rIns="18000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</a:rPr>
              <a:t>DISTINCT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Cómo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funciona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717750" y="1176675"/>
            <a:ext cx="73515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La cláusula </a:t>
            </a:r>
            <a:r>
              <a:rPr b="1"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DISTINCT </a:t>
            </a:r>
            <a: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nos devuelve </a:t>
            </a:r>
            <a:r>
              <a:rPr b="1"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valores</a:t>
            </a:r>
            <a: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únicos</a:t>
            </a:r>
            <a: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. En una tabla, una columna puede contener valores duplicados y algunas veces solo se necesita un listado con los valores diferentes. Es decir, que no aparezcan aquellos que están repetidos. </a:t>
            </a:r>
            <a:endParaRPr sz="1600">
              <a:solidFill>
                <a:srgbClr val="434343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80" name="Google Shape;80;p17"/>
          <p:cNvGrpSpPr/>
          <p:nvPr/>
        </p:nvGrpSpPr>
        <p:grpSpPr>
          <a:xfrm>
            <a:off x="732700" y="2555179"/>
            <a:ext cx="7692650" cy="676495"/>
            <a:chOff x="630644" y="2191938"/>
            <a:chExt cx="6913498" cy="530709"/>
          </a:xfrm>
        </p:grpSpPr>
        <p:sp>
          <p:nvSpPr>
            <p:cNvPr id="81" name="Google Shape;81;p17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14400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SELECT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DISTINCT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columna_1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columna_2</a:t>
              </a:r>
              <a:endParaRPr sz="12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FROM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nombre_tabla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2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82" name="Google Shape;82;p17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360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SQL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Distinct: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ejemplo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88" name="Google Shape;88;p18"/>
          <p:cNvSpPr txBox="1"/>
          <p:nvPr/>
        </p:nvSpPr>
        <p:spPr>
          <a:xfrm>
            <a:off x="717750" y="1176675"/>
            <a:ext cx="73515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Partiendo de una tabla de </a:t>
            </a:r>
            <a:r>
              <a:rPr b="1"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usuarios</a:t>
            </a:r>
            <a: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, si ejecutáramos la consulta:</a:t>
            </a:r>
            <a:endParaRPr sz="1600">
              <a:solidFill>
                <a:srgbClr val="434343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chemeClr val="lt1"/>
              </a:highlight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89" name="Google Shape;89;p18"/>
          <p:cNvGrpSpPr/>
          <p:nvPr/>
        </p:nvGrpSpPr>
        <p:grpSpPr>
          <a:xfrm>
            <a:off x="732700" y="1716918"/>
            <a:ext cx="7692650" cy="369586"/>
            <a:chOff x="630644" y="2191938"/>
            <a:chExt cx="6913498" cy="530709"/>
          </a:xfrm>
        </p:grpSpPr>
        <p:sp>
          <p:nvSpPr>
            <p:cNvPr id="90" name="Google Shape;90;p18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14400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SELECT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pais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FROM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usuarios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2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91" name="Google Shape;91;p18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360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SQL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92" name="Google Shape;92;p18"/>
          <p:cNvGrpSpPr/>
          <p:nvPr/>
        </p:nvGrpSpPr>
        <p:grpSpPr>
          <a:xfrm>
            <a:off x="732700" y="3698118"/>
            <a:ext cx="7692650" cy="369586"/>
            <a:chOff x="630644" y="2191938"/>
            <a:chExt cx="6913498" cy="530709"/>
          </a:xfrm>
        </p:grpSpPr>
        <p:sp>
          <p:nvSpPr>
            <p:cNvPr id="93" name="Google Shape;93;p18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14400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SELECT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1" lang="es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DISTINCT</a:t>
              </a:r>
              <a:r>
                <a:rPr b="1"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pais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FROM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usuarios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2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94" name="Google Shape;94;p18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360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SQL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95" name="Google Shape;95;p18"/>
          <p:cNvSpPr txBox="1"/>
          <p:nvPr/>
        </p:nvSpPr>
        <p:spPr>
          <a:xfrm>
            <a:off x="739021" y="1997425"/>
            <a:ext cx="7692600" cy="13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Obtendríamos:</a:t>
            </a:r>
            <a:endParaRPr sz="1600">
              <a:solidFill>
                <a:srgbClr val="434343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D19A66"/>
                </a:solidFill>
                <a:latin typeface="Consolas"/>
                <a:ea typeface="Consolas"/>
                <a:cs typeface="Consolas"/>
                <a:sym typeface="Consolas"/>
              </a:rPr>
              <a:t>'Perú, Perú, Argentina, Francia, Argentina'</a:t>
            </a:r>
            <a:endParaRPr>
              <a:solidFill>
                <a:srgbClr val="7EE045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rgbClr val="434343"/>
              </a:solidFill>
              <a:highlight>
                <a:schemeClr val="lt1"/>
              </a:highlight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Existen escenarios en los que vamos a necesitar obtener solo los valores </a:t>
            </a:r>
            <a:r>
              <a:rPr b="1"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distintos</a:t>
            </a:r>
            <a: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 que aparecen en una columna.</a:t>
            </a:r>
            <a:endParaRPr sz="1600">
              <a:solidFill>
                <a:srgbClr val="434343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Agregando el </a:t>
            </a:r>
            <a:r>
              <a:rPr b="1"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DISTINCT</a:t>
            </a:r>
            <a: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 en la consulta:</a:t>
            </a:r>
            <a:endParaRPr sz="1600">
              <a:solidFill>
                <a:srgbClr val="434343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727958" y="3940525"/>
            <a:ext cx="63837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Obtendríamos:</a:t>
            </a:r>
            <a:endParaRPr sz="1600">
              <a:solidFill>
                <a:srgbClr val="434343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D19A66"/>
                </a:solidFill>
                <a:latin typeface="Consolas"/>
                <a:ea typeface="Consolas"/>
                <a:cs typeface="Consolas"/>
                <a:sym typeface="Consolas"/>
              </a:rPr>
              <a:t>'Perú, Argentina, Francia'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/>
          <p:nvPr/>
        </p:nvSpPr>
        <p:spPr>
          <a:xfrm>
            <a:off x="5450937" y="1303075"/>
            <a:ext cx="3121500" cy="27753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0" lIns="90000" spcFirstLastPara="1" rIns="90000" wrap="square" tIns="0">
            <a:noAutofit/>
          </a:bodyPr>
          <a:lstStyle/>
          <a:p>
            <a:pPr indent="0" lvl="0" marL="251999" marR="25199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En este ejemplo vemos una query que </a:t>
            </a:r>
            <a:r>
              <a:rPr b="1" lang="e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pide</a:t>
            </a:r>
            <a:r>
              <a:rPr lang="e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los </a:t>
            </a:r>
            <a:r>
              <a:rPr b="1" lang="e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actores</a:t>
            </a:r>
            <a:r>
              <a:rPr lang="e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que hayan actuado en </a:t>
            </a:r>
            <a:r>
              <a:rPr b="1" lang="e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cualquier película</a:t>
            </a:r>
            <a:r>
              <a:rPr lang="e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b="1" lang="e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Harry Potter</a:t>
            </a:r>
            <a:r>
              <a:rPr lang="e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251999" marR="25199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Si no escribiéramos el </a:t>
            </a:r>
            <a:r>
              <a:rPr b="1" lang="e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DISTINCT</a:t>
            </a:r>
            <a:r>
              <a:rPr lang="e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los actores que hayan participado en más de una película, aparecerían repetidos en el resultado.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" name="Google Shape;102;p19"/>
          <p:cNvSpPr/>
          <p:nvPr/>
        </p:nvSpPr>
        <p:spPr>
          <a:xfrm>
            <a:off x="734400" y="1784354"/>
            <a:ext cx="5047200" cy="1929000"/>
          </a:xfrm>
          <a:prstGeom prst="homePlate">
            <a:avLst>
              <a:gd fmla="val 16371" name="adj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234000" spcFirstLastPara="1" rIns="91425" wrap="square" tIns="1260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DISTINCT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actors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2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first_name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2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actors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2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last_name</a:t>
            </a:r>
            <a:endParaRPr sz="1200">
              <a:solidFill>
                <a:srgbClr val="E06C7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actors</a:t>
            </a:r>
            <a:endParaRPr sz="1200">
              <a:solidFill>
                <a:srgbClr val="E06C7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INNER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actor_movie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actors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2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actor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_</a:t>
            </a:r>
            <a:r>
              <a:rPr lang="es" sz="12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movie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2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actor_id</a:t>
            </a:r>
            <a:endParaRPr sz="1200">
              <a:solidFill>
                <a:srgbClr val="E06C7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INNER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movies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movies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2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actor_movie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2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movie_id</a:t>
            </a:r>
            <a:endParaRPr sz="1200">
              <a:solidFill>
                <a:srgbClr val="E06C7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movies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2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LIKE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'%Harry Potter%'</a:t>
            </a:r>
            <a:r>
              <a:rPr lang="es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FFFFFF"/>
              </a:solidFill>
            </a:endParaRPr>
          </a:p>
        </p:txBody>
      </p:sp>
      <p:cxnSp>
        <p:nvCxnSpPr>
          <p:cNvPr id="103" name="Google Shape;103;p19"/>
          <p:cNvCxnSpPr/>
          <p:nvPr/>
        </p:nvCxnSpPr>
        <p:spPr>
          <a:xfrm>
            <a:off x="0" y="1834700"/>
            <a:ext cx="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" name="Google Shape;104;p19"/>
          <p:cNvSpPr txBox="1"/>
          <p:nvPr/>
        </p:nvSpPr>
        <p:spPr>
          <a:xfrm>
            <a:off x="735175" y="463225"/>
            <a:ext cx="30000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{código}</a:t>
            </a:r>
            <a:endParaRPr b="1" sz="3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05" name="Google Shape;105;p19"/>
          <p:cNvCxnSpPr/>
          <p:nvPr/>
        </p:nvCxnSpPr>
        <p:spPr>
          <a:xfrm>
            <a:off x="5592925" y="1784350"/>
            <a:ext cx="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9"/>
          <p:cNvCxnSpPr/>
          <p:nvPr/>
        </p:nvCxnSpPr>
        <p:spPr>
          <a:xfrm>
            <a:off x="5592925" y="1784350"/>
            <a:ext cx="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9"/>
          <p:cNvCxnSpPr/>
          <p:nvPr/>
        </p:nvCxnSpPr>
        <p:spPr>
          <a:xfrm>
            <a:off x="5530550" y="3558750"/>
            <a:ext cx="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