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jdhani"/>
      <p:regular r:id="rId19"/>
      <p:bold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C2CCC1-B961-4597-B5CB-E269EBFEE2DD}">
  <a:tblStyle styleId="{A2C2CCC1-B961-4597-B5CB-E269EBFEE2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Karl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jdhani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75245cd7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75245cd7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75245cd7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75245cd7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75245cd7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75245cd7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24c7fb1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e24c7fb1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75245cd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75245cd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75245cd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75245cd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4c5c3cf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4c5c3cf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75245cd7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75245cd7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245cd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75245cd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75245cd7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75245cd7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75245cd7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75245cd7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Joins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JOINS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 para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incluir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en el resultado aquellas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ventas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tienen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clientes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asociados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5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64" name="Google Shape;164;p25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25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67" name="Google Shape;167;p25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Creando un right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join</a:t>
            </a:r>
            <a:endParaRPr b="1" i="1" sz="18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717750" y="1111013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Para incluir aquellas ventas sin clientes basta cambiar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LEFT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JOIN por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RIGHT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JOIN. El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RIGHT JOIN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incluirá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los registros de la tabla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derecha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Si miramos la query, la tabla ventas aparece posterior a la tabla de clientes… ¡a la derecha!</a:t>
            </a:r>
            <a:endParaRPr b="1"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5" name="Google Shape;175;p26"/>
          <p:cNvGrpSpPr/>
          <p:nvPr/>
        </p:nvGrpSpPr>
        <p:grpSpPr>
          <a:xfrm>
            <a:off x="732700" y="2402807"/>
            <a:ext cx="7692650" cy="1208477"/>
            <a:chOff x="630644" y="2191938"/>
            <a:chExt cx="6913498" cy="530709"/>
          </a:xfrm>
        </p:grpSpPr>
        <p:sp>
          <p:nvSpPr>
            <p:cNvPr id="176" name="Google Shape;176;p2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fecha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RIGHT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highlight>
                    <a:srgbClr val="FFE599"/>
                  </a:highlight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endParaRPr sz="1200">
                <a:solidFill>
                  <a:srgbClr val="E06C75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cliente_id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8" name="Google Shape;178;p26"/>
          <p:cNvSpPr/>
          <p:nvPr/>
        </p:nvSpPr>
        <p:spPr>
          <a:xfrm>
            <a:off x="4188553" y="3689375"/>
            <a:ext cx="1113300" cy="1113300"/>
          </a:xfrm>
          <a:prstGeom prst="flowChartConnector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Karla"/>
                <a:ea typeface="Karla"/>
                <a:cs typeface="Karla"/>
                <a:sym typeface="Karla"/>
              </a:rPr>
              <a:t>ventas </a:t>
            </a:r>
            <a:endParaRPr sz="12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3279115" y="3689375"/>
            <a:ext cx="1113300" cy="1113300"/>
          </a:xfrm>
          <a:prstGeom prst="flowChartConnector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clientes</a:t>
            </a:r>
            <a:endParaRPr b="1" sz="12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Cruzando muchas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tablas</a:t>
            </a:r>
            <a:endParaRPr b="1" i="1" sz="18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717750" y="1111013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En el siguiente ejemplo se muestra cómo hacer cruces de muchas tablas en una misma consulta usando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joins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6" name="Google Shape;186;p27"/>
          <p:cNvGrpSpPr/>
          <p:nvPr/>
        </p:nvGrpSpPr>
        <p:grpSpPr>
          <a:xfrm>
            <a:off x="725675" y="1945528"/>
            <a:ext cx="7692650" cy="1746032"/>
            <a:chOff x="630644" y="2191938"/>
            <a:chExt cx="6913498" cy="530709"/>
          </a:xfrm>
        </p:grpSpPr>
        <p:sp>
          <p:nvSpPr>
            <p:cNvPr id="187" name="Google Shape;187;p2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fecha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INNER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cliente_id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INNER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productos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productos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producto_id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usar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joins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17750" y="1252875"/>
            <a:ext cx="73515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Además de hacer consultas dentro de una tabla, a veces es necesario hacer consultas 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distintas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tablas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y unir esos resultados con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JOINS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JOINS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dentro de otras cosas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Son más flexibles.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Su sintaxis es mucho más utilizada.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Presentan una mejor performance. 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Inner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join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717750" y="10242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INNER JOIN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hará una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cruza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entre dos tablas. Si cruzáramos las tablas de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clientes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y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ventas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y hubiese algún cliente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sin ventas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el INNER JOIN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 traería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a ese cliente como resultado.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551" y="2630311"/>
            <a:ext cx="1712450" cy="11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377880" y="2098741"/>
            <a:ext cx="1558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INNER JOIN</a:t>
            </a:r>
            <a:endParaRPr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5272166" y="2939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{A2C2CCC1-B961-4597-B5CB-E269EBFEE2DD}</a:tableStyleId>
              </a:tblPr>
              <a:tblGrid>
                <a:gridCol w="622950"/>
                <a:gridCol w="833350"/>
                <a:gridCol w="967000"/>
              </a:tblGrid>
              <a:tr h="3185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F3F3F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VENTAS</a:t>
                      </a:r>
                      <a:endParaRPr b="1" sz="1200">
                        <a:solidFill>
                          <a:srgbClr val="F3F3F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C183F"/>
                    </a:solidFill>
                  </a:tcPr>
                </a:tc>
                <a:tc hMerge="1"/>
                <a:tc hMerge="1"/>
              </a:tr>
              <a:tr h="31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b="1"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cliente_id</a:t>
                      </a:r>
                      <a:endParaRPr b="1"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fecha</a:t>
                      </a:r>
                      <a:endParaRPr b="1"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12/03/2019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22/08/2019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04/09/2019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" name="Google Shape;89;p18"/>
          <p:cNvGraphicFramePr/>
          <p:nvPr/>
        </p:nvGraphicFramePr>
        <p:xfrm>
          <a:off x="1200042" y="29395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{A2C2CCC1-B961-4597-B5CB-E269EBFEE2DD}</a:tableStyleId>
              </a:tblPr>
              <a:tblGrid>
                <a:gridCol w="323475"/>
                <a:gridCol w="848500"/>
                <a:gridCol w="748325"/>
              </a:tblGrid>
              <a:tr h="3185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F3F3F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CLIENTES</a:t>
                      </a:r>
                      <a:endParaRPr b="1" sz="1200">
                        <a:solidFill>
                          <a:srgbClr val="F3F3F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C183F"/>
                    </a:solidFill>
                  </a:tcPr>
                </a:tc>
                <a:tc hMerge="1"/>
                <a:tc hMerge="1"/>
              </a:tr>
              <a:tr h="31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b="1"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nombre</a:t>
                      </a:r>
                      <a:endParaRPr b="1"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apellido</a:t>
                      </a:r>
                      <a:endParaRPr b="1"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Juan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Perez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Clara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Sanchez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2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Marta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García</a:t>
                      </a:r>
                      <a:endParaRPr sz="10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Left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join </a:t>
            </a:r>
            <a:r>
              <a:rPr b="1" lang="es" sz="3000">
                <a:solidFill>
                  <a:srgbClr val="262831"/>
                </a:solidFill>
                <a:latin typeface="Rajdhani"/>
                <a:ea typeface="Rajdhani"/>
                <a:cs typeface="Rajdhani"/>
                <a:sym typeface="Rajdhani"/>
              </a:rPr>
              <a:t>y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Right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join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717750" y="10242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Estos tipos de JOINS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 excluyen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resultados de alguna de las dos tablas. Si hubiese clientes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sin ventas,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podríamos incluirlos en el resultado mediante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LEFT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RIGHT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JOIN.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838242" y="2466141"/>
            <a:ext cx="1558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LEFT JOIN</a:t>
            </a:r>
            <a:endParaRPr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075" y="3016525"/>
            <a:ext cx="1736845" cy="11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1417" y="3016525"/>
            <a:ext cx="1736845" cy="11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891417" y="2466141"/>
            <a:ext cx="15585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RIGHT JOIN</a:t>
            </a:r>
            <a:endParaRPr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Creando un inner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join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Antes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escribíamos: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6" name="Google Shape;106;p20"/>
          <p:cNvGrpSpPr/>
          <p:nvPr/>
        </p:nvGrpSpPr>
        <p:grpSpPr>
          <a:xfrm>
            <a:off x="732700" y="1717090"/>
            <a:ext cx="7692650" cy="627616"/>
            <a:chOff x="630644" y="2191938"/>
            <a:chExt cx="6913498" cy="530709"/>
          </a:xfrm>
        </p:grpSpPr>
        <p:sp>
          <p:nvSpPr>
            <p:cNvPr id="107" name="Google Shape;107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fecha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9" name="Google Shape;109;p20"/>
          <p:cNvSpPr txBox="1"/>
          <p:nvPr/>
        </p:nvSpPr>
        <p:spPr>
          <a:xfrm>
            <a:off x="717750" y="24720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Ahora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escribiremos: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" name="Google Shape;110;p20"/>
          <p:cNvGrpSpPr/>
          <p:nvPr/>
        </p:nvGrpSpPr>
        <p:grpSpPr>
          <a:xfrm>
            <a:off x="732700" y="3012413"/>
            <a:ext cx="7692650" cy="919878"/>
            <a:chOff x="630644" y="2191938"/>
            <a:chExt cx="6913498" cy="530709"/>
          </a:xfrm>
        </p:grpSpPr>
        <p:sp>
          <p:nvSpPr>
            <p:cNvPr id="111" name="Google Shape;111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fecha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INNER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 bien ya dimos el primer paso (que es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cruzar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ambas tablas), aún nos falta aclarar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dónde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está ese cruce. 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 decir, qué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clave primaria (PK)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 cruzará con qué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clave foránea (FK)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5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21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20" name="Google Shape;120;p2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21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23" name="Google Shape;123;p2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Creando un inner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join</a:t>
            </a:r>
            <a:endParaRPr b="1" i="1" sz="18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La sintaxis del join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 utiliza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si no que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requiere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la palabra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Es ahí en donde indicaremos el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filtro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a tener en cuenta para realizar el cruce.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Es decir, que lo que antes escribíamos en el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ahora lo escribiremos en el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1" name="Google Shape;131;p22"/>
          <p:cNvGrpSpPr/>
          <p:nvPr/>
        </p:nvGrpSpPr>
        <p:grpSpPr>
          <a:xfrm>
            <a:off x="732700" y="2860126"/>
            <a:ext cx="7692650" cy="1575728"/>
            <a:chOff x="630644" y="2191938"/>
            <a:chExt cx="6913498" cy="530709"/>
          </a:xfrm>
        </p:grpSpPr>
        <p:sp>
          <p:nvSpPr>
            <p:cNvPr id="132" name="Google Shape;132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fecha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INNER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cliente_id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 si quisiéramos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incluir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en el resultado aquellos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tengan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ventas 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asociadas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23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41" name="Google Shape;141;p23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3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44" name="Google Shape;144;p23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Creando un left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join</a:t>
            </a:r>
            <a:endParaRPr b="1" i="1" sz="18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717750" y="1111013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Para incluir aquellos clientes sin ventas basta cambiar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INNER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JOIN por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LEFT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JOIN. El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LEFT JOIN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incluirá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los registros de la primera tabla de la consulta (la tabla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izquierda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) incluso cuando no exista coincidencia con la tabla derecha.</a:t>
            </a:r>
            <a:endParaRPr b="1"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2" name="Google Shape;152;p24"/>
          <p:cNvGrpSpPr/>
          <p:nvPr/>
        </p:nvGrpSpPr>
        <p:grpSpPr>
          <a:xfrm>
            <a:off x="732700" y="2402807"/>
            <a:ext cx="7692650" cy="1208477"/>
            <a:chOff x="630644" y="2191938"/>
            <a:chExt cx="6913498" cy="530709"/>
          </a:xfrm>
        </p:grpSpPr>
        <p:sp>
          <p:nvSpPr>
            <p:cNvPr id="153" name="Google Shape;153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fecha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highlight>
                    <a:srgbClr val="FFE599"/>
                  </a:highlight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200">
                <a:solidFill>
                  <a:srgbClr val="E06C75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LEFT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JOIN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ventas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cliente_id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5" name="Google Shape;155;p24"/>
          <p:cNvSpPr/>
          <p:nvPr/>
        </p:nvSpPr>
        <p:spPr>
          <a:xfrm>
            <a:off x="3279115" y="3689375"/>
            <a:ext cx="1113300" cy="1113300"/>
          </a:xfrm>
          <a:prstGeom prst="flowChartConnector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3F3F3"/>
                </a:solidFill>
                <a:latin typeface="Karla"/>
                <a:ea typeface="Karla"/>
                <a:cs typeface="Karla"/>
                <a:sym typeface="Karla"/>
              </a:rPr>
              <a:t>clientes</a:t>
            </a:r>
            <a:endParaRPr b="1" sz="1200">
              <a:solidFill>
                <a:srgbClr val="F3F3F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4188553" y="3689375"/>
            <a:ext cx="1113300" cy="1113300"/>
          </a:xfrm>
          <a:prstGeom prst="flowChartConnector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Karla"/>
                <a:ea typeface="Karla"/>
                <a:cs typeface="Karla"/>
                <a:sym typeface="Karla"/>
              </a:rPr>
              <a:t>ventas </a:t>
            </a:r>
            <a:endParaRPr sz="12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