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pen Sans SemiBold"/>
      <p:regular r:id="rId24"/>
      <p:bold r:id="rId25"/>
      <p:italic r:id="rId26"/>
      <p:boldItalic r:id="rId27"/>
    </p:embeddedFont>
    <p:embeddedFont>
      <p:font typeface="Rajdhani"/>
      <p:regular r:id="rId28"/>
      <p:bold r:id="rId29"/>
    </p:embeddedFont>
    <p:embeddedFont>
      <p:font typeface="Open Sans Light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  <p:embeddedFont>
      <p:font typeface="Karl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italic.fntdata"/><Relationship Id="rId20" Type="http://schemas.openxmlformats.org/officeDocument/2006/relationships/slide" Target="slides/slide15.xml"/><Relationship Id="rId41" Type="http://schemas.openxmlformats.org/officeDocument/2006/relationships/font" Target="fonts/Karl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penSans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penSansSemiBold-italic.fntdata"/><Relationship Id="rId25" Type="http://schemas.openxmlformats.org/officeDocument/2006/relationships/font" Target="fonts/OpenSansSemiBold-bold.fntdata"/><Relationship Id="rId28" Type="http://schemas.openxmlformats.org/officeDocument/2006/relationships/font" Target="fonts/Rajdhani-regular.fntdata"/><Relationship Id="rId27" Type="http://schemas.openxmlformats.org/officeDocument/2006/relationships/font" Target="fonts/OpenSa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jdhani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bold.fntdata"/><Relationship Id="rId30" Type="http://schemas.openxmlformats.org/officeDocument/2006/relationships/font" Target="fonts/OpenSansLight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Light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39" Type="http://schemas.openxmlformats.org/officeDocument/2006/relationships/font" Target="fonts/Karla-bold.fntdata"/><Relationship Id="rId16" Type="http://schemas.openxmlformats.org/officeDocument/2006/relationships/slide" Target="slides/slide11.xml"/><Relationship Id="rId38" Type="http://schemas.openxmlformats.org/officeDocument/2006/relationships/font" Target="fonts/Karl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96900b12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96900b12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96900b12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96900b12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96900b12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96900b12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df5cef41b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df5cef41b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c070f4682_1_2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bc070f4682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c070f4682_1_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bc070f4682_1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c070f4682_1_5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bc070f4682_1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96900b12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96900b12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df5cef41b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df5cef41b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c070f4682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c070f4682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96900b1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96900b1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df5cef41b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df5cef41b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d3d9540b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d3d9540b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df5cef41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df5cef41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4c5c3cfa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4c5c3cfa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c070f468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c070f468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df5cef41b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df5cef41b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" name="Google Shape;10;p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95" name="Google Shape;95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08" name="Google Shape;1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Promesas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mozilla.org/es/docs/Web/JavaScript/Guide/Usar_promesas" TargetMode="External"/><Relationship Id="rId4" Type="http://schemas.openxmlformats.org/officeDocument/2006/relationships/hyperlink" Target="https://developer.mozilla.org/es/docs/Web/JavaScript/Referencia/Objetos_globales/Promise/al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6.xml"/><Relationship Id="rId5" Type="http://schemas.openxmlformats.org/officeDocument/2006/relationships/slide" Target="/ppt/slides/slide9.xml"/><Relationship Id="rId6" Type="http://schemas.openxmlformats.org/officeDocument/2006/relationships/slide" Target="/ppt/slides/slide1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Promesas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Pedidos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anidados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9" name="Google Shape;189;p39"/>
          <p:cNvSpPr txBox="1"/>
          <p:nvPr/>
        </p:nvSpPr>
        <p:spPr>
          <a:xfrm>
            <a:off x="717750" y="13290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veces los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.then()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suelen tener promesas dentro. Para resolver esto, necesitamos utilizar otro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.then()</a:t>
            </a:r>
            <a:r>
              <a:rPr lang="es" sz="1600">
                <a:solidFill>
                  <a:srgbClr val="3F3F3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que entre en ejecución una vez se resuelva el anterior.</a:t>
            </a:r>
            <a:endParaRPr sz="1800">
              <a:solidFill>
                <a:srgbClr val="3F3F3F"/>
              </a:solidFill>
              <a:highlight>
                <a:schemeClr val="lt1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90" name="Google Shape;190;p39"/>
          <p:cNvGrpSpPr/>
          <p:nvPr/>
        </p:nvGrpSpPr>
        <p:grpSpPr>
          <a:xfrm>
            <a:off x="600287" y="2445283"/>
            <a:ext cx="7942524" cy="2265569"/>
            <a:chOff x="600226" y="1034850"/>
            <a:chExt cx="7942524" cy="1996800"/>
          </a:xfrm>
        </p:grpSpPr>
        <p:sp>
          <p:nvSpPr>
            <p:cNvPr id="191" name="Google Shape;191;p39"/>
            <p:cNvSpPr txBox="1"/>
            <p:nvPr/>
          </p:nvSpPr>
          <p:spPr>
            <a:xfrm>
              <a:off x="1160350" y="1034850"/>
              <a:ext cx="7382400" cy="1996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obtenerUsuarios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.</a:t>
              </a:r>
              <a:r>
                <a:rPr lang="es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then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){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r>
                <a:rPr lang="es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filtrarDatos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})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.</a:t>
              </a:r>
              <a:r>
                <a:rPr lang="es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then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dataFiltrada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){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r>
                <a:rPr lang="es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dataFiltrada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})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2" name="Google Shape;192;p39"/>
            <p:cNvSpPr/>
            <p:nvPr/>
          </p:nvSpPr>
          <p:spPr>
            <a:xfrm>
              <a:off x="600226" y="1034850"/>
              <a:ext cx="560127" cy="1996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/>
        </p:nvSpPr>
        <p:spPr>
          <a:xfrm>
            <a:off x="597825" y="165400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¡ATENCIÓN!</a:t>
            </a:r>
            <a:endParaRPr b="1" sz="3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 importante recordar que los </a:t>
            </a:r>
            <a:r>
              <a:rPr b="1" lang="e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.then()</a:t>
            </a:r>
            <a:r>
              <a:rPr lang="e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necesitan retornar la data procesada para que pueda ser usada por otro </a:t>
            </a:r>
            <a:r>
              <a:rPr b="1" lang="e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.then()</a:t>
            </a:r>
            <a:r>
              <a:rPr lang="e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40"/>
          <p:cNvSpPr/>
          <p:nvPr/>
        </p:nvSpPr>
        <p:spPr>
          <a:xfrm>
            <a:off x="6479671" y="1818534"/>
            <a:ext cx="1912476" cy="1701337"/>
          </a:xfrm>
          <a:custGeom>
            <a:rect b="b" l="l" r="r" t="t"/>
            <a:pathLst>
              <a:path extrusionOk="0" h="25326" w="28469">
                <a:moveTo>
                  <a:pt x="14931" y="7484"/>
                </a:moveTo>
                <a:lnTo>
                  <a:pt x="15119" y="7502"/>
                </a:lnTo>
                <a:lnTo>
                  <a:pt x="15449" y="7636"/>
                </a:lnTo>
                <a:lnTo>
                  <a:pt x="15699" y="7886"/>
                </a:lnTo>
                <a:lnTo>
                  <a:pt x="15833" y="8216"/>
                </a:lnTo>
                <a:lnTo>
                  <a:pt x="15851" y="8404"/>
                </a:lnTo>
                <a:lnTo>
                  <a:pt x="15851" y="16521"/>
                </a:lnTo>
                <a:lnTo>
                  <a:pt x="15833" y="16708"/>
                </a:lnTo>
                <a:lnTo>
                  <a:pt x="15699" y="17039"/>
                </a:lnTo>
                <a:lnTo>
                  <a:pt x="15449" y="17289"/>
                </a:lnTo>
                <a:lnTo>
                  <a:pt x="15119" y="17432"/>
                </a:lnTo>
                <a:lnTo>
                  <a:pt x="14931" y="17441"/>
                </a:lnTo>
                <a:lnTo>
                  <a:pt x="13895" y="17441"/>
                </a:lnTo>
                <a:lnTo>
                  <a:pt x="13708" y="17432"/>
                </a:lnTo>
                <a:lnTo>
                  <a:pt x="13386" y="17289"/>
                </a:lnTo>
                <a:lnTo>
                  <a:pt x="13136" y="17039"/>
                </a:lnTo>
                <a:lnTo>
                  <a:pt x="12993" y="16708"/>
                </a:lnTo>
                <a:lnTo>
                  <a:pt x="12975" y="16521"/>
                </a:lnTo>
                <a:lnTo>
                  <a:pt x="12975" y="8404"/>
                </a:lnTo>
                <a:lnTo>
                  <a:pt x="12993" y="8216"/>
                </a:lnTo>
                <a:lnTo>
                  <a:pt x="13136" y="7886"/>
                </a:lnTo>
                <a:lnTo>
                  <a:pt x="13386" y="7636"/>
                </a:lnTo>
                <a:lnTo>
                  <a:pt x="13708" y="7502"/>
                </a:lnTo>
                <a:lnTo>
                  <a:pt x="13895" y="7484"/>
                </a:lnTo>
                <a:close/>
                <a:moveTo>
                  <a:pt x="15011" y="18762"/>
                </a:moveTo>
                <a:lnTo>
                  <a:pt x="15181" y="18771"/>
                </a:lnTo>
                <a:lnTo>
                  <a:pt x="15485" y="18896"/>
                </a:lnTo>
                <a:lnTo>
                  <a:pt x="15708" y="19128"/>
                </a:lnTo>
                <a:lnTo>
                  <a:pt x="15833" y="19423"/>
                </a:lnTo>
                <a:lnTo>
                  <a:pt x="15851" y="19593"/>
                </a:lnTo>
                <a:lnTo>
                  <a:pt x="15851" y="20789"/>
                </a:lnTo>
                <a:lnTo>
                  <a:pt x="15833" y="20959"/>
                </a:lnTo>
                <a:lnTo>
                  <a:pt x="15708" y="21263"/>
                </a:lnTo>
                <a:lnTo>
                  <a:pt x="15485" y="21486"/>
                </a:lnTo>
                <a:lnTo>
                  <a:pt x="15181" y="21620"/>
                </a:lnTo>
                <a:lnTo>
                  <a:pt x="15011" y="21629"/>
                </a:lnTo>
                <a:lnTo>
                  <a:pt x="13815" y="21629"/>
                </a:lnTo>
                <a:lnTo>
                  <a:pt x="13645" y="21620"/>
                </a:lnTo>
                <a:lnTo>
                  <a:pt x="13350" y="21486"/>
                </a:lnTo>
                <a:lnTo>
                  <a:pt x="13118" y="21263"/>
                </a:lnTo>
                <a:lnTo>
                  <a:pt x="12993" y="20959"/>
                </a:lnTo>
                <a:lnTo>
                  <a:pt x="12975" y="20789"/>
                </a:lnTo>
                <a:lnTo>
                  <a:pt x="12975" y="19593"/>
                </a:lnTo>
                <a:lnTo>
                  <a:pt x="12993" y="19423"/>
                </a:lnTo>
                <a:lnTo>
                  <a:pt x="13118" y="19128"/>
                </a:lnTo>
                <a:lnTo>
                  <a:pt x="13350" y="18896"/>
                </a:lnTo>
                <a:lnTo>
                  <a:pt x="13645" y="18771"/>
                </a:lnTo>
                <a:lnTo>
                  <a:pt x="13815" y="18762"/>
                </a:lnTo>
                <a:close/>
                <a:moveTo>
                  <a:pt x="13913" y="1"/>
                </a:moveTo>
                <a:lnTo>
                  <a:pt x="13431" y="108"/>
                </a:lnTo>
                <a:lnTo>
                  <a:pt x="13127" y="233"/>
                </a:lnTo>
                <a:lnTo>
                  <a:pt x="12841" y="394"/>
                </a:lnTo>
                <a:lnTo>
                  <a:pt x="12574" y="590"/>
                </a:lnTo>
                <a:lnTo>
                  <a:pt x="12324" y="831"/>
                </a:lnTo>
                <a:lnTo>
                  <a:pt x="12100" y="1117"/>
                </a:lnTo>
                <a:lnTo>
                  <a:pt x="12011" y="1278"/>
                </a:lnTo>
                <a:lnTo>
                  <a:pt x="348" y="21468"/>
                </a:lnTo>
                <a:lnTo>
                  <a:pt x="259" y="21629"/>
                </a:lnTo>
                <a:lnTo>
                  <a:pt x="125" y="21959"/>
                </a:lnTo>
                <a:lnTo>
                  <a:pt x="45" y="22298"/>
                </a:lnTo>
                <a:lnTo>
                  <a:pt x="0" y="22629"/>
                </a:lnTo>
                <a:lnTo>
                  <a:pt x="9" y="22959"/>
                </a:lnTo>
                <a:lnTo>
                  <a:pt x="54" y="23281"/>
                </a:lnTo>
                <a:lnTo>
                  <a:pt x="197" y="23754"/>
                </a:lnTo>
                <a:lnTo>
                  <a:pt x="527" y="24317"/>
                </a:lnTo>
                <a:lnTo>
                  <a:pt x="857" y="24674"/>
                </a:lnTo>
                <a:lnTo>
                  <a:pt x="1116" y="24879"/>
                </a:lnTo>
                <a:lnTo>
                  <a:pt x="1402" y="25049"/>
                </a:lnTo>
                <a:lnTo>
                  <a:pt x="1706" y="25183"/>
                </a:lnTo>
                <a:lnTo>
                  <a:pt x="2036" y="25272"/>
                </a:lnTo>
                <a:lnTo>
                  <a:pt x="2393" y="25326"/>
                </a:lnTo>
                <a:lnTo>
                  <a:pt x="26085" y="25326"/>
                </a:lnTo>
                <a:lnTo>
                  <a:pt x="26433" y="25272"/>
                </a:lnTo>
                <a:lnTo>
                  <a:pt x="26763" y="25183"/>
                </a:lnTo>
                <a:lnTo>
                  <a:pt x="27076" y="25049"/>
                </a:lnTo>
                <a:lnTo>
                  <a:pt x="27362" y="24879"/>
                </a:lnTo>
                <a:lnTo>
                  <a:pt x="27612" y="24674"/>
                </a:lnTo>
                <a:lnTo>
                  <a:pt x="27951" y="24317"/>
                </a:lnTo>
                <a:lnTo>
                  <a:pt x="28272" y="23754"/>
                </a:lnTo>
                <a:lnTo>
                  <a:pt x="28415" y="23281"/>
                </a:lnTo>
                <a:lnTo>
                  <a:pt x="28469" y="22959"/>
                </a:lnTo>
                <a:lnTo>
                  <a:pt x="28469" y="22629"/>
                </a:lnTo>
                <a:lnTo>
                  <a:pt x="28433" y="22298"/>
                </a:lnTo>
                <a:lnTo>
                  <a:pt x="28344" y="21959"/>
                </a:lnTo>
                <a:lnTo>
                  <a:pt x="28210" y="21629"/>
                </a:lnTo>
                <a:lnTo>
                  <a:pt x="28121" y="21468"/>
                </a:lnTo>
                <a:lnTo>
                  <a:pt x="16467" y="1278"/>
                </a:lnTo>
                <a:lnTo>
                  <a:pt x="16369" y="1117"/>
                </a:lnTo>
                <a:lnTo>
                  <a:pt x="16146" y="831"/>
                </a:lnTo>
                <a:lnTo>
                  <a:pt x="15904" y="590"/>
                </a:lnTo>
                <a:lnTo>
                  <a:pt x="15637" y="394"/>
                </a:lnTo>
                <a:lnTo>
                  <a:pt x="15342" y="233"/>
                </a:lnTo>
                <a:lnTo>
                  <a:pt x="15038" y="108"/>
                </a:lnTo>
                <a:lnTo>
                  <a:pt x="145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/>
          <p:nvPr/>
        </p:nvSpPr>
        <p:spPr>
          <a:xfrm>
            <a:off x="732625" y="1225625"/>
            <a:ext cx="73515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 caso de </a:t>
            </a:r>
            <a:r>
              <a:rPr lang="es" sz="1600">
                <a:solidFill>
                  <a:srgbClr val="3F3F3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obtener un resultado, se genera un error. Para esto usamos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.catch()</a:t>
            </a:r>
            <a:r>
              <a:rPr lang="es" sz="1600">
                <a:solidFill>
                  <a:srgbClr val="3F3F3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que encapsula cualquier error que pueda generarse a través de las promesas. Dentro de este método decidimos qué hacer con el error. El mismo es recibido como parámetro dentro del callback del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.catch()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 el siguiente ejemplo mostraremos el error en consola:</a:t>
            </a:r>
            <a:endParaRPr sz="2000">
              <a:solidFill>
                <a:srgbClr val="3F3F3F"/>
              </a:solidFill>
              <a:highlight>
                <a:schemeClr val="lt1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4" name="Google Shape;204;p41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.catch()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205" name="Google Shape;205;p41"/>
          <p:cNvGrpSpPr/>
          <p:nvPr/>
        </p:nvGrpSpPr>
        <p:grpSpPr>
          <a:xfrm>
            <a:off x="600299" y="2887275"/>
            <a:ext cx="7942501" cy="1927315"/>
            <a:chOff x="600226" y="1034846"/>
            <a:chExt cx="7942501" cy="1996804"/>
          </a:xfrm>
        </p:grpSpPr>
        <p:sp>
          <p:nvSpPr>
            <p:cNvPr id="206" name="Google Shape;206;p41"/>
            <p:cNvSpPr txBox="1"/>
            <p:nvPr/>
          </p:nvSpPr>
          <p:spPr>
            <a:xfrm>
              <a:off x="1160327" y="1034846"/>
              <a:ext cx="7382400" cy="1996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obtenerUsuarios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.</a:t>
              </a:r>
              <a:r>
                <a:rPr lang="es" sz="12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then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2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){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})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.</a:t>
              </a:r>
              <a:r>
                <a:rPr lang="es" sz="12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catch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2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error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){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error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})</a:t>
              </a:r>
              <a:endParaRPr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7" name="Google Shape;207;p41"/>
            <p:cNvSpPr/>
            <p:nvPr/>
          </p:nvSpPr>
          <p:spPr>
            <a:xfrm>
              <a:off x="600226" y="1034850"/>
              <a:ext cx="560100" cy="1996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33383C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Promise.all()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3" name="Google Shape;213;p42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4" name="Google Shape;214;p42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/>
          <p:nvPr>
            <p:ph type="title"/>
          </p:nvPr>
        </p:nvSpPr>
        <p:spPr>
          <a:xfrm>
            <a:off x="639400" y="522675"/>
            <a:ext cx="84279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Promise.all( )</a:t>
            </a:r>
            <a:r>
              <a:rPr b="1" lang="es" sz="3000">
                <a:solidFill>
                  <a:srgbClr val="EC183F"/>
                </a:solidFill>
                <a:highlight>
                  <a:srgbClr val="434343"/>
                </a:highlight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sz="2400">
              <a:solidFill>
                <a:srgbClr val="434343"/>
              </a:solidFill>
              <a:highlight>
                <a:srgbClr val="434343"/>
              </a:highlight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639400" y="1152075"/>
            <a:ext cx="74433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veces necesitamos que dos o más promesas se resuelvan para realizar cierta acción. Para esto usamos </a:t>
            </a:r>
            <a:r>
              <a:rPr lang="es" sz="1600">
                <a:solidFill>
                  <a:srgbClr val="434343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Promise.all()</a:t>
            </a: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 Este contendrá un array de promesas que, una vez se hayan resuelto, se ejecutará </a:t>
            </a: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 </a:t>
            </a:r>
            <a:r>
              <a:rPr lang="es" sz="1600">
                <a:solidFill>
                  <a:srgbClr val="434343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.then()</a:t>
            </a:r>
            <a:r>
              <a:rPr lang="es" sz="1600"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s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 los resultados de las mismas.</a:t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 que primero debemos hacer es guardar en variables las promesas que necesitamos obtener.</a:t>
            </a:r>
            <a:endParaRPr sz="16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1" name="Google Shape;221;p43"/>
          <p:cNvSpPr txBox="1"/>
          <p:nvPr/>
        </p:nvSpPr>
        <p:spPr>
          <a:xfrm>
            <a:off x="1106848" y="3727546"/>
            <a:ext cx="7382400" cy="760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84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43"/>
          <p:cNvSpPr/>
          <p:nvPr/>
        </p:nvSpPr>
        <p:spPr>
          <a:xfrm>
            <a:off x="5653874" y="4433676"/>
            <a:ext cx="2835600" cy="492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44000" marR="25199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Promesa de géneros</a:t>
            </a:r>
            <a:endParaRPr b="1" sz="13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43"/>
          <p:cNvSpPr/>
          <p:nvPr/>
        </p:nvSpPr>
        <p:spPr>
          <a:xfrm>
            <a:off x="1106852" y="4435639"/>
            <a:ext cx="4688400" cy="4929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promesaGeneros</a:t>
            </a: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obtenerGeneros</a:t>
            </a: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rgbClr val="E5C07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43"/>
          <p:cNvSpPr/>
          <p:nvPr/>
        </p:nvSpPr>
        <p:spPr>
          <a:xfrm>
            <a:off x="546725" y="3358659"/>
            <a:ext cx="560100" cy="1567800"/>
          </a:xfrm>
          <a:prstGeom prst="rect">
            <a:avLst/>
          </a:prstGeom>
          <a:solidFill>
            <a:srgbClr val="26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43"/>
          <p:cNvSpPr/>
          <p:nvPr/>
        </p:nvSpPr>
        <p:spPr>
          <a:xfrm>
            <a:off x="5653875" y="3358648"/>
            <a:ext cx="2835600" cy="450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44000" marR="25199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Promesa de películas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43"/>
          <p:cNvSpPr/>
          <p:nvPr/>
        </p:nvSpPr>
        <p:spPr>
          <a:xfrm>
            <a:off x="1106850" y="3358648"/>
            <a:ext cx="4688400" cy="4509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promesaPeliculas</a:t>
            </a: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obtenerPeliculas</a:t>
            </a: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rgbClr val="61A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651750" y="1329075"/>
            <a:ext cx="78405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" sz="16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 próximo paso es utilizar el método </a:t>
            </a:r>
            <a:r>
              <a:rPr lang="es" sz="1600">
                <a:solidFill>
                  <a:srgbClr val="666666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Promise.all()</a:t>
            </a:r>
            <a:r>
              <a:rPr lang="es" sz="16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que contendrá un array con las promesas que guardamos anteriormente.</a:t>
            </a:r>
            <a:endParaRPr sz="16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2" name="Google Shape;232;p44"/>
          <p:cNvSpPr txBox="1"/>
          <p:nvPr>
            <p:ph type="title"/>
          </p:nvPr>
        </p:nvSpPr>
        <p:spPr>
          <a:xfrm>
            <a:off x="648825" y="526575"/>
            <a:ext cx="8334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Promise.all()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3" name="Google Shape;233;p44"/>
          <p:cNvSpPr txBox="1"/>
          <p:nvPr/>
        </p:nvSpPr>
        <p:spPr>
          <a:xfrm>
            <a:off x="1160863" y="3007877"/>
            <a:ext cx="7382400" cy="119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84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44"/>
          <p:cNvSpPr/>
          <p:nvPr/>
        </p:nvSpPr>
        <p:spPr>
          <a:xfrm>
            <a:off x="600737" y="2638984"/>
            <a:ext cx="560100" cy="1567800"/>
          </a:xfrm>
          <a:prstGeom prst="rect">
            <a:avLst/>
          </a:prstGeom>
          <a:solidFill>
            <a:srgbClr val="26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44"/>
          <p:cNvSpPr/>
          <p:nvPr/>
        </p:nvSpPr>
        <p:spPr>
          <a:xfrm>
            <a:off x="5707800" y="2638976"/>
            <a:ext cx="2835600" cy="642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44000" marR="25199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Promesas a resolver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44"/>
          <p:cNvSpPr/>
          <p:nvPr/>
        </p:nvSpPr>
        <p:spPr>
          <a:xfrm>
            <a:off x="1160775" y="2638976"/>
            <a:ext cx="4688400" cy="6426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3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s" sz="13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promesaPeliculas</a:t>
            </a: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3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promesaGeneros</a:t>
            </a: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800">
              <a:solidFill>
                <a:srgbClr val="C678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 txBox="1"/>
          <p:nvPr>
            <p:ph idx="1" type="body"/>
          </p:nvPr>
        </p:nvSpPr>
        <p:spPr>
          <a:xfrm>
            <a:off x="590600" y="1300850"/>
            <a:ext cx="78405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" sz="1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 callback del </a:t>
            </a:r>
            <a:r>
              <a:rPr lang="es" sz="1700">
                <a:solidFill>
                  <a:srgbClr val="666666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.then()</a:t>
            </a:r>
            <a:r>
              <a:rPr lang="es" sz="1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recibe un array con los resultados de las promesas cumplidas.</a:t>
            </a:r>
            <a:endParaRPr sz="1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2" name="Google Shape;242;p45"/>
          <p:cNvSpPr txBox="1"/>
          <p:nvPr>
            <p:ph type="title"/>
          </p:nvPr>
        </p:nvSpPr>
        <p:spPr>
          <a:xfrm>
            <a:off x="587675" y="498350"/>
            <a:ext cx="8334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Promise.all()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243;p45"/>
          <p:cNvSpPr/>
          <p:nvPr/>
        </p:nvSpPr>
        <p:spPr>
          <a:xfrm>
            <a:off x="5589550" y="2872476"/>
            <a:ext cx="2892600" cy="1768915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914400" marR="25199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 </a:t>
            </a:r>
            <a:r>
              <a:rPr lang="es" sz="15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.then()</a:t>
            </a:r>
            <a:r>
              <a:rPr lang="es"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se ejecutará solo si ambas promesas se cumplieron.</a:t>
            </a:r>
            <a:endParaRPr sz="15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4" name="Google Shape;244;p45"/>
          <p:cNvSpPr/>
          <p:nvPr/>
        </p:nvSpPr>
        <p:spPr>
          <a:xfrm>
            <a:off x="1099600" y="2105469"/>
            <a:ext cx="7382400" cy="767007"/>
          </a:xfrm>
          <a:prstGeom prst="homePlate">
            <a:avLst>
              <a:gd fmla="val 0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s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promesaPeliculas</a:t>
            </a: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promesaGeneros</a:t>
            </a: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900">
              <a:solidFill>
                <a:srgbClr val="C678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45"/>
          <p:cNvSpPr/>
          <p:nvPr/>
        </p:nvSpPr>
        <p:spPr>
          <a:xfrm>
            <a:off x="1043750" y="2872475"/>
            <a:ext cx="5510100" cy="17688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i="1" lang="es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resultadoPeliculas</a:t>
            </a: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es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resultadoGeneros</a:t>
            </a: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]){</a:t>
            </a:r>
            <a:endParaRPr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resultadoPeliculas</a:t>
            </a: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resultadoGeneros</a:t>
            </a: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>
              <a:solidFill>
                <a:srgbClr val="E5C07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45"/>
          <p:cNvSpPr/>
          <p:nvPr/>
        </p:nvSpPr>
        <p:spPr>
          <a:xfrm>
            <a:off x="539550" y="2105465"/>
            <a:ext cx="560100" cy="2535923"/>
          </a:xfrm>
          <a:prstGeom prst="rect">
            <a:avLst/>
          </a:prstGeom>
          <a:solidFill>
            <a:srgbClr val="26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/>
          <p:nvPr/>
        </p:nvSpPr>
        <p:spPr>
          <a:xfrm>
            <a:off x="717750" y="930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Documentación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2" name="Google Shape;252;p46"/>
          <p:cNvSpPr/>
          <p:nvPr/>
        </p:nvSpPr>
        <p:spPr>
          <a:xfrm>
            <a:off x="3659927" y="3016139"/>
            <a:ext cx="659679" cy="1758378"/>
          </a:xfrm>
          <a:custGeom>
            <a:rect b="b" l="l" r="r" t="t"/>
            <a:pathLst>
              <a:path extrusionOk="0" h="498124" w="186878">
                <a:moveTo>
                  <a:pt x="19487" y="412622"/>
                </a:moveTo>
                <a:lnTo>
                  <a:pt x="38974" y="412622"/>
                </a:lnTo>
                <a:lnTo>
                  <a:pt x="38974" y="272162"/>
                </a:lnTo>
                <a:lnTo>
                  <a:pt x="19487" y="272162"/>
                </a:lnTo>
                <a:cubicBezTo>
                  <a:pt x="8758" y="272162"/>
                  <a:pt x="0" y="263513"/>
                  <a:pt x="0" y="252675"/>
                </a:cubicBezTo>
                <a:lnTo>
                  <a:pt x="0" y="206256"/>
                </a:lnTo>
                <a:cubicBezTo>
                  <a:pt x="0" y="195528"/>
                  <a:pt x="8758" y="186769"/>
                  <a:pt x="19487" y="186769"/>
                </a:cubicBezTo>
                <a:lnTo>
                  <a:pt x="128418" y="186769"/>
                </a:lnTo>
                <a:cubicBezTo>
                  <a:pt x="139147" y="186769"/>
                  <a:pt x="147905" y="195528"/>
                  <a:pt x="147905" y="206256"/>
                </a:cubicBezTo>
                <a:lnTo>
                  <a:pt x="147905" y="412732"/>
                </a:lnTo>
                <a:lnTo>
                  <a:pt x="167392" y="412732"/>
                </a:lnTo>
                <a:cubicBezTo>
                  <a:pt x="178121" y="412732"/>
                  <a:pt x="186879" y="421490"/>
                  <a:pt x="186879" y="432219"/>
                </a:cubicBezTo>
                <a:lnTo>
                  <a:pt x="186879" y="478637"/>
                </a:lnTo>
                <a:cubicBezTo>
                  <a:pt x="186879" y="489366"/>
                  <a:pt x="178121" y="498124"/>
                  <a:pt x="167392" y="498124"/>
                </a:cubicBezTo>
                <a:lnTo>
                  <a:pt x="19597" y="498124"/>
                </a:lnTo>
                <a:cubicBezTo>
                  <a:pt x="8868" y="498124"/>
                  <a:pt x="110" y="489366"/>
                  <a:pt x="110" y="478637"/>
                </a:cubicBezTo>
                <a:lnTo>
                  <a:pt x="110" y="432219"/>
                </a:lnTo>
                <a:cubicBezTo>
                  <a:pt x="110" y="421381"/>
                  <a:pt x="8758" y="412622"/>
                  <a:pt x="19487" y="412622"/>
                </a:cubicBezTo>
                <a:moveTo>
                  <a:pt x="93495" y="0"/>
                </a:moveTo>
                <a:cubicBezTo>
                  <a:pt x="54849" y="0"/>
                  <a:pt x="23428" y="31311"/>
                  <a:pt x="23428" y="70066"/>
                </a:cubicBezTo>
                <a:cubicBezTo>
                  <a:pt x="23428" y="108711"/>
                  <a:pt x="54739" y="140132"/>
                  <a:pt x="93495" y="140132"/>
                </a:cubicBezTo>
                <a:cubicBezTo>
                  <a:pt x="132140" y="140132"/>
                  <a:pt x="163560" y="108821"/>
                  <a:pt x="163560" y="70066"/>
                </a:cubicBezTo>
                <a:cubicBezTo>
                  <a:pt x="163450" y="31311"/>
                  <a:pt x="132140" y="0"/>
                  <a:pt x="93495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3" name="Google Shape;253;p46"/>
          <p:cNvGrpSpPr/>
          <p:nvPr/>
        </p:nvGrpSpPr>
        <p:grpSpPr>
          <a:xfrm>
            <a:off x="1804400" y="1777100"/>
            <a:ext cx="5595000" cy="2555700"/>
            <a:chOff x="1625825" y="1510775"/>
            <a:chExt cx="5595000" cy="2555700"/>
          </a:xfrm>
        </p:grpSpPr>
        <p:sp>
          <p:nvSpPr>
            <p:cNvPr id="254" name="Google Shape;254;p46"/>
            <p:cNvSpPr/>
            <p:nvPr/>
          </p:nvSpPr>
          <p:spPr>
            <a:xfrm>
              <a:off x="1625825" y="1510775"/>
              <a:ext cx="5595000" cy="25557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Para saber más sobre promesas y Promise.all(), podemos acceder a la documentación oficial de Mozilla haciendo click en los siguientes links:</a:t>
              </a:r>
              <a:endParaRPr b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u="sng">
                  <a:solidFill>
                    <a:schemeClr val="hlink"/>
                  </a:solidFill>
                  <a:latin typeface="Open Sans"/>
                  <a:ea typeface="Open Sans"/>
                  <a:cs typeface="Open Sans"/>
                  <a:sym typeface="Open Sans"/>
                  <a:hlinkClick r:id="rId3"/>
                </a:rPr>
                <a:t>Uso de promesas</a:t>
              </a:r>
              <a:endParaRPr b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u="sng">
                  <a:solidFill>
                    <a:schemeClr val="hlink"/>
                  </a:solidFill>
                  <a:latin typeface="Open Sans"/>
                  <a:ea typeface="Open Sans"/>
                  <a:cs typeface="Open Sans"/>
                  <a:sym typeface="Open Sans"/>
                  <a:hlinkClick r:id="rId4"/>
                </a:rPr>
                <a:t>Promise.all()</a:t>
              </a:r>
              <a:endParaRPr b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p46"/>
            <p:cNvSpPr/>
            <p:nvPr/>
          </p:nvSpPr>
          <p:spPr>
            <a:xfrm>
              <a:off x="1954337" y="2508873"/>
              <a:ext cx="342446" cy="498015"/>
            </a:xfrm>
            <a:custGeom>
              <a:rect b="b" l="l" r="r" t="t"/>
              <a:pathLst>
                <a:path extrusionOk="0" h="498015" w="342446">
                  <a:moveTo>
                    <a:pt x="93494" y="441963"/>
                  </a:moveTo>
                  <a:cubicBezTo>
                    <a:pt x="93494" y="448093"/>
                    <a:pt x="95355" y="454115"/>
                    <a:pt x="98749" y="459151"/>
                  </a:cubicBezTo>
                  <a:lnTo>
                    <a:pt x="115390" y="484112"/>
                  </a:lnTo>
                  <a:cubicBezTo>
                    <a:pt x="121192" y="492761"/>
                    <a:pt x="130935" y="498016"/>
                    <a:pt x="141336" y="498016"/>
                  </a:cubicBezTo>
                  <a:lnTo>
                    <a:pt x="201330" y="498016"/>
                  </a:lnTo>
                  <a:cubicBezTo>
                    <a:pt x="211730" y="498016"/>
                    <a:pt x="221474" y="492761"/>
                    <a:pt x="227276" y="484112"/>
                  </a:cubicBezTo>
                  <a:lnTo>
                    <a:pt x="243917" y="459151"/>
                  </a:lnTo>
                  <a:cubicBezTo>
                    <a:pt x="247311" y="454005"/>
                    <a:pt x="249172" y="448093"/>
                    <a:pt x="249172" y="441963"/>
                  </a:cubicBezTo>
                  <a:lnTo>
                    <a:pt x="249172" y="404631"/>
                  </a:lnTo>
                  <a:lnTo>
                    <a:pt x="93604" y="404631"/>
                  </a:lnTo>
                  <a:lnTo>
                    <a:pt x="93494" y="441963"/>
                  </a:lnTo>
                  <a:close/>
                  <a:moveTo>
                    <a:pt x="0" y="171224"/>
                  </a:moveTo>
                  <a:cubicBezTo>
                    <a:pt x="0" y="214358"/>
                    <a:pt x="15984" y="253770"/>
                    <a:pt x="42368" y="283877"/>
                  </a:cubicBezTo>
                  <a:cubicBezTo>
                    <a:pt x="58461" y="302160"/>
                    <a:pt x="83532" y="340477"/>
                    <a:pt x="93166" y="372882"/>
                  </a:cubicBezTo>
                  <a:cubicBezTo>
                    <a:pt x="93166" y="373101"/>
                    <a:pt x="93275" y="373430"/>
                    <a:pt x="93275" y="373649"/>
                  </a:cubicBezTo>
                  <a:lnTo>
                    <a:pt x="249172" y="373649"/>
                  </a:lnTo>
                  <a:cubicBezTo>
                    <a:pt x="249172" y="373430"/>
                    <a:pt x="249281" y="373101"/>
                    <a:pt x="249281" y="372882"/>
                  </a:cubicBezTo>
                  <a:cubicBezTo>
                    <a:pt x="258915" y="340586"/>
                    <a:pt x="283986" y="302269"/>
                    <a:pt x="300079" y="283877"/>
                  </a:cubicBezTo>
                  <a:cubicBezTo>
                    <a:pt x="326463" y="253770"/>
                    <a:pt x="342447" y="214358"/>
                    <a:pt x="342447" y="171224"/>
                  </a:cubicBezTo>
                  <a:cubicBezTo>
                    <a:pt x="342447" y="76526"/>
                    <a:pt x="265484" y="-218"/>
                    <a:pt x="170676" y="0"/>
                  </a:cubicBezTo>
                  <a:cubicBezTo>
                    <a:pt x="71489" y="329"/>
                    <a:pt x="0" y="80686"/>
                    <a:pt x="0" y="171224"/>
                  </a:cubicBezTo>
                  <a:moveTo>
                    <a:pt x="171224" y="93385"/>
                  </a:moveTo>
                  <a:cubicBezTo>
                    <a:pt x="128308" y="93385"/>
                    <a:pt x="93385" y="128309"/>
                    <a:pt x="93385" y="171224"/>
                  </a:cubicBezTo>
                  <a:cubicBezTo>
                    <a:pt x="93385" y="179873"/>
                    <a:pt x="86378" y="186770"/>
                    <a:pt x="77839" y="186770"/>
                  </a:cubicBezTo>
                  <a:cubicBezTo>
                    <a:pt x="69300" y="186770"/>
                    <a:pt x="62293" y="179763"/>
                    <a:pt x="62293" y="171224"/>
                  </a:cubicBezTo>
                  <a:cubicBezTo>
                    <a:pt x="62293" y="111120"/>
                    <a:pt x="111120" y="62293"/>
                    <a:pt x="171224" y="62293"/>
                  </a:cubicBezTo>
                  <a:cubicBezTo>
                    <a:pt x="179872" y="62293"/>
                    <a:pt x="186769" y="69300"/>
                    <a:pt x="186769" y="77839"/>
                  </a:cubicBezTo>
                  <a:cubicBezTo>
                    <a:pt x="186769" y="86379"/>
                    <a:pt x="179872" y="93385"/>
                    <a:pt x="171224" y="933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1"/>
          <p:cNvSpPr txBox="1"/>
          <p:nvPr/>
        </p:nvSpPr>
        <p:spPr>
          <a:xfrm>
            <a:off x="1687900" y="2259250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19" name="Google Shape;119;p31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31"/>
          <p:cNvSpPr txBox="1"/>
          <p:nvPr/>
        </p:nvSpPr>
        <p:spPr>
          <a:xfrm>
            <a:off x="3926200" y="1409500"/>
            <a:ext cx="2841300" cy="30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Pedidos asincrónicos</a:t>
            </a:r>
            <a:endParaRPr b="1" sz="2000" u="sng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.then()</a:t>
            </a:r>
            <a:endParaRPr b="1" sz="2000" u="sng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Pedidos anidados</a:t>
            </a:r>
            <a:endParaRPr b="1" sz="2000" u="sng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6"/>
              </a:rPr>
              <a:t>Promise.all()</a:t>
            </a:r>
            <a:endParaRPr b="1" sz="2000" u="sng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/>
        </p:nvSpPr>
        <p:spPr>
          <a:xfrm>
            <a:off x="1006375" y="1902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promesas 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son funciones que permiten ejecutar código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asincrónico 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 forma eficiente.</a:t>
            </a:r>
            <a:endParaRPr sz="11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6" name="Google Shape;126;p32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32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28" name="Google Shape;128;p3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32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31" name="Google Shape;131;p3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/>
          <p:nvPr/>
        </p:nvSpPr>
        <p:spPr>
          <a:xfrm>
            <a:off x="3609750" y="1495200"/>
            <a:ext cx="3711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Pedidos asincrónicos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8" name="Google Shape;138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9" name="Google Shape;139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Pedidos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asincrónicos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5" name="Google Shape;145;p34"/>
          <p:cNvSpPr txBox="1"/>
          <p:nvPr/>
        </p:nvSpPr>
        <p:spPr>
          <a:xfrm>
            <a:off x="717750" y="1405275"/>
            <a:ext cx="73515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 pedido asincrónico es un conjunto de instrucciones que se ejecutan mediante un mecanismo específico, como por ejemplo 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callback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una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promesa 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 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evento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 Esto hace posible que la respuesta sea procesada en otro momento.</a:t>
            </a:r>
            <a:endParaRPr sz="16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Como se puede inferir, su comportamiento es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 bloqueante 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ya que el pedido se ejecuta en paralelo con el resto del código.</a:t>
            </a:r>
            <a:endParaRPr sz="1600">
              <a:solidFill>
                <a:srgbClr val="3F3F3F"/>
              </a:solidFill>
              <a:highlight>
                <a:schemeClr val="lt1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.then()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2" name="Google Shape;152;p3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6"/>
          <p:cNvSpPr txBox="1"/>
          <p:nvPr/>
        </p:nvSpPr>
        <p:spPr>
          <a:xfrm>
            <a:off x="717750" y="14052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 función asincrónica devolverá un resultado, o no. Mientras tanto, el código se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sigue ejecutando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sz="16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8" name="Google Shape;158;p36"/>
          <p:cNvSpPr txBox="1"/>
          <p:nvPr/>
        </p:nvSpPr>
        <p:spPr>
          <a:xfrm>
            <a:off x="717750" y="8538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.then()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59" name="Google Shape;159;p36"/>
          <p:cNvGrpSpPr/>
          <p:nvPr/>
        </p:nvGrpSpPr>
        <p:grpSpPr>
          <a:xfrm>
            <a:off x="600226" y="2305650"/>
            <a:ext cx="7942649" cy="1999200"/>
            <a:chOff x="131400" y="2492325"/>
            <a:chExt cx="8550597" cy="1999200"/>
          </a:xfrm>
        </p:grpSpPr>
        <p:sp>
          <p:nvSpPr>
            <p:cNvPr id="160" name="Google Shape;160;p36"/>
            <p:cNvSpPr/>
            <p:nvPr/>
          </p:nvSpPr>
          <p:spPr>
            <a:xfrm>
              <a:off x="5629462" y="2492325"/>
              <a:ext cx="3052500" cy="4698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0" lIns="90000" spcFirstLastPara="1" rIns="90000" wrap="square" tIns="0">
              <a:noAutofit/>
            </a:bodyPr>
            <a:lstStyle/>
            <a:p>
              <a:pPr indent="0" lvl="0" marL="144000" marR="251998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chemeClr val="lt1"/>
                  </a:solidFill>
                  <a:latin typeface="Karla"/>
                  <a:ea typeface="Karla"/>
                  <a:cs typeface="Karla"/>
                  <a:sym typeface="Karla"/>
                </a:rPr>
                <a:t>Función asincrónica.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1" name="Google Shape;161;p36"/>
            <p:cNvSpPr/>
            <p:nvPr/>
          </p:nvSpPr>
          <p:spPr>
            <a:xfrm>
              <a:off x="734400" y="2492326"/>
              <a:ext cx="5047200" cy="469800"/>
            </a:xfrm>
            <a:prstGeom prst="homePlate">
              <a:avLst>
                <a:gd fmla="val 16371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234000" spcFirstLastPara="1" rIns="91425" wrap="square" tIns="126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3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obtenerUsuarios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62" name="Google Shape;162;p36"/>
            <p:cNvSpPr txBox="1"/>
            <p:nvPr/>
          </p:nvSpPr>
          <p:spPr>
            <a:xfrm>
              <a:off x="734397" y="2962125"/>
              <a:ext cx="7947600" cy="968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45720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3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then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3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s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){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s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3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s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data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sz="16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3" name="Google Shape;163;p36"/>
            <p:cNvSpPr/>
            <p:nvPr/>
          </p:nvSpPr>
          <p:spPr>
            <a:xfrm>
              <a:off x="5629461" y="3861425"/>
              <a:ext cx="3052500" cy="6276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0" lIns="90000" spcFirstLastPara="1" rIns="90000" wrap="square" tIns="0">
              <a:noAutofit/>
            </a:bodyPr>
            <a:lstStyle/>
            <a:p>
              <a:pPr indent="0" lvl="0" marL="144000" marR="251998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350">
                  <a:solidFill>
                    <a:schemeClr val="lt1"/>
                  </a:solidFill>
                  <a:latin typeface="Karla"/>
                  <a:ea typeface="Karla"/>
                  <a:cs typeface="Karla"/>
                  <a:sym typeface="Karla"/>
                </a:rPr>
                <a:t>Código que podría seguirse ejecutando mientras se ejecuta la promesa.</a:t>
              </a:r>
              <a:endParaRPr b="1" sz="13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4" name="Google Shape;164;p36"/>
            <p:cNvSpPr/>
            <p:nvPr/>
          </p:nvSpPr>
          <p:spPr>
            <a:xfrm>
              <a:off x="734400" y="3863925"/>
              <a:ext cx="5047200" cy="627600"/>
            </a:xfrm>
            <a:prstGeom prst="homePlate">
              <a:avLst>
                <a:gd fmla="val 16371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234000" spcFirstLastPara="1" rIns="91425" wrap="square" tIns="126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3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3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"Se sigue ejecutando!"</a:t>
              </a:r>
              <a:r>
                <a:rPr lang="es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3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5" name="Google Shape;165;p36"/>
            <p:cNvSpPr/>
            <p:nvPr/>
          </p:nvSpPr>
          <p:spPr>
            <a:xfrm>
              <a:off x="131400" y="2492325"/>
              <a:ext cx="603000" cy="1996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7"/>
          <p:cNvSpPr txBox="1"/>
          <p:nvPr/>
        </p:nvSpPr>
        <p:spPr>
          <a:xfrm>
            <a:off x="717750" y="8538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.then()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" name="Google Shape;171;p37"/>
          <p:cNvSpPr/>
          <p:nvPr/>
        </p:nvSpPr>
        <p:spPr>
          <a:xfrm>
            <a:off x="1160348" y="2153025"/>
            <a:ext cx="7382400" cy="469800"/>
          </a:xfrm>
          <a:prstGeom prst="homePlate">
            <a:avLst>
              <a:gd fmla="val 0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obtenerUsuarios</a:t>
            </a: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72" name="Google Shape;172;p37"/>
          <p:cNvSpPr txBox="1"/>
          <p:nvPr/>
        </p:nvSpPr>
        <p:spPr>
          <a:xfrm>
            <a:off x="1160350" y="2943325"/>
            <a:ext cx="7382526" cy="968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3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3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3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3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3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3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3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7F84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7"/>
          <p:cNvSpPr/>
          <p:nvPr/>
        </p:nvSpPr>
        <p:spPr>
          <a:xfrm>
            <a:off x="1160348" y="3524625"/>
            <a:ext cx="7382400" cy="627600"/>
          </a:xfrm>
          <a:prstGeom prst="homePlate">
            <a:avLst>
              <a:gd fmla="val 0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3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3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"Se sigue ejecutando!"</a:t>
            </a: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61A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37"/>
          <p:cNvSpPr/>
          <p:nvPr/>
        </p:nvSpPr>
        <p:spPr>
          <a:xfrm>
            <a:off x="5519625" y="2547525"/>
            <a:ext cx="3023100" cy="1128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44000" marR="25199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Ejecuta el console.log() SOLO SI </a:t>
            </a:r>
            <a:r>
              <a:rPr b="1" lang="es" sz="13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obtenerUsuarios() </a:t>
            </a:r>
            <a:r>
              <a:rPr lang="es" sz="13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devuelve un resultado. Este lo recibe </a:t>
            </a:r>
            <a:r>
              <a:rPr b="1" lang="es" sz="13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.then() </a:t>
            </a:r>
            <a:r>
              <a:rPr lang="es" sz="13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dentro de su callback, en este caso, en el parámetro </a:t>
            </a:r>
            <a:r>
              <a:rPr b="1" lang="es" sz="13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data</a:t>
            </a:r>
            <a:r>
              <a:rPr lang="es" sz="13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35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5" name="Google Shape;175;p37"/>
          <p:cNvSpPr/>
          <p:nvPr/>
        </p:nvSpPr>
        <p:spPr>
          <a:xfrm>
            <a:off x="600226" y="2153025"/>
            <a:ext cx="560100" cy="1996800"/>
          </a:xfrm>
          <a:prstGeom prst="rect">
            <a:avLst/>
          </a:prstGeom>
          <a:solidFill>
            <a:srgbClr val="26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37"/>
          <p:cNvSpPr/>
          <p:nvPr/>
        </p:nvSpPr>
        <p:spPr>
          <a:xfrm>
            <a:off x="1160325" y="2547450"/>
            <a:ext cx="4575600" cy="11283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3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3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3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3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3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3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3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300">
              <a:solidFill>
                <a:srgbClr val="E5C07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33383C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/>
        </p:nvSpPr>
        <p:spPr>
          <a:xfrm>
            <a:off x="3609750" y="1495200"/>
            <a:ext cx="33708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Pedidos anidados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2" name="Google Shape;182;p3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3" name="Google Shape;183;p3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