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81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729" r:id="rId3"/>
    <p:sldMasterId id="2147483730" r:id="rId4"/>
    <p:sldMasterId id="2147483731" r:id="rId5"/>
    <p:sldMasterId id="2147483732" r:id="rId6"/>
    <p:sldMasterId id="2147483733" r:id="rId7"/>
    <p:sldMasterId id="2147483734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Open Sans SemiBold"/>
      <p:regular r:id="rId24"/>
      <p:bold r:id="rId25"/>
      <p:italic r:id="rId26"/>
      <p:boldItalic r:id="rId27"/>
    </p:embeddedFont>
    <p:embeddedFont>
      <p:font typeface="Rajdhani"/>
      <p:regular r:id="rId28"/>
      <p:bold r:id="rId29"/>
    </p:embeddedFont>
    <p:embeddedFont>
      <p:font typeface="Open Sans Light"/>
      <p:regular r:id="rId30"/>
      <p:bold r:id="rId31"/>
      <p:italic r:id="rId32"/>
      <p:boldItalic r:id="rId33"/>
    </p:embeddedFont>
    <p:embeddedFont>
      <p:font typeface="Karla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font" Target="fonts/Montserrat-regular.fntdata"/><Relationship Id="rId41" Type="http://schemas.openxmlformats.org/officeDocument/2006/relationships/font" Target="fonts/OpenSans-boldItalic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OpenSansSemiBold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7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notesMaster" Target="notesMasters/notesMaster1.xml"/><Relationship Id="rId26" Type="http://schemas.openxmlformats.org/officeDocument/2006/relationships/font" Target="fonts/OpenSansSemiBold-italic.fntdata"/><Relationship Id="rId25" Type="http://schemas.openxmlformats.org/officeDocument/2006/relationships/font" Target="fonts/OpenSansSemiBold-bold.fntdata"/><Relationship Id="rId28" Type="http://schemas.openxmlformats.org/officeDocument/2006/relationships/font" Target="fonts/Rajdhani-regular.fntdata"/><Relationship Id="rId27" Type="http://schemas.openxmlformats.org/officeDocument/2006/relationships/font" Target="fonts/OpenSansSemiBold-boldItalic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font" Target="fonts/Rajdhani-bold.fntdata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font" Target="fonts/OpenSansLight-bold.fntdata"/><Relationship Id="rId30" Type="http://schemas.openxmlformats.org/officeDocument/2006/relationships/font" Target="fonts/OpenSansLight-regular.fntdata"/><Relationship Id="rId11" Type="http://schemas.openxmlformats.org/officeDocument/2006/relationships/slide" Target="slides/slide2.xml"/><Relationship Id="rId33" Type="http://schemas.openxmlformats.org/officeDocument/2006/relationships/font" Target="fonts/OpenSansLight-boldItalic.fntdata"/><Relationship Id="rId10" Type="http://schemas.openxmlformats.org/officeDocument/2006/relationships/slide" Target="slides/slide1.xml"/><Relationship Id="rId32" Type="http://schemas.openxmlformats.org/officeDocument/2006/relationships/font" Target="fonts/OpenSansLight-italic.fntdata"/><Relationship Id="rId13" Type="http://schemas.openxmlformats.org/officeDocument/2006/relationships/slide" Target="slides/slide4.xml"/><Relationship Id="rId35" Type="http://schemas.openxmlformats.org/officeDocument/2006/relationships/font" Target="fonts/Karla-bold.fntdata"/><Relationship Id="rId12" Type="http://schemas.openxmlformats.org/officeDocument/2006/relationships/slide" Target="slides/slide3.xml"/><Relationship Id="rId34" Type="http://schemas.openxmlformats.org/officeDocument/2006/relationships/font" Target="fonts/Karla-regular.fntdata"/><Relationship Id="rId15" Type="http://schemas.openxmlformats.org/officeDocument/2006/relationships/slide" Target="slides/slide6.xml"/><Relationship Id="rId37" Type="http://schemas.openxmlformats.org/officeDocument/2006/relationships/font" Target="fonts/Karla-boldItalic.fntdata"/><Relationship Id="rId14" Type="http://schemas.openxmlformats.org/officeDocument/2006/relationships/slide" Target="slides/slide5.xml"/><Relationship Id="rId36" Type="http://schemas.openxmlformats.org/officeDocument/2006/relationships/font" Target="fonts/Karla-italic.fntdata"/><Relationship Id="rId17" Type="http://schemas.openxmlformats.org/officeDocument/2006/relationships/slide" Target="slides/slide8.xml"/><Relationship Id="rId39" Type="http://schemas.openxmlformats.org/officeDocument/2006/relationships/font" Target="fonts/OpenSans-bold.fntdata"/><Relationship Id="rId16" Type="http://schemas.openxmlformats.org/officeDocument/2006/relationships/slide" Target="slides/slide7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0.xml"/><Relationship Id="rId18" Type="http://schemas.openxmlformats.org/officeDocument/2006/relationships/slide" Target="slides/slide9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bbff347abf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bbff347ab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bf1b4c448c_2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bf1b4c448c_2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bbff347abf_0_3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bbff347abf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bbff347abf_0_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bbff347abf_0_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bbff347abf_0_5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bbff347abf_0_5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bbff347abf_0_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bbff347abf_0_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bbff347abf_0_7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bbff347abf_0_7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bbff347abf_0_7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bbff347abf_0_7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bbff347abf_0_7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bbff347abf_0_7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bf1b4c448c_2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bf1b4c448c_2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8.jp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6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8.jpg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6.jpg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Relationship Id="rId2" Type="http://schemas.openxmlformats.org/officeDocument/2006/relationships/image" Target="../media/image1.png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8.jpg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6.jpg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Relationship Id="rId2" Type="http://schemas.openxmlformats.org/officeDocument/2006/relationships/image" Target="../media/image1.png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png"/></Relationships>
</file>

<file path=ppt/slideLayouts/_rels/slideLayout8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8.jpg"/><Relationship Id="rId3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11" name="Google Shape;11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648300" y="3404550"/>
            <a:ext cx="3530700" cy="1182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ig image">
  <p:cSld name="TITLE_1_2_1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59" name="Google Shape;59;p11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0" name="Google Shape;60;p11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64" name="Google Shape;64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65" name="Google Shape;65;p12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69" name="Google Shape;69;p13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200"/>
              <a:buNone/>
              <a:defRPr sz="1200"/>
            </a:lvl1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75" name="Google Shape;75;p1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76" name="Google Shape;76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" name="Google Shape;77;p1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8" name="Google Shape;78;p1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Sequelize Where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06" name="Google Shape;106;p2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7" name="Google Shape;10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10" name="Google Shape;11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pty">
  <p:cSld name="BLANK_1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5" name="Google Shape;115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6" name="Google Shape;11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19" name="Google Shape;11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22" name="Google Shape;122;p2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2" name="Google Shape;132;p2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p2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35" name="Google Shape;135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139" name="Google Shape;139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3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2" name="Google Shape;142;p3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3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44" name="Google Shape;14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147" name="Google Shape;1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3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9" name="Google Shape;149;p3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3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1" name="Google Shape;151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4" name="Google Shape;154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55" name="Google Shape;155;p32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3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p3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y Like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59" name="Google Shape;159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17" name="Google Shape;17;p4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8" name="Google Shape;18;p4"/>
          <p:cNvSpPr txBox="1"/>
          <p:nvPr>
            <p:ph type="title"/>
          </p:nvPr>
        </p:nvSpPr>
        <p:spPr>
          <a:xfrm>
            <a:off x="838350" y="1807900"/>
            <a:ext cx="53241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2" name="Google Shape;162;p3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4" name="Google Shape;16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7" name="Google Shape;167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71" name="Google Shape;171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174" name="Google Shape;17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3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178" name="Google Shape;178;p3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9" name="Google Shape;179;p3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0" name="Google Shape;180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83" name="Google Shape;18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186" name="Google Shape;186;p3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7" name="Google Shape;187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41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2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+ image">
  <p:cSld name="TITLE_1_2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23" name="Google Shape;23;p5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4" name="Google Shape;24;p5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6" name="Google Shape;196;p4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7" name="Google Shape;197;p4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4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9" name="Google Shape;199;p4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4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03" name="Google Shape;203;p4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04" name="Google Shape;204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5" name="Google Shape;205;p45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6" name="Google Shape;206;p45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45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08" name="Google Shape;208;p4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11" name="Google Shape;211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2" name="Google Shape;212;p46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3" name="Google Shape;213;p46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p46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15" name="Google Shape;215;p4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8" name="Google Shape;218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19" name="Google Shape;219;p47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47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1" name="Google Shape;221;p47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47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y Like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23" name="Google Shape;223;p4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6" name="Google Shape;226;p4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4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8" name="Google Shape;228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1" name="Google Shape;231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34" name="Google Shape;234;p5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5" name="Google Shape;2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5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238" name="Google Shape;23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5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242" name="Google Shape;242;p5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5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4" name="Google Shape;244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5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247" name="Google Shape;247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29" name="Google Shape;29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0" name="Google Shape;30;p6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841001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3673842" y="2492425"/>
            <a:ext cx="2671800" cy="243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Char char="▸"/>
              <a:defRPr/>
            </a:lvl1pPr>
            <a:lvl2pPr indent="-3302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2pPr>
            <a:lvl3pPr indent="-3302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▹"/>
              <a:defRPr/>
            </a:lvl3pPr>
            <a:lvl4pPr indent="-3302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5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5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1" name="Google Shape;251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56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57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8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58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1" name="Google Shape;261;p58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58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63" name="Google Shape;263;p5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267" name="Google Shape;267;p6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8" name="Google Shape;26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9" name="Google Shape;269;p60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0" name="Google Shape;270;p60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60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2" name="Google Shape;272;p6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  <p:sp>
        <p:nvSpPr>
          <p:cNvPr id="275" name="Google Shape;275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61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p61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61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Propiedades tipográficas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9" name="Google Shape;279;p6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2" name="Google Shape;282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3" name="Google Shape;283;p62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4" name="Google Shape;284;p62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5" name="Google Shape;285;p62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62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 y Like</a:t>
            </a:r>
            <a:endParaRPr sz="9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7" name="Google Shape;287;p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0" name="Google Shape;290;p6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1" name="Google Shape;291;p6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2" name="Google Shape;292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5" name="Google Shape;295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36" name="Google Shape;36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6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298" name="Google Shape;298;p6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9" name="Google Shape;299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  <p:sp>
        <p:nvSpPr>
          <p:cNvPr id="302" name="Google Shape;302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6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06" name="Google Shape;306;p6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07" name="Google Shape;307;p6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08" name="Google Shape;30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311" name="Google Shape;311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6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14" name="Google Shape;314;p6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15" name="Google Shape;315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71"/>
          <p:cNvSpPr txBox="1"/>
          <p:nvPr>
            <p:ph type="title"/>
          </p:nvPr>
        </p:nvSpPr>
        <p:spPr>
          <a:xfrm>
            <a:off x="5315838" y="988675"/>
            <a:ext cx="34410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inea del tiempo 3 4 1">
  <p:cSld name="BLANK_1_1_1_6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72"/>
          <p:cNvSpPr txBox="1"/>
          <p:nvPr>
            <p:ph type="title"/>
          </p:nvPr>
        </p:nvSpPr>
        <p:spPr>
          <a:xfrm>
            <a:off x="720000" y="227025"/>
            <a:ext cx="7704600" cy="8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1125" lIns="82275" spcFirstLastPara="1" rIns="82275" wrap="square" tIns="41125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183F"/>
              </a:buClr>
              <a:buSzPts val="2700"/>
              <a:buFont typeface="Rajdhani"/>
              <a:buNone/>
              <a:defRPr b="1" i="0" sz="3000" u="none" cap="none" strike="noStrike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cuerpo 1">
  <p:cSld name="TITLE_AND_BODY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3"/>
          <p:cNvSpPr txBox="1"/>
          <p:nvPr>
            <p:ph idx="12" type="sldNum"/>
          </p:nvPr>
        </p:nvSpPr>
        <p:spPr>
          <a:xfrm>
            <a:off x="8595308" y="482176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73"/>
          <p:cNvSpPr txBox="1"/>
          <p:nvPr/>
        </p:nvSpPr>
        <p:spPr>
          <a:xfrm>
            <a:off x="6900794" y="4897625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1000">
                <a:solidFill>
                  <a:srgbClr val="888888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sz="1000">
              <a:solidFill>
                <a:srgbClr val="888888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25" name="Google Shape;325;p73"/>
          <p:cNvSpPr/>
          <p:nvPr/>
        </p:nvSpPr>
        <p:spPr>
          <a:xfrm>
            <a:off x="-15600" y="4900800"/>
            <a:ext cx="9175200" cy="2427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73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90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de Datos - Insert, Update, Delete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27" name="Google Shape;327;p7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7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338" name="Google Shape;338;p7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40" name="Google Shape;40;p8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1" name="Google Shape;41;p8"/>
          <p:cNvSpPr txBox="1"/>
          <p:nvPr>
            <p:ph type="ctrTitle"/>
          </p:nvPr>
        </p:nvSpPr>
        <p:spPr>
          <a:xfrm>
            <a:off x="648300" y="1583350"/>
            <a:ext cx="3522300" cy="298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8"/>
          <p:cNvSpPr txBox="1"/>
          <p:nvPr>
            <p:ph idx="1" type="subTitle"/>
          </p:nvPr>
        </p:nvSpPr>
        <p:spPr>
          <a:xfrm>
            <a:off x="6724950" y="3494300"/>
            <a:ext cx="1906200" cy="1031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7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Char char="●"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Char char="○"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Char char="■"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3" name="Google Shape;343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6" name="Google Shape;346;p7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7" name="Google Shape;347;p7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8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352" name="Google Shape;352;p8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8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Char char="●"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Char char="○"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Char char="■"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/>
          <p:nvPr/>
        </p:nvSpPr>
        <p:spPr>
          <a:xfrm>
            <a:off x="4572000" y="-125"/>
            <a:ext cx="4572000" cy="468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Char char="●"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Char char="○"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Char char="■"/>
              <a:defRPr sz="4200"/>
            </a:lvl9pPr>
          </a:lstStyle>
          <a:p/>
        </p:txBody>
      </p:sp>
      <p:sp>
        <p:nvSpPr>
          <p:cNvPr id="358" name="Google Shape;358;p8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59" name="Google Shape;359;p8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8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8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Char char="●"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Char char="○"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Char char="■"/>
              <a:defRPr sz="12000"/>
            </a:lvl9pPr>
          </a:lstStyle>
          <a:p>
            <a:r>
              <a:t>xx%</a:t>
            </a:r>
          </a:p>
        </p:txBody>
      </p:sp>
      <p:sp>
        <p:nvSpPr>
          <p:cNvPr id="364" name="Google Shape;364;p8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45" name="Google Shape;45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6" name="Google Shape;46;p9"/>
          <p:cNvSpPr txBox="1"/>
          <p:nvPr/>
        </p:nvSpPr>
        <p:spPr>
          <a:xfrm>
            <a:off x="799645" y="16120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00"/>
              <a:buFont typeface="Arial"/>
              <a:buNone/>
            </a:pPr>
            <a:r>
              <a:rPr b="0" i="0" lang="en" sz="7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b="0" i="0" sz="7200" u="none" cap="none" strike="noStrike">
              <a:solidFill>
                <a:srgbClr val="B7B7B7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8250" y="2419350"/>
            <a:ext cx="53241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 1">
  <p:cSld name="CUSTOM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86"/>
          <p:cNvSpPr/>
          <p:nvPr/>
        </p:nvSpPr>
        <p:spPr>
          <a:xfrm>
            <a:off x="-148900" y="-94750"/>
            <a:ext cx="9488400" cy="5360100"/>
          </a:xfrm>
          <a:prstGeom prst="rect">
            <a:avLst/>
          </a:prstGeom>
          <a:solidFill>
            <a:srgbClr val="33383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8" name="Google Shape;368;p8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241700" y="2367187"/>
            <a:ext cx="2355801" cy="56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87"/>
          <p:cNvSpPr txBox="1"/>
          <p:nvPr>
            <p:ph type="title"/>
          </p:nvPr>
        </p:nvSpPr>
        <p:spPr>
          <a:xfrm>
            <a:off x="3519224" y="988675"/>
            <a:ext cx="5237700" cy="286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b="1" sz="5000">
                <a:solidFill>
                  <a:srgbClr val="FFFFFF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/>
        </p:txBody>
      </p:sp>
      <p:pic>
        <p:nvPicPr>
          <p:cNvPr id="371" name="Google Shape;371;p8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5149" y="3700742"/>
            <a:ext cx="2416852" cy="10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5098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1884100"/>
            <a:ext cx="4801500" cy="40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84100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2931575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5" name="Google Shape;55;p10"/>
          <p:cNvSpPr txBox="1"/>
          <p:nvPr>
            <p:ph idx="3" type="body"/>
          </p:nvPr>
        </p:nvSpPr>
        <p:spPr>
          <a:xfrm>
            <a:off x="5022150" y="2515375"/>
            <a:ext cx="1988700" cy="24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▹"/>
              <a:defRPr sz="1400"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7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theme" Target="../theme/theme4.xml"/><Relationship Id="rId1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6.xml"/><Relationship Id="rId13" Type="http://schemas.openxmlformats.org/officeDocument/2006/relationships/slideLayout" Target="../slideLayouts/slideLayout39.xml"/><Relationship Id="rId1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Relationship Id="rId15" Type="http://schemas.openxmlformats.org/officeDocument/2006/relationships/theme" Target="../theme/theme6.xml"/><Relationship Id="rId1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0.xml"/><Relationship Id="rId13" Type="http://schemas.openxmlformats.org/officeDocument/2006/relationships/slideLayout" Target="../slideLayouts/slideLayout53.xml"/><Relationship Id="rId12" Type="http://schemas.openxmlformats.org/officeDocument/2006/relationships/slideLayout" Target="../slideLayouts/slideLayout52.xml"/><Relationship Id="rId1" Type="http://schemas.openxmlformats.org/officeDocument/2006/relationships/slideLayout" Target="../slideLayouts/slideLayout41.xml"/><Relationship Id="rId2" Type="http://schemas.openxmlformats.org/officeDocument/2006/relationships/slideLayout" Target="../slideLayouts/slideLayout42.xml"/><Relationship Id="rId3" Type="http://schemas.openxmlformats.org/officeDocument/2006/relationships/slideLayout" Target="../slideLayouts/slideLayout4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54.xml"/><Relationship Id="rId5" Type="http://schemas.openxmlformats.org/officeDocument/2006/relationships/slideLayout" Target="../slideLayouts/slideLayout45.xml"/><Relationship Id="rId6" Type="http://schemas.openxmlformats.org/officeDocument/2006/relationships/slideLayout" Target="../slideLayouts/slideLayout46.xml"/><Relationship Id="rId7" Type="http://schemas.openxmlformats.org/officeDocument/2006/relationships/slideLayout" Target="../slideLayouts/slideLayout47.xml"/><Relationship Id="rId8" Type="http://schemas.openxmlformats.org/officeDocument/2006/relationships/slideLayout" Target="../slideLayouts/slideLayout48.xml"/></Relationships>
</file>

<file path=ppt/slideMasters/_rels/slideMaster5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64.xml"/><Relationship Id="rId13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55.xml"/><Relationship Id="rId2" Type="http://schemas.openxmlformats.org/officeDocument/2006/relationships/slideLayout" Target="../slideLayouts/slideLayout56.xml"/><Relationship Id="rId3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8.xml"/><Relationship Id="rId9" Type="http://schemas.openxmlformats.org/officeDocument/2006/relationships/slideLayout" Target="../slideLayouts/slideLayout63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68.xml"/><Relationship Id="rId5" Type="http://schemas.openxmlformats.org/officeDocument/2006/relationships/slideLayout" Target="../slideLayouts/slideLayout59.xml"/><Relationship Id="rId6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1.xml"/><Relationship Id="rId8" Type="http://schemas.openxmlformats.org/officeDocument/2006/relationships/slideLayout" Target="../slideLayouts/slideLayout62.xml"/></Relationships>
</file>

<file path=ppt/slideMasters/_rels/slideMaster6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78.xml"/><Relationship Id="rId10" Type="http://schemas.openxmlformats.org/officeDocument/2006/relationships/slideLayout" Target="../slideLayouts/slideLayout77.xml"/><Relationship Id="rId13" Type="http://schemas.openxmlformats.org/officeDocument/2006/relationships/slideLayout" Target="../slideLayouts/slideLayout80.xml"/><Relationship Id="rId12" Type="http://schemas.openxmlformats.org/officeDocument/2006/relationships/slideLayout" Target="../slideLayouts/slideLayout79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69.xml"/><Relationship Id="rId3" Type="http://schemas.openxmlformats.org/officeDocument/2006/relationships/slideLayout" Target="../slideLayouts/slideLayout70.xml"/><Relationship Id="rId4" Type="http://schemas.openxmlformats.org/officeDocument/2006/relationships/slideLayout" Target="../slideLayouts/slideLayout71.xml"/><Relationship Id="rId9" Type="http://schemas.openxmlformats.org/officeDocument/2006/relationships/slideLayout" Target="../slideLayouts/slideLayout76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81.xml"/><Relationship Id="rId5" Type="http://schemas.openxmlformats.org/officeDocument/2006/relationships/slideLayout" Target="../slideLayouts/slideLayout72.xml"/><Relationship Id="rId6" Type="http://schemas.openxmlformats.org/officeDocument/2006/relationships/slideLayout" Target="../slideLayouts/slideLayout73.xml"/><Relationship Id="rId7" Type="http://schemas.openxmlformats.org/officeDocument/2006/relationships/slideLayout" Target="../slideLayouts/slideLayout74.xml"/><Relationship Id="rId8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rgbClr val="8BC34A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1884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200"/>
              <a:buFont typeface="Montserrat"/>
              <a:buNone/>
              <a:defRPr b="1" i="0" sz="1200" u="none" cap="none" strike="noStrike">
                <a:solidFill>
                  <a:srgbClr val="B7B7B7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2495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▸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302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302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▹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302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●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○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600"/>
              <a:buFont typeface="Karla"/>
              <a:buChar char="■"/>
              <a:defRPr b="0" i="0" sz="1600" u="none" cap="none" strike="noStrike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43227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9" name="Google Shape;329;p74"/>
          <p:cNvCxnSpPr/>
          <p:nvPr/>
        </p:nvCxnSpPr>
        <p:spPr>
          <a:xfrm>
            <a:off x="719925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0" name="Google Shape;330;p74"/>
          <p:cNvCxnSpPr/>
          <p:nvPr/>
        </p:nvCxnSpPr>
        <p:spPr>
          <a:xfrm>
            <a:off x="8419950" y="-8000"/>
            <a:ext cx="8100" cy="48795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1" name="Google Shape;331;p74"/>
          <p:cNvCxnSpPr/>
          <p:nvPr/>
        </p:nvCxnSpPr>
        <p:spPr>
          <a:xfrm flipH="1" rot="10800000">
            <a:off x="-8000" y="117847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332" name="Google Shape;332;p74"/>
          <p:cNvCxnSpPr/>
          <p:nvPr/>
        </p:nvCxnSpPr>
        <p:spPr>
          <a:xfrm flipH="1" rot="10800000">
            <a:off x="-15600" y="4860825"/>
            <a:ext cx="9175200" cy="5400"/>
          </a:xfrm>
          <a:prstGeom prst="straightConnector1">
            <a:avLst/>
          </a:prstGeom>
          <a:noFill/>
          <a:ln cap="flat" cmpd="sng" w="9525">
            <a:solidFill>
              <a:srgbClr val="FCD8D6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333" name="Google Shape;333;p74"/>
          <p:cNvSpPr/>
          <p:nvPr/>
        </p:nvSpPr>
        <p:spPr>
          <a:xfrm>
            <a:off x="-15600" y="4856100"/>
            <a:ext cx="9175200" cy="332100"/>
          </a:xfrm>
          <a:prstGeom prst="rect">
            <a:avLst/>
          </a:prstGeom>
          <a:solidFill>
            <a:srgbClr val="EC183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74"/>
          <p:cNvSpPr txBox="1"/>
          <p:nvPr/>
        </p:nvSpPr>
        <p:spPr>
          <a:xfrm>
            <a:off x="111657" y="4953600"/>
            <a:ext cx="2187900" cy="13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Título del ppt</a:t>
            </a:r>
            <a:endParaRPr sz="900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35" name="Google Shape;335;p74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074225" y="4931037"/>
            <a:ext cx="764551" cy="1822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7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sequelize.org/v5/manual/querying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8"/>
          <p:cNvSpPr txBox="1"/>
          <p:nvPr>
            <p:ph type="title"/>
          </p:nvPr>
        </p:nvSpPr>
        <p:spPr>
          <a:xfrm>
            <a:off x="3409075" y="1256950"/>
            <a:ext cx="4938900" cy="2860200"/>
          </a:xfrm>
          <a:prstGeom prst="rect">
            <a:avLst/>
          </a:prstGeom>
        </p:spPr>
        <p:txBody>
          <a:bodyPr anchorCtr="0" anchor="t" bIns="91425" lIns="91425" spcFirstLastPara="1" rIns="18000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</a:rPr>
              <a:t>Where y Like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33383C"/>
        </a:solidFill>
      </p:bgPr>
    </p:bg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89"/>
          <p:cNvSpPr txBox="1"/>
          <p:nvPr/>
        </p:nvSpPr>
        <p:spPr>
          <a:xfrm>
            <a:off x="1006375" y="1717025"/>
            <a:ext cx="5529000" cy="221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A menudo queremos buscar en la base de datos, pero no queremos todos los registros, solo aquellos que cumplan una condición. Para filtrar datos usamos un objeto literal con el atributo </a:t>
            </a:r>
            <a:r>
              <a:rPr lang="en" sz="2200">
                <a:solidFill>
                  <a:schemeClr val="lt1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WHERE</a:t>
            </a:r>
            <a:r>
              <a:rPr lang="en" sz="2200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y un método de búsqueda.</a:t>
            </a:r>
            <a:endParaRPr sz="1900">
              <a:solidFill>
                <a:schemeClr val="lt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382" name="Google Shape;382;p89"/>
          <p:cNvSpPr/>
          <p:nvPr/>
        </p:nvSpPr>
        <p:spPr>
          <a:xfrm>
            <a:off x="6946594" y="1885847"/>
            <a:ext cx="1208834" cy="1757993"/>
          </a:xfrm>
          <a:custGeom>
            <a:rect b="b" l="l" r="r" t="t"/>
            <a:pathLst>
              <a:path extrusionOk="0" h="498015" w="342446">
                <a:moveTo>
                  <a:pt x="93494" y="441963"/>
                </a:moveTo>
                <a:cubicBezTo>
                  <a:pt x="93494" y="448093"/>
                  <a:pt x="95355" y="454115"/>
                  <a:pt x="98749" y="459151"/>
                </a:cubicBezTo>
                <a:lnTo>
                  <a:pt x="115390" y="484112"/>
                </a:lnTo>
                <a:cubicBezTo>
                  <a:pt x="121192" y="492761"/>
                  <a:pt x="130935" y="498016"/>
                  <a:pt x="141336" y="498016"/>
                </a:cubicBezTo>
                <a:lnTo>
                  <a:pt x="201330" y="498016"/>
                </a:lnTo>
                <a:cubicBezTo>
                  <a:pt x="211730" y="498016"/>
                  <a:pt x="221474" y="492761"/>
                  <a:pt x="227276" y="484112"/>
                </a:cubicBezTo>
                <a:lnTo>
                  <a:pt x="243917" y="459151"/>
                </a:lnTo>
                <a:cubicBezTo>
                  <a:pt x="247311" y="454005"/>
                  <a:pt x="249172" y="448093"/>
                  <a:pt x="249172" y="441963"/>
                </a:cubicBezTo>
                <a:lnTo>
                  <a:pt x="249172" y="404631"/>
                </a:lnTo>
                <a:lnTo>
                  <a:pt x="93604" y="404631"/>
                </a:lnTo>
                <a:lnTo>
                  <a:pt x="93494" y="441963"/>
                </a:lnTo>
                <a:close/>
                <a:moveTo>
                  <a:pt x="0" y="171224"/>
                </a:moveTo>
                <a:cubicBezTo>
                  <a:pt x="0" y="214358"/>
                  <a:pt x="15984" y="253770"/>
                  <a:pt x="42368" y="283877"/>
                </a:cubicBezTo>
                <a:cubicBezTo>
                  <a:pt x="58461" y="302160"/>
                  <a:pt x="83532" y="340477"/>
                  <a:pt x="93166" y="372882"/>
                </a:cubicBezTo>
                <a:cubicBezTo>
                  <a:pt x="93166" y="373101"/>
                  <a:pt x="93275" y="373430"/>
                  <a:pt x="93275" y="373649"/>
                </a:cubicBezTo>
                <a:lnTo>
                  <a:pt x="249172" y="373649"/>
                </a:lnTo>
                <a:cubicBezTo>
                  <a:pt x="249172" y="373430"/>
                  <a:pt x="249281" y="373101"/>
                  <a:pt x="249281" y="372882"/>
                </a:cubicBezTo>
                <a:cubicBezTo>
                  <a:pt x="258915" y="340586"/>
                  <a:pt x="283986" y="302269"/>
                  <a:pt x="300079" y="283877"/>
                </a:cubicBezTo>
                <a:cubicBezTo>
                  <a:pt x="326463" y="253770"/>
                  <a:pt x="342447" y="214358"/>
                  <a:pt x="342447" y="171224"/>
                </a:cubicBezTo>
                <a:cubicBezTo>
                  <a:pt x="342447" y="76526"/>
                  <a:pt x="265484" y="-218"/>
                  <a:pt x="170676" y="0"/>
                </a:cubicBezTo>
                <a:cubicBezTo>
                  <a:pt x="71489" y="329"/>
                  <a:pt x="0" y="80686"/>
                  <a:pt x="0" y="171224"/>
                </a:cubicBezTo>
                <a:moveTo>
                  <a:pt x="171224" y="93385"/>
                </a:moveTo>
                <a:cubicBezTo>
                  <a:pt x="128308" y="93385"/>
                  <a:pt x="93385" y="128309"/>
                  <a:pt x="93385" y="171224"/>
                </a:cubicBezTo>
                <a:cubicBezTo>
                  <a:pt x="93385" y="179873"/>
                  <a:pt x="86378" y="186770"/>
                  <a:pt x="77839" y="186770"/>
                </a:cubicBezTo>
                <a:cubicBezTo>
                  <a:pt x="69300" y="186770"/>
                  <a:pt x="62293" y="179763"/>
                  <a:pt x="62293" y="171224"/>
                </a:cubicBezTo>
                <a:cubicBezTo>
                  <a:pt x="62293" y="111120"/>
                  <a:pt x="111120" y="62293"/>
                  <a:pt x="171224" y="62293"/>
                </a:cubicBezTo>
                <a:cubicBezTo>
                  <a:pt x="179872" y="62293"/>
                  <a:pt x="186769" y="69300"/>
                  <a:pt x="186769" y="77839"/>
                </a:cubicBezTo>
                <a:cubicBezTo>
                  <a:pt x="186769" y="86379"/>
                  <a:pt x="179872" y="93385"/>
                  <a:pt x="171224" y="93385"/>
                </a:cubicBezTo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83" name="Google Shape;383;p89"/>
          <p:cNvGrpSpPr/>
          <p:nvPr/>
        </p:nvGrpSpPr>
        <p:grpSpPr>
          <a:xfrm>
            <a:off x="938993" y="1408423"/>
            <a:ext cx="344969" cy="308595"/>
            <a:chOff x="3016921" y="2408750"/>
            <a:chExt cx="793216" cy="709740"/>
          </a:xfrm>
        </p:grpSpPr>
        <p:sp>
          <p:nvSpPr>
            <p:cNvPr id="384" name="Google Shape;384;p89"/>
            <p:cNvSpPr/>
            <p:nvPr/>
          </p:nvSpPr>
          <p:spPr>
            <a:xfrm>
              <a:off x="3016921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89"/>
            <p:cNvSpPr/>
            <p:nvPr/>
          </p:nvSpPr>
          <p:spPr>
            <a:xfrm>
              <a:off x="347754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6" name="Google Shape;386;p89"/>
          <p:cNvGrpSpPr/>
          <p:nvPr/>
        </p:nvGrpSpPr>
        <p:grpSpPr>
          <a:xfrm rot="10800000">
            <a:off x="6360968" y="4039448"/>
            <a:ext cx="344969" cy="308595"/>
            <a:chOff x="2965350" y="2408750"/>
            <a:chExt cx="793216" cy="709740"/>
          </a:xfrm>
        </p:grpSpPr>
        <p:sp>
          <p:nvSpPr>
            <p:cNvPr id="387" name="Google Shape;387;p89"/>
            <p:cNvSpPr/>
            <p:nvPr/>
          </p:nvSpPr>
          <p:spPr>
            <a:xfrm>
              <a:off x="2965350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89"/>
            <p:cNvSpPr/>
            <p:nvPr/>
          </p:nvSpPr>
          <p:spPr>
            <a:xfrm>
              <a:off x="3425975" y="2408750"/>
              <a:ext cx="332591" cy="709740"/>
            </a:xfrm>
            <a:custGeom>
              <a:rect b="b" l="l" r="r" t="t"/>
              <a:pathLst>
                <a:path extrusionOk="0" h="85408" w="40023">
                  <a:moveTo>
                    <a:pt x="33588" y="1"/>
                  </a:moveTo>
                  <a:lnTo>
                    <a:pt x="32645" y="43"/>
                  </a:lnTo>
                  <a:lnTo>
                    <a:pt x="30843" y="472"/>
                  </a:lnTo>
                  <a:lnTo>
                    <a:pt x="29256" y="1373"/>
                  </a:lnTo>
                  <a:lnTo>
                    <a:pt x="27797" y="2703"/>
                  </a:lnTo>
                  <a:lnTo>
                    <a:pt x="27154" y="3561"/>
                  </a:lnTo>
                  <a:lnTo>
                    <a:pt x="8237" y="39680"/>
                  </a:lnTo>
                  <a:lnTo>
                    <a:pt x="6263" y="43541"/>
                  </a:lnTo>
                  <a:lnTo>
                    <a:pt x="3904" y="49160"/>
                  </a:lnTo>
                  <a:lnTo>
                    <a:pt x="2617" y="52806"/>
                  </a:lnTo>
                  <a:lnTo>
                    <a:pt x="1588" y="56324"/>
                  </a:lnTo>
                  <a:lnTo>
                    <a:pt x="815" y="59756"/>
                  </a:lnTo>
                  <a:lnTo>
                    <a:pt x="301" y="63101"/>
                  </a:lnTo>
                  <a:lnTo>
                    <a:pt x="43" y="66319"/>
                  </a:lnTo>
                  <a:lnTo>
                    <a:pt x="0" y="67906"/>
                  </a:lnTo>
                  <a:lnTo>
                    <a:pt x="0" y="78587"/>
                  </a:lnTo>
                  <a:lnTo>
                    <a:pt x="43" y="79445"/>
                  </a:lnTo>
                  <a:lnTo>
                    <a:pt x="258" y="80904"/>
                  </a:lnTo>
                  <a:lnTo>
                    <a:pt x="687" y="82190"/>
                  </a:lnTo>
                  <a:lnTo>
                    <a:pt x="1373" y="83263"/>
                  </a:lnTo>
                  <a:lnTo>
                    <a:pt x="2274" y="84121"/>
                  </a:lnTo>
                  <a:lnTo>
                    <a:pt x="3389" y="84721"/>
                  </a:lnTo>
                  <a:lnTo>
                    <a:pt x="4719" y="85150"/>
                  </a:lnTo>
                  <a:lnTo>
                    <a:pt x="6306" y="85365"/>
                  </a:lnTo>
                  <a:lnTo>
                    <a:pt x="7164" y="85408"/>
                  </a:lnTo>
                  <a:lnTo>
                    <a:pt x="32902" y="85408"/>
                  </a:lnTo>
                  <a:lnTo>
                    <a:pt x="33760" y="85365"/>
                  </a:lnTo>
                  <a:lnTo>
                    <a:pt x="35304" y="85150"/>
                  </a:lnTo>
                  <a:lnTo>
                    <a:pt x="36677" y="84721"/>
                  </a:lnTo>
                  <a:lnTo>
                    <a:pt x="37792" y="84035"/>
                  </a:lnTo>
                  <a:lnTo>
                    <a:pt x="38693" y="83134"/>
                  </a:lnTo>
                  <a:lnTo>
                    <a:pt x="39336" y="82019"/>
                  </a:lnTo>
                  <a:lnTo>
                    <a:pt x="39808" y="80689"/>
                  </a:lnTo>
                  <a:lnTo>
                    <a:pt x="40023" y="79145"/>
                  </a:lnTo>
                  <a:lnTo>
                    <a:pt x="40023" y="78244"/>
                  </a:lnTo>
                  <a:lnTo>
                    <a:pt x="40023" y="7164"/>
                  </a:lnTo>
                  <a:lnTo>
                    <a:pt x="40023" y="6263"/>
                  </a:lnTo>
                  <a:lnTo>
                    <a:pt x="39808" y="4719"/>
                  </a:lnTo>
                  <a:lnTo>
                    <a:pt x="39422" y="3389"/>
                  </a:lnTo>
                  <a:lnTo>
                    <a:pt x="38822" y="2231"/>
                  </a:lnTo>
                  <a:lnTo>
                    <a:pt x="38007" y="1373"/>
                  </a:lnTo>
                  <a:lnTo>
                    <a:pt x="37020" y="687"/>
                  </a:lnTo>
                  <a:lnTo>
                    <a:pt x="35776" y="258"/>
                  </a:lnTo>
                  <a:lnTo>
                    <a:pt x="34403" y="1"/>
                  </a:lnTo>
                  <a:close/>
                </a:path>
              </a:pathLst>
            </a:custGeom>
            <a:solidFill>
              <a:srgbClr val="EC183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3" name="Google Shape;393;p90"/>
          <p:cNvGrpSpPr/>
          <p:nvPr/>
        </p:nvGrpSpPr>
        <p:grpSpPr>
          <a:xfrm>
            <a:off x="915925" y="1855087"/>
            <a:ext cx="6846900" cy="2839671"/>
            <a:chOff x="697125" y="2191940"/>
            <a:chExt cx="6846900" cy="530710"/>
          </a:xfrm>
        </p:grpSpPr>
        <p:sp>
          <p:nvSpPr>
            <p:cNvPr id="394" name="Google Shape;394;p90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'Fiat'</a:t>
              </a:r>
              <a:endParaRPr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2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395" name="Google Shape;395;p90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396" name="Google Shape;396;p90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Where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397" name="Google Shape;397;p90"/>
          <p:cNvSpPr txBox="1"/>
          <p:nvPr/>
        </p:nvSpPr>
        <p:spPr>
          <a:xfrm>
            <a:off x="915925" y="1099050"/>
            <a:ext cx="6846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agregar una condición a la consulta, simplemente debemos pasar el atributo </a:t>
            </a:r>
            <a:r>
              <a:rPr lang="en" sz="15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where</a:t>
            </a: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al método </a:t>
            </a:r>
            <a:r>
              <a:rPr lang="en" sz="1600">
                <a:solidFill>
                  <a:srgbClr val="3F3F3F"/>
                </a:solidFill>
                <a:highlight>
                  <a:srgbClr val="D9D9D9"/>
                </a:highlight>
                <a:latin typeface="Consolas"/>
                <a:ea typeface="Consolas"/>
                <a:cs typeface="Consolas"/>
                <a:sym typeface="Consolas"/>
              </a:rPr>
              <a:t>findAll()</a:t>
            </a:r>
            <a:r>
              <a:rPr lang="en" sz="1500">
                <a:solidFill>
                  <a:srgbClr val="666666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</a:t>
            </a:r>
            <a:endParaRPr sz="1500">
              <a:solidFill>
                <a:srgbClr val="666666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2" name="Google Shape;402;p91"/>
          <p:cNvGrpSpPr/>
          <p:nvPr/>
        </p:nvGrpSpPr>
        <p:grpSpPr>
          <a:xfrm>
            <a:off x="915925" y="1641387"/>
            <a:ext cx="6846900" cy="2839671"/>
            <a:chOff x="697125" y="2191940"/>
            <a:chExt cx="6846900" cy="530710"/>
          </a:xfrm>
        </p:grpSpPr>
        <p:sp>
          <p:nvSpPr>
            <p:cNvPr id="403" name="Google Shape;403;p91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5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Auto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marca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</a:t>
              </a:r>
              <a:r>
                <a:rPr lang="en" sz="15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'Fiat'</a:t>
              </a:r>
              <a:endParaRPr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5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5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5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5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5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20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04" name="Google Shape;404;p91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05" name="Google Shape;405;p91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Where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06" name="Google Shape;406;p91"/>
          <p:cNvSpPr/>
          <p:nvPr/>
        </p:nvSpPr>
        <p:spPr>
          <a:xfrm>
            <a:off x="4701550" y="2440575"/>
            <a:ext cx="3061200" cy="1006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8" marR="251998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Dentro del </a:t>
            </a:r>
            <a:r>
              <a:rPr b="1" lang="en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">
                <a:solidFill>
                  <a:schemeClr val="lt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pasamos el atributo de acuerdo con la columna de la tabla y el valor a buscar.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07" name="Google Shape;407;p91"/>
          <p:cNvSpPr/>
          <p:nvPr/>
        </p:nvSpPr>
        <p:spPr>
          <a:xfrm>
            <a:off x="1547575" y="2440575"/>
            <a:ext cx="3591300" cy="1006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5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5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marca</a:t>
            </a:r>
            <a:r>
              <a:rPr lang="en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5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'Fiat'</a:t>
            </a:r>
            <a:endParaRPr sz="1500">
              <a:solidFill>
                <a:srgbClr val="98C379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rgbClr val="9C27B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2" name="Google Shape;412;p92"/>
          <p:cNvGrpSpPr/>
          <p:nvPr/>
        </p:nvGrpSpPr>
        <p:grpSpPr>
          <a:xfrm>
            <a:off x="915925" y="1965185"/>
            <a:ext cx="6846900" cy="2943159"/>
            <a:chOff x="697125" y="2191940"/>
            <a:chExt cx="6846900" cy="530710"/>
          </a:xfrm>
        </p:grpSpPr>
        <p:sp>
          <p:nvSpPr>
            <p:cNvPr id="413" name="Google Shape;413;p92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4271A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Post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{[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.Like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'%s%'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3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14" name="Google Shape;414;p92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15" name="Google Shape;415;p92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Like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16" name="Google Shape;416;p92"/>
          <p:cNvSpPr txBox="1"/>
          <p:nvPr/>
        </p:nvSpPr>
        <p:spPr>
          <a:xfrm>
            <a:off x="915925" y="1175250"/>
            <a:ext cx="68469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8000" spcFirstLastPara="1" rIns="91425" wrap="square" tIns="0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Para agregar condiciones a la búsqueda del </a:t>
            </a:r>
            <a:r>
              <a:rPr b="1" lang="en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Where</a:t>
            </a: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b="1" lang="en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podemos utilizar </a:t>
            </a: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los operadores que trae Sequelize. Uno de ellos es </a:t>
            </a:r>
            <a:r>
              <a:rPr b="1" lang="en" sz="1500">
                <a:solidFill>
                  <a:srgbClr val="666666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" sz="1500">
                <a:solidFill>
                  <a:srgbClr val="666666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:</a:t>
            </a:r>
            <a:endParaRPr sz="1500">
              <a:solidFill>
                <a:srgbClr val="666666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43434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" name="Google Shape;421;p93"/>
          <p:cNvGrpSpPr/>
          <p:nvPr/>
        </p:nvGrpSpPr>
        <p:grpSpPr>
          <a:xfrm>
            <a:off x="915925" y="1629410"/>
            <a:ext cx="6846900" cy="2943159"/>
            <a:chOff x="697125" y="2191940"/>
            <a:chExt cx="6846900" cy="530710"/>
          </a:xfrm>
        </p:grpSpPr>
        <p:sp>
          <p:nvSpPr>
            <p:cNvPr id="422" name="Google Shape;422;p93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4271A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equelize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Post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{[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.Like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'%s%'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3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23" name="Google Shape;423;p93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24" name="Google Shape;424;p93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Like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25" name="Google Shape;425;p93"/>
          <p:cNvSpPr/>
          <p:nvPr/>
        </p:nvSpPr>
        <p:spPr>
          <a:xfrm>
            <a:off x="4522900" y="1999325"/>
            <a:ext cx="3987000" cy="3081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Requerimos los operadores de Sequelize.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26" name="Google Shape;426;p93"/>
          <p:cNvSpPr/>
          <p:nvPr/>
        </p:nvSpPr>
        <p:spPr>
          <a:xfrm>
            <a:off x="1498325" y="2258900"/>
            <a:ext cx="2843400" cy="3081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Post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findAll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({</a:t>
            </a:r>
            <a:endParaRPr sz="13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1" name="Google Shape;431;p94"/>
          <p:cNvGrpSpPr/>
          <p:nvPr/>
        </p:nvGrpSpPr>
        <p:grpSpPr>
          <a:xfrm>
            <a:off x="931175" y="1644660"/>
            <a:ext cx="6846900" cy="2943159"/>
            <a:chOff x="697125" y="2191940"/>
            <a:chExt cx="6846900" cy="530710"/>
          </a:xfrm>
        </p:grpSpPr>
        <p:sp>
          <p:nvSpPr>
            <p:cNvPr id="432" name="Google Shape;432;p94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4271A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Post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{[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.Like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'%s%'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3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33" name="Google Shape;433;p94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34" name="Google Shape;434;p94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Like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35" name="Google Shape;435;p94"/>
          <p:cNvSpPr/>
          <p:nvPr/>
        </p:nvSpPr>
        <p:spPr>
          <a:xfrm>
            <a:off x="4688600" y="2553800"/>
            <a:ext cx="3874200" cy="8682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este caso, se filtra por la columna de apellidos. Hacemos uso del operador </a:t>
            </a:r>
            <a:r>
              <a:rPr b="1"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like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,</a:t>
            </a:r>
            <a:r>
              <a:rPr b="1" lang="en" sz="130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de la misma manera que lo 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hacíamos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en SQL.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36" name="Google Shape;436;p94"/>
          <p:cNvSpPr/>
          <p:nvPr/>
        </p:nvSpPr>
        <p:spPr>
          <a:xfrm>
            <a:off x="1538550" y="2553800"/>
            <a:ext cx="3319200" cy="8682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where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apellido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: {[</a:t>
            </a:r>
            <a:r>
              <a:rPr lang="en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Op</a:t>
            </a:r>
            <a:r>
              <a:rPr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.Like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]:</a:t>
            </a:r>
            <a:r>
              <a:rPr lang="en" sz="1300">
                <a:solidFill>
                  <a:srgbClr val="98C379"/>
                </a:solidFill>
                <a:latin typeface="Consolas"/>
                <a:ea typeface="Consolas"/>
                <a:cs typeface="Consolas"/>
                <a:sym typeface="Consolas"/>
              </a:rPr>
              <a:t>'%s%'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}</a:t>
            </a:r>
            <a:endParaRPr sz="13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" name="Google Shape;441;p95"/>
          <p:cNvGrpSpPr/>
          <p:nvPr/>
        </p:nvGrpSpPr>
        <p:grpSpPr>
          <a:xfrm>
            <a:off x="915925" y="1568360"/>
            <a:ext cx="6846900" cy="2943159"/>
            <a:chOff x="697125" y="2191940"/>
            <a:chExt cx="6846900" cy="530710"/>
          </a:xfrm>
        </p:grpSpPr>
        <p:sp>
          <p:nvSpPr>
            <p:cNvPr id="442" name="Google Shape;442;p95"/>
            <p:cNvSpPr/>
            <p:nvPr/>
          </p:nvSpPr>
          <p:spPr>
            <a:xfrm>
              <a:off x="1300125" y="2191940"/>
              <a:ext cx="6243900" cy="530700"/>
            </a:xfrm>
            <a:prstGeom prst="rect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126000" lIns="198000" spcFirstLastPara="1" rIns="18000" wrap="square" tIns="18000">
              <a:no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require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'../database/models'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4271AE"/>
                </a:solidFill>
                <a:highlight>
                  <a:srgbClr val="F5F5F5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const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=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db.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Sequelize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Post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findAll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where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45720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apellido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: {[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Op</a:t>
              </a:r>
              <a:r>
                <a:rPr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.Like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]:</a:t>
              </a:r>
              <a:r>
                <a:rPr lang="en" sz="1300">
                  <a:solidFill>
                    <a:srgbClr val="98C379"/>
                  </a:solidFill>
                  <a:latin typeface="Consolas"/>
                  <a:ea typeface="Consolas"/>
                  <a:cs typeface="Consolas"/>
                  <a:sym typeface="Consolas"/>
                </a:rPr>
                <a:t>'%s%'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</a:t>
              </a:r>
              <a:endParaRPr sz="17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</a:t>
              </a:r>
              <a:endParaRPr sz="1300">
                <a:solidFill>
                  <a:srgbClr val="4271AE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}).</a:t>
              </a:r>
              <a:r>
                <a:rPr lang="en" sz="1300">
                  <a:solidFill>
                    <a:srgbClr val="61AFEF"/>
                  </a:solidFill>
                  <a:latin typeface="Consolas"/>
                  <a:ea typeface="Consolas"/>
                  <a:cs typeface="Consolas"/>
                  <a:sym typeface="Consolas"/>
                </a:rPr>
                <a:t>then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C678DD"/>
                  </a:solidFill>
                  <a:latin typeface="Consolas"/>
                  <a:ea typeface="Consolas"/>
                  <a:cs typeface="Consolas"/>
                  <a:sym typeface="Consolas"/>
                </a:rPr>
                <a:t>=&gt;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{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lang="en" sz="1300">
                  <a:solidFill>
                    <a:srgbClr val="E5C07B"/>
                  </a:solidFill>
                  <a:latin typeface="Consolas"/>
                  <a:ea typeface="Consolas"/>
                  <a:cs typeface="Consolas"/>
                  <a:sym typeface="Consolas"/>
                </a:rPr>
                <a:t>console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.</a:t>
              </a:r>
              <a:r>
                <a:rPr lang="en" sz="1300">
                  <a:solidFill>
                    <a:srgbClr val="56B6C2"/>
                  </a:solidFill>
                  <a:latin typeface="Consolas"/>
                  <a:ea typeface="Consolas"/>
                  <a:cs typeface="Consolas"/>
                  <a:sym typeface="Consolas"/>
                </a:rPr>
                <a:t>log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(</a:t>
              </a:r>
              <a:r>
                <a:rPr i="1" lang="en" sz="1300">
                  <a:solidFill>
                    <a:srgbClr val="E06C75"/>
                  </a:solidFill>
                  <a:latin typeface="Consolas"/>
                  <a:ea typeface="Consolas"/>
                  <a:cs typeface="Consolas"/>
                  <a:sym typeface="Consolas"/>
                </a:rPr>
                <a:t>resultados</a:t>
              </a: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);</a:t>
              </a:r>
              <a:endParaRPr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>
                  <a:solidFill>
                    <a:srgbClr val="ABB2BF"/>
                  </a:solidFill>
                  <a:latin typeface="Consolas"/>
                  <a:ea typeface="Consolas"/>
                  <a:cs typeface="Consolas"/>
                  <a:sym typeface="Consolas"/>
                </a:rPr>
                <a:t>   })</a:t>
              </a:r>
              <a:endParaRPr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  <p:sp>
          <p:nvSpPr>
            <p:cNvPr id="443" name="Google Shape;443;p95"/>
            <p:cNvSpPr/>
            <p:nvPr/>
          </p:nvSpPr>
          <p:spPr>
            <a:xfrm>
              <a:off x="697125" y="2191950"/>
              <a:ext cx="603000" cy="530700"/>
            </a:xfrm>
            <a:prstGeom prst="rect">
              <a:avLst/>
            </a:prstGeom>
            <a:solidFill>
              <a:srgbClr val="26283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{}</a:t>
              </a:r>
              <a:endParaRPr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endParaRPr>
            </a:p>
          </p:txBody>
        </p:sp>
      </p:grpSp>
      <p:sp>
        <p:nvSpPr>
          <p:cNvPr id="444" name="Google Shape;444;p95"/>
          <p:cNvSpPr txBox="1"/>
          <p:nvPr/>
        </p:nvSpPr>
        <p:spPr>
          <a:xfrm>
            <a:off x="773575" y="547650"/>
            <a:ext cx="5451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rgbClr val="EC183F"/>
                </a:solidFill>
                <a:latin typeface="Rajdhani"/>
                <a:ea typeface="Rajdhani"/>
                <a:cs typeface="Rajdhani"/>
                <a:sym typeface="Rajdhani"/>
              </a:rPr>
              <a:t>Like</a:t>
            </a:r>
            <a:endParaRPr>
              <a:solidFill>
                <a:srgbClr val="EC183F"/>
              </a:solidFill>
            </a:endParaRPr>
          </a:p>
        </p:txBody>
      </p:sp>
      <p:sp>
        <p:nvSpPr>
          <p:cNvPr id="445" name="Google Shape;445;p95"/>
          <p:cNvSpPr/>
          <p:nvPr/>
        </p:nvSpPr>
        <p:spPr>
          <a:xfrm>
            <a:off x="4443675" y="3399000"/>
            <a:ext cx="3319200" cy="111240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txBody>
          <a:bodyPr anchorCtr="0" anchor="ctr" bIns="0" lIns="288000" spcFirstLastPara="1" rIns="0" wrap="square" tIns="0">
            <a:noAutofit/>
          </a:bodyPr>
          <a:lstStyle/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En este caso, los resultados de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la consulta 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serían</a:t>
            </a: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todos los apellidos que contengan la 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0" lvl="0" marL="251999" marR="251999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FFFFF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letra “s”.</a:t>
            </a:r>
            <a:endParaRPr sz="1300">
              <a:solidFill>
                <a:srgbClr val="FFFFFF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  <p:sp>
        <p:nvSpPr>
          <p:cNvPr id="446" name="Google Shape;446;p95"/>
          <p:cNvSpPr/>
          <p:nvPr/>
        </p:nvSpPr>
        <p:spPr>
          <a:xfrm>
            <a:off x="1532700" y="3399000"/>
            <a:ext cx="3319200" cy="1112400"/>
          </a:xfrm>
          <a:prstGeom prst="homePlate">
            <a:avLst>
              <a:gd fmla="val 16371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234000" spcFirstLastPara="1" rIns="91425" wrap="square" tIns="2700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}).</a:t>
            </a:r>
            <a:r>
              <a:rPr lang="en" sz="1300">
                <a:solidFill>
                  <a:srgbClr val="61AFEF"/>
                </a:solidFill>
                <a:latin typeface="Consolas"/>
                <a:ea typeface="Consolas"/>
                <a:cs typeface="Consolas"/>
                <a:sym typeface="Consolas"/>
              </a:rPr>
              <a:t>then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 sz="1300">
                <a:solidFill>
                  <a:srgbClr val="C678DD"/>
                </a:solidFill>
                <a:latin typeface="Consolas"/>
                <a:ea typeface="Consolas"/>
                <a:cs typeface="Consolas"/>
                <a:sym typeface="Consolas"/>
              </a:rPr>
              <a:t>=&gt;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300">
                <a:solidFill>
                  <a:srgbClr val="E5C07B"/>
                </a:solidFill>
                <a:latin typeface="Consolas"/>
                <a:ea typeface="Consolas"/>
                <a:cs typeface="Consolas"/>
                <a:sym typeface="Consolas"/>
              </a:rPr>
              <a:t>console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300">
                <a:solidFill>
                  <a:srgbClr val="56B6C2"/>
                </a:solidFill>
                <a:latin typeface="Consolas"/>
                <a:ea typeface="Consolas"/>
                <a:cs typeface="Consolas"/>
                <a:sym typeface="Consolas"/>
              </a:rPr>
              <a:t>log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i="1" lang="en" sz="1300">
                <a:solidFill>
                  <a:srgbClr val="E06C75"/>
                </a:solidFill>
                <a:latin typeface="Consolas"/>
                <a:ea typeface="Consolas"/>
                <a:cs typeface="Consolas"/>
                <a:sym typeface="Consolas"/>
              </a:rPr>
              <a:t>resultados</a:t>
            </a: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sz="1300">
              <a:solidFill>
                <a:srgbClr val="ABB2B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ABB2BF"/>
                </a:solidFill>
                <a:latin typeface="Consolas"/>
                <a:ea typeface="Consolas"/>
                <a:cs typeface="Consolas"/>
                <a:sym typeface="Consolas"/>
              </a:rPr>
              <a:t>   })</a:t>
            </a:r>
            <a:endParaRPr sz="1300">
              <a:solidFill>
                <a:srgbClr val="C678DD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96"/>
          <p:cNvSpPr txBox="1"/>
          <p:nvPr/>
        </p:nvSpPr>
        <p:spPr>
          <a:xfrm>
            <a:off x="717750" y="777675"/>
            <a:ext cx="7707600" cy="62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3000">
                <a:solidFill>
                  <a:srgbClr val="434343"/>
                </a:solidFill>
                <a:latin typeface="Rajdhani"/>
                <a:ea typeface="Rajdhani"/>
                <a:cs typeface="Rajdhani"/>
                <a:sym typeface="Rajdhani"/>
              </a:rPr>
              <a:t>Documentación</a:t>
            </a:r>
            <a:endParaRPr b="1" sz="2400">
              <a:solidFill>
                <a:srgbClr val="434343"/>
              </a:solidFill>
              <a:latin typeface="Rajdhani"/>
              <a:ea typeface="Rajdhani"/>
              <a:cs typeface="Rajdhani"/>
              <a:sym typeface="Rajdhani"/>
            </a:endParaRPr>
          </a:p>
        </p:txBody>
      </p:sp>
      <p:grpSp>
        <p:nvGrpSpPr>
          <p:cNvPr id="452" name="Google Shape;452;p96"/>
          <p:cNvGrpSpPr/>
          <p:nvPr/>
        </p:nvGrpSpPr>
        <p:grpSpPr>
          <a:xfrm>
            <a:off x="1905425" y="1786276"/>
            <a:ext cx="4834640" cy="1490540"/>
            <a:chOff x="1625825" y="1510772"/>
            <a:chExt cx="5595000" cy="2096400"/>
          </a:xfrm>
        </p:grpSpPr>
        <p:sp>
          <p:nvSpPr>
            <p:cNvPr id="453" name="Google Shape;453;p96"/>
            <p:cNvSpPr/>
            <p:nvPr/>
          </p:nvSpPr>
          <p:spPr>
            <a:xfrm>
              <a:off x="1625825" y="1510772"/>
              <a:ext cx="5595000" cy="2096400"/>
            </a:xfrm>
            <a:prstGeom prst="roundRect">
              <a:avLst>
                <a:gd fmla="val 16667" name="adj"/>
              </a:avLst>
            </a:prstGeom>
            <a:solidFill>
              <a:srgbClr val="434343"/>
            </a:solidFill>
            <a:ln cap="flat" cmpd="sng" w="952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82296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Para obtener más información, visite la documentación oficial haciendo click en el siguiente </a:t>
              </a:r>
              <a:r>
                <a:rPr b="1" lang="en" u="sng">
                  <a:solidFill>
                    <a:schemeClr val="hlink"/>
                  </a:solidFill>
                  <a:latin typeface="Open Sans"/>
                  <a:ea typeface="Open Sans"/>
                  <a:cs typeface="Open Sans"/>
                  <a:sym typeface="Open Sans"/>
                  <a:hlinkClick r:id="rId3"/>
                </a:rPr>
                <a:t>link</a:t>
              </a:r>
              <a:r>
                <a:rPr b="1" lang="en">
                  <a:solidFill>
                    <a:srgbClr val="F3F3F3"/>
                  </a:solidFill>
                  <a:latin typeface="Open Sans"/>
                  <a:ea typeface="Open Sans"/>
                  <a:cs typeface="Open Sans"/>
                  <a:sym typeface="Open Sans"/>
                </a:rPr>
                <a:t>.</a:t>
              </a:r>
              <a:endParaRPr b="1">
                <a:solidFill>
                  <a:srgbClr val="F3F3F3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54" name="Google Shape;454;p96"/>
            <p:cNvSpPr/>
            <p:nvPr/>
          </p:nvSpPr>
          <p:spPr>
            <a:xfrm>
              <a:off x="2037293" y="2183520"/>
              <a:ext cx="418640" cy="715897"/>
            </a:xfrm>
            <a:custGeom>
              <a:rect b="b" l="l" r="r" t="t"/>
              <a:pathLst>
                <a:path extrusionOk="0" h="498015" w="342446">
                  <a:moveTo>
                    <a:pt x="93494" y="441963"/>
                  </a:moveTo>
                  <a:cubicBezTo>
                    <a:pt x="93494" y="448093"/>
                    <a:pt x="95355" y="454115"/>
                    <a:pt x="98749" y="459151"/>
                  </a:cubicBezTo>
                  <a:lnTo>
                    <a:pt x="115390" y="484112"/>
                  </a:lnTo>
                  <a:cubicBezTo>
                    <a:pt x="121192" y="492761"/>
                    <a:pt x="130935" y="498016"/>
                    <a:pt x="141336" y="498016"/>
                  </a:cubicBezTo>
                  <a:lnTo>
                    <a:pt x="201330" y="498016"/>
                  </a:lnTo>
                  <a:cubicBezTo>
                    <a:pt x="211730" y="498016"/>
                    <a:pt x="221474" y="492761"/>
                    <a:pt x="227276" y="484112"/>
                  </a:cubicBezTo>
                  <a:lnTo>
                    <a:pt x="243917" y="459151"/>
                  </a:lnTo>
                  <a:cubicBezTo>
                    <a:pt x="247311" y="454005"/>
                    <a:pt x="249172" y="448093"/>
                    <a:pt x="249172" y="441963"/>
                  </a:cubicBezTo>
                  <a:lnTo>
                    <a:pt x="249172" y="404631"/>
                  </a:lnTo>
                  <a:lnTo>
                    <a:pt x="93604" y="404631"/>
                  </a:lnTo>
                  <a:lnTo>
                    <a:pt x="93494" y="441963"/>
                  </a:lnTo>
                  <a:close/>
                  <a:moveTo>
                    <a:pt x="0" y="171224"/>
                  </a:moveTo>
                  <a:cubicBezTo>
                    <a:pt x="0" y="214358"/>
                    <a:pt x="15984" y="253770"/>
                    <a:pt x="42368" y="283877"/>
                  </a:cubicBezTo>
                  <a:cubicBezTo>
                    <a:pt x="58461" y="302160"/>
                    <a:pt x="83532" y="340477"/>
                    <a:pt x="93166" y="372882"/>
                  </a:cubicBezTo>
                  <a:cubicBezTo>
                    <a:pt x="93166" y="373101"/>
                    <a:pt x="93275" y="373430"/>
                    <a:pt x="93275" y="373649"/>
                  </a:cubicBezTo>
                  <a:lnTo>
                    <a:pt x="249172" y="373649"/>
                  </a:lnTo>
                  <a:cubicBezTo>
                    <a:pt x="249172" y="373430"/>
                    <a:pt x="249281" y="373101"/>
                    <a:pt x="249281" y="372882"/>
                  </a:cubicBezTo>
                  <a:cubicBezTo>
                    <a:pt x="258915" y="340586"/>
                    <a:pt x="283986" y="302269"/>
                    <a:pt x="300079" y="283877"/>
                  </a:cubicBezTo>
                  <a:cubicBezTo>
                    <a:pt x="326463" y="253770"/>
                    <a:pt x="342447" y="214358"/>
                    <a:pt x="342447" y="171224"/>
                  </a:cubicBezTo>
                  <a:cubicBezTo>
                    <a:pt x="342447" y="76526"/>
                    <a:pt x="265484" y="-218"/>
                    <a:pt x="170676" y="0"/>
                  </a:cubicBezTo>
                  <a:cubicBezTo>
                    <a:pt x="71489" y="329"/>
                    <a:pt x="0" y="80686"/>
                    <a:pt x="0" y="171224"/>
                  </a:cubicBezTo>
                  <a:moveTo>
                    <a:pt x="171224" y="93385"/>
                  </a:moveTo>
                  <a:cubicBezTo>
                    <a:pt x="128308" y="93385"/>
                    <a:pt x="93385" y="128309"/>
                    <a:pt x="93385" y="171224"/>
                  </a:cubicBezTo>
                  <a:cubicBezTo>
                    <a:pt x="93385" y="179873"/>
                    <a:pt x="86378" y="186770"/>
                    <a:pt x="77839" y="186770"/>
                  </a:cubicBezTo>
                  <a:cubicBezTo>
                    <a:pt x="69300" y="186770"/>
                    <a:pt x="62293" y="179763"/>
                    <a:pt x="62293" y="171224"/>
                  </a:cubicBezTo>
                  <a:cubicBezTo>
                    <a:pt x="62293" y="111120"/>
                    <a:pt x="111120" y="62293"/>
                    <a:pt x="171224" y="62293"/>
                  </a:cubicBezTo>
                  <a:cubicBezTo>
                    <a:pt x="179872" y="62293"/>
                    <a:pt x="186769" y="69300"/>
                    <a:pt x="186769" y="77839"/>
                  </a:cubicBezTo>
                  <a:cubicBezTo>
                    <a:pt x="186769" y="86379"/>
                    <a:pt x="179872" y="93385"/>
                    <a:pt x="171224" y="93385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Cadwal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