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2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embeddedFontLst>
    <p:embeddedFont>
      <p:font typeface="Rajdhani"/>
      <p:regular r:id="rId15"/>
      <p:bold r:id="rId16"/>
    </p:embeddedFont>
    <p:embeddedFont>
      <p:font typeface="Open Sans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ajdhani-regular.fntdata"/><Relationship Id="rId14" Type="http://schemas.openxmlformats.org/officeDocument/2006/relationships/slide" Target="slides/slide10.xml"/><Relationship Id="rId17" Type="http://schemas.openxmlformats.org/officeDocument/2006/relationships/font" Target="fonts/OpenSans-regular.fntdata"/><Relationship Id="rId16" Type="http://schemas.openxmlformats.org/officeDocument/2006/relationships/font" Target="fonts/Rajdhani-bold.fntdata"/><Relationship Id="rId5" Type="http://schemas.openxmlformats.org/officeDocument/2006/relationships/slide" Target="slides/slide1.xml"/><Relationship Id="rId19" Type="http://schemas.openxmlformats.org/officeDocument/2006/relationships/font" Target="fonts/OpenSans-italic.fntdata"/><Relationship Id="rId6" Type="http://schemas.openxmlformats.org/officeDocument/2006/relationships/slide" Target="slides/slide2.xml"/><Relationship Id="rId18" Type="http://schemas.openxmlformats.org/officeDocument/2006/relationships/font" Target="fonts/OpenSans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91e662fecd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91e662fec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8e6c83523f_0_1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8e6c83523f_0_1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d3d9540bc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d3d9540bc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b4c5c3cfa0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b4c5c3cfa0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aaf58f48da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aaf58f48d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b62161aa4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b62161aa4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b62161aa4a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b62161aa4a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b62161aa4a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b62161aa4a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b62161aa4a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b62161aa4a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b62161aa4a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b62161aa4a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/>
        </p:txBody>
      </p:sp>
      <p:sp>
        <p:nvSpPr>
          <p:cNvPr id="8" name="Google Shape;8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9" name="Google Shape;9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0" name="Google Shape;10;p2"/>
          <p:cNvSpPr txBox="1"/>
          <p:nvPr/>
        </p:nvSpPr>
        <p:spPr>
          <a:xfrm>
            <a:off x="6900794" y="4897625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sz="1000">
              <a:solidFill>
                <a:srgbClr val="88888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" name="Google Shape;11;p2"/>
          <p:cNvSpPr/>
          <p:nvPr/>
        </p:nvSpPr>
        <p:spPr>
          <a:xfrm>
            <a:off x="-15600" y="4900800"/>
            <a:ext cx="9175200" cy="2427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Propiedades tipográficas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3" name="Google Shape;13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/>
          <p:nvPr>
            <p:ph type="title"/>
          </p:nvPr>
        </p:nvSpPr>
        <p:spPr>
          <a:xfrm>
            <a:off x="5315838" y="988675"/>
            <a:ext cx="3441000" cy="28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inea del tiempo 3 4 1">
  <p:cSld name="BLANK_1_1_1_6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720000" y="227025"/>
            <a:ext cx="77046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cuerpo 1">
  <p:cSld name="TITLE_AND_BODY_1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>
            <p:ph idx="12" type="sldNum"/>
          </p:nvPr>
        </p:nvSpPr>
        <p:spPr>
          <a:xfrm>
            <a:off x="8595308" y="482176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65" name="Google Shape;65;p15"/>
          <p:cNvSpPr txBox="1"/>
          <p:nvPr/>
        </p:nvSpPr>
        <p:spPr>
          <a:xfrm>
            <a:off x="6900794" y="4897625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sz="1000">
              <a:solidFill>
                <a:srgbClr val="88888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6" name="Google Shape;66;p15"/>
          <p:cNvSpPr/>
          <p:nvPr/>
        </p:nvSpPr>
        <p:spPr>
          <a:xfrm>
            <a:off x="-15600" y="4900800"/>
            <a:ext cx="9175200" cy="2427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5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9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Base de Datos - Insert, Update, Delete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7" name="Google Shape;17;p3"/>
          <p:cNvSpPr txBox="1"/>
          <p:nvPr/>
        </p:nvSpPr>
        <p:spPr>
          <a:xfrm>
            <a:off x="6900794" y="4897625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sz="1000">
              <a:solidFill>
                <a:srgbClr val="88888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" name="Google Shape;18;p3"/>
          <p:cNvSpPr/>
          <p:nvPr/>
        </p:nvSpPr>
        <p:spPr>
          <a:xfrm>
            <a:off x="-15600" y="4900800"/>
            <a:ext cx="9175200" cy="2427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3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9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Propiedades tipográficas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0" name="Google Shape;20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595308" y="482176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25" name="Google Shape;25;p4"/>
          <p:cNvSpPr txBox="1"/>
          <p:nvPr/>
        </p:nvSpPr>
        <p:spPr>
          <a:xfrm>
            <a:off x="6900794" y="4897625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sz="1000">
              <a:solidFill>
                <a:srgbClr val="88888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" name="Google Shape;26;p4"/>
          <p:cNvSpPr/>
          <p:nvPr/>
        </p:nvSpPr>
        <p:spPr>
          <a:xfrm>
            <a:off x="-15600" y="4900800"/>
            <a:ext cx="9175200" cy="2427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9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Limit y offset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8" name="Google Shape;28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/>
        </p:txBody>
      </p:sp>
      <p:sp>
        <p:nvSpPr>
          <p:cNvPr id="52" name="Google Shape;52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409075" y="1256950"/>
            <a:ext cx="4938900" cy="2860200"/>
          </a:xfrm>
          <a:prstGeom prst="rect">
            <a:avLst/>
          </a:prstGeom>
        </p:spPr>
        <p:txBody>
          <a:bodyPr anchorCtr="0" anchor="t" bIns="91425" lIns="91425" spcFirstLastPara="1" rIns="18000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lt1"/>
                </a:solidFill>
              </a:rPr>
              <a:t>Limit y offset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717750" y="5490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30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Limit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717750" y="1176675"/>
            <a:ext cx="7351500" cy="6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434343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Su funcionalidad es la de </a:t>
            </a:r>
            <a:r>
              <a:rPr b="1" lang="es" sz="1600">
                <a:solidFill>
                  <a:srgbClr val="434343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limitar el número de filas</a:t>
            </a:r>
            <a:r>
              <a:rPr lang="es" sz="1600">
                <a:solidFill>
                  <a:srgbClr val="434343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 (registros/resultados) devueltas en las consultas SELECT. También establece el </a:t>
            </a:r>
            <a:r>
              <a:rPr b="1" lang="es" sz="1600">
                <a:solidFill>
                  <a:srgbClr val="434343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número máximo</a:t>
            </a:r>
            <a:r>
              <a:rPr lang="es" sz="1600">
                <a:solidFill>
                  <a:srgbClr val="434343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 de registros a eliminar con DELETE.</a:t>
            </a:r>
            <a:endParaRPr sz="1600">
              <a:solidFill>
                <a:srgbClr val="434343"/>
              </a:solidFill>
              <a:highlight>
                <a:schemeClr val="lt1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80" name="Google Shape;80;p17"/>
          <p:cNvGrpSpPr/>
          <p:nvPr/>
        </p:nvGrpSpPr>
        <p:grpSpPr>
          <a:xfrm>
            <a:off x="732700" y="2555202"/>
            <a:ext cx="7692650" cy="1267651"/>
            <a:chOff x="630644" y="2191938"/>
            <a:chExt cx="6913498" cy="530709"/>
          </a:xfrm>
        </p:grpSpPr>
        <p:sp>
          <p:nvSpPr>
            <p:cNvPr id="81" name="Google Shape;81;p17"/>
            <p:cNvSpPr/>
            <p:nvPr/>
          </p:nvSpPr>
          <p:spPr>
            <a:xfrm>
              <a:off x="1116043" y="2191938"/>
              <a:ext cx="6428100" cy="5307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90000" lIns="126000" spcFirstLastPara="1" rIns="90000" wrap="square" tIns="144000">
              <a:noAutofit/>
            </a:bodyPr>
            <a:lstStyle/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" sz="1200">
                  <a:solidFill>
                    <a:srgbClr val="E5C07B"/>
                  </a:solidFill>
                  <a:latin typeface="Consolas"/>
                  <a:ea typeface="Consolas"/>
                  <a:cs typeface="Consolas"/>
                  <a:sym typeface="Consolas"/>
                </a:rPr>
                <a:t>SELECT</a:t>
              </a:r>
              <a:r>
                <a:rPr lang="es" sz="12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s" sz="1200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nombre_columna1</a:t>
              </a:r>
              <a:r>
                <a:rPr lang="es" sz="12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, </a:t>
              </a:r>
              <a:r>
                <a:rPr lang="es" sz="1200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nombre_columna2</a:t>
              </a:r>
              <a:endParaRPr sz="1200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" sz="1200">
                  <a:solidFill>
                    <a:srgbClr val="E5C07B"/>
                  </a:solidFill>
                  <a:latin typeface="Consolas"/>
                  <a:ea typeface="Consolas"/>
                  <a:cs typeface="Consolas"/>
                  <a:sym typeface="Consolas"/>
                </a:rPr>
                <a:t>FROM</a:t>
              </a:r>
              <a:r>
                <a:rPr lang="es" sz="12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s" sz="1200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nombre_tabla</a:t>
              </a:r>
              <a:endParaRPr sz="1200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" sz="1200">
                  <a:solidFill>
                    <a:srgbClr val="E5C07B"/>
                  </a:solidFill>
                  <a:latin typeface="Consolas"/>
                  <a:ea typeface="Consolas"/>
                  <a:cs typeface="Consolas"/>
                  <a:sym typeface="Consolas"/>
                </a:rPr>
                <a:t>LIMIT</a:t>
              </a:r>
              <a:r>
                <a:rPr lang="es" sz="12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s" sz="1200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cantidad_de_registros</a:t>
              </a:r>
              <a:r>
                <a:rPr lang="es" sz="12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;</a:t>
              </a:r>
              <a:endParaRPr sz="1200">
                <a:solidFill>
                  <a:srgbClr val="E5C07B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82" name="Google Shape;82;p17"/>
            <p:cNvSpPr/>
            <p:nvPr/>
          </p:nvSpPr>
          <p:spPr>
            <a:xfrm>
              <a:off x="630644" y="2191947"/>
              <a:ext cx="485400" cy="530700"/>
            </a:xfrm>
            <a:prstGeom prst="rect">
              <a:avLst/>
            </a:prstGeom>
            <a:solidFill>
              <a:srgbClr val="3F3F3F"/>
            </a:solidFill>
            <a:ln>
              <a:noFill/>
            </a:ln>
          </p:spPr>
          <p:txBody>
            <a:bodyPr anchorCtr="0" anchor="ctr" bIns="91425" lIns="91425" spcFirstLastPara="1" rIns="91425" wrap="square" tIns="360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SQL</a:t>
              </a:r>
              <a:endParaRPr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/>
        </p:nvSpPr>
        <p:spPr>
          <a:xfrm>
            <a:off x="717750" y="5490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30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Query de </a:t>
            </a: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ejemplo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88" name="Google Shape;88;p18"/>
          <p:cNvSpPr txBox="1"/>
          <p:nvPr/>
        </p:nvSpPr>
        <p:spPr>
          <a:xfrm>
            <a:off x="717750" y="1329075"/>
            <a:ext cx="7351500" cy="6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434343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Teniendo una tabla </a:t>
            </a:r>
            <a:r>
              <a:rPr b="1" lang="es" sz="1600">
                <a:solidFill>
                  <a:srgbClr val="434343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peliculas </a:t>
            </a:r>
            <a:r>
              <a:rPr lang="es" sz="1600">
                <a:solidFill>
                  <a:srgbClr val="434343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podríamos armar un top 10 con las películas que tengan más de 4 premios usando un </a:t>
            </a:r>
            <a:r>
              <a:rPr b="1" lang="es" sz="1600">
                <a:solidFill>
                  <a:srgbClr val="434343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LIMIT</a:t>
            </a:r>
            <a:r>
              <a:rPr lang="es" sz="1600">
                <a:solidFill>
                  <a:srgbClr val="434343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 en la siguiente consulta: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89" name="Google Shape;89;p18"/>
          <p:cNvGrpSpPr/>
          <p:nvPr/>
        </p:nvGrpSpPr>
        <p:grpSpPr>
          <a:xfrm>
            <a:off x="732700" y="2555202"/>
            <a:ext cx="7692650" cy="1267651"/>
            <a:chOff x="630644" y="2191938"/>
            <a:chExt cx="6913498" cy="530709"/>
          </a:xfrm>
        </p:grpSpPr>
        <p:sp>
          <p:nvSpPr>
            <p:cNvPr id="90" name="Google Shape;90;p18"/>
            <p:cNvSpPr/>
            <p:nvPr/>
          </p:nvSpPr>
          <p:spPr>
            <a:xfrm>
              <a:off x="1116043" y="2191938"/>
              <a:ext cx="6428100" cy="5307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90000" lIns="126000" spcFirstLastPara="1" rIns="90000" wrap="square" tIns="144000">
              <a:noAutofit/>
            </a:bodyPr>
            <a:lstStyle/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" sz="1200">
                  <a:solidFill>
                    <a:srgbClr val="E5C07B"/>
                  </a:solidFill>
                  <a:latin typeface="Consolas"/>
                  <a:ea typeface="Consolas"/>
                  <a:cs typeface="Consolas"/>
                  <a:sym typeface="Consolas"/>
                </a:rPr>
                <a:t>SELECT</a:t>
              </a:r>
              <a:r>
                <a:rPr lang="es" sz="12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s" sz="1200">
                  <a:solidFill>
                    <a:srgbClr val="56B6C2"/>
                  </a:solidFill>
                  <a:latin typeface="Consolas"/>
                  <a:ea typeface="Consolas"/>
                  <a:cs typeface="Consolas"/>
                  <a:sym typeface="Consolas"/>
                </a:rPr>
                <a:t>*</a:t>
              </a:r>
              <a:endParaRPr sz="1200">
                <a:solidFill>
                  <a:srgbClr val="56B6C2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" sz="1200">
                  <a:solidFill>
                    <a:srgbClr val="E5C07B"/>
                  </a:solidFill>
                  <a:latin typeface="Consolas"/>
                  <a:ea typeface="Consolas"/>
                  <a:cs typeface="Consolas"/>
                  <a:sym typeface="Consolas"/>
                </a:rPr>
                <a:t>FROM</a:t>
              </a:r>
              <a:r>
                <a:rPr lang="es" sz="12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s" sz="1200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peliculas</a:t>
              </a:r>
              <a:endParaRPr sz="1200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" sz="1200">
                  <a:solidFill>
                    <a:srgbClr val="E5C07B"/>
                  </a:solidFill>
                  <a:latin typeface="Consolas"/>
                  <a:ea typeface="Consolas"/>
                  <a:cs typeface="Consolas"/>
                  <a:sym typeface="Consolas"/>
                </a:rPr>
                <a:t>WHERE</a:t>
              </a:r>
              <a:r>
                <a:rPr lang="es" sz="12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s" sz="1200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premios</a:t>
              </a:r>
              <a:r>
                <a:rPr lang="es" sz="12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s" sz="1200">
                  <a:solidFill>
                    <a:srgbClr val="56B6C2"/>
                  </a:solidFill>
                  <a:latin typeface="Consolas"/>
                  <a:ea typeface="Consolas"/>
                  <a:cs typeface="Consolas"/>
                  <a:sym typeface="Consolas"/>
                </a:rPr>
                <a:t>&gt;</a:t>
              </a:r>
              <a:r>
                <a:rPr lang="es" sz="12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s" sz="1200">
                  <a:solidFill>
                    <a:srgbClr val="D19A66"/>
                  </a:solidFill>
                  <a:latin typeface="Consolas"/>
                  <a:ea typeface="Consolas"/>
                  <a:cs typeface="Consolas"/>
                  <a:sym typeface="Consolas"/>
                </a:rPr>
                <a:t>4</a:t>
              </a:r>
              <a:endParaRPr sz="1200">
                <a:solidFill>
                  <a:srgbClr val="D19A66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" sz="1200">
                  <a:solidFill>
                    <a:srgbClr val="E5C07B"/>
                  </a:solidFill>
                  <a:latin typeface="Consolas"/>
                  <a:ea typeface="Consolas"/>
                  <a:cs typeface="Consolas"/>
                  <a:sym typeface="Consolas"/>
                </a:rPr>
                <a:t>LIMIT</a:t>
              </a:r>
              <a:r>
                <a:rPr lang="es" sz="12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s" sz="1200">
                  <a:solidFill>
                    <a:srgbClr val="D19A66"/>
                  </a:solidFill>
                  <a:latin typeface="Consolas"/>
                  <a:ea typeface="Consolas"/>
                  <a:cs typeface="Consolas"/>
                  <a:sym typeface="Consolas"/>
                </a:rPr>
                <a:t>10</a:t>
              </a:r>
              <a:r>
                <a:rPr lang="es" sz="12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;</a:t>
              </a:r>
              <a:endParaRPr sz="1200">
                <a:solidFill>
                  <a:srgbClr val="E5C07B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91" name="Google Shape;91;p18"/>
            <p:cNvSpPr/>
            <p:nvPr/>
          </p:nvSpPr>
          <p:spPr>
            <a:xfrm>
              <a:off x="630644" y="2191947"/>
              <a:ext cx="485400" cy="530700"/>
            </a:xfrm>
            <a:prstGeom prst="rect">
              <a:avLst/>
            </a:prstGeom>
            <a:solidFill>
              <a:srgbClr val="3F3F3F"/>
            </a:solidFill>
            <a:ln>
              <a:noFill/>
            </a:ln>
          </p:spPr>
          <p:txBody>
            <a:bodyPr anchorCtr="0" anchor="ctr" bIns="91425" lIns="91425" spcFirstLastPara="1" rIns="91425" wrap="square" tIns="360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SQL</a:t>
              </a:r>
              <a:endParaRPr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/>
        </p:nvSpPr>
        <p:spPr>
          <a:xfrm>
            <a:off x="717750" y="5490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30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Offset</a:t>
            </a:r>
            <a:endParaRPr b="1" sz="30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97" name="Google Shape;97;p19"/>
          <p:cNvSpPr txBox="1"/>
          <p:nvPr/>
        </p:nvSpPr>
        <p:spPr>
          <a:xfrm>
            <a:off x="717750" y="1176675"/>
            <a:ext cx="7351500" cy="6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34343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En un escenario en donde hacemos una consulta de todas las películas de la base de datos, la misma nos devolvería muchos registros. Usando un </a:t>
            </a:r>
            <a:r>
              <a:rPr b="1" lang="es" sz="1600">
                <a:solidFill>
                  <a:srgbClr val="434343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LIMIT </a:t>
            </a:r>
            <a:r>
              <a:rPr lang="es" sz="1600">
                <a:solidFill>
                  <a:srgbClr val="434343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podríamos aclarar un límite de 20.</a:t>
            </a:r>
            <a:endParaRPr sz="1600">
              <a:solidFill>
                <a:srgbClr val="434343"/>
              </a:solidFill>
              <a:highlight>
                <a:schemeClr val="lt1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34343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Pero ¿cómo haríamos si quisiéramos recuperar solo 20 películas, pero salteando las primeras 20 de la tabla?</a:t>
            </a:r>
            <a:endParaRPr sz="1600">
              <a:solidFill>
                <a:srgbClr val="434343"/>
              </a:solidFill>
              <a:highlight>
                <a:schemeClr val="lt1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rgbClr val="434343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OFFSET </a:t>
            </a:r>
            <a:r>
              <a:rPr lang="es" sz="1600">
                <a:solidFill>
                  <a:srgbClr val="434343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nos permite especificar a partir de qué fila comenzar la recuperación de los datos solicitados. </a:t>
            </a:r>
            <a:endParaRPr sz="1600">
              <a:solidFill>
                <a:srgbClr val="434343"/>
              </a:solidFill>
              <a:highlight>
                <a:schemeClr val="lt1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2" name="Google Shape;102;p20"/>
          <p:cNvCxnSpPr/>
          <p:nvPr/>
        </p:nvCxnSpPr>
        <p:spPr>
          <a:xfrm>
            <a:off x="0" y="1834700"/>
            <a:ext cx="0" cy="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3" name="Google Shape;103;p20"/>
          <p:cNvSpPr txBox="1"/>
          <p:nvPr/>
        </p:nvSpPr>
        <p:spPr>
          <a:xfrm>
            <a:off x="735175" y="463225"/>
            <a:ext cx="3000000" cy="5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{código}</a:t>
            </a:r>
            <a:endParaRPr b="1" sz="3000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cxnSp>
        <p:nvCxnSpPr>
          <p:cNvPr id="104" name="Google Shape;104;p20"/>
          <p:cNvCxnSpPr/>
          <p:nvPr/>
        </p:nvCxnSpPr>
        <p:spPr>
          <a:xfrm>
            <a:off x="5592925" y="1784350"/>
            <a:ext cx="0" cy="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5" name="Google Shape;105;p20"/>
          <p:cNvSpPr txBox="1"/>
          <p:nvPr/>
        </p:nvSpPr>
        <p:spPr>
          <a:xfrm>
            <a:off x="796775" y="1443750"/>
            <a:ext cx="4903200" cy="8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E5C07B"/>
                </a:solidFill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lang="es" sz="16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600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id</a:t>
            </a:r>
            <a:r>
              <a:rPr lang="es" sz="16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s" sz="1600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nombre</a:t>
            </a:r>
            <a:r>
              <a:rPr lang="es" sz="16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s" sz="1600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apellido</a:t>
            </a:r>
            <a:endParaRPr sz="1600">
              <a:solidFill>
                <a:srgbClr val="E06C7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E5C07B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s" sz="16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600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alumnos</a:t>
            </a:r>
            <a:endParaRPr sz="1600">
              <a:solidFill>
                <a:srgbClr val="E06C7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E5C07B"/>
                </a:solidFill>
                <a:latin typeface="Consolas"/>
                <a:ea typeface="Consolas"/>
                <a:cs typeface="Consolas"/>
                <a:sym typeface="Consolas"/>
              </a:rPr>
              <a:t>LIMIT</a:t>
            </a:r>
            <a:r>
              <a:rPr lang="es" sz="16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600">
                <a:solidFill>
                  <a:srgbClr val="D19A66"/>
                </a:solidFill>
                <a:latin typeface="Consolas"/>
                <a:ea typeface="Consolas"/>
                <a:cs typeface="Consolas"/>
                <a:sym typeface="Consolas"/>
              </a:rPr>
              <a:t>20</a:t>
            </a:r>
            <a:endParaRPr sz="1600">
              <a:solidFill>
                <a:srgbClr val="D19A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E5C07B"/>
                </a:solidFill>
                <a:latin typeface="Consolas"/>
                <a:ea typeface="Consolas"/>
                <a:cs typeface="Consolas"/>
                <a:sym typeface="Consolas"/>
              </a:rPr>
              <a:t>OFFSET</a:t>
            </a:r>
            <a:r>
              <a:rPr lang="es" sz="16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600">
                <a:solidFill>
                  <a:srgbClr val="D19A66"/>
                </a:solidFill>
                <a:latin typeface="Consolas"/>
                <a:ea typeface="Consolas"/>
                <a:cs typeface="Consolas"/>
                <a:sym typeface="Consolas"/>
              </a:rPr>
              <a:t>20</a:t>
            </a:r>
            <a:r>
              <a:rPr lang="es" sz="16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B7B7B7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endParaRPr sz="1600">
              <a:solidFill>
                <a:srgbClr val="B7B7B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B7B7B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A81BA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06" name="Google Shape;106;p20"/>
          <p:cNvCxnSpPr/>
          <p:nvPr/>
        </p:nvCxnSpPr>
        <p:spPr>
          <a:xfrm>
            <a:off x="5592925" y="1784350"/>
            <a:ext cx="0" cy="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7" name="Google Shape;107;p20"/>
          <p:cNvCxnSpPr/>
          <p:nvPr/>
        </p:nvCxnSpPr>
        <p:spPr>
          <a:xfrm>
            <a:off x="5530550" y="3558750"/>
            <a:ext cx="0" cy="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/>
          <p:nvPr/>
        </p:nvSpPr>
        <p:spPr>
          <a:xfrm>
            <a:off x="5629450" y="1233576"/>
            <a:ext cx="2799600" cy="8385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0" lIns="90000" spcFirstLastPara="1" rIns="90000" wrap="square" tIns="0">
            <a:noAutofit/>
          </a:bodyPr>
          <a:lstStyle/>
          <a:p>
            <a:pPr indent="0" lvl="0" marL="251999" marR="251999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Seleccionamos </a:t>
            </a:r>
            <a:r>
              <a:rPr lang="es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las columnas id, nombre y apellido...</a:t>
            </a:r>
            <a:endParaRPr sz="13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3" name="Google Shape;113;p21"/>
          <p:cNvSpPr/>
          <p:nvPr/>
        </p:nvSpPr>
        <p:spPr>
          <a:xfrm>
            <a:off x="734400" y="1425526"/>
            <a:ext cx="5047200" cy="469800"/>
          </a:xfrm>
          <a:prstGeom prst="homePlate">
            <a:avLst>
              <a:gd fmla="val 16371" name="adj"/>
            </a:avLst>
          </a:prstGeom>
          <a:solidFill>
            <a:srgbClr val="434343"/>
          </a:solidFill>
          <a:ln>
            <a:noFill/>
          </a:ln>
        </p:spPr>
        <p:txBody>
          <a:bodyPr anchorCtr="0" anchor="ctr" bIns="91425" lIns="234000" spcFirstLastPara="1" rIns="91425" wrap="square" tIns="1260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rgbClr val="FFFFFF"/>
              </a:solidFill>
            </a:endParaRPr>
          </a:p>
        </p:txBody>
      </p:sp>
      <p:cxnSp>
        <p:nvCxnSpPr>
          <p:cNvPr id="114" name="Google Shape;114;p21"/>
          <p:cNvCxnSpPr/>
          <p:nvPr/>
        </p:nvCxnSpPr>
        <p:spPr>
          <a:xfrm>
            <a:off x="0" y="1834700"/>
            <a:ext cx="0" cy="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5" name="Google Shape;115;p21"/>
          <p:cNvSpPr txBox="1"/>
          <p:nvPr/>
        </p:nvSpPr>
        <p:spPr>
          <a:xfrm>
            <a:off x="735175" y="463225"/>
            <a:ext cx="3000000" cy="5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{código}</a:t>
            </a:r>
            <a:endParaRPr b="1" sz="3000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cxnSp>
        <p:nvCxnSpPr>
          <p:cNvPr id="116" name="Google Shape;116;p21"/>
          <p:cNvCxnSpPr/>
          <p:nvPr/>
        </p:nvCxnSpPr>
        <p:spPr>
          <a:xfrm>
            <a:off x="5592925" y="1784350"/>
            <a:ext cx="0" cy="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7" name="Google Shape;117;p21"/>
          <p:cNvSpPr txBox="1"/>
          <p:nvPr/>
        </p:nvSpPr>
        <p:spPr>
          <a:xfrm>
            <a:off x="796775" y="1443750"/>
            <a:ext cx="4903200" cy="8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E5C07B"/>
                </a:solidFill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lang="es" sz="16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600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id</a:t>
            </a:r>
            <a:r>
              <a:rPr lang="es" sz="16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s" sz="1600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nombre</a:t>
            </a:r>
            <a:r>
              <a:rPr lang="es" sz="16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s" sz="1600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apellido</a:t>
            </a:r>
            <a:endParaRPr sz="1600">
              <a:solidFill>
                <a:srgbClr val="E06C7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FROM alumnos</a:t>
            </a:r>
            <a:endParaRPr sz="1600">
              <a:solidFill>
                <a:srgbClr val="99999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LIMIT 20</a:t>
            </a:r>
            <a:endParaRPr sz="1600">
              <a:solidFill>
                <a:srgbClr val="99999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OFFSET 20;</a:t>
            </a:r>
            <a:endParaRPr sz="1600">
              <a:solidFill>
                <a:srgbClr val="99999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B7B7B7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endParaRPr sz="1600">
              <a:solidFill>
                <a:srgbClr val="B7B7B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B7B7B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A81BA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18" name="Google Shape;118;p21"/>
          <p:cNvCxnSpPr/>
          <p:nvPr/>
        </p:nvCxnSpPr>
        <p:spPr>
          <a:xfrm>
            <a:off x="5592925" y="1784350"/>
            <a:ext cx="0" cy="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9" name="Google Shape;119;p21"/>
          <p:cNvCxnSpPr/>
          <p:nvPr/>
        </p:nvCxnSpPr>
        <p:spPr>
          <a:xfrm>
            <a:off x="5530550" y="3558750"/>
            <a:ext cx="0" cy="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/>
          <p:nvPr/>
        </p:nvSpPr>
        <p:spPr>
          <a:xfrm>
            <a:off x="5629450" y="1768485"/>
            <a:ext cx="2799600" cy="4698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0" lIns="90000" spcFirstLastPara="1" rIns="90000" wrap="square" tIns="0">
            <a:noAutofit/>
          </a:bodyPr>
          <a:lstStyle/>
          <a:p>
            <a:pPr indent="0" lvl="0" marL="251999" marR="251999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de la tabla </a:t>
            </a:r>
            <a:r>
              <a:rPr lang="es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alumnos.</a:t>
            </a:r>
            <a:endParaRPr sz="11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5" name="Google Shape;125;p22"/>
          <p:cNvSpPr/>
          <p:nvPr/>
        </p:nvSpPr>
        <p:spPr>
          <a:xfrm>
            <a:off x="734400" y="1768426"/>
            <a:ext cx="5047200" cy="469800"/>
          </a:xfrm>
          <a:prstGeom prst="homePlate">
            <a:avLst>
              <a:gd fmla="val 16371" name="adj"/>
            </a:avLst>
          </a:prstGeom>
          <a:solidFill>
            <a:srgbClr val="434343"/>
          </a:solidFill>
          <a:ln>
            <a:noFill/>
          </a:ln>
        </p:spPr>
        <p:txBody>
          <a:bodyPr anchorCtr="0" anchor="ctr" bIns="91425" lIns="234000" spcFirstLastPara="1" rIns="91425" wrap="square" tIns="1260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rgbClr val="FFFFFF"/>
              </a:solidFill>
            </a:endParaRPr>
          </a:p>
        </p:txBody>
      </p:sp>
      <p:cxnSp>
        <p:nvCxnSpPr>
          <p:cNvPr id="126" name="Google Shape;126;p22"/>
          <p:cNvCxnSpPr/>
          <p:nvPr/>
        </p:nvCxnSpPr>
        <p:spPr>
          <a:xfrm>
            <a:off x="0" y="1834700"/>
            <a:ext cx="0" cy="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7" name="Google Shape;127;p22"/>
          <p:cNvSpPr txBox="1"/>
          <p:nvPr/>
        </p:nvSpPr>
        <p:spPr>
          <a:xfrm>
            <a:off x="735175" y="463225"/>
            <a:ext cx="3000000" cy="5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{código}</a:t>
            </a:r>
            <a:endParaRPr b="1" sz="3000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cxnSp>
        <p:nvCxnSpPr>
          <p:cNvPr id="128" name="Google Shape;128;p22"/>
          <p:cNvCxnSpPr/>
          <p:nvPr/>
        </p:nvCxnSpPr>
        <p:spPr>
          <a:xfrm>
            <a:off x="5592925" y="1784350"/>
            <a:ext cx="0" cy="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9" name="Google Shape;129;p22"/>
          <p:cNvSpPr txBox="1"/>
          <p:nvPr/>
        </p:nvSpPr>
        <p:spPr>
          <a:xfrm>
            <a:off x="796775" y="1443750"/>
            <a:ext cx="4903200" cy="8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SELECT id, nombre, apellido</a:t>
            </a:r>
            <a:endParaRPr sz="1600">
              <a:solidFill>
                <a:srgbClr val="99999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E5C07B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s" sz="16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600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alumnos</a:t>
            </a:r>
            <a:endParaRPr sz="1600">
              <a:solidFill>
                <a:srgbClr val="E06C7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LIMIT 20</a:t>
            </a:r>
            <a:endParaRPr sz="1600">
              <a:solidFill>
                <a:srgbClr val="99999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OFFSET 20;</a:t>
            </a:r>
            <a:endParaRPr sz="1600">
              <a:solidFill>
                <a:srgbClr val="99999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B7B7B7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endParaRPr sz="1600">
              <a:solidFill>
                <a:srgbClr val="B7B7B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B7B7B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A81BA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30" name="Google Shape;130;p22"/>
          <p:cNvCxnSpPr/>
          <p:nvPr/>
        </p:nvCxnSpPr>
        <p:spPr>
          <a:xfrm>
            <a:off x="5592925" y="1784350"/>
            <a:ext cx="0" cy="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1" name="Google Shape;131;p22"/>
          <p:cNvCxnSpPr/>
          <p:nvPr/>
        </p:nvCxnSpPr>
        <p:spPr>
          <a:xfrm>
            <a:off x="5530550" y="3558750"/>
            <a:ext cx="0" cy="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3"/>
          <p:cNvSpPr/>
          <p:nvPr/>
        </p:nvSpPr>
        <p:spPr>
          <a:xfrm>
            <a:off x="5629450" y="1911474"/>
            <a:ext cx="2799600" cy="8973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0" lIns="90000" spcFirstLastPara="1" rIns="90000" wrap="square" tIns="0">
            <a:noAutofit/>
          </a:bodyPr>
          <a:lstStyle/>
          <a:p>
            <a:pPr indent="0" lvl="0" marL="251999" marR="251999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Limitamos</a:t>
            </a:r>
            <a:r>
              <a:rPr lang="es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los registros de la tabla resultante a </a:t>
            </a:r>
            <a:r>
              <a:rPr b="1" lang="es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20 </a:t>
            </a:r>
            <a:r>
              <a:rPr lang="es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registros.</a:t>
            </a:r>
            <a:endParaRPr sz="11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7" name="Google Shape;137;p23"/>
          <p:cNvSpPr/>
          <p:nvPr/>
        </p:nvSpPr>
        <p:spPr>
          <a:xfrm>
            <a:off x="734400" y="2098356"/>
            <a:ext cx="5047200" cy="469800"/>
          </a:xfrm>
          <a:prstGeom prst="homePlate">
            <a:avLst>
              <a:gd fmla="val 16371" name="adj"/>
            </a:avLst>
          </a:prstGeom>
          <a:solidFill>
            <a:srgbClr val="434343"/>
          </a:solidFill>
          <a:ln>
            <a:noFill/>
          </a:ln>
        </p:spPr>
        <p:txBody>
          <a:bodyPr anchorCtr="0" anchor="ctr" bIns="91425" lIns="234000" spcFirstLastPara="1" rIns="91425" wrap="square" tIns="1260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rgbClr val="FFFFFF"/>
              </a:solidFill>
            </a:endParaRPr>
          </a:p>
        </p:txBody>
      </p:sp>
      <p:cxnSp>
        <p:nvCxnSpPr>
          <p:cNvPr id="138" name="Google Shape;138;p23"/>
          <p:cNvCxnSpPr/>
          <p:nvPr/>
        </p:nvCxnSpPr>
        <p:spPr>
          <a:xfrm>
            <a:off x="0" y="1834700"/>
            <a:ext cx="0" cy="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9" name="Google Shape;139;p23"/>
          <p:cNvSpPr txBox="1"/>
          <p:nvPr/>
        </p:nvSpPr>
        <p:spPr>
          <a:xfrm>
            <a:off x="735175" y="463225"/>
            <a:ext cx="3000000" cy="5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{código}</a:t>
            </a:r>
            <a:endParaRPr b="1" sz="3000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cxnSp>
        <p:nvCxnSpPr>
          <p:cNvPr id="140" name="Google Shape;140;p23"/>
          <p:cNvCxnSpPr/>
          <p:nvPr/>
        </p:nvCxnSpPr>
        <p:spPr>
          <a:xfrm>
            <a:off x="5592925" y="1784350"/>
            <a:ext cx="0" cy="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1" name="Google Shape;141;p23"/>
          <p:cNvSpPr txBox="1"/>
          <p:nvPr/>
        </p:nvSpPr>
        <p:spPr>
          <a:xfrm>
            <a:off x="796775" y="1443750"/>
            <a:ext cx="4903200" cy="8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SELECT id, nombre, apellido</a:t>
            </a:r>
            <a:endParaRPr sz="1600">
              <a:solidFill>
                <a:srgbClr val="99999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FROM alumnos</a:t>
            </a:r>
            <a:endParaRPr sz="1600">
              <a:solidFill>
                <a:srgbClr val="99999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E5C07B"/>
                </a:solidFill>
                <a:latin typeface="Consolas"/>
                <a:ea typeface="Consolas"/>
                <a:cs typeface="Consolas"/>
                <a:sym typeface="Consolas"/>
              </a:rPr>
              <a:t>LIMIT</a:t>
            </a:r>
            <a:r>
              <a:rPr lang="es" sz="16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600">
                <a:solidFill>
                  <a:srgbClr val="D19A66"/>
                </a:solidFill>
                <a:latin typeface="Consolas"/>
                <a:ea typeface="Consolas"/>
                <a:cs typeface="Consolas"/>
                <a:sym typeface="Consolas"/>
              </a:rPr>
              <a:t>20</a:t>
            </a:r>
            <a:endParaRPr sz="1600">
              <a:solidFill>
                <a:srgbClr val="D19A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OFFSET 20;</a:t>
            </a:r>
            <a:endParaRPr sz="1600">
              <a:solidFill>
                <a:srgbClr val="99999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B7B7B7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endParaRPr sz="1600">
              <a:solidFill>
                <a:srgbClr val="B7B7B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B7B7B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A81BA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42" name="Google Shape;142;p23"/>
          <p:cNvCxnSpPr/>
          <p:nvPr/>
        </p:nvCxnSpPr>
        <p:spPr>
          <a:xfrm>
            <a:off x="5592925" y="1784350"/>
            <a:ext cx="0" cy="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3" name="Google Shape;143;p23"/>
          <p:cNvCxnSpPr/>
          <p:nvPr/>
        </p:nvCxnSpPr>
        <p:spPr>
          <a:xfrm>
            <a:off x="5530550" y="3558750"/>
            <a:ext cx="0" cy="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4"/>
          <p:cNvSpPr/>
          <p:nvPr/>
        </p:nvSpPr>
        <p:spPr>
          <a:xfrm>
            <a:off x="5629450" y="2093875"/>
            <a:ext cx="2799600" cy="11382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0" lIns="90000" spcFirstLastPara="1" rIns="90000" wrap="square" tIns="0">
            <a:noAutofit/>
          </a:bodyPr>
          <a:lstStyle/>
          <a:p>
            <a:pPr indent="0" lvl="0" marL="251999" marR="251999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Desplazamos</a:t>
            </a:r>
            <a:r>
              <a:rPr lang="es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los resultados 20 posiciones para que se muestre desde la posición </a:t>
            </a:r>
            <a:r>
              <a:rPr b="1" lang="es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21</a:t>
            </a:r>
            <a:r>
              <a:rPr lang="es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11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9" name="Google Shape;149;p24"/>
          <p:cNvSpPr/>
          <p:nvPr/>
        </p:nvSpPr>
        <p:spPr>
          <a:xfrm>
            <a:off x="734400" y="2420990"/>
            <a:ext cx="5047200" cy="469800"/>
          </a:xfrm>
          <a:prstGeom prst="homePlate">
            <a:avLst>
              <a:gd fmla="val 16371" name="adj"/>
            </a:avLst>
          </a:prstGeom>
          <a:solidFill>
            <a:srgbClr val="434343"/>
          </a:solidFill>
          <a:ln>
            <a:noFill/>
          </a:ln>
        </p:spPr>
        <p:txBody>
          <a:bodyPr anchorCtr="0" anchor="ctr" bIns="91425" lIns="234000" spcFirstLastPara="1" rIns="91425" wrap="square" tIns="1260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rgbClr val="FFFFFF"/>
              </a:solidFill>
            </a:endParaRPr>
          </a:p>
        </p:txBody>
      </p:sp>
      <p:cxnSp>
        <p:nvCxnSpPr>
          <p:cNvPr id="150" name="Google Shape;150;p24"/>
          <p:cNvCxnSpPr/>
          <p:nvPr/>
        </p:nvCxnSpPr>
        <p:spPr>
          <a:xfrm>
            <a:off x="0" y="1834700"/>
            <a:ext cx="0" cy="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1" name="Google Shape;151;p24"/>
          <p:cNvSpPr txBox="1"/>
          <p:nvPr/>
        </p:nvSpPr>
        <p:spPr>
          <a:xfrm>
            <a:off x="735175" y="463225"/>
            <a:ext cx="3000000" cy="5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{código}</a:t>
            </a:r>
            <a:endParaRPr b="1" sz="3000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cxnSp>
        <p:nvCxnSpPr>
          <p:cNvPr id="152" name="Google Shape;152;p24"/>
          <p:cNvCxnSpPr/>
          <p:nvPr/>
        </p:nvCxnSpPr>
        <p:spPr>
          <a:xfrm>
            <a:off x="5592925" y="1784350"/>
            <a:ext cx="0" cy="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3" name="Google Shape;153;p24"/>
          <p:cNvSpPr txBox="1"/>
          <p:nvPr/>
        </p:nvSpPr>
        <p:spPr>
          <a:xfrm>
            <a:off x="796775" y="1443750"/>
            <a:ext cx="4903200" cy="8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SELECT id, nombre, apellido</a:t>
            </a:r>
            <a:endParaRPr sz="1600">
              <a:solidFill>
                <a:srgbClr val="99999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FROM alumnos</a:t>
            </a:r>
            <a:endParaRPr sz="1600">
              <a:solidFill>
                <a:srgbClr val="99999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LIMIT 20</a:t>
            </a:r>
            <a:endParaRPr sz="1600">
              <a:solidFill>
                <a:srgbClr val="99999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E5C07B"/>
                </a:solidFill>
                <a:latin typeface="Consolas"/>
                <a:ea typeface="Consolas"/>
                <a:cs typeface="Consolas"/>
                <a:sym typeface="Consolas"/>
              </a:rPr>
              <a:t>OFFSET</a:t>
            </a:r>
            <a:r>
              <a:rPr lang="es" sz="16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600">
                <a:solidFill>
                  <a:srgbClr val="D19A66"/>
                </a:solidFill>
                <a:latin typeface="Consolas"/>
                <a:ea typeface="Consolas"/>
                <a:cs typeface="Consolas"/>
                <a:sym typeface="Consolas"/>
              </a:rPr>
              <a:t>20</a:t>
            </a:r>
            <a:r>
              <a:rPr lang="es" sz="16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B7B7B7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endParaRPr sz="1600">
              <a:solidFill>
                <a:srgbClr val="B7B7B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B7B7B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A81BA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54" name="Google Shape;154;p24"/>
          <p:cNvCxnSpPr/>
          <p:nvPr/>
        </p:nvCxnSpPr>
        <p:spPr>
          <a:xfrm>
            <a:off x="5592925" y="1784350"/>
            <a:ext cx="0" cy="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5" name="Google Shape;155;p24"/>
          <p:cNvCxnSpPr/>
          <p:nvPr/>
        </p:nvCxnSpPr>
        <p:spPr>
          <a:xfrm>
            <a:off x="5530550" y="3558750"/>
            <a:ext cx="0" cy="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