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jdhani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  <p:embeddedFont>
      <p:font typeface="Karl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22" Type="http://schemas.openxmlformats.org/officeDocument/2006/relationships/font" Target="fonts/Karla-bold.fntdata"/><Relationship Id="rId10" Type="http://schemas.openxmlformats.org/officeDocument/2006/relationships/slide" Target="slides/slide6.xml"/><Relationship Id="rId21" Type="http://schemas.openxmlformats.org/officeDocument/2006/relationships/font" Target="fonts/Karla-regular.fntdata"/><Relationship Id="rId13" Type="http://schemas.openxmlformats.org/officeDocument/2006/relationships/slide" Target="slides/slide9.xml"/><Relationship Id="rId24" Type="http://schemas.openxmlformats.org/officeDocument/2006/relationships/font" Target="fonts/Karla-boldItalic.fntdata"/><Relationship Id="rId12" Type="http://schemas.openxmlformats.org/officeDocument/2006/relationships/slide" Target="slides/slide8.xml"/><Relationship Id="rId23" Type="http://schemas.openxmlformats.org/officeDocument/2006/relationships/font" Target="fonts/Karl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jdhani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Rajdhani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3d9540b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3d9540b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c5c3cf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4c5c3cf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4c5c3cfa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4c5c3cfa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4c5c3cfa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4c5c3cf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4c5c3cfa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4c5c3cfa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4c5c3cfa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4c5c3cfa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4c5c3cfa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4c5c3cfa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4c5c3cfa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4c5c3cfa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Where y order by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Where y order by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Where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La funcionalidad del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 la de condicionar y filtrar las consultas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se realizan a una base de datos.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732700" y="1945783"/>
            <a:ext cx="7692650" cy="1008878"/>
            <a:chOff x="630644" y="2191938"/>
            <a:chExt cx="6913498" cy="530709"/>
          </a:xfrm>
        </p:grpSpPr>
        <p:sp>
          <p:nvSpPr>
            <p:cNvPr id="81" name="Google Shape;81;p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nombre_columna_1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nombre_columna_2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...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nombre_tabla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condicion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3" name="Google Shape;83;p17"/>
          <p:cNvSpPr txBox="1"/>
          <p:nvPr/>
        </p:nvSpPr>
        <p:spPr>
          <a:xfrm>
            <a:off x="717750" y="290333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Teniendo una tabla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usuarios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podríamos consultar nombre y edad, filtrando con un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solo los usuarios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mayores de 17 años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de la siguiente manera: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4" name="Google Shape;84;p17"/>
          <p:cNvGrpSpPr/>
          <p:nvPr/>
        </p:nvGrpSpPr>
        <p:grpSpPr>
          <a:xfrm>
            <a:off x="732700" y="3890505"/>
            <a:ext cx="7692650" cy="1008878"/>
            <a:chOff x="630644" y="2191938"/>
            <a:chExt cx="6913498" cy="530709"/>
          </a:xfrm>
        </p:grpSpPr>
        <p:sp>
          <p:nvSpPr>
            <p:cNvPr id="85" name="Google Shape;85;p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Operadores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823199" y="1159825"/>
            <a:ext cx="5799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=</a:t>
            </a:r>
            <a:br>
              <a:rPr b="1" lang="es" sz="2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1" lang="es" sz="2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&gt;</a:t>
            </a:r>
            <a:br>
              <a:rPr b="1" lang="es" sz="2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1" lang="es" sz="2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&gt;=</a:t>
            </a:r>
            <a:br>
              <a:rPr b="1" lang="es" sz="2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1" lang="es" sz="2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&lt;</a:t>
            </a:r>
            <a:br>
              <a:rPr b="1" lang="es" sz="2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1" lang="es" sz="2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&lt;=</a:t>
            </a:r>
            <a:br>
              <a:rPr b="1" lang="es" sz="2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1" lang="es" sz="2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&lt;&gt;</a:t>
            </a:r>
            <a:br>
              <a:rPr b="1" lang="es" sz="2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1" lang="es" sz="2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!=</a:t>
            </a:r>
            <a:endParaRPr b="1" sz="25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630749" y="1159800"/>
            <a:ext cx="41814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Igual a</a:t>
            </a:r>
            <a:endParaRPr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Mayor que</a:t>
            </a:r>
            <a:endParaRPr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Mayor o igual que</a:t>
            </a:r>
            <a:endParaRPr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Menor que</a:t>
            </a:r>
            <a:endParaRPr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Menor o igual que</a:t>
            </a:r>
            <a:endParaRPr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Diferente a</a:t>
            </a:r>
            <a:endParaRPr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Diferente a</a:t>
            </a:r>
            <a:endParaRPr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8"/>
          <p:cNvCxnSpPr/>
          <p:nvPr/>
        </p:nvCxnSpPr>
        <p:spPr>
          <a:xfrm>
            <a:off x="1369374" y="1709575"/>
            <a:ext cx="2175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/>
          <p:nvPr/>
        </p:nvCxnSpPr>
        <p:spPr>
          <a:xfrm>
            <a:off x="1369374" y="2090575"/>
            <a:ext cx="2175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8"/>
          <p:cNvCxnSpPr/>
          <p:nvPr/>
        </p:nvCxnSpPr>
        <p:spPr>
          <a:xfrm>
            <a:off x="1369374" y="2471575"/>
            <a:ext cx="2175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8"/>
          <p:cNvCxnSpPr/>
          <p:nvPr/>
        </p:nvCxnSpPr>
        <p:spPr>
          <a:xfrm>
            <a:off x="1369374" y="2852575"/>
            <a:ext cx="2175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/>
          <p:nvPr/>
        </p:nvCxnSpPr>
        <p:spPr>
          <a:xfrm>
            <a:off x="1369374" y="3233575"/>
            <a:ext cx="2175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/>
          <p:nvPr/>
        </p:nvCxnSpPr>
        <p:spPr>
          <a:xfrm>
            <a:off x="1369374" y="3614575"/>
            <a:ext cx="2175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1369374" y="3995575"/>
            <a:ext cx="2175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Operadores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734234" y="951734"/>
            <a:ext cx="3707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 nulo</a:t>
            </a:r>
            <a:endParaRPr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Entre dos valores</a:t>
            </a:r>
            <a:endParaRPr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Lista de valores</a:t>
            </a:r>
            <a:endParaRPr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ajusta a...</a:t>
            </a:r>
            <a:endParaRPr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>
            <a:off x="2182100" y="2477225"/>
            <a:ext cx="14061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1330850" y="2857125"/>
            <a:ext cx="2255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/>
          <p:nvPr/>
        </p:nvCxnSpPr>
        <p:spPr>
          <a:xfrm flipH="1" rot="10800000">
            <a:off x="1542400" y="3237025"/>
            <a:ext cx="2043900" cy="2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 txBox="1"/>
          <p:nvPr/>
        </p:nvSpPr>
        <p:spPr>
          <a:xfrm>
            <a:off x="841000" y="962869"/>
            <a:ext cx="14502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IS NULL</a:t>
            </a:r>
            <a:endParaRPr b="1" sz="20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BETWEEN</a:t>
            </a:r>
            <a:endParaRPr b="1" sz="20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IN</a:t>
            </a:r>
            <a:endParaRPr b="1" sz="20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LIKE</a:t>
            </a:r>
            <a:endParaRPr b="1" sz="20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>
            <a:off x="2026225" y="2062825"/>
            <a:ext cx="15621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Queries de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ejemplo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17" name="Google Shape;117;p20"/>
          <p:cNvGrpSpPr/>
          <p:nvPr/>
        </p:nvGrpSpPr>
        <p:grpSpPr>
          <a:xfrm>
            <a:off x="732700" y="1412383"/>
            <a:ext cx="7692650" cy="1008878"/>
            <a:chOff x="630644" y="2191938"/>
            <a:chExt cx="6913498" cy="530709"/>
          </a:xfrm>
        </p:grpSpPr>
        <p:sp>
          <p:nvSpPr>
            <p:cNvPr id="118" name="Google Shape;118;p2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0" name="Google Shape;120;p20"/>
          <p:cNvGrpSpPr/>
          <p:nvPr/>
        </p:nvGrpSpPr>
        <p:grpSpPr>
          <a:xfrm>
            <a:off x="732700" y="2631583"/>
            <a:ext cx="7692650" cy="1008878"/>
            <a:chOff x="630644" y="2191938"/>
            <a:chExt cx="6913498" cy="530709"/>
          </a:xfrm>
        </p:grpSpPr>
        <p:sp>
          <p:nvSpPr>
            <p:cNvPr id="121" name="Google Shape;121;p2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movies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title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LIKE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'Avatar'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Queries de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ejemplo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28" name="Google Shape;128;p21"/>
          <p:cNvGrpSpPr/>
          <p:nvPr/>
        </p:nvGrpSpPr>
        <p:grpSpPr>
          <a:xfrm>
            <a:off x="732700" y="1412321"/>
            <a:ext cx="7692650" cy="1250563"/>
            <a:chOff x="630644" y="2191938"/>
            <a:chExt cx="6913498" cy="530709"/>
          </a:xfrm>
        </p:grpSpPr>
        <p:sp>
          <p:nvSpPr>
            <p:cNvPr id="129" name="Google Shape;129;p2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movies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awards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&gt;=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AND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awards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1" name="Google Shape;131;p21"/>
          <p:cNvGrpSpPr/>
          <p:nvPr/>
        </p:nvGrpSpPr>
        <p:grpSpPr>
          <a:xfrm>
            <a:off x="732700" y="2860121"/>
            <a:ext cx="7692650" cy="1250563"/>
            <a:chOff x="630644" y="2191938"/>
            <a:chExt cx="6913498" cy="530709"/>
          </a:xfrm>
        </p:grpSpPr>
        <p:sp>
          <p:nvSpPr>
            <p:cNvPr id="132" name="Google Shape;132;p2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movies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awards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awards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Query de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ejemplo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732700" y="1412322"/>
            <a:ext cx="7692650" cy="907725"/>
            <a:chOff x="630644" y="2191938"/>
            <a:chExt cx="6913498" cy="530709"/>
          </a:xfrm>
        </p:grpSpPr>
        <p:sp>
          <p:nvSpPr>
            <p:cNvPr id="140" name="Google Shape;140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DELETE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2" name="Google Shape;142;p22"/>
          <p:cNvGrpSpPr/>
          <p:nvPr/>
        </p:nvGrpSpPr>
        <p:grpSpPr>
          <a:xfrm>
            <a:off x="1641575" y="2816425"/>
            <a:ext cx="5595000" cy="978300"/>
            <a:chOff x="1686250" y="2514625"/>
            <a:chExt cx="5595000" cy="978300"/>
          </a:xfrm>
        </p:grpSpPr>
        <p:sp>
          <p:nvSpPr>
            <p:cNvPr id="143" name="Google Shape;143;p22"/>
            <p:cNvSpPr/>
            <p:nvPr/>
          </p:nvSpPr>
          <p:spPr>
            <a:xfrm>
              <a:off x="1686250" y="2514625"/>
              <a:ext cx="5595000" cy="978300"/>
            </a:xfrm>
            <a:prstGeom prst="roundRect">
              <a:avLst>
                <a:gd fmla="val 16667" name="adj"/>
              </a:avLst>
            </a:prstGeom>
            <a:solidFill>
              <a:srgbClr val="EC183F">
                <a:alpha val="96080"/>
              </a:srgbClr>
            </a:solidFill>
            <a:ln>
              <a:noFill/>
            </a:ln>
          </p:spPr>
          <p:txBody>
            <a:bodyPr anchorCtr="0" anchor="ctr" bIns="91425" lIns="954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Si en esta query quitáramos el WHERE… </a:t>
              </a:r>
              <a:r>
                <a:rPr b="1" lang="es" sz="1800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¡BORRARÍAMOS TODA LA TABLA!</a:t>
              </a:r>
              <a:endPara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2059693" y="2767758"/>
              <a:ext cx="158198" cy="206025"/>
            </a:xfrm>
            <a:custGeom>
              <a:rect b="b" l="l" r="r" t="t"/>
              <a:pathLst>
                <a:path extrusionOk="0" h="206025" w="158198">
                  <a:moveTo>
                    <a:pt x="1260" y="43147"/>
                  </a:moveTo>
                  <a:cubicBezTo>
                    <a:pt x="-3775" y="34498"/>
                    <a:pt x="6734" y="19061"/>
                    <a:pt x="24689" y="8770"/>
                  </a:cubicBezTo>
                  <a:cubicBezTo>
                    <a:pt x="42643" y="-1630"/>
                    <a:pt x="61255" y="-2944"/>
                    <a:pt x="66181" y="5705"/>
                  </a:cubicBezTo>
                  <a:cubicBezTo>
                    <a:pt x="67823" y="8551"/>
                    <a:pt x="155296" y="160069"/>
                    <a:pt x="156938" y="162915"/>
                  </a:cubicBezTo>
                  <a:cubicBezTo>
                    <a:pt x="161974" y="171564"/>
                    <a:pt x="151464" y="187000"/>
                    <a:pt x="133510" y="197291"/>
                  </a:cubicBezTo>
                  <a:cubicBezTo>
                    <a:pt x="115555" y="207582"/>
                    <a:pt x="97053" y="209005"/>
                    <a:pt x="92018" y="200357"/>
                  </a:cubicBezTo>
                  <a:cubicBezTo>
                    <a:pt x="90375" y="197510"/>
                    <a:pt x="2903" y="45993"/>
                    <a:pt x="1260" y="43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2050448" y="2805668"/>
              <a:ext cx="417327" cy="434123"/>
            </a:xfrm>
            <a:custGeom>
              <a:rect b="b" l="l" r="r" t="t"/>
              <a:pathLst>
                <a:path extrusionOk="0" h="434123" w="417327">
                  <a:moveTo>
                    <a:pt x="250153" y="345384"/>
                  </a:moveTo>
                  <a:cubicBezTo>
                    <a:pt x="171219" y="390927"/>
                    <a:pt x="95789" y="407787"/>
                    <a:pt x="81556" y="383045"/>
                  </a:cubicBezTo>
                  <a:cubicBezTo>
                    <a:pt x="67324" y="358303"/>
                    <a:pt x="119655" y="301374"/>
                    <a:pt x="198479" y="255831"/>
                  </a:cubicBezTo>
                  <a:cubicBezTo>
                    <a:pt x="277303" y="210288"/>
                    <a:pt x="352843" y="193429"/>
                    <a:pt x="367075" y="218171"/>
                  </a:cubicBezTo>
                  <a:cubicBezTo>
                    <a:pt x="381416" y="242913"/>
                    <a:pt x="329086" y="299842"/>
                    <a:pt x="250153" y="345384"/>
                  </a:cubicBezTo>
                  <a:moveTo>
                    <a:pt x="411961" y="192334"/>
                  </a:moveTo>
                  <a:cubicBezTo>
                    <a:pt x="386124" y="147667"/>
                    <a:pt x="336531" y="161352"/>
                    <a:pt x="297228" y="133654"/>
                  </a:cubicBezTo>
                  <a:cubicBezTo>
                    <a:pt x="257926" y="105956"/>
                    <a:pt x="227710" y="69938"/>
                    <a:pt x="201873" y="36875"/>
                  </a:cubicBezTo>
                  <a:cubicBezTo>
                    <a:pt x="168154" y="-6368"/>
                    <a:pt x="109692" y="-10090"/>
                    <a:pt x="61084" y="17936"/>
                  </a:cubicBezTo>
                  <a:cubicBezTo>
                    <a:pt x="12476" y="45962"/>
                    <a:pt x="-13470" y="98402"/>
                    <a:pt x="7111" y="149309"/>
                  </a:cubicBezTo>
                  <a:cubicBezTo>
                    <a:pt x="22876" y="188174"/>
                    <a:pt x="38970" y="232403"/>
                    <a:pt x="43349" y="280245"/>
                  </a:cubicBezTo>
                  <a:cubicBezTo>
                    <a:pt x="47728" y="328196"/>
                    <a:pt x="11052" y="364324"/>
                    <a:pt x="36890" y="408991"/>
                  </a:cubicBezTo>
                  <a:cubicBezTo>
                    <a:pt x="61741" y="452016"/>
                    <a:pt x="165854" y="438441"/>
                    <a:pt x="269421" y="378665"/>
                  </a:cubicBezTo>
                  <a:cubicBezTo>
                    <a:pt x="372986" y="318781"/>
                    <a:pt x="436812" y="235469"/>
                    <a:pt x="411961" y="1923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2273888" y="3035881"/>
              <a:ext cx="105887" cy="66166"/>
            </a:xfrm>
            <a:custGeom>
              <a:rect b="b" l="l" r="r" t="t"/>
              <a:pathLst>
                <a:path extrusionOk="0" h="66166" w="105887">
                  <a:moveTo>
                    <a:pt x="0" y="37989"/>
                  </a:moveTo>
                  <a:cubicBezTo>
                    <a:pt x="42149" y="14670"/>
                    <a:pt x="81561" y="766"/>
                    <a:pt x="105099" y="0"/>
                  </a:cubicBezTo>
                  <a:cubicBezTo>
                    <a:pt x="107179" y="12481"/>
                    <a:pt x="105208" y="25727"/>
                    <a:pt x="98421" y="37660"/>
                  </a:cubicBezTo>
                  <a:cubicBezTo>
                    <a:pt x="82656" y="64920"/>
                    <a:pt x="47842" y="74226"/>
                    <a:pt x="20472" y="58571"/>
                  </a:cubicBezTo>
                  <a:cubicBezTo>
                    <a:pt x="11605" y="53316"/>
                    <a:pt x="4817" y="46200"/>
                    <a:pt x="0" y="379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Order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By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ORDER BY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se utiliza para ordenar los resultados de una consulta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según el valor de la columna especificada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Por defecto, se ordena de forma ascendente (ASC) según los valores de la columna. También se puede ordenar de manera descendente (DESC) aclarándolo en la consulta.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3" name="Google Shape;153;p23"/>
          <p:cNvGrpSpPr/>
          <p:nvPr/>
        </p:nvGrpSpPr>
        <p:grpSpPr>
          <a:xfrm>
            <a:off x="732700" y="2555202"/>
            <a:ext cx="7692650" cy="1267651"/>
            <a:chOff x="630644" y="2191938"/>
            <a:chExt cx="6913498" cy="530709"/>
          </a:xfrm>
        </p:grpSpPr>
        <p:sp>
          <p:nvSpPr>
            <p:cNvPr id="154" name="Google Shape;154;p2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nombre_columna1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nombre_columna2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tabla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condicion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ORDER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BY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nombre_columna1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Query de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ejemplo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Teniendo una tabla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usuarios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podríamos consultar los nombres, filtrar con un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solo los usuarios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mayores de 21 años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y ordenarlos de forma descendente tomando como referencia la columna nombre.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2" name="Google Shape;162;p24"/>
          <p:cNvGrpSpPr/>
          <p:nvPr/>
        </p:nvGrpSpPr>
        <p:grpSpPr>
          <a:xfrm>
            <a:off x="732700" y="2555202"/>
            <a:ext cx="7692650" cy="1267651"/>
            <a:chOff x="630644" y="2191938"/>
            <a:chExt cx="6913498" cy="530709"/>
          </a:xfrm>
        </p:grpSpPr>
        <p:sp>
          <p:nvSpPr>
            <p:cNvPr id="163" name="Google Shape;163;p2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ORDER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BY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DESC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