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jdhani"/>
      <p:regular r:id="rId14"/>
      <p:bold r:id="rId15"/>
    </p:embeddedFont>
    <p:embeddedFont>
      <p:font typeface="Open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A6F584-BC25-421D-80A5-2013EC34FFDB}">
  <a:tblStyle styleId="{38A6F584-BC25-421D-80A5-2013EC34FFD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jdhani-bold.fntdata"/><Relationship Id="rId14" Type="http://schemas.openxmlformats.org/officeDocument/2006/relationships/font" Target="fonts/Rajdhani-regular.fntdata"/><Relationship Id="rId17" Type="http://schemas.openxmlformats.org/officeDocument/2006/relationships/font" Target="fonts/OpenSans-bold.fntdata"/><Relationship Id="rId16" Type="http://schemas.openxmlformats.org/officeDocument/2006/relationships/font" Target="fonts/OpenSans-regular.fntdata"/><Relationship Id="rId5" Type="http://schemas.openxmlformats.org/officeDocument/2006/relationships/notesMaster" Target="notesMasters/notesMaster1.xml"/><Relationship Id="rId19" Type="http://schemas.openxmlformats.org/officeDocument/2006/relationships/font" Target="fonts/OpenSans-boldItalic.fntdata"/><Relationship Id="rId6" Type="http://schemas.openxmlformats.org/officeDocument/2006/relationships/slide" Target="slides/slide1.xml"/><Relationship Id="rId18"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e662fe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e662f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d3d9540b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d3d9540b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799e79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799e79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799e79bc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799e79b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799e79bc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799e79bc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799e79bc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799e79bc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799e79bc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799e79bc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8" name="Google Shape;8;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10" name="Google Shape;10;p2"/>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11" name="Google Shape;11;p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Propiedades tipográficas</a:t>
            </a:r>
            <a:endParaRPr sz="900">
              <a:solidFill>
                <a:srgbClr val="FFFFFF"/>
              </a:solidFill>
              <a:latin typeface="Open Sans"/>
              <a:ea typeface="Open Sans"/>
              <a:cs typeface="Open Sans"/>
              <a:sym typeface="Open Sans"/>
            </a:endParaRPr>
          </a:p>
        </p:txBody>
      </p:sp>
      <p:pic>
        <p:nvPicPr>
          <p:cNvPr id="13" name="Google Shape;13;p2"/>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63" name="Shape 63"/>
        <p:cNvGrpSpPr/>
        <p:nvPr/>
      </p:nvGrpSpPr>
      <p:grpSpPr>
        <a:xfrm>
          <a:off x="0" y="0"/>
          <a:ext cx="0" cy="0"/>
          <a:chOff x="0" y="0"/>
          <a:chExt cx="0" cy="0"/>
        </a:xfrm>
      </p:grpSpPr>
      <p:sp>
        <p:nvSpPr>
          <p:cNvPr id="64" name="Google Shape;64;p15"/>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65" name="Google Shape;65;p15"/>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66" name="Google Shape;66;p1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Base de Datos - Insert, Update, Delete</a:t>
            </a:r>
            <a:endParaRPr sz="900">
              <a:solidFill>
                <a:srgbClr val="FFFFFF"/>
              </a:solidFill>
              <a:latin typeface="Open Sans"/>
              <a:ea typeface="Open Sans"/>
              <a:cs typeface="Open Sans"/>
              <a:sym typeface="Open Sans"/>
            </a:endParaRPr>
          </a:p>
        </p:txBody>
      </p:sp>
      <p:pic>
        <p:nvPicPr>
          <p:cNvPr id="68" name="Google Shape;68;p15"/>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17" name="Google Shape;17;p3"/>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18" name="Google Shape;18;p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Propiedades tipográficas</a:t>
            </a:r>
            <a:endParaRPr sz="900">
              <a:solidFill>
                <a:srgbClr val="FFFFFF"/>
              </a:solidFill>
              <a:latin typeface="Open Sans"/>
              <a:ea typeface="Open Sans"/>
              <a:cs typeface="Open Sans"/>
              <a:sym typeface="Open Sans"/>
            </a:endParaRPr>
          </a:p>
        </p:txBody>
      </p:sp>
      <p:pic>
        <p:nvPicPr>
          <p:cNvPr id="20" name="Google Shape;20;p3"/>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25" name="Google Shape;25;p4"/>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26" name="Google Shape;26;p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Group by</a:t>
            </a:r>
            <a:endParaRPr sz="900">
              <a:solidFill>
                <a:srgbClr val="FFFFFF"/>
              </a:solidFill>
              <a:latin typeface="Open Sans"/>
              <a:ea typeface="Open Sans"/>
              <a:cs typeface="Open Sans"/>
              <a:sym typeface="Open Sans"/>
            </a:endParaRPr>
          </a:p>
        </p:txBody>
      </p:sp>
      <p:pic>
        <p:nvPicPr>
          <p:cNvPr id="28" name="Google Shape;28;p4"/>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 name="Google Shape;3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9" name="Google Shape;3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47" name="Google Shape;4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409075" y="1256950"/>
            <a:ext cx="4938900" cy="2860200"/>
          </a:xfrm>
          <a:prstGeom prst="rect">
            <a:avLst/>
          </a:prstGeom>
        </p:spPr>
        <p:txBody>
          <a:bodyPr anchorCtr="0" anchor="t" bIns="91425" lIns="91425" spcFirstLastPara="1" rIns="180000" wrap="square" tIns="91425">
            <a:noAutofit/>
          </a:bodyPr>
          <a:lstStyle/>
          <a:p>
            <a:pPr indent="0" lvl="0" marL="0" rtl="0" algn="r">
              <a:spcBef>
                <a:spcPts val="0"/>
              </a:spcBef>
              <a:spcAft>
                <a:spcPts val="0"/>
              </a:spcAft>
              <a:buClr>
                <a:schemeClr val="dk1"/>
              </a:buClr>
              <a:buSzPts val="1100"/>
              <a:buFont typeface="Arial"/>
              <a:buNone/>
            </a:pPr>
            <a:r>
              <a:rPr lang="es">
                <a:solidFill>
                  <a:schemeClr val="lt1"/>
                </a:solidFill>
              </a:rPr>
              <a:t>Group by</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sintaxis</a:t>
            </a:r>
            <a:endParaRPr b="1" sz="3000">
              <a:solidFill>
                <a:srgbClr val="EC183F"/>
              </a:solidFill>
              <a:latin typeface="Rajdhani"/>
              <a:ea typeface="Rajdhani"/>
              <a:cs typeface="Rajdhani"/>
              <a:sym typeface="Rajdhani"/>
            </a:endParaRPr>
          </a:p>
        </p:txBody>
      </p:sp>
      <p:sp>
        <p:nvSpPr>
          <p:cNvPr id="79" name="Google Shape;79;p17"/>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b="1" lang="es" sz="1600">
                <a:solidFill>
                  <a:srgbClr val="434343"/>
                </a:solidFill>
                <a:highlight>
                  <a:schemeClr val="lt1"/>
                </a:highlight>
                <a:latin typeface="Open Sans"/>
                <a:ea typeface="Open Sans"/>
                <a:cs typeface="Open Sans"/>
                <a:sym typeface="Open Sans"/>
              </a:rPr>
              <a:t>GROUP BY</a:t>
            </a:r>
            <a:r>
              <a:rPr lang="es" sz="1600">
                <a:solidFill>
                  <a:srgbClr val="434343"/>
                </a:solidFill>
                <a:highlight>
                  <a:schemeClr val="lt1"/>
                </a:highlight>
                <a:latin typeface="Open Sans"/>
                <a:ea typeface="Open Sans"/>
                <a:cs typeface="Open Sans"/>
                <a:sym typeface="Open Sans"/>
              </a:rPr>
              <a:t> se usa para </a:t>
            </a:r>
            <a:r>
              <a:rPr b="1" lang="es" sz="1600">
                <a:solidFill>
                  <a:srgbClr val="434343"/>
                </a:solidFill>
                <a:highlight>
                  <a:schemeClr val="lt1"/>
                </a:highlight>
                <a:latin typeface="Open Sans"/>
                <a:ea typeface="Open Sans"/>
                <a:cs typeface="Open Sans"/>
                <a:sym typeface="Open Sans"/>
              </a:rPr>
              <a:t>agrupar los registros</a:t>
            </a:r>
            <a:r>
              <a:rPr lang="es" sz="1600">
                <a:solidFill>
                  <a:srgbClr val="434343"/>
                </a:solidFill>
                <a:highlight>
                  <a:schemeClr val="lt1"/>
                </a:highlight>
                <a:latin typeface="Open Sans"/>
                <a:ea typeface="Open Sans"/>
                <a:cs typeface="Open Sans"/>
                <a:sym typeface="Open Sans"/>
              </a:rPr>
              <a:t> de la tabla resultante de una consulta por una o más columnas.</a:t>
            </a:r>
            <a:endParaRPr sz="1600">
              <a:solidFill>
                <a:srgbClr val="434343"/>
              </a:solidFill>
              <a:highlight>
                <a:schemeClr val="lt1"/>
              </a:highlight>
              <a:latin typeface="Open Sans"/>
              <a:ea typeface="Open Sans"/>
              <a:cs typeface="Open Sans"/>
              <a:sym typeface="Open Sans"/>
            </a:endParaRPr>
          </a:p>
        </p:txBody>
      </p:sp>
      <p:grpSp>
        <p:nvGrpSpPr>
          <p:cNvPr id="80" name="Google Shape;80;p17"/>
          <p:cNvGrpSpPr/>
          <p:nvPr/>
        </p:nvGrpSpPr>
        <p:grpSpPr>
          <a:xfrm>
            <a:off x="732700" y="2555125"/>
            <a:ext cx="7692650" cy="1537676"/>
            <a:chOff x="630644" y="2191938"/>
            <a:chExt cx="6913498" cy="530709"/>
          </a:xfrm>
        </p:grpSpPr>
        <p:sp>
          <p:nvSpPr>
            <p:cNvPr id="81" name="Google Shape;81;p17"/>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SELECT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columna_1</a:t>
              </a:r>
              <a:r>
                <a:rPr lang="es" sz="1200">
                  <a:solidFill>
                    <a:srgbClr val="ABB2BF"/>
                  </a:solidFill>
                  <a:latin typeface="Consolas"/>
                  <a:ea typeface="Consolas"/>
                  <a:cs typeface="Consolas"/>
                  <a:sym typeface="Consolas"/>
                </a:rPr>
                <a:t>,</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nombre_tabla</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WHERE </a:t>
              </a:r>
              <a:r>
                <a:rPr lang="es" sz="1200">
                  <a:solidFill>
                    <a:srgbClr val="E06C75"/>
                  </a:solidFill>
                  <a:latin typeface="Consolas"/>
                  <a:ea typeface="Consolas"/>
                  <a:cs typeface="Consolas"/>
                  <a:sym typeface="Consolas"/>
                </a:rPr>
                <a:t>condition</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GROUP BY </a:t>
              </a:r>
              <a:r>
                <a:rPr lang="es" sz="1200">
                  <a:solidFill>
                    <a:srgbClr val="E06C75"/>
                  </a:solidFill>
                  <a:latin typeface="Consolas"/>
                  <a:ea typeface="Consolas"/>
                  <a:cs typeface="Consolas"/>
                  <a:sym typeface="Consolas"/>
                </a:rPr>
                <a:t>columna_1</a:t>
              </a:r>
              <a:r>
                <a:rPr lang="es" sz="1200">
                  <a:solidFill>
                    <a:srgbClr val="ABB2BF"/>
                  </a:solidFill>
                  <a:latin typeface="Consolas"/>
                  <a:ea typeface="Consolas"/>
                  <a:cs typeface="Consolas"/>
                  <a:sym typeface="Consolas"/>
                </a:rPr>
                <a:t>;</a:t>
              </a:r>
              <a:endParaRPr sz="1200">
                <a:solidFill>
                  <a:srgbClr val="E5C07B"/>
                </a:solidFill>
                <a:latin typeface="Consolas"/>
                <a:ea typeface="Consolas"/>
                <a:cs typeface="Consolas"/>
                <a:sym typeface="Consolas"/>
              </a:endParaRPr>
            </a:p>
          </p:txBody>
        </p:sp>
        <p:sp>
          <p:nvSpPr>
            <p:cNvPr id="82" name="Google Shape;82;p17"/>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ejemplo</a:t>
            </a:r>
            <a:endParaRPr b="1" sz="3000">
              <a:solidFill>
                <a:srgbClr val="EC183F"/>
              </a:solidFill>
              <a:latin typeface="Rajdhani"/>
              <a:ea typeface="Rajdhani"/>
              <a:cs typeface="Rajdhani"/>
              <a:sym typeface="Rajdhani"/>
            </a:endParaRPr>
          </a:p>
        </p:txBody>
      </p:sp>
      <p:grpSp>
        <p:nvGrpSpPr>
          <p:cNvPr id="88" name="Google Shape;88;p18"/>
          <p:cNvGrpSpPr/>
          <p:nvPr/>
        </p:nvGrpSpPr>
        <p:grpSpPr>
          <a:xfrm>
            <a:off x="732700" y="1945478"/>
            <a:ext cx="7692650" cy="1228114"/>
            <a:chOff x="630644" y="2191938"/>
            <a:chExt cx="6913498" cy="530709"/>
          </a:xfrm>
        </p:grpSpPr>
        <p:sp>
          <p:nvSpPr>
            <p:cNvPr id="89" name="Google Shape;89;p1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SELECT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marca</a:t>
              </a:r>
              <a:r>
                <a:rPr lang="es" sz="1200">
                  <a:solidFill>
                    <a:srgbClr val="ABB2BF"/>
                  </a:solidFill>
                  <a:latin typeface="Consolas"/>
                  <a:ea typeface="Consolas"/>
                  <a:cs typeface="Consolas"/>
                  <a:sym typeface="Consolas"/>
                </a:rPr>
                <a:t>,</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autos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GROUP BY </a:t>
              </a:r>
              <a:r>
                <a:rPr lang="es" sz="1200">
                  <a:solidFill>
                    <a:srgbClr val="E06C75"/>
                  </a:solidFill>
                  <a:latin typeface="Consolas"/>
                  <a:ea typeface="Consolas"/>
                  <a:cs typeface="Consolas"/>
                  <a:sym typeface="Consolas"/>
                </a:rPr>
                <a:t>marca</a:t>
              </a:r>
              <a:r>
                <a:rPr lang="es" sz="1200">
                  <a:solidFill>
                    <a:srgbClr val="ABB2BF"/>
                  </a:solidFill>
                  <a:latin typeface="Consolas"/>
                  <a:ea typeface="Consolas"/>
                  <a:cs typeface="Consolas"/>
                  <a:sym typeface="Consolas"/>
                </a:rPr>
                <a:t>;</a:t>
              </a:r>
              <a:endParaRPr sz="1200">
                <a:solidFill>
                  <a:srgbClr val="E5C07B"/>
                </a:solidFill>
                <a:latin typeface="Consolas"/>
                <a:ea typeface="Consolas"/>
                <a:cs typeface="Consolas"/>
                <a:sym typeface="Consolas"/>
              </a:endParaRPr>
            </a:p>
          </p:txBody>
        </p:sp>
        <p:sp>
          <p:nvSpPr>
            <p:cNvPr id="90" name="Google Shape;90;p18"/>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ejemplo</a:t>
            </a:r>
            <a:endParaRPr b="1" sz="3000">
              <a:solidFill>
                <a:srgbClr val="EC183F"/>
              </a:solidFill>
              <a:latin typeface="Rajdhani"/>
              <a:ea typeface="Rajdhani"/>
              <a:cs typeface="Rajdhani"/>
              <a:sym typeface="Rajdhani"/>
            </a:endParaRPr>
          </a:p>
        </p:txBody>
      </p:sp>
      <p:graphicFrame>
        <p:nvGraphicFramePr>
          <p:cNvPr id="96" name="Google Shape;96;p19"/>
          <p:cNvGraphicFramePr/>
          <p:nvPr/>
        </p:nvGraphicFramePr>
        <p:xfrm>
          <a:off x="1200050" y="1367375"/>
          <a:ext cx="3000000" cy="3000000"/>
        </p:xfrm>
        <a:graphic>
          <a:graphicData uri="http://schemas.openxmlformats.org/drawingml/2006/table">
            <a:tbl>
              <a:tblPr>
                <a:noFill/>
                <a:tableStyleId>{38A6F584-BC25-421D-80A5-2013EC34FFDB}</a:tableStyleId>
              </a:tblPr>
              <a:tblGrid>
                <a:gridCol w="916125"/>
                <a:gridCol w="1435325"/>
                <a:gridCol w="1175725"/>
              </a:tblGrid>
              <a:tr h="358400">
                <a:tc>
                  <a:txBody>
                    <a:bodyPr/>
                    <a:lstStyle/>
                    <a:p>
                      <a:pPr indent="0" lvl="0" marL="0" rtl="0" algn="ctr">
                        <a:spcBef>
                          <a:spcPts val="0"/>
                        </a:spcBef>
                        <a:spcAft>
                          <a:spcPts val="0"/>
                        </a:spcAft>
                        <a:buClr>
                          <a:srgbClr val="000000"/>
                        </a:buClr>
                        <a:buSzPts val="1100"/>
                        <a:buFont typeface="Arial"/>
                        <a:buNone/>
                      </a:pPr>
                      <a:r>
                        <a:rPr b="1" lang="es">
                          <a:solidFill>
                            <a:srgbClr val="434343"/>
                          </a:solidFill>
                          <a:latin typeface="Open Sans"/>
                          <a:ea typeface="Open Sans"/>
                          <a:cs typeface="Open Sans"/>
                          <a:sym typeface="Open Sans"/>
                        </a:rPr>
                        <a:t>id</a:t>
                      </a:r>
                      <a:endParaRPr b="1">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s">
                          <a:solidFill>
                            <a:srgbClr val="434343"/>
                          </a:solidFill>
                          <a:latin typeface="Open Sans"/>
                          <a:ea typeface="Open Sans"/>
                          <a:cs typeface="Open Sans"/>
                          <a:sym typeface="Open Sans"/>
                        </a:rPr>
                        <a:t>marca</a:t>
                      </a:r>
                      <a:endParaRPr b="1">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b="1" lang="es">
                          <a:solidFill>
                            <a:srgbClr val="434343"/>
                          </a:solidFill>
                          <a:latin typeface="Open Sans"/>
                          <a:ea typeface="Open Sans"/>
                          <a:cs typeface="Open Sans"/>
                          <a:sym typeface="Open Sans"/>
                        </a:rPr>
                        <a:t>modelo</a:t>
                      </a:r>
                      <a:endParaRPr b="1">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1</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Renault</a:t>
                      </a:r>
                      <a:endParaRPr>
                        <a:solidFill>
                          <a:srgbClr val="434343"/>
                        </a:solidFill>
                        <a:latin typeface="Open Sans"/>
                        <a:ea typeface="Open Sans"/>
                        <a:cs typeface="Open Sans"/>
                        <a:sym typeface="Open Sans"/>
                      </a:endParaRPr>
                    </a:p>
                  </a:txBody>
                  <a:tcPr marT="91425" marB="91425" marR="91425" marL="91425">
                    <a:solidFill>
                      <a:srgbClr val="E06C75"/>
                    </a:solidFill>
                  </a:tcPr>
                </a:tc>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Clio</a:t>
                      </a:r>
                      <a:endParaRPr>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2</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Renault</a:t>
                      </a:r>
                      <a:endParaRPr>
                        <a:solidFill>
                          <a:srgbClr val="434343"/>
                        </a:solidFill>
                        <a:latin typeface="Open Sans"/>
                        <a:ea typeface="Open Sans"/>
                        <a:cs typeface="Open Sans"/>
                        <a:sym typeface="Open Sans"/>
                      </a:endParaRPr>
                    </a:p>
                  </a:txBody>
                  <a:tcPr marT="91425" marB="91425" marR="91425" marL="91425">
                    <a:solidFill>
                      <a:srgbClr val="E06C75"/>
                    </a:solidFill>
                  </a:tcPr>
                </a:tc>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Megane</a:t>
                      </a:r>
                      <a:endParaRPr>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3</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Seat</a:t>
                      </a:r>
                      <a:endParaRPr>
                        <a:solidFill>
                          <a:srgbClr val="434343"/>
                        </a:solidFill>
                        <a:latin typeface="Open Sans"/>
                        <a:ea typeface="Open Sans"/>
                        <a:cs typeface="Open Sans"/>
                        <a:sym typeface="Open Sans"/>
                      </a:endParaRPr>
                    </a:p>
                  </a:txBody>
                  <a:tcPr marT="91425" marB="91425" marR="91425" marL="91425">
                    <a:solidFill>
                      <a:srgbClr val="F6B26B"/>
                    </a:solidFill>
                  </a:tcPr>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Ibiza</a:t>
                      </a:r>
                      <a:endParaRPr>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4</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Seat</a:t>
                      </a:r>
                      <a:endParaRPr>
                        <a:solidFill>
                          <a:srgbClr val="434343"/>
                        </a:solidFill>
                        <a:latin typeface="Open Sans"/>
                        <a:ea typeface="Open Sans"/>
                        <a:cs typeface="Open Sans"/>
                        <a:sym typeface="Open Sans"/>
                      </a:endParaRPr>
                    </a:p>
                  </a:txBody>
                  <a:tcPr marT="91425" marB="91425" marR="91425" marL="91425">
                    <a:solidFill>
                      <a:srgbClr val="F6B26B"/>
                    </a:solidFill>
                  </a:tcPr>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Leon</a:t>
                      </a:r>
                      <a:endParaRPr>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5</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Opel</a:t>
                      </a:r>
                      <a:endParaRPr>
                        <a:solidFill>
                          <a:srgbClr val="434343"/>
                        </a:solidFill>
                        <a:latin typeface="Open Sans"/>
                        <a:ea typeface="Open Sans"/>
                        <a:cs typeface="Open Sans"/>
                        <a:sym typeface="Open Sans"/>
                      </a:endParaRPr>
                    </a:p>
                  </a:txBody>
                  <a:tcPr marT="91425" marB="91425" marR="91425" marL="91425">
                    <a:solidFill>
                      <a:srgbClr val="FFD966"/>
                    </a:solidFill>
                  </a:tcPr>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Corsa</a:t>
                      </a:r>
                      <a:endParaRPr>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6</a:t>
                      </a:r>
                      <a:endParaRPr>
                        <a:solidFill>
                          <a:srgbClr val="434343"/>
                        </a:solidFill>
                        <a:latin typeface="Open Sans"/>
                        <a:ea typeface="Open Sans"/>
                        <a:cs typeface="Open Sans"/>
                        <a:sym typeface="Open Sans"/>
                      </a:endParaRPr>
                    </a:p>
                  </a:txBody>
                  <a:tcPr marT="91425" marB="91425" marR="91425" marL="91425"/>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Renault</a:t>
                      </a:r>
                      <a:endParaRPr>
                        <a:solidFill>
                          <a:srgbClr val="434343"/>
                        </a:solidFill>
                        <a:latin typeface="Open Sans"/>
                        <a:ea typeface="Open Sans"/>
                        <a:cs typeface="Open Sans"/>
                        <a:sym typeface="Open Sans"/>
                      </a:endParaRPr>
                    </a:p>
                  </a:txBody>
                  <a:tcPr marT="91425" marB="91425" marR="91425" marL="91425">
                    <a:solidFill>
                      <a:srgbClr val="E06C75"/>
                    </a:solidFill>
                  </a:tcPr>
                </a:tc>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Clio</a:t>
                      </a:r>
                      <a:endParaRPr>
                        <a:solidFill>
                          <a:srgbClr val="434343"/>
                        </a:solidFill>
                        <a:latin typeface="Open Sans"/>
                        <a:ea typeface="Open Sans"/>
                        <a:cs typeface="Open Sans"/>
                        <a:sym typeface="Open Sans"/>
                      </a:endParaRPr>
                    </a:p>
                  </a:txBody>
                  <a:tcPr marT="91425" marB="91425" marR="91425" marL="91425"/>
                </a:tc>
              </a:tr>
            </a:tbl>
          </a:graphicData>
        </a:graphic>
      </p:graphicFrame>
      <p:graphicFrame>
        <p:nvGraphicFramePr>
          <p:cNvPr id="97" name="Google Shape;97;p19"/>
          <p:cNvGraphicFramePr/>
          <p:nvPr/>
        </p:nvGraphicFramePr>
        <p:xfrm>
          <a:off x="5687775" y="1955975"/>
          <a:ext cx="3000000" cy="3000000"/>
        </p:xfrm>
        <a:graphic>
          <a:graphicData uri="http://schemas.openxmlformats.org/drawingml/2006/table">
            <a:tbl>
              <a:tblPr>
                <a:noFill/>
                <a:tableStyleId>{38A6F584-BC25-421D-80A5-2013EC34FFDB}</a:tableStyleId>
              </a:tblPr>
              <a:tblGrid>
                <a:gridCol w="1175725"/>
              </a:tblGrid>
              <a:tr h="358400">
                <a:tc>
                  <a:txBody>
                    <a:bodyPr/>
                    <a:lstStyle/>
                    <a:p>
                      <a:pPr indent="0" lvl="0" marL="0" rtl="0" algn="ctr">
                        <a:spcBef>
                          <a:spcPts val="0"/>
                        </a:spcBef>
                        <a:spcAft>
                          <a:spcPts val="0"/>
                        </a:spcAft>
                        <a:buNone/>
                      </a:pPr>
                      <a:r>
                        <a:rPr b="1" lang="es">
                          <a:solidFill>
                            <a:srgbClr val="434343"/>
                          </a:solidFill>
                          <a:latin typeface="Open Sans"/>
                          <a:ea typeface="Open Sans"/>
                          <a:cs typeface="Open Sans"/>
                          <a:sym typeface="Open Sans"/>
                        </a:rPr>
                        <a:t>marca</a:t>
                      </a:r>
                      <a:endParaRPr b="1">
                        <a:solidFill>
                          <a:srgbClr val="434343"/>
                        </a:solidFill>
                        <a:latin typeface="Open Sans"/>
                        <a:ea typeface="Open Sans"/>
                        <a:cs typeface="Open Sans"/>
                        <a:sym typeface="Open Sans"/>
                      </a:endParaRPr>
                    </a:p>
                  </a:txBody>
                  <a:tcPr marT="91425" marB="91425" marR="91425" marL="91425"/>
                </a:tc>
              </a:tr>
              <a:tr h="358400">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Renault</a:t>
                      </a:r>
                      <a:endParaRPr>
                        <a:solidFill>
                          <a:srgbClr val="434343"/>
                        </a:solidFill>
                        <a:latin typeface="Open Sans"/>
                        <a:ea typeface="Open Sans"/>
                        <a:cs typeface="Open Sans"/>
                        <a:sym typeface="Open Sans"/>
                      </a:endParaRPr>
                    </a:p>
                  </a:txBody>
                  <a:tcPr marT="91425" marB="91425" marR="91425" marL="91425">
                    <a:solidFill>
                      <a:srgbClr val="E06C75"/>
                    </a:solidFill>
                  </a:tcPr>
                </a:tc>
              </a:tr>
              <a:tr h="358400">
                <a:tc>
                  <a:txBody>
                    <a:bodyPr/>
                    <a:lstStyle/>
                    <a:p>
                      <a:pPr indent="0" lvl="0" marL="0" rtl="0" algn="ctr">
                        <a:spcBef>
                          <a:spcPts val="0"/>
                        </a:spcBef>
                        <a:spcAft>
                          <a:spcPts val="0"/>
                        </a:spcAft>
                        <a:buClr>
                          <a:srgbClr val="000000"/>
                        </a:buClr>
                        <a:buSzPts val="1100"/>
                        <a:buFont typeface="Arial"/>
                        <a:buNone/>
                      </a:pPr>
                      <a:r>
                        <a:rPr lang="es">
                          <a:solidFill>
                            <a:srgbClr val="434343"/>
                          </a:solidFill>
                          <a:latin typeface="Open Sans"/>
                          <a:ea typeface="Open Sans"/>
                          <a:cs typeface="Open Sans"/>
                          <a:sym typeface="Open Sans"/>
                        </a:rPr>
                        <a:t>Seat</a:t>
                      </a:r>
                      <a:endParaRPr>
                        <a:solidFill>
                          <a:srgbClr val="434343"/>
                        </a:solidFill>
                        <a:latin typeface="Open Sans"/>
                        <a:ea typeface="Open Sans"/>
                        <a:cs typeface="Open Sans"/>
                        <a:sym typeface="Open Sans"/>
                      </a:endParaRPr>
                    </a:p>
                  </a:txBody>
                  <a:tcPr marT="91425" marB="91425" marR="91425" marL="91425">
                    <a:solidFill>
                      <a:srgbClr val="F6B26B"/>
                    </a:solidFill>
                  </a:tcPr>
                </a:tc>
              </a:tr>
              <a:tr h="358400">
                <a:tc>
                  <a:txBody>
                    <a:bodyPr/>
                    <a:lstStyle/>
                    <a:p>
                      <a:pPr indent="0" lvl="0" marL="0" rtl="0" algn="ctr">
                        <a:spcBef>
                          <a:spcPts val="0"/>
                        </a:spcBef>
                        <a:spcAft>
                          <a:spcPts val="0"/>
                        </a:spcAft>
                        <a:buNone/>
                      </a:pPr>
                      <a:r>
                        <a:rPr lang="es">
                          <a:solidFill>
                            <a:srgbClr val="434343"/>
                          </a:solidFill>
                          <a:latin typeface="Open Sans"/>
                          <a:ea typeface="Open Sans"/>
                          <a:cs typeface="Open Sans"/>
                          <a:sym typeface="Open Sans"/>
                        </a:rPr>
                        <a:t>Opel</a:t>
                      </a:r>
                      <a:endParaRPr>
                        <a:solidFill>
                          <a:srgbClr val="434343"/>
                        </a:solidFill>
                        <a:latin typeface="Open Sans"/>
                        <a:ea typeface="Open Sans"/>
                        <a:cs typeface="Open Sans"/>
                        <a:sym typeface="Open Sans"/>
                      </a:endParaRPr>
                    </a:p>
                  </a:txBody>
                  <a:tcPr marT="91425" marB="91425" marR="91425" marL="91425">
                    <a:solidFill>
                      <a:srgbClr val="FFD966"/>
                    </a:solidFill>
                  </a:tcPr>
                </a:tc>
              </a:tr>
            </a:tbl>
          </a:graphicData>
        </a:graphic>
      </p:graphicFrame>
      <p:cxnSp>
        <p:nvCxnSpPr>
          <p:cNvPr id="98" name="Google Shape;98;p19"/>
          <p:cNvCxnSpPr/>
          <p:nvPr/>
        </p:nvCxnSpPr>
        <p:spPr>
          <a:xfrm>
            <a:off x="3148925" y="2761700"/>
            <a:ext cx="2547000" cy="169800"/>
          </a:xfrm>
          <a:prstGeom prst="straightConnector1">
            <a:avLst/>
          </a:prstGeom>
          <a:noFill/>
          <a:ln cap="flat" cmpd="sng" w="9525">
            <a:solidFill>
              <a:srgbClr val="E69138"/>
            </a:solidFill>
            <a:prstDash val="solid"/>
            <a:round/>
            <a:headEnd len="med" w="med" type="oval"/>
            <a:tailEnd len="med" w="med" type="none"/>
          </a:ln>
        </p:spPr>
      </p:cxnSp>
      <p:cxnSp>
        <p:nvCxnSpPr>
          <p:cNvPr id="99" name="Google Shape;99;p19"/>
          <p:cNvCxnSpPr/>
          <p:nvPr/>
        </p:nvCxnSpPr>
        <p:spPr>
          <a:xfrm flipH="1" rot="10800000">
            <a:off x="3191375" y="2931575"/>
            <a:ext cx="2504700" cy="233400"/>
          </a:xfrm>
          <a:prstGeom prst="straightConnector1">
            <a:avLst/>
          </a:prstGeom>
          <a:noFill/>
          <a:ln cap="flat" cmpd="sng" w="9525">
            <a:solidFill>
              <a:srgbClr val="E69138"/>
            </a:solidFill>
            <a:prstDash val="solid"/>
            <a:round/>
            <a:headEnd len="med" w="med" type="oval"/>
            <a:tailEnd len="med" w="med" type="none"/>
          </a:ln>
        </p:spPr>
      </p:cxnSp>
      <p:cxnSp>
        <p:nvCxnSpPr>
          <p:cNvPr id="100" name="Google Shape;100;p19"/>
          <p:cNvCxnSpPr/>
          <p:nvPr/>
        </p:nvCxnSpPr>
        <p:spPr>
          <a:xfrm flipH="1" rot="10800000">
            <a:off x="3212600" y="3327775"/>
            <a:ext cx="2483400" cy="233400"/>
          </a:xfrm>
          <a:prstGeom prst="straightConnector1">
            <a:avLst/>
          </a:prstGeom>
          <a:noFill/>
          <a:ln cap="flat" cmpd="sng" w="9525">
            <a:solidFill>
              <a:srgbClr val="F1C232"/>
            </a:solidFill>
            <a:prstDash val="solid"/>
            <a:round/>
            <a:headEnd len="med" w="med" type="oval"/>
            <a:tailEnd len="med" w="med" type="none"/>
          </a:ln>
        </p:spPr>
      </p:cxnSp>
      <p:cxnSp>
        <p:nvCxnSpPr>
          <p:cNvPr id="101" name="Google Shape;101;p19"/>
          <p:cNvCxnSpPr/>
          <p:nvPr/>
        </p:nvCxnSpPr>
        <p:spPr>
          <a:xfrm flipH="1" rot="10800000">
            <a:off x="3283350" y="2521150"/>
            <a:ext cx="2412600" cy="1443300"/>
          </a:xfrm>
          <a:prstGeom prst="straightConnector1">
            <a:avLst/>
          </a:prstGeom>
          <a:noFill/>
          <a:ln cap="flat" cmpd="sng" w="9525">
            <a:solidFill>
              <a:srgbClr val="EC183F"/>
            </a:solidFill>
            <a:prstDash val="solid"/>
            <a:round/>
            <a:headEnd len="med" w="med" type="oval"/>
            <a:tailEnd len="med" w="med" type="none"/>
          </a:ln>
        </p:spPr>
      </p:cxnSp>
      <p:cxnSp>
        <p:nvCxnSpPr>
          <p:cNvPr id="102" name="Google Shape;102;p19"/>
          <p:cNvCxnSpPr/>
          <p:nvPr/>
        </p:nvCxnSpPr>
        <p:spPr>
          <a:xfrm>
            <a:off x="3255050" y="1972300"/>
            <a:ext cx="2440800" cy="566100"/>
          </a:xfrm>
          <a:prstGeom prst="straightConnector1">
            <a:avLst/>
          </a:prstGeom>
          <a:noFill/>
          <a:ln cap="flat" cmpd="sng" w="9525">
            <a:solidFill>
              <a:srgbClr val="EC183F"/>
            </a:solidFill>
            <a:prstDash val="solid"/>
            <a:round/>
            <a:headEnd len="med" w="med" type="oval"/>
            <a:tailEnd len="med" w="med" type="none"/>
          </a:ln>
        </p:spPr>
      </p:cxnSp>
      <p:cxnSp>
        <p:nvCxnSpPr>
          <p:cNvPr id="103" name="Google Shape;103;p19"/>
          <p:cNvCxnSpPr/>
          <p:nvPr/>
        </p:nvCxnSpPr>
        <p:spPr>
          <a:xfrm>
            <a:off x="3290425" y="2375575"/>
            <a:ext cx="2405400" cy="162600"/>
          </a:xfrm>
          <a:prstGeom prst="straightConnector1">
            <a:avLst/>
          </a:prstGeom>
          <a:noFill/>
          <a:ln cap="flat" cmpd="sng" w="9525">
            <a:solidFill>
              <a:srgbClr val="EC183F"/>
            </a:solidFill>
            <a:prstDash val="solid"/>
            <a:round/>
            <a:headEnd len="med" w="med" type="oval"/>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sintaxis</a:t>
            </a:r>
            <a:endParaRPr b="1" sz="3000">
              <a:solidFill>
                <a:srgbClr val="EC183F"/>
              </a:solidFill>
              <a:latin typeface="Rajdhani"/>
              <a:ea typeface="Rajdhani"/>
              <a:cs typeface="Rajdhani"/>
              <a:sym typeface="Rajdhani"/>
            </a:endParaRPr>
          </a:p>
        </p:txBody>
      </p:sp>
      <p:sp>
        <p:nvSpPr>
          <p:cNvPr id="109" name="Google Shape;109;p20"/>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highlight>
                  <a:schemeClr val="lt1"/>
                </a:highlight>
                <a:latin typeface="Open Sans"/>
                <a:ea typeface="Open Sans"/>
                <a:cs typeface="Open Sans"/>
                <a:sym typeface="Open Sans"/>
              </a:rPr>
              <a:t>Dado que </a:t>
            </a:r>
            <a:r>
              <a:rPr b="1" lang="es" sz="1600">
                <a:solidFill>
                  <a:srgbClr val="434343"/>
                </a:solidFill>
                <a:highlight>
                  <a:schemeClr val="lt1"/>
                </a:highlight>
                <a:latin typeface="Open Sans"/>
                <a:ea typeface="Open Sans"/>
                <a:cs typeface="Open Sans"/>
                <a:sym typeface="Open Sans"/>
              </a:rPr>
              <a:t>GROUP BY</a:t>
            </a:r>
            <a:r>
              <a:rPr lang="es" sz="1600">
                <a:solidFill>
                  <a:srgbClr val="434343"/>
                </a:solidFill>
                <a:highlight>
                  <a:schemeClr val="lt1"/>
                </a:highlight>
                <a:latin typeface="Open Sans"/>
                <a:ea typeface="Open Sans"/>
                <a:cs typeface="Open Sans"/>
                <a:sym typeface="Open Sans"/>
              </a:rPr>
              <a:t> agrupa la información, perdemos el detalle de cada una de las filas. Es decir, ya no nos interesa el valor de cada fila sino un resultado consolidado entre todas las filas.</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rPr lang="es" sz="1600">
                <a:solidFill>
                  <a:srgbClr val="434343"/>
                </a:solidFill>
                <a:highlight>
                  <a:schemeClr val="lt1"/>
                </a:highlight>
                <a:latin typeface="Open Sans"/>
                <a:ea typeface="Open Sans"/>
                <a:cs typeface="Open Sans"/>
                <a:sym typeface="Open Sans"/>
              </a:rPr>
              <a:t>La consulta:</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rPr lang="es" sz="1600">
                <a:solidFill>
                  <a:srgbClr val="434343"/>
                </a:solidFill>
                <a:highlight>
                  <a:schemeClr val="lt1"/>
                </a:highlight>
                <a:latin typeface="Open Sans"/>
                <a:ea typeface="Open Sans"/>
                <a:cs typeface="Open Sans"/>
                <a:sym typeface="Open Sans"/>
              </a:rPr>
              <a:t>Nos daría un error. Si agrupamos los datos por </a:t>
            </a:r>
            <a:r>
              <a:rPr b="1" lang="es" sz="1600">
                <a:solidFill>
                  <a:srgbClr val="434343"/>
                </a:solidFill>
                <a:highlight>
                  <a:schemeClr val="lt1"/>
                </a:highlight>
                <a:latin typeface="Open Sans"/>
                <a:ea typeface="Open Sans"/>
                <a:cs typeface="Open Sans"/>
                <a:sym typeface="Open Sans"/>
              </a:rPr>
              <a:t>marca</a:t>
            </a:r>
            <a:r>
              <a:rPr lang="es" sz="1600">
                <a:solidFill>
                  <a:srgbClr val="434343"/>
                </a:solidFill>
                <a:highlight>
                  <a:schemeClr val="lt1"/>
                </a:highlight>
                <a:latin typeface="Open Sans"/>
                <a:ea typeface="Open Sans"/>
                <a:cs typeface="Open Sans"/>
                <a:sym typeface="Open Sans"/>
              </a:rPr>
              <a:t>, ya no podemos pedir el campo </a:t>
            </a:r>
            <a:r>
              <a:rPr b="1" lang="es" sz="1600">
                <a:solidFill>
                  <a:srgbClr val="434343"/>
                </a:solidFill>
                <a:highlight>
                  <a:schemeClr val="lt1"/>
                </a:highlight>
                <a:latin typeface="Open Sans"/>
                <a:ea typeface="Open Sans"/>
                <a:cs typeface="Open Sans"/>
                <a:sym typeface="Open Sans"/>
              </a:rPr>
              <a:t>id</a:t>
            </a:r>
            <a:r>
              <a:rPr lang="es" sz="1600">
                <a:solidFill>
                  <a:srgbClr val="434343"/>
                </a:solidFill>
                <a:highlight>
                  <a:schemeClr val="lt1"/>
                </a:highlight>
                <a:latin typeface="Open Sans"/>
                <a:ea typeface="Open Sans"/>
                <a:cs typeface="Open Sans"/>
                <a:sym typeface="Open Sans"/>
              </a:rPr>
              <a:t>.</a:t>
            </a:r>
            <a:endParaRPr sz="1600">
              <a:solidFill>
                <a:srgbClr val="434343"/>
              </a:solidFill>
              <a:highlight>
                <a:schemeClr val="lt1"/>
              </a:highlight>
              <a:latin typeface="Open Sans"/>
              <a:ea typeface="Open Sans"/>
              <a:cs typeface="Open Sans"/>
              <a:sym typeface="Open Sans"/>
            </a:endParaRPr>
          </a:p>
        </p:txBody>
      </p:sp>
      <p:grpSp>
        <p:nvGrpSpPr>
          <p:cNvPr id="110" name="Google Shape;110;p20"/>
          <p:cNvGrpSpPr/>
          <p:nvPr/>
        </p:nvGrpSpPr>
        <p:grpSpPr>
          <a:xfrm>
            <a:off x="732700" y="2555187"/>
            <a:ext cx="7692650" cy="1027028"/>
            <a:chOff x="630644" y="2191938"/>
            <a:chExt cx="6913498" cy="530709"/>
          </a:xfrm>
        </p:grpSpPr>
        <p:sp>
          <p:nvSpPr>
            <p:cNvPr id="111" name="Google Shape;111;p2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SELECT</a:t>
              </a:r>
              <a:r>
                <a:rPr lang="es" sz="1200">
                  <a:solidFill>
                    <a:srgbClr val="ABB2BF"/>
                  </a:solidFill>
                  <a:latin typeface="Consolas"/>
                  <a:ea typeface="Consolas"/>
                  <a:cs typeface="Consolas"/>
                  <a:sym typeface="Consolas"/>
                </a:rPr>
                <a:t> </a:t>
              </a:r>
              <a:r>
                <a:rPr b="1" lang="es" sz="1200">
                  <a:solidFill>
                    <a:srgbClr val="FCE5CD"/>
                  </a:solidFill>
                  <a:highlight>
                    <a:srgbClr val="EC183F"/>
                  </a:highlight>
                  <a:latin typeface="Consolas"/>
                  <a:ea typeface="Consolas"/>
                  <a:cs typeface="Consolas"/>
                  <a:sym typeface="Consolas"/>
                </a:rPr>
                <a:t>id</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marca</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autos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GROUP BY </a:t>
              </a:r>
              <a:r>
                <a:rPr lang="es" sz="1200">
                  <a:solidFill>
                    <a:srgbClr val="E06C75"/>
                  </a:solidFill>
                  <a:latin typeface="Consolas"/>
                  <a:ea typeface="Consolas"/>
                  <a:cs typeface="Consolas"/>
                  <a:sym typeface="Consolas"/>
                </a:rPr>
                <a:t>marca</a:t>
              </a:r>
              <a:r>
                <a:rPr lang="es" sz="1200">
                  <a:solidFill>
                    <a:srgbClr val="ABB2BF"/>
                  </a:solidFill>
                  <a:latin typeface="Consolas"/>
                  <a:ea typeface="Consolas"/>
                  <a:cs typeface="Consolas"/>
                  <a:sym typeface="Consolas"/>
                </a:rPr>
                <a:t>;</a:t>
              </a:r>
              <a:endParaRPr sz="1200">
                <a:solidFill>
                  <a:srgbClr val="E5C07B"/>
                </a:solidFill>
                <a:latin typeface="Consolas"/>
                <a:ea typeface="Consolas"/>
                <a:cs typeface="Consolas"/>
                <a:sym typeface="Consolas"/>
              </a:endParaRPr>
            </a:p>
          </p:txBody>
        </p:sp>
        <p:sp>
          <p:nvSpPr>
            <p:cNvPr id="112" name="Google Shape;112;p20"/>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sintaxis</a:t>
            </a:r>
            <a:endParaRPr b="1" sz="3000">
              <a:solidFill>
                <a:srgbClr val="EC183F"/>
              </a:solidFill>
              <a:latin typeface="Rajdhani"/>
              <a:ea typeface="Rajdhani"/>
              <a:cs typeface="Rajdhani"/>
              <a:sym typeface="Rajdhani"/>
            </a:endParaRPr>
          </a:p>
        </p:txBody>
      </p:sp>
      <p:sp>
        <p:nvSpPr>
          <p:cNvPr id="118" name="Google Shape;118;p21"/>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highlight>
                  <a:schemeClr val="lt1"/>
                </a:highlight>
                <a:latin typeface="Open Sans"/>
                <a:ea typeface="Open Sans"/>
                <a:cs typeface="Open Sans"/>
                <a:sym typeface="Open Sans"/>
              </a:rPr>
              <a:t>Por ende, al utilizar </a:t>
            </a:r>
            <a:r>
              <a:rPr b="1" lang="es" sz="1600">
                <a:solidFill>
                  <a:srgbClr val="434343"/>
                </a:solidFill>
                <a:highlight>
                  <a:schemeClr val="lt1"/>
                </a:highlight>
                <a:latin typeface="Open Sans"/>
                <a:ea typeface="Open Sans"/>
                <a:cs typeface="Open Sans"/>
                <a:sym typeface="Open Sans"/>
              </a:rPr>
              <a:t>GROUP BY</a:t>
            </a:r>
            <a:r>
              <a:rPr lang="es" sz="1600">
                <a:solidFill>
                  <a:srgbClr val="434343"/>
                </a:solidFill>
                <a:highlight>
                  <a:schemeClr val="lt1"/>
                </a:highlight>
                <a:latin typeface="Open Sans"/>
                <a:ea typeface="Open Sans"/>
                <a:cs typeface="Open Sans"/>
                <a:sym typeface="Open Sans"/>
              </a:rPr>
              <a:t>, en los campos que se muestran como resultado en el </a:t>
            </a:r>
            <a:r>
              <a:rPr b="1" lang="es" sz="1600">
                <a:solidFill>
                  <a:srgbClr val="434343"/>
                </a:solidFill>
                <a:highlight>
                  <a:schemeClr val="lt1"/>
                </a:highlight>
                <a:latin typeface="Open Sans"/>
                <a:ea typeface="Open Sans"/>
                <a:cs typeface="Open Sans"/>
                <a:sym typeface="Open Sans"/>
              </a:rPr>
              <a:t>SELECT </a:t>
            </a:r>
            <a:r>
              <a:rPr lang="es" sz="1600">
                <a:solidFill>
                  <a:srgbClr val="434343"/>
                </a:solidFill>
                <a:highlight>
                  <a:schemeClr val="lt1"/>
                </a:highlight>
                <a:latin typeface="Open Sans"/>
                <a:ea typeface="Open Sans"/>
                <a:cs typeface="Open Sans"/>
                <a:sym typeface="Open Sans"/>
              </a:rPr>
              <a:t>solamente podemos indicar:</a:t>
            </a:r>
            <a:endParaRPr sz="1600">
              <a:solidFill>
                <a:srgbClr val="434343"/>
              </a:solidFill>
              <a:highlight>
                <a:schemeClr val="lt1"/>
              </a:highlight>
              <a:latin typeface="Open Sans"/>
              <a:ea typeface="Open Sans"/>
              <a:cs typeface="Open Sans"/>
              <a:sym typeface="Open Sans"/>
            </a:endParaRPr>
          </a:p>
          <a:p>
            <a:pPr indent="-330200" lvl="0" marL="457200" rtl="0" algn="l">
              <a:spcBef>
                <a:spcPts val="600"/>
              </a:spcBef>
              <a:spcAft>
                <a:spcPts val="0"/>
              </a:spcAft>
              <a:buClr>
                <a:srgbClr val="434343"/>
              </a:buClr>
              <a:buSzPts val="1600"/>
              <a:buFont typeface="Open Sans"/>
              <a:buChar char="●"/>
            </a:pPr>
            <a:r>
              <a:rPr lang="es" sz="1600">
                <a:solidFill>
                  <a:srgbClr val="434343"/>
                </a:solidFill>
                <a:highlight>
                  <a:schemeClr val="lt1"/>
                </a:highlight>
                <a:latin typeface="Open Sans"/>
                <a:ea typeface="Open Sans"/>
                <a:cs typeface="Open Sans"/>
                <a:sym typeface="Open Sans"/>
              </a:rPr>
              <a:t>Datos agrupados.</a:t>
            </a:r>
            <a:endParaRPr sz="1600">
              <a:solidFill>
                <a:srgbClr val="434343"/>
              </a:solidFill>
              <a:highlight>
                <a:schemeClr val="lt1"/>
              </a:highlight>
              <a:latin typeface="Open Sans"/>
              <a:ea typeface="Open Sans"/>
              <a:cs typeface="Open Sans"/>
              <a:sym typeface="Open Sans"/>
            </a:endParaRPr>
          </a:p>
          <a:p>
            <a:pPr indent="-330200" lvl="0" marL="457200" rtl="0" algn="l">
              <a:spcBef>
                <a:spcPts val="0"/>
              </a:spcBef>
              <a:spcAft>
                <a:spcPts val="0"/>
              </a:spcAft>
              <a:buClr>
                <a:srgbClr val="434343"/>
              </a:buClr>
              <a:buSzPts val="1600"/>
              <a:buFont typeface="Open Sans"/>
              <a:buChar char="●"/>
            </a:pPr>
            <a:r>
              <a:rPr lang="es" sz="1600">
                <a:solidFill>
                  <a:srgbClr val="434343"/>
                </a:solidFill>
                <a:highlight>
                  <a:schemeClr val="lt1"/>
                </a:highlight>
                <a:latin typeface="Open Sans"/>
                <a:ea typeface="Open Sans"/>
                <a:cs typeface="Open Sans"/>
                <a:sym typeface="Open Sans"/>
              </a:rPr>
              <a:t>Funciones de agregación.</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434343"/>
              </a:solidFill>
              <a:highlight>
                <a:schemeClr val="lt1"/>
              </a:highlight>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rPr lang="es" sz="1600">
                <a:solidFill>
                  <a:srgbClr val="434343"/>
                </a:solidFill>
                <a:highlight>
                  <a:schemeClr val="lt1"/>
                </a:highlight>
                <a:latin typeface="Open Sans"/>
                <a:ea typeface="Open Sans"/>
                <a:cs typeface="Open Sans"/>
                <a:sym typeface="Open Sans"/>
              </a:rPr>
              <a:t>Veamos algunos ejemplos...</a:t>
            </a:r>
            <a:endParaRPr sz="1600">
              <a:solidFill>
                <a:srgbClr val="434343"/>
              </a:solidFill>
              <a:highlight>
                <a:schemeClr val="lt1"/>
              </a:highlight>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Group by: </a:t>
            </a:r>
            <a:r>
              <a:rPr b="1" lang="es" sz="3000">
                <a:solidFill>
                  <a:srgbClr val="EC183F"/>
                </a:solidFill>
                <a:latin typeface="Rajdhani"/>
                <a:ea typeface="Rajdhani"/>
                <a:cs typeface="Rajdhani"/>
                <a:sym typeface="Rajdhani"/>
              </a:rPr>
              <a:t>sintaxis</a:t>
            </a:r>
            <a:endParaRPr b="1" sz="3000">
              <a:solidFill>
                <a:srgbClr val="EC183F"/>
              </a:solidFill>
              <a:latin typeface="Rajdhani"/>
              <a:ea typeface="Rajdhani"/>
              <a:cs typeface="Rajdhani"/>
              <a:sym typeface="Rajdhani"/>
            </a:endParaRPr>
          </a:p>
        </p:txBody>
      </p:sp>
      <p:grpSp>
        <p:nvGrpSpPr>
          <p:cNvPr id="124" name="Google Shape;124;p22"/>
          <p:cNvGrpSpPr/>
          <p:nvPr/>
        </p:nvGrpSpPr>
        <p:grpSpPr>
          <a:xfrm>
            <a:off x="732700" y="1488387"/>
            <a:ext cx="7692650" cy="1027028"/>
            <a:chOff x="630644" y="2191938"/>
            <a:chExt cx="6913498" cy="530709"/>
          </a:xfrm>
        </p:grpSpPr>
        <p:sp>
          <p:nvSpPr>
            <p:cNvPr id="125" name="Google Shape;125;p22"/>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SELECT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marca</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MAX</a:t>
              </a:r>
              <a:r>
                <a:rPr lang="es" sz="1200">
                  <a:solidFill>
                    <a:srgbClr val="E06C75"/>
                  </a:solidFill>
                  <a:latin typeface="Consolas"/>
                  <a:ea typeface="Consolas"/>
                  <a:cs typeface="Consolas"/>
                  <a:sym typeface="Consolas"/>
                </a:rPr>
                <a:t>(precio)</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autos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GROUP BY </a:t>
              </a:r>
              <a:r>
                <a:rPr lang="es" sz="1200">
                  <a:solidFill>
                    <a:srgbClr val="E06C75"/>
                  </a:solidFill>
                  <a:latin typeface="Consolas"/>
                  <a:ea typeface="Consolas"/>
                  <a:cs typeface="Consolas"/>
                  <a:sym typeface="Consolas"/>
                </a:rPr>
                <a:t>marca</a:t>
              </a:r>
              <a:r>
                <a:rPr lang="es" sz="1200">
                  <a:solidFill>
                    <a:srgbClr val="ABB2BF"/>
                  </a:solidFill>
                  <a:latin typeface="Consolas"/>
                  <a:ea typeface="Consolas"/>
                  <a:cs typeface="Consolas"/>
                  <a:sym typeface="Consolas"/>
                </a:rPr>
                <a:t>;</a:t>
              </a:r>
              <a:endParaRPr sz="1200">
                <a:solidFill>
                  <a:srgbClr val="E5C07B"/>
                </a:solidFill>
                <a:latin typeface="Consolas"/>
                <a:ea typeface="Consolas"/>
                <a:cs typeface="Consolas"/>
                <a:sym typeface="Consolas"/>
              </a:endParaRPr>
            </a:p>
          </p:txBody>
        </p:sp>
        <p:sp>
          <p:nvSpPr>
            <p:cNvPr id="126" name="Google Shape;126;p22"/>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127" name="Google Shape;127;p22"/>
          <p:cNvGrpSpPr/>
          <p:nvPr/>
        </p:nvGrpSpPr>
        <p:grpSpPr>
          <a:xfrm>
            <a:off x="732700" y="2783679"/>
            <a:ext cx="7692650" cy="1367478"/>
            <a:chOff x="630644" y="2191938"/>
            <a:chExt cx="6913498" cy="530709"/>
          </a:xfrm>
        </p:grpSpPr>
        <p:sp>
          <p:nvSpPr>
            <p:cNvPr id="128" name="Google Shape;128;p22"/>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SELECT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genero.nombre</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AVG</a:t>
              </a:r>
              <a:r>
                <a:rPr lang="es" sz="1200">
                  <a:solidFill>
                    <a:srgbClr val="E06C75"/>
                  </a:solidFill>
                  <a:latin typeface="Consolas"/>
                  <a:ea typeface="Consolas"/>
                  <a:cs typeface="Consolas"/>
                  <a:sym typeface="Consolas"/>
                </a:rPr>
                <a:t>(duracion)</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peliculas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INNER JOIN </a:t>
              </a:r>
              <a:r>
                <a:rPr lang="es" sz="1200">
                  <a:solidFill>
                    <a:srgbClr val="E06C75"/>
                  </a:solidFill>
                  <a:latin typeface="Consolas"/>
                  <a:ea typeface="Consolas"/>
                  <a:cs typeface="Consolas"/>
                  <a:sym typeface="Consolas"/>
                </a:rPr>
                <a:t>generos </a:t>
              </a:r>
              <a:r>
                <a:rPr lang="es" sz="1200">
                  <a:solidFill>
                    <a:srgbClr val="E5C07B"/>
                  </a:solidFill>
                  <a:latin typeface="Consolas"/>
                  <a:ea typeface="Consolas"/>
                  <a:cs typeface="Consolas"/>
                  <a:sym typeface="Consolas"/>
                </a:rPr>
                <a:t>ON </a:t>
              </a:r>
              <a:r>
                <a:rPr lang="es" sz="1200">
                  <a:solidFill>
                    <a:srgbClr val="E06C75"/>
                  </a:solidFill>
                  <a:latin typeface="Consolas"/>
                  <a:ea typeface="Consolas"/>
                  <a:cs typeface="Consolas"/>
                  <a:sym typeface="Consolas"/>
                </a:rPr>
                <a:t>generos.id </a:t>
              </a:r>
              <a:r>
                <a:rPr lang="es" sz="1200">
                  <a:solidFill>
                    <a:srgbClr val="ABB2BF"/>
                  </a:solidFill>
                  <a:latin typeface="Consolas"/>
                  <a:ea typeface="Consolas"/>
                  <a:cs typeface="Consolas"/>
                  <a:sym typeface="Consolas"/>
                </a:rPr>
                <a:t>=</a:t>
              </a:r>
              <a:r>
                <a:rPr lang="es" sz="1200">
                  <a:solidFill>
                    <a:srgbClr val="E06C75"/>
                  </a:solidFill>
                  <a:latin typeface="Consolas"/>
                  <a:ea typeface="Consolas"/>
                  <a:cs typeface="Consolas"/>
                  <a:sym typeface="Consolas"/>
                </a:rPr>
                <a:t> genero_id</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GROUP BY </a:t>
              </a:r>
              <a:r>
                <a:rPr lang="es" sz="1200">
                  <a:solidFill>
                    <a:srgbClr val="E06C75"/>
                  </a:solidFill>
                  <a:latin typeface="Consolas"/>
                  <a:ea typeface="Consolas"/>
                  <a:cs typeface="Consolas"/>
                  <a:sym typeface="Consolas"/>
                </a:rPr>
                <a:t>genero.nombre</a:t>
              </a:r>
              <a:r>
                <a:rPr lang="es" sz="1200">
                  <a:solidFill>
                    <a:srgbClr val="ABB2BF"/>
                  </a:solidFill>
                  <a:latin typeface="Consolas"/>
                  <a:ea typeface="Consolas"/>
                  <a:cs typeface="Consolas"/>
                  <a:sym typeface="Consolas"/>
                </a:rPr>
                <a:t>;</a:t>
              </a:r>
              <a:endParaRPr sz="1200">
                <a:solidFill>
                  <a:srgbClr val="E5C07B"/>
                </a:solidFill>
                <a:latin typeface="Consolas"/>
                <a:ea typeface="Consolas"/>
                <a:cs typeface="Consolas"/>
                <a:sym typeface="Consolas"/>
              </a:endParaRPr>
            </a:p>
          </p:txBody>
        </p:sp>
        <p:sp>
          <p:nvSpPr>
            <p:cNvPr id="129" name="Google Shape;129;p22"/>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3241700" y="2367187"/>
            <a:ext cx="2355801" cy="56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