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3"/>
    <p:sldMasterId id="2147483703" r:id="rId4"/>
    <p:sldMasterId id="2147483704" r:id="rId5"/>
    <p:sldMasterId id="214748370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Open Sans SemiBold"/>
      <p:regular r:id="rId24"/>
      <p:bold r:id="rId25"/>
      <p:italic r:id="rId26"/>
      <p:boldItalic r:id="rId27"/>
    </p:embeddedFont>
    <p:embeddedFont>
      <p:font typeface="Rajdhani"/>
      <p:regular r:id="rId28"/>
      <p:bold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OpenSansSemiBold-regular.fntdata"/><Relationship Id="rId23" Type="http://schemas.openxmlformats.org/officeDocument/2006/relationships/slide" Target="slides/slide16.xml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Rajdhani-regular.fntdata"/><Relationship Id="rId27" Type="http://schemas.openxmlformats.org/officeDocument/2006/relationships/font" Target="fonts/OpenSansSemiBold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ajdhani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4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1e662fe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1e662fe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e89cdc80a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e89cdc80a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fea4200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fea4200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fc19c8f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fc19c8f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be89cdc80a_1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be89cdc80a_1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fea42002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fea42002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ba15e420a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ba15e420a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e89cdc80a_2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e89cdc80a_2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a15e420a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ba15e420a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96900b1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b96900b1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d3d9540b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d3d9540b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e89cdc80a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e89cdc80a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96900b12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96900b12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be89cdc80a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be89cdc80a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fea4200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fea4200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fea42002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afea42002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jpg"/><Relationship Id="rId3" Type="http://schemas.openxmlformats.org/officeDocument/2006/relationships/image" Target="../media/image16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jpg"/><Relationship Id="rId3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8" name="Google Shape;8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" name="Google Shape;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" name="Google Shape;10;p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4" name="Google Shape;74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1" name="Google Shape;81;p1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Sequelize y su configuración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6" name="Google Shape;9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07" name="Google Shape;1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11" name="Google Shape;111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16" name="Google Shape;11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9" name="Google Shape;129;p3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3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2" name="Google Shape;13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39" name="Google Shape;139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Sequelize y su configuración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59" name="Google Shape;159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0" name="Google Shape;160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65" name="Google Shape;16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72" name="Google Shape;1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83" name="Google Shape;183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1" name="Google Shape;191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2" name="Google Shape;192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97" name="Google Shape;197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03" name="Google Shape;203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4" name="Google Shape;204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09" name="Google Shape;209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216" name="Google Shape;21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3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5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Sequelize y su configuración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45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45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45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45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8" name="Google Shape;178;p45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0" name="Google Shape;180;p45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sequelize.org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7.xml"/><Relationship Id="rId5" Type="http://schemas.openxmlformats.org/officeDocument/2006/relationships/slide" Target="/ppt/slides/slide10.xml"/><Relationship Id="rId6" Type="http://schemas.openxmlformats.org/officeDocument/2006/relationships/slide" Target="/ppt/slides/slide1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9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</a:rPr>
              <a:t>Sequelize y su configuración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8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Configuración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99" name="Google Shape;299;p68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00" name="Google Shape;300;p68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9"/>
          <p:cNvSpPr txBox="1"/>
          <p:nvPr/>
        </p:nvSpPr>
        <p:spPr>
          <a:xfrm>
            <a:off x="718200" y="919925"/>
            <a:ext cx="73515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Por último, debemos configurar la conexión con la base de datos.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las carpetas que creó Sequelize, encontraremos el archivo 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config.js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la ruta</a:t>
            </a:r>
            <a:r>
              <a:rPr lang="es" sz="1600">
                <a:solidFill>
                  <a:srgbClr val="3F3F3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/database/config/config.js. 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Dentro de este, encontramos un JSON con credenciales por defecto que debemos reemplazar por las nuestras.</a:t>
            </a:r>
            <a:endParaRPr sz="20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306" name="Google Shape;306;p69"/>
          <p:cNvGrpSpPr/>
          <p:nvPr/>
        </p:nvGrpSpPr>
        <p:grpSpPr>
          <a:xfrm>
            <a:off x="725675" y="2444272"/>
            <a:ext cx="7692650" cy="2315218"/>
            <a:chOff x="630644" y="2191938"/>
            <a:chExt cx="6913498" cy="530709"/>
          </a:xfrm>
        </p:grpSpPr>
        <p:sp>
          <p:nvSpPr>
            <p:cNvPr id="307" name="Google Shape;307;p69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"development"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"username"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"root"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"password"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"Monito123!"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"database"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"movies_db"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"host"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"127.0.0.1"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"dialect"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"mysql"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2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es" sz="12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"operatorsAliases"</a:t>
              </a: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s" sz="1200">
                  <a:solidFill>
                    <a:srgbClr val="D19A66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sz="1200">
                <a:solidFill>
                  <a:srgbClr val="D19A66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}</a:t>
              </a:r>
              <a:endParaRPr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09" name="Google Shape;309;p69"/>
          <p:cNvSpPr txBox="1"/>
          <p:nvPr/>
        </p:nvSpPr>
        <p:spPr>
          <a:xfrm>
            <a:off x="718200" y="472025"/>
            <a:ext cx="764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Configuración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70"/>
          <p:cNvSpPr txBox="1"/>
          <p:nvPr/>
        </p:nvSpPr>
        <p:spPr>
          <a:xfrm>
            <a:off x="597825" y="1044400"/>
            <a:ext cx="40860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¡ATENCIÓN!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5" name="Google Shape;315;p70"/>
          <p:cNvGrpSpPr/>
          <p:nvPr/>
        </p:nvGrpSpPr>
        <p:grpSpPr>
          <a:xfrm>
            <a:off x="591300" y="1807025"/>
            <a:ext cx="7961400" cy="2530500"/>
            <a:chOff x="1686250" y="2514625"/>
            <a:chExt cx="7961400" cy="2530500"/>
          </a:xfrm>
        </p:grpSpPr>
        <p:sp>
          <p:nvSpPr>
            <p:cNvPr id="316" name="Google Shape;316;p70"/>
            <p:cNvSpPr/>
            <p:nvPr/>
          </p:nvSpPr>
          <p:spPr>
            <a:xfrm>
              <a:off x="1686250" y="2514625"/>
              <a:ext cx="7961400" cy="2530500"/>
            </a:xfrm>
            <a:prstGeom prst="roundRect">
              <a:avLst>
                <a:gd fmla="val 16667" name="adj"/>
              </a:avLst>
            </a:prstGeom>
            <a:solidFill>
              <a:srgbClr val="EC183F">
                <a:alpha val="96080"/>
              </a:srgbClr>
            </a:solidFill>
            <a:ln>
              <a:noFill/>
            </a:ln>
          </p:spPr>
          <p:txBody>
            <a:bodyPr anchorCtr="0" anchor="ctr" bIns="91425" lIns="9540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7" name="Google Shape;317;p70"/>
            <p:cNvSpPr/>
            <p:nvPr/>
          </p:nvSpPr>
          <p:spPr>
            <a:xfrm>
              <a:off x="2059693" y="2767758"/>
              <a:ext cx="158198" cy="206025"/>
            </a:xfrm>
            <a:custGeom>
              <a:rect b="b" l="l" r="r" t="t"/>
              <a:pathLst>
                <a:path extrusionOk="0" h="206025" w="158198">
                  <a:moveTo>
                    <a:pt x="1260" y="43147"/>
                  </a:moveTo>
                  <a:cubicBezTo>
                    <a:pt x="-3775" y="34498"/>
                    <a:pt x="6734" y="19061"/>
                    <a:pt x="24689" y="8770"/>
                  </a:cubicBezTo>
                  <a:cubicBezTo>
                    <a:pt x="42643" y="-1630"/>
                    <a:pt x="61255" y="-2944"/>
                    <a:pt x="66181" y="5705"/>
                  </a:cubicBezTo>
                  <a:cubicBezTo>
                    <a:pt x="67823" y="8551"/>
                    <a:pt x="155296" y="160069"/>
                    <a:pt x="156938" y="162915"/>
                  </a:cubicBezTo>
                  <a:cubicBezTo>
                    <a:pt x="161974" y="171564"/>
                    <a:pt x="151464" y="187000"/>
                    <a:pt x="133510" y="197291"/>
                  </a:cubicBezTo>
                  <a:cubicBezTo>
                    <a:pt x="115555" y="207582"/>
                    <a:pt x="97053" y="209005"/>
                    <a:pt x="92018" y="200357"/>
                  </a:cubicBezTo>
                  <a:cubicBezTo>
                    <a:pt x="90375" y="197510"/>
                    <a:pt x="2903" y="45993"/>
                    <a:pt x="1260" y="431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0"/>
            <p:cNvSpPr/>
            <p:nvPr/>
          </p:nvSpPr>
          <p:spPr>
            <a:xfrm>
              <a:off x="2126648" y="2881868"/>
              <a:ext cx="417327" cy="434123"/>
            </a:xfrm>
            <a:custGeom>
              <a:rect b="b" l="l" r="r" t="t"/>
              <a:pathLst>
                <a:path extrusionOk="0" h="434123" w="417327">
                  <a:moveTo>
                    <a:pt x="250153" y="345384"/>
                  </a:moveTo>
                  <a:cubicBezTo>
                    <a:pt x="171219" y="390927"/>
                    <a:pt x="95789" y="407787"/>
                    <a:pt x="81556" y="383045"/>
                  </a:cubicBezTo>
                  <a:cubicBezTo>
                    <a:pt x="67324" y="358303"/>
                    <a:pt x="119655" y="301374"/>
                    <a:pt x="198479" y="255831"/>
                  </a:cubicBezTo>
                  <a:cubicBezTo>
                    <a:pt x="277303" y="210288"/>
                    <a:pt x="352843" y="193429"/>
                    <a:pt x="367075" y="218171"/>
                  </a:cubicBezTo>
                  <a:cubicBezTo>
                    <a:pt x="381416" y="242913"/>
                    <a:pt x="329086" y="299842"/>
                    <a:pt x="250153" y="345384"/>
                  </a:cubicBezTo>
                  <a:moveTo>
                    <a:pt x="411961" y="192334"/>
                  </a:moveTo>
                  <a:cubicBezTo>
                    <a:pt x="386124" y="147667"/>
                    <a:pt x="336531" y="161352"/>
                    <a:pt x="297228" y="133654"/>
                  </a:cubicBezTo>
                  <a:cubicBezTo>
                    <a:pt x="257926" y="105956"/>
                    <a:pt x="227710" y="69938"/>
                    <a:pt x="201873" y="36875"/>
                  </a:cubicBezTo>
                  <a:cubicBezTo>
                    <a:pt x="168154" y="-6368"/>
                    <a:pt x="109692" y="-10090"/>
                    <a:pt x="61084" y="17936"/>
                  </a:cubicBezTo>
                  <a:cubicBezTo>
                    <a:pt x="12476" y="45962"/>
                    <a:pt x="-13470" y="98402"/>
                    <a:pt x="7111" y="149309"/>
                  </a:cubicBezTo>
                  <a:cubicBezTo>
                    <a:pt x="22876" y="188174"/>
                    <a:pt x="38970" y="232403"/>
                    <a:pt x="43349" y="280245"/>
                  </a:cubicBezTo>
                  <a:cubicBezTo>
                    <a:pt x="47728" y="328196"/>
                    <a:pt x="11052" y="364324"/>
                    <a:pt x="36890" y="408991"/>
                  </a:cubicBezTo>
                  <a:cubicBezTo>
                    <a:pt x="61741" y="452016"/>
                    <a:pt x="165854" y="438441"/>
                    <a:pt x="269421" y="378665"/>
                  </a:cubicBezTo>
                  <a:cubicBezTo>
                    <a:pt x="372986" y="318781"/>
                    <a:pt x="436812" y="235469"/>
                    <a:pt x="411961" y="1923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0"/>
            <p:cNvSpPr/>
            <p:nvPr/>
          </p:nvSpPr>
          <p:spPr>
            <a:xfrm>
              <a:off x="2273888" y="3035881"/>
              <a:ext cx="105887" cy="66166"/>
            </a:xfrm>
            <a:custGeom>
              <a:rect b="b" l="l" r="r" t="t"/>
              <a:pathLst>
                <a:path extrusionOk="0" h="66166" w="105887">
                  <a:moveTo>
                    <a:pt x="0" y="37989"/>
                  </a:moveTo>
                  <a:cubicBezTo>
                    <a:pt x="42149" y="14670"/>
                    <a:pt x="81561" y="766"/>
                    <a:pt x="105099" y="0"/>
                  </a:cubicBezTo>
                  <a:cubicBezTo>
                    <a:pt x="107179" y="12481"/>
                    <a:pt x="105208" y="25727"/>
                    <a:pt x="98421" y="37660"/>
                  </a:cubicBezTo>
                  <a:cubicBezTo>
                    <a:pt x="82656" y="64920"/>
                    <a:pt x="47842" y="74226"/>
                    <a:pt x="20472" y="58571"/>
                  </a:cubicBezTo>
                  <a:cubicBezTo>
                    <a:pt x="11605" y="53316"/>
                    <a:pt x="4817" y="46200"/>
                    <a:pt x="0" y="3798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70"/>
          <p:cNvSpPr txBox="1"/>
          <p:nvPr/>
        </p:nvSpPr>
        <p:spPr>
          <a:xfrm>
            <a:off x="1519500" y="1975950"/>
            <a:ext cx="2876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Necesitamos agregar un pequeño detalle para que no nos encontremos con un problema a la hora de requerir Sequelize. Para esto, en el archivo config.js que editamos anteriormente debemos asignar todo el JSON que modificamos a </a:t>
            </a:r>
            <a:r>
              <a:rPr b="1"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module.exports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pic>
        <p:nvPicPr>
          <p:cNvPr id="321" name="Google Shape;32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650" y="1968400"/>
            <a:ext cx="3868475" cy="22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1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Objeto DB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7" name="Google Shape;327;p71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28" name="Google Shape;328;p71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2"/>
          <p:cNvSpPr txBox="1"/>
          <p:nvPr/>
        </p:nvSpPr>
        <p:spPr>
          <a:xfrm>
            <a:off x="718200" y="107232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Como dato curioso, les contamos que al final del archivo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index.js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ubicado en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/database/models/index.js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, encontramos la exportación del objeto </a:t>
            </a: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DB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Este será al que llamaremos cada vez que queramos utilizar Sequelize para realizar consultas a nuestra base de datos.</a:t>
            </a:r>
            <a:endParaRPr sz="1600">
              <a:solidFill>
                <a:srgbClr val="3F3F3F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72"/>
          <p:cNvSpPr/>
          <p:nvPr/>
        </p:nvSpPr>
        <p:spPr>
          <a:xfrm>
            <a:off x="7033688" y="3041136"/>
            <a:ext cx="831332" cy="1109429"/>
          </a:xfrm>
          <a:custGeom>
            <a:rect b="b" l="l" r="r" t="t"/>
            <a:pathLst>
              <a:path extrusionOk="0" h="490898" w="367846">
                <a:moveTo>
                  <a:pt x="245668" y="156115"/>
                </a:moveTo>
                <a:cubicBezTo>
                  <a:pt x="229137" y="156444"/>
                  <a:pt x="215452" y="143197"/>
                  <a:pt x="215452" y="126666"/>
                </a:cubicBezTo>
                <a:lnTo>
                  <a:pt x="215344" y="0"/>
                </a:lnTo>
                <a:lnTo>
                  <a:pt x="32077" y="109"/>
                </a:lnTo>
                <a:cubicBezTo>
                  <a:pt x="14342" y="109"/>
                  <a:pt x="0" y="14451"/>
                  <a:pt x="0" y="32187"/>
                </a:cubicBezTo>
                <a:lnTo>
                  <a:pt x="219" y="458822"/>
                </a:lnTo>
                <a:cubicBezTo>
                  <a:pt x="219" y="476557"/>
                  <a:pt x="14561" y="490899"/>
                  <a:pt x="32296" y="490899"/>
                </a:cubicBezTo>
                <a:lnTo>
                  <a:pt x="335769" y="490680"/>
                </a:lnTo>
                <a:cubicBezTo>
                  <a:pt x="353505" y="490680"/>
                  <a:pt x="367846" y="476338"/>
                  <a:pt x="367846" y="458603"/>
                </a:cubicBezTo>
                <a:lnTo>
                  <a:pt x="367627" y="153378"/>
                </a:lnTo>
                <a:lnTo>
                  <a:pt x="245668" y="156115"/>
                </a:lnTo>
                <a:close/>
                <a:moveTo>
                  <a:pt x="118894" y="386019"/>
                </a:moveTo>
                <a:cubicBezTo>
                  <a:pt x="117361" y="387661"/>
                  <a:pt x="114733" y="387771"/>
                  <a:pt x="113091" y="386128"/>
                </a:cubicBezTo>
                <a:lnTo>
                  <a:pt x="50688" y="326244"/>
                </a:lnTo>
                <a:cubicBezTo>
                  <a:pt x="49047" y="324602"/>
                  <a:pt x="49047" y="321975"/>
                  <a:pt x="50688" y="320332"/>
                </a:cubicBezTo>
                <a:lnTo>
                  <a:pt x="111448" y="260995"/>
                </a:lnTo>
                <a:cubicBezTo>
                  <a:pt x="113091" y="259353"/>
                  <a:pt x="115718" y="259462"/>
                  <a:pt x="117251" y="261105"/>
                </a:cubicBezTo>
                <a:lnTo>
                  <a:pt x="137943" y="283000"/>
                </a:lnTo>
                <a:cubicBezTo>
                  <a:pt x="139584" y="284643"/>
                  <a:pt x="139366" y="287380"/>
                  <a:pt x="137614" y="288912"/>
                </a:cubicBezTo>
                <a:lnTo>
                  <a:pt x="101377" y="320223"/>
                </a:lnTo>
                <a:cubicBezTo>
                  <a:pt x="99516" y="321865"/>
                  <a:pt x="99516" y="324712"/>
                  <a:pt x="101267" y="326354"/>
                </a:cubicBezTo>
                <a:lnTo>
                  <a:pt x="137723" y="359635"/>
                </a:lnTo>
                <a:cubicBezTo>
                  <a:pt x="139366" y="361167"/>
                  <a:pt x="139475" y="363795"/>
                  <a:pt x="137943" y="365437"/>
                </a:cubicBezTo>
                <a:lnTo>
                  <a:pt x="118894" y="386019"/>
                </a:lnTo>
                <a:close/>
                <a:moveTo>
                  <a:pt x="232969" y="227823"/>
                </a:moveTo>
                <a:lnTo>
                  <a:pt x="174289" y="428496"/>
                </a:lnTo>
                <a:cubicBezTo>
                  <a:pt x="173413" y="431671"/>
                  <a:pt x="170129" y="433423"/>
                  <a:pt x="166954" y="432547"/>
                </a:cubicBezTo>
                <a:lnTo>
                  <a:pt x="143197" y="425650"/>
                </a:lnTo>
                <a:cubicBezTo>
                  <a:pt x="140023" y="424774"/>
                  <a:pt x="138271" y="421490"/>
                  <a:pt x="139147" y="418315"/>
                </a:cubicBezTo>
                <a:lnTo>
                  <a:pt x="197827" y="217642"/>
                </a:lnTo>
                <a:cubicBezTo>
                  <a:pt x="198703" y="214467"/>
                  <a:pt x="201987" y="212715"/>
                  <a:pt x="205161" y="213701"/>
                </a:cubicBezTo>
                <a:lnTo>
                  <a:pt x="228919" y="220598"/>
                </a:lnTo>
                <a:cubicBezTo>
                  <a:pt x="232093" y="221474"/>
                  <a:pt x="233845" y="224649"/>
                  <a:pt x="232969" y="227823"/>
                </a:cubicBezTo>
                <a:moveTo>
                  <a:pt x="322193" y="325916"/>
                </a:moveTo>
                <a:lnTo>
                  <a:pt x="259463" y="386347"/>
                </a:lnTo>
                <a:cubicBezTo>
                  <a:pt x="257930" y="387771"/>
                  <a:pt x="255522" y="387771"/>
                  <a:pt x="254098" y="386238"/>
                </a:cubicBezTo>
                <a:lnTo>
                  <a:pt x="234502" y="365328"/>
                </a:lnTo>
                <a:cubicBezTo>
                  <a:pt x="233079" y="363795"/>
                  <a:pt x="233079" y="361386"/>
                  <a:pt x="234721" y="359963"/>
                </a:cubicBezTo>
                <a:lnTo>
                  <a:pt x="271615" y="326244"/>
                </a:lnTo>
                <a:cubicBezTo>
                  <a:pt x="273257" y="324712"/>
                  <a:pt x="273257" y="322084"/>
                  <a:pt x="271505" y="320551"/>
                </a:cubicBezTo>
                <a:lnTo>
                  <a:pt x="234830" y="288802"/>
                </a:lnTo>
                <a:cubicBezTo>
                  <a:pt x="233188" y="287380"/>
                  <a:pt x="233079" y="284861"/>
                  <a:pt x="234502" y="283329"/>
                </a:cubicBezTo>
                <a:lnTo>
                  <a:pt x="255631" y="260886"/>
                </a:lnTo>
                <a:cubicBezTo>
                  <a:pt x="257055" y="259353"/>
                  <a:pt x="259572" y="259244"/>
                  <a:pt x="260996" y="260776"/>
                </a:cubicBezTo>
                <a:lnTo>
                  <a:pt x="322303" y="320551"/>
                </a:lnTo>
                <a:cubicBezTo>
                  <a:pt x="323726" y="321975"/>
                  <a:pt x="323726" y="324383"/>
                  <a:pt x="322193" y="325916"/>
                </a:cubicBezTo>
              </a:path>
            </a:pathLst>
          </a:custGeom>
          <a:solidFill>
            <a:srgbClr val="3338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72"/>
          <p:cNvSpPr txBox="1"/>
          <p:nvPr/>
        </p:nvSpPr>
        <p:spPr>
          <a:xfrm>
            <a:off x="718200" y="472025"/>
            <a:ext cx="764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Objeto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DB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3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Documentación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341" name="Google Shape;341;p73"/>
          <p:cNvGrpSpPr/>
          <p:nvPr/>
        </p:nvGrpSpPr>
        <p:grpSpPr>
          <a:xfrm>
            <a:off x="1905425" y="1786278"/>
            <a:ext cx="4834639" cy="1947856"/>
            <a:chOff x="1625825" y="1510775"/>
            <a:chExt cx="5595000" cy="2739600"/>
          </a:xfrm>
        </p:grpSpPr>
        <p:sp>
          <p:nvSpPr>
            <p:cNvPr id="342" name="Google Shape;342;p73"/>
            <p:cNvSpPr/>
            <p:nvPr/>
          </p:nvSpPr>
          <p:spPr>
            <a:xfrm>
              <a:off x="1625825" y="1510775"/>
              <a:ext cx="5595000" cy="27396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Para saber más podemos acceder a la documentación oficial de Sequelize 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haciendo click en el siguiente link: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https://sequelize.org/</a:t>
              </a:r>
              <a:endParaRPr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73"/>
            <p:cNvSpPr/>
            <p:nvPr/>
          </p:nvSpPr>
          <p:spPr>
            <a:xfrm>
              <a:off x="2037293" y="2183520"/>
              <a:ext cx="418640" cy="715897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 txBox="1"/>
          <p:nvPr/>
        </p:nvSpPr>
        <p:spPr>
          <a:xfrm>
            <a:off x="1687900" y="2259250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27" name="Google Shape;227;p60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60"/>
          <p:cNvSpPr txBox="1"/>
          <p:nvPr/>
        </p:nvSpPr>
        <p:spPr>
          <a:xfrm>
            <a:off x="3926200" y="1409425"/>
            <a:ext cx="28413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Instalación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accent5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Rutas y directorios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accent5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Configuración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accent5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Objeto DB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1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Sequelize es un ORM que nos ayuda a conectarnos e interactuar con bases de datos como Postgres, MySQL, MariaDB, SQLite, Microsoft SQL Server y más.</a:t>
            </a:r>
            <a:endParaRPr sz="1100"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34" name="Google Shape;234;p61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5" name="Google Shape;235;p61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236" name="Google Shape;236;p6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" name="Google Shape;238;p61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239" name="Google Shape;239;p6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2"/>
          <p:cNvSpPr txBox="1"/>
          <p:nvPr/>
        </p:nvSpPr>
        <p:spPr>
          <a:xfrm>
            <a:off x="717750" y="1527400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Antes de instalar </a:t>
            </a:r>
            <a:r>
              <a:rPr b="1" lang="es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Sequelize</a:t>
            </a:r>
            <a:r>
              <a:rPr lang="es" sz="16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debemos tener en cuenta que al ser un paquete utilizado por </a:t>
            </a:r>
            <a:r>
              <a:rPr b="1" lang="es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Node.js</a:t>
            </a:r>
            <a:r>
              <a:rPr lang="es" sz="16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vamos a tener que utilizar </a:t>
            </a:r>
            <a:r>
              <a:rPr b="1" lang="es" sz="16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npm</a:t>
            </a:r>
            <a:r>
              <a:rPr lang="es" sz="16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 sz="16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46" name="Google Shape;246;p62"/>
          <p:cNvGrpSpPr/>
          <p:nvPr/>
        </p:nvGrpSpPr>
        <p:grpSpPr>
          <a:xfrm>
            <a:off x="6151136" y="2624765"/>
            <a:ext cx="1475722" cy="1258798"/>
            <a:chOff x="4556450" y="4963575"/>
            <a:chExt cx="548025" cy="498100"/>
          </a:xfrm>
        </p:grpSpPr>
        <p:sp>
          <p:nvSpPr>
            <p:cNvPr id="247" name="Google Shape;247;p62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2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2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2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2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8888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62"/>
          <p:cNvSpPr txBox="1"/>
          <p:nvPr/>
        </p:nvSpPr>
        <p:spPr>
          <a:xfrm>
            <a:off x="717750" y="667625"/>
            <a:ext cx="764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Preparando el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proyecto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3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Instalación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8" name="Google Shape;258;p63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59" name="Google Shape;259;p63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4"/>
          <p:cNvSpPr txBox="1"/>
          <p:nvPr/>
        </p:nvSpPr>
        <p:spPr>
          <a:xfrm>
            <a:off x="725675" y="1072325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Dentro de la carpeta del proyecto de Node.js, hay que ejecutar los siguientes comandos:</a:t>
            </a:r>
            <a:endParaRPr sz="18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65" name="Google Shape;265;p64"/>
          <p:cNvGrpSpPr/>
          <p:nvPr/>
        </p:nvGrpSpPr>
        <p:grpSpPr>
          <a:xfrm>
            <a:off x="725675" y="2018241"/>
            <a:ext cx="7692650" cy="2086641"/>
            <a:chOff x="630644" y="2098774"/>
            <a:chExt cx="6913498" cy="530709"/>
          </a:xfrm>
        </p:grpSpPr>
        <p:sp>
          <p:nvSpPr>
            <p:cNvPr id="266" name="Google Shape;266;p64"/>
            <p:cNvSpPr/>
            <p:nvPr/>
          </p:nvSpPr>
          <p:spPr>
            <a:xfrm>
              <a:off x="1116043" y="2098774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npm install sequelize-cli -g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npm install sequelize</a:t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npm install mysql2</a:t>
              </a:r>
              <a:endParaRPr sz="10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67" name="Google Shape;267;p64"/>
            <p:cNvSpPr/>
            <p:nvPr/>
          </p:nvSpPr>
          <p:spPr>
            <a:xfrm>
              <a:off x="630644" y="2098783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68" name="Google Shape;268;p64"/>
          <p:cNvSpPr txBox="1"/>
          <p:nvPr/>
        </p:nvSpPr>
        <p:spPr>
          <a:xfrm>
            <a:off x="718200" y="472025"/>
            <a:ext cx="764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Instalación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5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Rutas y directorios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4" name="Google Shape;274;p6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75" name="Google Shape;275;p6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6"/>
          <p:cNvSpPr txBox="1"/>
          <p:nvPr/>
        </p:nvSpPr>
        <p:spPr>
          <a:xfrm>
            <a:off x="718200" y="1072325"/>
            <a:ext cx="73515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Una vez instalados los paquetes que necesitamos, debemos establecer las rutas y directorios. Para ello, debemos crear un archivo llamado </a:t>
            </a:r>
            <a:r>
              <a:rPr lang="es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.sequelizerc</a:t>
            </a: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en la raíz del proyecto y, dentro de este, escribir lo siguiente:</a:t>
            </a:r>
            <a:endParaRPr sz="2000">
              <a:solidFill>
                <a:srgbClr val="3F3F3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81" name="Google Shape;281;p66"/>
          <p:cNvGrpSpPr/>
          <p:nvPr/>
        </p:nvGrpSpPr>
        <p:grpSpPr>
          <a:xfrm>
            <a:off x="725675" y="2228526"/>
            <a:ext cx="7692647" cy="2357924"/>
            <a:chOff x="624398" y="2113001"/>
            <a:chExt cx="6913496" cy="599706"/>
          </a:xfrm>
        </p:grpSpPr>
        <p:sp>
          <p:nvSpPr>
            <p:cNvPr id="282" name="Google Shape;282;p66"/>
            <p:cNvSpPr/>
            <p:nvPr/>
          </p:nvSpPr>
          <p:spPr>
            <a:xfrm>
              <a:off x="1109794" y="2113001"/>
              <a:ext cx="6428100" cy="599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const path = require('path')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module.exports = {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config: path.resolve('./database/config', 'config.js'),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'models-path': path.resolve('./database/models'),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'seeders-path': path.resolve('./database/seeders'),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 'migrations-path': path.resolve('./database/migrations'),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107999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3" name="Google Shape;283;p66"/>
            <p:cNvSpPr/>
            <p:nvPr/>
          </p:nvSpPr>
          <p:spPr>
            <a:xfrm>
              <a:off x="624398" y="2113007"/>
              <a:ext cx="485400" cy="599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4" name="Google Shape;284;p66"/>
          <p:cNvSpPr txBox="1"/>
          <p:nvPr/>
        </p:nvSpPr>
        <p:spPr>
          <a:xfrm>
            <a:off x="718200" y="472025"/>
            <a:ext cx="764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Rutas y directorios</a:t>
            </a:r>
            <a:endParaRPr>
              <a:solidFill>
                <a:srgbClr val="EC18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7"/>
          <p:cNvSpPr txBox="1"/>
          <p:nvPr/>
        </p:nvSpPr>
        <p:spPr>
          <a:xfrm>
            <a:off x="718200" y="1072313"/>
            <a:ext cx="73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que Sequelize cree todas las carpetas y archivos que necesitamos para comenzar a trabajar con él, debemos correr el siguiente comando:</a:t>
            </a:r>
            <a:endParaRPr sz="1800">
              <a:solidFill>
                <a:srgbClr val="3F3F3F"/>
              </a:solidFill>
              <a:highlight>
                <a:schemeClr val="lt1"/>
              </a:highlight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290" name="Google Shape;290;p67"/>
          <p:cNvGrpSpPr/>
          <p:nvPr/>
        </p:nvGrpSpPr>
        <p:grpSpPr>
          <a:xfrm>
            <a:off x="732625" y="1947776"/>
            <a:ext cx="7692650" cy="452376"/>
            <a:chOff x="630644" y="2191938"/>
            <a:chExt cx="6913498" cy="530709"/>
          </a:xfrm>
        </p:grpSpPr>
        <p:sp>
          <p:nvSpPr>
            <p:cNvPr id="291" name="Google Shape;291;p67"/>
            <p:cNvSpPr/>
            <p:nvPr/>
          </p:nvSpPr>
          <p:spPr>
            <a:xfrm>
              <a:off x="1116043" y="2191938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0000" lIns="90000" spcFirstLastPara="1" rIns="90000" wrap="square" tIns="90000">
              <a:noAutofit/>
            </a:bodyPr>
            <a:lstStyle/>
            <a:p>
              <a:pPr indent="0" lvl="0" marL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Sequelize init</a:t>
              </a:r>
              <a:endParaRPr sz="10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2" name="Google Shape;292;p67"/>
            <p:cNvSpPr/>
            <p:nvPr/>
          </p:nvSpPr>
          <p:spPr>
            <a:xfrm>
              <a:off x="630644" y="2191947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&gt;_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93" name="Google Shape;293;p67"/>
          <p:cNvSpPr txBox="1"/>
          <p:nvPr/>
        </p:nvSpPr>
        <p:spPr>
          <a:xfrm>
            <a:off x="718200" y="472025"/>
            <a:ext cx="7645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Iniciar </a:t>
            </a: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Sequelize</a:t>
            </a:r>
            <a:r>
              <a:rPr b="1" lang="es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 en el proyecto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