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1CEA3-B020-4665-A7C2-43B8E64AB0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89D-DB98-4309-9C48-AD1E2491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A989D-DB98-4309-9C48-AD1E249119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4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5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61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87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2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1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1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8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4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3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8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815C37-8DC6-4756-8ECD-67FFE45601B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9E9A25-5A21-47EC-93FF-1F5AB62A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D5CA-6309-3824-0FEA-8B9E8AA3F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Portfolio Analysis &amp; Selection using CAPM &amp; VAR- </a:t>
            </a:r>
            <a:r>
              <a:rPr lang="en-US" dirty="0" err="1"/>
              <a:t>Upgrad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B85FF-C182-60D2-D566-C5320BD99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Josemon Joy </a:t>
            </a:r>
          </a:p>
        </p:txBody>
      </p:sp>
    </p:spTree>
    <p:extLst>
      <p:ext uri="{BB962C8B-B14F-4D97-AF65-F5344CB8AC3E}">
        <p14:creationId xmlns:p14="http://schemas.microsoft.com/office/powerpoint/2010/main" val="423771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39"/>
    </mc:Choice>
    <mc:Fallback xmlns="">
      <p:transition spd="slow" advTm="1973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2344-6C39-1A05-8F19-4DD15740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31520"/>
          </a:xfrm>
        </p:spPr>
        <p:txBody>
          <a:bodyPr/>
          <a:lstStyle/>
          <a:p>
            <a:r>
              <a:rPr lang="en-US" b="1" i="1" dirty="0"/>
              <a:t>Portfolio Forecast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6F381-E5CE-AD2E-00DC-E2B7A80AC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847" y="1690688"/>
            <a:ext cx="10440305" cy="4090030"/>
          </a:xfrm>
        </p:spPr>
      </p:pic>
    </p:spTree>
    <p:extLst>
      <p:ext uri="{BB962C8B-B14F-4D97-AF65-F5344CB8AC3E}">
        <p14:creationId xmlns:p14="http://schemas.microsoft.com/office/powerpoint/2010/main" val="37372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6"/>
    </mc:Choice>
    <mc:Fallback xmlns="">
      <p:transition spd="slow" advTm="544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2F27-79D4-20B9-D9DB-F764284C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we included Alphabet &amp; Goldman Sachs in the Portfolio?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Goldman Sachs have a better beta of 1.32 with comparatively low risk and a positive entire period return about 150%.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Alphabet have a better beta(market sensitivity) of 1.05, comparatively low risk of 0.02, and a robust entire period return of 543% return.</a:t>
            </a:r>
          </a:p>
          <a:p>
            <a:pPr marL="0" indent="0">
              <a:buNone/>
            </a:pPr>
            <a:r>
              <a:rPr lang="en-US" b="1" dirty="0"/>
              <a:t>Why excluded Alphabet &amp; Goldman Sachs from the Portfolio?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Goldman Sachs have a negative alpha value of -0.049 indicates stock is not a resilient one to add on portfolio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Alphabet avoided because of balancing the portfolio return, since Apple and Amazon have a higher market sensitiveness.</a:t>
            </a:r>
          </a:p>
        </p:txBody>
      </p:sp>
    </p:spTree>
    <p:extLst>
      <p:ext uri="{BB962C8B-B14F-4D97-AF65-F5344CB8AC3E}">
        <p14:creationId xmlns:p14="http://schemas.microsoft.com/office/powerpoint/2010/main" val="290261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32"/>
    </mc:Choice>
    <mc:Fallback xmlns="">
      <p:transition spd="slow" advTm="458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5ABB-738C-8B22-041C-B42EBC57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of Optimized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84503-D975-EF99-B954-4E828D083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Portfolio Allocation: 'Apple': 0.33752, 'Amazon': 0.37828, '</a:t>
            </a:r>
            <a:r>
              <a:rPr lang="en-US" dirty="0" err="1"/>
              <a:t>Johnson&amp;Johnson</a:t>
            </a:r>
            <a:r>
              <a:rPr lang="en-US" dirty="0"/>
              <a:t>': 0.1553, '</a:t>
            </a:r>
            <a:r>
              <a:rPr lang="en-US" dirty="0" err="1"/>
              <a:t>Merk&amp;Co</a:t>
            </a:r>
            <a:r>
              <a:rPr lang="en-US" dirty="0"/>
              <a:t>': 0.1289, '</a:t>
            </a:r>
            <a:r>
              <a:rPr lang="en-US" dirty="0" err="1"/>
              <a:t>Goldman_Sachs</a:t>
            </a:r>
            <a:r>
              <a:rPr lang="en-US" dirty="0"/>
              <a:t>': 0.0, 'Alphabet': 0.0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Expected annual return: 47.9%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Annual volatility: 25.4%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Sharpe Ratio: 1.89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58"/>
    </mc:Choice>
    <mc:Fallback xmlns="">
      <p:transition spd="slow" advTm="366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6D95-4C04-8B36-DF97-00EBEDF9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09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5"/>
    </mc:Choice>
    <mc:Fallback xmlns="">
      <p:transition spd="slow" advTm="46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41C5-ADD4-6611-A784-46C34C1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A90DC-7EFD-AC31-4825-43A43169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"How can we design a personalized and data-driven stock portfolio for an individual investor (Ms. Alexandra </a:t>
            </a:r>
            <a:r>
              <a:rPr lang="en-GB" dirty="0" err="1"/>
              <a:t>Kolishnyick</a:t>
            </a:r>
            <a:r>
              <a:rPr lang="en-GB" dirty="0"/>
              <a:t>), that aligns with her financial goals, risk appetite, and investment horizon — using historical stock data, financial metrics, and predictive models?"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7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8"/>
    </mc:Choice>
    <mc:Fallback xmlns="">
      <p:transition spd="slow" advTm="135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D5C8-F415-A2C2-9835-056708B5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C8BA-1E9C-1CDB-FD01-DF2869396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Portfolio using CAPM</a:t>
            </a:r>
          </a:p>
          <a:p>
            <a:r>
              <a:rPr lang="en-US" dirty="0"/>
              <a:t>Prediction &amp; Optimization of Portfolio</a:t>
            </a:r>
          </a:p>
        </p:txBody>
      </p:sp>
    </p:spTree>
    <p:extLst>
      <p:ext uri="{BB962C8B-B14F-4D97-AF65-F5344CB8AC3E}">
        <p14:creationId xmlns:p14="http://schemas.microsoft.com/office/powerpoint/2010/main" val="275641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9"/>
    </mc:Choice>
    <mc:Fallback xmlns="">
      <p:transition spd="slow" advTm="762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E468-DDEA-1A15-93BB-4CA37F4E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6760"/>
          </a:xfrm>
        </p:spPr>
        <p:txBody>
          <a:bodyPr/>
          <a:lstStyle/>
          <a:p>
            <a:r>
              <a:rPr lang="en-US" b="1" i="1" dirty="0"/>
              <a:t>Stock Selection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BA51D-4755-BBE2-5EFB-A950AF083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32560"/>
            <a:ext cx="10515600" cy="5060315"/>
          </a:xfrm>
        </p:spPr>
      </p:pic>
    </p:spTree>
    <p:extLst>
      <p:ext uri="{BB962C8B-B14F-4D97-AF65-F5344CB8AC3E}">
        <p14:creationId xmlns:p14="http://schemas.microsoft.com/office/powerpoint/2010/main" val="141495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68"/>
    </mc:Choice>
    <mc:Fallback xmlns="">
      <p:transition spd="slow" advTm="989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A746-6A95-2B11-4FB0-415E78C2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0738"/>
          </a:xfrm>
        </p:spPr>
        <p:txBody>
          <a:bodyPr/>
          <a:lstStyle/>
          <a:p>
            <a:r>
              <a:rPr lang="en-US" b="1" i="1" dirty="0"/>
              <a:t>Stocks Selection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29D3C-84C9-9134-46BF-9F2660177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813" y="1396538"/>
            <a:ext cx="10515600" cy="4498490"/>
          </a:xfrm>
        </p:spPr>
      </p:pic>
    </p:spTree>
    <p:extLst>
      <p:ext uri="{BB962C8B-B14F-4D97-AF65-F5344CB8AC3E}">
        <p14:creationId xmlns:p14="http://schemas.microsoft.com/office/powerpoint/2010/main" val="304009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95"/>
    </mc:Choice>
    <mc:Fallback xmlns="">
      <p:transition spd="slow" advTm="11099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4B0F-9DE0-D8C2-9395-27B9AD3D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3C03-07A3-C11E-5ABA-0B62AD5E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Tx/>
              <a:buChar char="-"/>
            </a:pPr>
            <a:r>
              <a:rPr lang="en-US" dirty="0"/>
              <a:t>Amazon - High Growth stock with strong performance beyond market expectations</a:t>
            </a:r>
          </a:p>
          <a:p>
            <a:pPr>
              <a:buFontTx/>
              <a:buChar char="-"/>
            </a:pPr>
            <a:r>
              <a:rPr lang="en-US" dirty="0"/>
              <a:t>Apple - Stable tech stock offering excellent long-term value- Alphabet - Consistent performer with balanced risk &amp; reward</a:t>
            </a:r>
          </a:p>
          <a:p>
            <a:pPr>
              <a:buFontTx/>
              <a:buChar char="-"/>
            </a:pPr>
            <a:r>
              <a:rPr lang="en-US" dirty="0"/>
              <a:t>American Airlines - High return potential but with elevated market risk</a:t>
            </a:r>
          </a:p>
          <a:p>
            <a:pPr>
              <a:buFontTx/>
              <a:buChar char="-"/>
            </a:pPr>
            <a:r>
              <a:rPr lang="en-US" dirty="0"/>
              <a:t>Goldman Sachs - Expected to perform well, but slightly underperforms market adjusted return</a:t>
            </a:r>
          </a:p>
          <a:p>
            <a:pPr>
              <a:buFontTx/>
              <a:buChar char="-"/>
            </a:pPr>
            <a:r>
              <a:rPr lang="en-US" dirty="0"/>
              <a:t>Deutsche Bank - Very risky and underperforming - avoid for conservative investors- </a:t>
            </a:r>
          </a:p>
          <a:p>
            <a:pPr>
              <a:buFontTx/>
              <a:buChar char="-"/>
            </a:pPr>
            <a:r>
              <a:rPr lang="en-US" dirty="0"/>
              <a:t>Credit Suisse - Negative alpha suggests inefficiency despite high beta returns- </a:t>
            </a:r>
          </a:p>
          <a:p>
            <a:pPr>
              <a:buFontTx/>
              <a:buChar char="-"/>
            </a:pPr>
            <a:r>
              <a:rPr lang="en-US" dirty="0"/>
              <a:t>Bausch Health - Unstable return performance - caution advised</a:t>
            </a:r>
          </a:p>
          <a:p>
            <a:pPr>
              <a:buFontTx/>
              <a:buChar char="-"/>
            </a:pPr>
            <a:r>
              <a:rPr lang="en-US" dirty="0" err="1"/>
              <a:t>Johnson&amp;Johnson</a:t>
            </a:r>
            <a:r>
              <a:rPr lang="en-US" dirty="0"/>
              <a:t> - low risk, reliable returns</a:t>
            </a:r>
          </a:p>
          <a:p>
            <a:pPr>
              <a:buFontTx/>
              <a:buChar char="-"/>
            </a:pPr>
            <a:r>
              <a:rPr lang="en-US" dirty="0"/>
              <a:t>Merk &amp; Co - Steady and low-risk investment</a:t>
            </a:r>
          </a:p>
        </p:txBody>
      </p:sp>
    </p:spTree>
    <p:extLst>
      <p:ext uri="{BB962C8B-B14F-4D97-AF65-F5344CB8AC3E}">
        <p14:creationId xmlns:p14="http://schemas.microsoft.com/office/powerpoint/2010/main" val="331970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2"/>
    </mc:Choice>
    <mc:Fallback xmlns="">
      <p:transition spd="slow" advTm="37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6FF4-095D-9BBF-14F0-3751363F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Stock Selection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EEC5-CFDF-AF3C-71FD-E1BE0356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Buy/Hold: Amazon, Apple, Alphabet –</a:t>
            </a:r>
          </a:p>
          <a:p>
            <a:pPr>
              <a:buFontTx/>
              <a:buChar char="-"/>
            </a:pPr>
            <a:r>
              <a:rPr lang="en-US" dirty="0"/>
              <a:t>Cautious Considerations: American Airlines, Goldman Sachs – </a:t>
            </a:r>
          </a:p>
          <a:p>
            <a:pPr>
              <a:buFontTx/>
              <a:buChar char="-"/>
            </a:pPr>
            <a:r>
              <a:rPr lang="en-US" dirty="0"/>
              <a:t>Avoid or Reduce Exposure: Deutsche Bank, Credit Suisse, Bausch Health – </a:t>
            </a:r>
          </a:p>
          <a:p>
            <a:pPr>
              <a:buFontTx/>
              <a:buChar char="-"/>
            </a:pPr>
            <a:r>
              <a:rPr lang="en-US" dirty="0"/>
              <a:t>Add for stability: Johnson &amp; Johnson, </a:t>
            </a:r>
            <a:r>
              <a:rPr lang="en-US" dirty="0" err="1"/>
              <a:t>Merk&amp;Co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14"/>
    </mc:Choice>
    <mc:Fallback xmlns="">
      <p:transition spd="slow" advTm="2831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B234-BFDA-D707-A069-1602B434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650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Time Series Decomposition of Selected Stocks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060EF-9B5C-2594-2AC9-B01BF5976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88" y="1163782"/>
            <a:ext cx="11055927" cy="5203767"/>
          </a:xfrm>
        </p:spPr>
      </p:pic>
    </p:spTree>
    <p:extLst>
      <p:ext uri="{BB962C8B-B14F-4D97-AF65-F5344CB8AC3E}">
        <p14:creationId xmlns:p14="http://schemas.microsoft.com/office/powerpoint/2010/main" val="2198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2"/>
    </mc:Choice>
    <mc:Fallback xmlns="">
      <p:transition spd="slow" advTm="32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3305-1176-CCD5-793C-2AAEE635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515"/>
          </a:xfrm>
        </p:spPr>
        <p:txBody>
          <a:bodyPr>
            <a:normAutofit fontScale="90000"/>
          </a:bodyPr>
          <a:lstStyle/>
          <a:p>
            <a:r>
              <a:rPr lang="en-US" dirty="0"/>
              <a:t>Stock-VAR price predictions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46B728-5400-AD36-4805-091445743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1" y="929640"/>
            <a:ext cx="5257799" cy="52473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1F742C-0689-0361-4848-EC74F5E69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929640"/>
            <a:ext cx="5699760" cy="52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9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23"/>
    </mc:Choice>
    <mc:Fallback xmlns="">
      <p:transition spd="slow" advTm="18523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1199</TotalTime>
  <Words>406</Words>
  <Application>Microsoft Office PowerPoint</Application>
  <PresentationFormat>Widescreen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Corbel</vt:lpstr>
      <vt:lpstr>Wingdings</vt:lpstr>
      <vt:lpstr>Parallax</vt:lpstr>
      <vt:lpstr>Portfolio Analysis &amp; Selection using CAPM &amp; VAR- Upgrad Project</vt:lpstr>
      <vt:lpstr>Business Problem</vt:lpstr>
      <vt:lpstr>Objectives</vt:lpstr>
      <vt:lpstr>Stock Selection Metrics</vt:lpstr>
      <vt:lpstr>Stocks Selection Metrics</vt:lpstr>
      <vt:lpstr>Observations</vt:lpstr>
      <vt:lpstr>Stock Selection Decision Making</vt:lpstr>
      <vt:lpstr>Time Series Decomposition of Selected Stocks</vt:lpstr>
      <vt:lpstr>Stock-VAR price predictions</vt:lpstr>
      <vt:lpstr>Portfolio Forecast</vt:lpstr>
      <vt:lpstr>PowerPoint Presentation</vt:lpstr>
      <vt:lpstr>Allocation of Optimized Portfolio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josemon joy</dc:creator>
  <cp:lastModifiedBy>josemon joy</cp:lastModifiedBy>
  <cp:revision>8</cp:revision>
  <dcterms:created xsi:type="dcterms:W3CDTF">2025-07-19T18:14:33Z</dcterms:created>
  <dcterms:modified xsi:type="dcterms:W3CDTF">2025-08-12T18:54:54Z</dcterms:modified>
</cp:coreProperties>
</file>