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8" r:id="rId14"/>
    <p:sldId id="269" r:id="rId15"/>
    <p:sldId id="270" r:id="rId16"/>
    <p:sldId id="271" r:id="rId17"/>
  </p:sldIdLst>
  <p:sldSz cx="10969625" cy="6170613"/>
  <p:notesSz cx="6858000" cy="9144000"/>
  <p:custDataLst>
    <p:tags r:id="rId19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7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01.07.2021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Diapositiva de títu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 1" descr="bg1_d2_169.png">
            <a:extLst>
              <a:ext uri="{FF2B5EF4-FFF2-40B4-BE49-F238E27FC236}">
                <a16:creationId xmlns:a16="http://schemas.microsoft.com/office/drawing/2014/main" id="{896CC0FD-4256-4167-AE25-A738EE088951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173BBCFB-9404-4FBA-9EEC-E8008B6044A2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Agregar título de presentación</a:t>
            </a:r>
          </a:p>
        </p:txBody>
      </p:sp>
      <p:pic>
        <p:nvPicPr>
          <p:cNvPr id="10" name="Grafik 3" descr="right_d2.png">
            <a:extLst>
              <a:ext uri="{FF2B5EF4-FFF2-40B4-BE49-F238E27FC236}">
                <a16:creationId xmlns:a16="http://schemas.microsoft.com/office/drawing/2014/main" id="{649683E7-5D3C-46E0-92A4-661F3C29C858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Agregar título de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Agregar título de diapositiva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Agregar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Agregar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AD1AA2B6-6C2F-4A14-9E4C-FB86A10EF6B2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Agregar título de capítulo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Agregar título de diapositiva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Agregar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60000" y="1295999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Agregar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96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Agregar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Rectangle7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853C9362-E049-4C5A-93EB-CA7DB346BCAC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35" userDrawn="1">
          <p15:clr>
            <a:srgbClr val="FBAE40"/>
          </p15:clr>
        </p15:guide>
        <p15:guide id="9" pos="2462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Agregar título de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Agregar título de diapositiva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08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Agregar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4990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Agregar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90449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Agregar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4" hasCustomPrompt="1"/>
          </p:nvPr>
        </p:nvSpPr>
        <p:spPr>
          <a:xfrm>
            <a:off x="819531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Agregar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A3C6D0D9-04AD-43FA-8B6F-53255648BE83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A5FC486E-34C4-4DFC-9640-0742E0B83B94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7" name="Grafik 4" descr="logo1_d2.png">
            <a:extLst>
              <a:ext uri="{FF2B5EF4-FFF2-40B4-BE49-F238E27FC236}">
                <a16:creationId xmlns:a16="http://schemas.microsoft.com/office/drawing/2014/main" id="{2F5D5F7F-9AC3-4C8C-9378-5DCB41FEB94B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749" userDrawn="1">
          <p15:clr>
            <a:srgbClr val="FBAE40"/>
          </p15:clr>
        </p15:guide>
        <p15:guide id="9" pos="1829" userDrawn="1">
          <p15:clr>
            <a:srgbClr val="FBAE40"/>
          </p15:clr>
        </p15:guide>
        <p15:guide id="10" pos="3416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82" userDrawn="1">
          <p15:clr>
            <a:srgbClr val="FBAE40"/>
          </p15:clr>
        </p15:guide>
        <p15:guide id="13" pos="516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s horizont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Agregar título de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Agregar título de diapositiva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Agregar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Agregar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E1C644A7-78AF-407E-A25C-6F76F012AC1D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F432EB7-B56F-491D-9D42-9FA89D925A5A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F944409F-1D53-436E-A382-254727DA7F5F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x2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Agregar título de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Agregar título de diapositiva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Agregar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853600" y="1295999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Agregar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Agregar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58536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Agregar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14946AFE-2563-4C40-963E-DFE36F6D317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8A247A46-B0BA-49FE-BDE2-4F90A734854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17992435-2281-4D69-8E9C-A9BD8CD4504F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x2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Agregar título de capítulo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Agregar título de diapositiva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Agregar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39096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Agregar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600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Agregar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Agregar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39096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Agregar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6" hasCustomPrompt="1"/>
          </p:nvPr>
        </p:nvSpPr>
        <p:spPr>
          <a:xfrm>
            <a:off x="75600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Agregar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6" name="Rectangle7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8" name="Grafik 4" descr="logo1_d2.png">
            <a:extLst>
              <a:ext uri="{FF2B5EF4-FFF2-40B4-BE49-F238E27FC236}">
                <a16:creationId xmlns:a16="http://schemas.microsoft.com/office/drawing/2014/main" id="{058025F0-4E5A-4419-90FC-FD31DB24C306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40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  <p15:guide id="12" orient="horz" pos="2090" userDrawn="1">
          <p15:clr>
            <a:srgbClr val="FBAE40"/>
          </p15:clr>
        </p15:guide>
        <p15:guide id="13" orient="horz" pos="216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x2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Agregar título de capítulo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Agregar título de diapositiva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Agregar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2905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Agregar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7" hasCustomPrompt="1"/>
          </p:nvPr>
        </p:nvSpPr>
        <p:spPr>
          <a:xfrm>
            <a:off x="8197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Agregar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Agregar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2905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Agregar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8" hasCustomPrompt="1"/>
          </p:nvPr>
        </p:nvSpPr>
        <p:spPr>
          <a:xfrm>
            <a:off x="8197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Agregar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1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Agregar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1200" y="34452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Agregar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Rectangle7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22" name="Grafik 4" descr="logo1_d2.png">
            <a:extLst>
              <a:ext uri="{FF2B5EF4-FFF2-40B4-BE49-F238E27FC236}">
                <a16:creationId xmlns:a16="http://schemas.microsoft.com/office/drawing/2014/main" id="{F7F706B3-07D4-410C-B7A6-C9E5735A9928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1749" userDrawn="1">
          <p15:clr>
            <a:srgbClr val="FBAE40"/>
          </p15:clr>
        </p15:guide>
        <p15:guide id="11" pos="183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82" userDrawn="1">
          <p15:clr>
            <a:srgbClr val="FBAE40"/>
          </p15:clr>
        </p15:guide>
        <p15:guide id="15" pos="516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iapositiva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9" name="Grafik 3" descr="bottom_d2_169.png">
            <a:extLst>
              <a:ext uri="{FF2B5EF4-FFF2-40B4-BE49-F238E27FC236}">
                <a16:creationId xmlns:a16="http://schemas.microsoft.com/office/drawing/2014/main" id="{EF316F00-ABDB-4F1C-8223-8689636D6D52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0" name="Grafik 9" descr="logo2_d2.png">
            <a:extLst>
              <a:ext uri="{FF2B5EF4-FFF2-40B4-BE49-F238E27FC236}">
                <a16:creationId xmlns:a16="http://schemas.microsoft.com/office/drawing/2014/main" id="{30CBBFCD-8992-45AF-92BD-7EBF3A86E1C1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8" name="Rectangle7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0B4DD8A5-C16C-443A-8C22-A52B612231A5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iapositiva de imagen comple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35DC742-BC8F-47B5-88E2-93616D59A618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3" descr="right_d2.png">
            <a:extLst>
              <a:ext uri="{FF2B5EF4-FFF2-40B4-BE49-F238E27FC236}">
                <a16:creationId xmlns:a16="http://schemas.microsoft.com/office/drawing/2014/main" id="{2E1D2BC1-44DB-403E-B4D8-3E1DC5D199E5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7317866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Diapositiva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5" descr="bg3_d2_169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60E046F-66D0-431E-9C49-8E6C18C3F3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8000" kern="12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Agregar palabras de cierre</a:t>
            </a:r>
          </a:p>
        </p:txBody>
      </p:sp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AD329951-67FC-4FE1-85D1-D4AEA8479C0D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7AD5F0A5-2B17-4D20-B0E6-B4F0FA977516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379696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Diapositiva de títu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2" descr="bg2_d2_169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Agregar título de presentación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7868D6E5-0EC1-4883-8CF9-7E8712A5DE97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1453195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Diapositiva de título personalizada al usuari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Agregar título de presentación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EFF0EBDE-7B9D-4454-9B44-8763A24EC960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6259289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Diapositiva de cap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65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Agregar título de capítulo</a:t>
            </a:r>
          </a:p>
        </p:txBody>
      </p:sp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C6E8050-6AB1-433E-A876-5E84688D10B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7" name="Grafik 3" descr="right_d2.png">
            <a:extLst>
              <a:ext uri="{FF2B5EF4-FFF2-40B4-BE49-F238E27FC236}">
                <a16:creationId xmlns:a16="http://schemas.microsoft.com/office/drawing/2014/main" id="{50EF21B3-288B-44C8-B2D9-3FFE25CF4E6C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a de 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1"/>
            </a:lvl1pPr>
          </a:lstStyle>
          <a:p>
            <a:r>
              <a:rPr lang="en-US" noProof="1"/>
              <a:t>Agregar cita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855EB1A0-FDAA-4D62-99AE-E08E3E26E93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5" name="Grafik 4" descr="logo1_d2.png">
            <a:extLst>
              <a:ext uri="{FF2B5EF4-FFF2-40B4-BE49-F238E27FC236}">
                <a16:creationId xmlns:a16="http://schemas.microsoft.com/office/drawing/2014/main" id="{6E018BBC-5CA8-4135-B38C-8681A1586972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41778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a de concl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0"/>
            </a:lvl1pPr>
          </a:lstStyle>
          <a:p>
            <a:r>
              <a:rPr lang="en-US" noProof="1"/>
              <a:t>Agregar conclusión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72390B9F-3EB3-4FEE-B4B2-61FC8089007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30F7B7DF-6F0E-4921-B877-3E2AD7D8C29A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323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a de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 hasCustomPrompt="1"/>
          </p:nvPr>
        </p:nvSpPr>
        <p:spPr>
          <a:xfrm>
            <a:off x="259200" y="1296000"/>
            <a:ext cx="10450800" cy="4168800"/>
          </a:xfrm>
        </p:spPr>
        <p:txBody>
          <a:bodyPr/>
          <a:lstStyle>
            <a:lvl1pPr marL="251982" indent="-251982">
              <a:lnSpc>
                <a:spcPct val="107000"/>
              </a:lnSpc>
              <a:buFont typeface="+mj-lt"/>
              <a:buAutoNum type="arabicPeriod"/>
              <a:defRPr/>
            </a:lvl1pPr>
            <a:lvl2pPr marL="507563" indent="-273580">
              <a:lnSpc>
                <a:spcPct val="103000"/>
              </a:lnSpc>
              <a:buFont typeface="+mj-lt"/>
              <a:buAutoNum type="arabicPeriod"/>
              <a:defRPr/>
            </a:lvl2pPr>
            <a:lvl3pPr marL="730746" indent="-205185">
              <a:lnSpc>
                <a:spcPct val="102000"/>
              </a:lnSpc>
              <a:buFont typeface="+mj-lt"/>
              <a:buAutoNum type="arabicPeriod"/>
              <a:defRPr/>
            </a:lvl3pPr>
            <a:lvl4pPr marL="932331" indent="-183586">
              <a:lnSpc>
                <a:spcPct val="107000"/>
              </a:lnSpc>
              <a:buFont typeface="+mj-lt"/>
              <a:buAutoNum type="arabicPeriod"/>
              <a:defRPr/>
            </a:lvl4pPr>
            <a:lvl5pPr marL="932331" indent="-183586">
              <a:lnSpc>
                <a:spcPct val="103000"/>
              </a:lnSpc>
              <a:buFont typeface="+mj-lt"/>
              <a:buAutoNum type="arabicPeriod"/>
              <a:defRPr/>
            </a:lvl5pPr>
          </a:lstStyle>
          <a:p>
            <a:pPr lvl="0"/>
            <a:r>
              <a:rPr lang="en-US" noProof="1"/>
              <a:t>Agregar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Rectangle7" hidden="1"/>
          <p:cNvSpPr>
            <a:spLocks/>
          </p:cNvSpPr>
          <p:nvPr/>
        </p:nvSpPr>
        <p:spPr>
          <a:xfrm>
            <a:off x="9223200" y="259078"/>
            <a:ext cx="1692000" cy="777721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25" name="Grafik 3" descr="bottom_d2_169.png">
            <a:extLst>
              <a:ext uri="{FF2B5EF4-FFF2-40B4-BE49-F238E27FC236}">
                <a16:creationId xmlns:a16="http://schemas.microsoft.com/office/drawing/2014/main" id="{5924583E-7B93-41AC-AC5B-430C0AD45AC7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3" name="Grafik 32" descr="logo2_d2.png">
            <a:extLst>
              <a:ext uri="{FF2B5EF4-FFF2-40B4-BE49-F238E27FC236}">
                <a16:creationId xmlns:a16="http://schemas.microsoft.com/office/drawing/2014/main" id="{48E231CC-E3B9-4D96-AA06-B1CFFA847D9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EC746CB-10AC-40C9-8647-79D1DEB9F93D}"/>
              </a:ext>
            </a:extLst>
          </p:cNvPr>
          <p:cNvSpPr txBox="1"/>
          <p:nvPr userDrawn="1"/>
        </p:nvSpPr>
        <p:spPr>
          <a:xfrm>
            <a:off x="259200" y="259200"/>
            <a:ext cx="10450800" cy="77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Agenda</a:t>
            </a:r>
          </a:p>
        </p:txBody>
      </p:sp>
      <p:sp>
        <p:nvSpPr>
          <p:cNvPr id="12" name="Rectangle7">
            <a:extLst>
              <a:ext uri="{FF2B5EF4-FFF2-40B4-BE49-F238E27FC236}">
                <a16:creationId xmlns:a16="http://schemas.microsoft.com/office/drawing/2014/main" id="{F0D59F04-5C89-4857-A44C-3D9D9D3D938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3" name="Grafik 4" descr="logo1_d2.png">
            <a:extLst>
              <a:ext uri="{FF2B5EF4-FFF2-40B4-BE49-F238E27FC236}">
                <a16:creationId xmlns:a16="http://schemas.microsoft.com/office/drawing/2014/main" id="{39A24C14-69FA-48C5-9BFC-E264F89C2E76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40310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Agregar título de diapositiva</a:t>
            </a:r>
          </a:p>
        </p:txBody>
      </p:sp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Agregar título de capítulo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Agregar título de diapositiva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Agregar título de capítulo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58762" y="1296000"/>
            <a:ext cx="104508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Agregar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Mastertitelformat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200" y="1296000"/>
            <a:ext cx="10450800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5" name="Bosch_footer_1">
            <a:extLst>
              <a:ext uri="{FF2B5EF4-FFF2-40B4-BE49-F238E27FC236}">
                <a16:creationId xmlns:a16="http://schemas.microsoft.com/office/drawing/2014/main" id="{C4A0DCBC-1EFB-43C4-AF00-AB85781F48E7}"/>
              </a:ext>
            </a:extLst>
          </p:cNvPr>
          <p:cNvSpPr txBox="1"/>
          <p:nvPr userDrawn="1"/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Interno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RBEI/EMM1.3.1.1-MX | 2021-07-01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Todos los derechos reservados, también en relación a cualquier mantenimiento, utilización, reproducción, procesamiento y transferencia, así como en caso de solicitudes de derechos de propiedad.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0" name="Bosch_footer_1" hidden="1">
            <a:extLst>
              <a:ext uri="{FF2B5EF4-FFF2-40B4-BE49-F238E27FC236}">
                <a16:creationId xmlns:a16="http://schemas.microsoft.com/office/drawing/2014/main" id="{BB7EB8EC-2C22-471E-A5D4-B578263D307B}"/>
              </a:ext>
            </a:extLst>
          </p:cNvPr>
          <p:cNvSpPr txBox="1"/>
          <p:nvPr userDrawn="1"/>
        </p:nvSpPr>
        <p:spPr>
          <a:xfrm>
            <a:off x="594000" y="5644800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41" r:id="rId2"/>
    <p:sldLayoutId id="2147483742" r:id="rId3"/>
    <p:sldLayoutId id="2147483713" r:id="rId4"/>
    <p:sldLayoutId id="2147483743" r:id="rId5"/>
    <p:sldLayoutId id="2147483721" r:id="rId6"/>
    <p:sldLayoutId id="2147483747" r:id="rId7"/>
    <p:sldLayoutId id="214748372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34" r:id="rId17"/>
    <p:sldLayoutId id="2147483731" r:id="rId18"/>
    <p:sldLayoutId id="2147483712" r:id="rId19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1982" indent="-251982" algn="l" defTabSz="914333" rtl="0" eaLnBrk="1" latinLnBrk="0" hangingPunct="1">
        <a:lnSpc>
          <a:spcPct val="107000"/>
        </a:lnSpc>
        <a:spcBef>
          <a:spcPts val="500"/>
        </a:spcBef>
        <a:buFont typeface="Wingdings 3" panose="05040102010807070707" pitchFamily="18" charset="2"/>
        <a:buChar char="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7563" indent="-273580" algn="l" defTabSz="914333" rtl="0" eaLnBrk="1" latinLnBrk="0" hangingPunct="1">
        <a:lnSpc>
          <a:spcPct val="103000"/>
        </a:lnSpc>
        <a:spcBef>
          <a:spcPts val="500"/>
        </a:spcBef>
        <a:buFont typeface="Wingdings 3" panose="05040102010807070707" pitchFamily="18" charset="2"/>
        <a:buChar char="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746" indent="-205185" algn="l" defTabSz="914333" rtl="0" eaLnBrk="1" latinLnBrk="0" hangingPunct="1">
        <a:lnSpc>
          <a:spcPct val="102000"/>
        </a:lnSpc>
        <a:spcBef>
          <a:spcPts val="500"/>
        </a:spcBef>
        <a:buFont typeface="Bosch Office Sans" pitchFamily="2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sempb9/ciberseguridad_automotriz_talentland2021" TargetMode="External"/><Relationship Id="rId2" Type="http://schemas.openxmlformats.org/officeDocument/2006/relationships/hyperlink" Target="https://godbolt.org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wing.com/en/free-png-soxcd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com/2015/07/hackers-remotely-kill-jeep-highway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com/story/mycar-remote-start-vulnerabilities/?&amp;web_view=tru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com/story/mycar-remote-start-vulnerabilities/?&amp;web_view=true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thomasbrewster/2021/04/29/watch-a-tesla-have-its-doors-hacked-open-by-a-drone/?sh=2e3776991a2b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82EB9-F888-4EF5-9BD3-4FB532D11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Ciberseguridad</a:t>
            </a:r>
            <a:br>
              <a:rPr lang="de-DE" dirty="0"/>
            </a:br>
            <a:r>
              <a:rPr lang="de-DE" dirty="0"/>
              <a:t>Automotriz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sz="1800" dirty="0"/>
              <a:t>José miguel Palazuelos Borrego</a:t>
            </a:r>
            <a:br>
              <a:rPr lang="de-DE" sz="1800" dirty="0"/>
            </a:br>
            <a:r>
              <a:rPr lang="de-DE" sz="1800" dirty="0"/>
              <a:t>AGRADACIMIENTO A JORGE LUIS CERVANTES GUTIERREZ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9787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8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92307A-4039-43C8-9983-838E2102E3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3600" dirty="0"/>
              <a:t>¿Qué mecanismos existen para proteger/prevenir ataques?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BF79BB-3CAF-42DB-8C65-443C055C136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5629275"/>
            <a:ext cx="288925" cy="409575"/>
          </a:xfrm>
        </p:spPr>
        <p:txBody>
          <a:bodyPr/>
          <a:lstStyle/>
          <a:p>
            <a:fld id="{4898AEC0-503E-4FA4-859C-D0F72D6E3F79}" type="slidenum">
              <a:rPr lang="en-US" noProof="1" smtClean="0"/>
              <a:pPr/>
              <a:t>10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339110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50C7C3-AB25-47A2-A7B4-B5C29B99E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884A"/>
                </a:solidFill>
              </a:rPr>
              <a:t>Mecanismos</a:t>
            </a:r>
            <a:endParaRPr lang="es-MX" dirty="0">
              <a:solidFill>
                <a:srgbClr val="00884A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19AC64-1E2B-4A32-B077-517F87554BA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D5D7DA-7807-4A7D-A9B4-F9A3CCA8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11</a:t>
            </a:fld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5CB724-9F78-4678-9A08-DA80472ACEC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/>
              <a:t>Cifrado/Encriptación</a:t>
            </a:r>
          </a:p>
          <a:p>
            <a:r>
              <a:rPr lang="es-MX" dirty="0"/>
              <a:t>Autentificación</a:t>
            </a:r>
          </a:p>
          <a:p>
            <a:r>
              <a:rPr lang="es-MX" dirty="0"/>
              <a:t>Tener acceso controlado a recursos</a:t>
            </a:r>
          </a:p>
          <a:p>
            <a:r>
              <a:rPr lang="es-MX" dirty="0"/>
              <a:t>Garantizar integridad de datos</a:t>
            </a:r>
          </a:p>
          <a:p>
            <a:r>
              <a:rPr lang="es-MX" dirty="0"/>
              <a:t>Firmas (incluyendo firmas digitales)</a:t>
            </a:r>
          </a:p>
          <a:p>
            <a:r>
              <a:rPr lang="es-MX" dirty="0"/>
              <a:t>Terciario neutral que garantice legitimidad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65493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50C7C3-AB25-47A2-A7B4-B5C29B99E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00884A"/>
                </a:solidFill>
              </a:rPr>
              <a:t>¿</a:t>
            </a:r>
            <a:r>
              <a:rPr lang="en-US" dirty="0" err="1">
                <a:solidFill>
                  <a:srgbClr val="00884A"/>
                </a:solidFill>
              </a:rPr>
              <a:t>Qué</a:t>
            </a:r>
            <a:r>
              <a:rPr lang="en-US" dirty="0">
                <a:solidFill>
                  <a:srgbClr val="00884A"/>
                </a:solidFill>
              </a:rPr>
              <a:t> es la </a:t>
            </a:r>
            <a:r>
              <a:rPr lang="en-US" dirty="0" err="1">
                <a:solidFill>
                  <a:srgbClr val="00884A"/>
                </a:solidFill>
              </a:rPr>
              <a:t>encriptación</a:t>
            </a:r>
            <a:r>
              <a:rPr lang="en-US" dirty="0">
                <a:solidFill>
                  <a:srgbClr val="00884A"/>
                </a:solidFill>
              </a:rPr>
              <a:t>?</a:t>
            </a:r>
            <a:endParaRPr lang="es-MX" dirty="0">
              <a:solidFill>
                <a:srgbClr val="00884A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19AC64-1E2B-4A32-B077-517F87554BA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D5D7DA-7807-4A7D-A9B4-F9A3CCA8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12</a:t>
            </a:fld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5CB724-9F78-4678-9A08-DA80472ACEC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Simplemente es una forma de ocultar o ofuscar datos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Esto ayuda a que la información se vuelva confidencial y que solo las personas indicadas puedan entender el contenido real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1AC9B5-07D9-425A-B5F9-2563AE91D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976" y="2683002"/>
            <a:ext cx="7058372" cy="27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08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0D41D-ACEF-4274-9A29-828BB340B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00884A"/>
                </a:solidFill>
              </a:rPr>
              <a:t>¿Qué es una función hash?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A0362-FBB2-4F99-B28D-CE765593A7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FABF8-8DDC-4A5C-B118-2003DBF6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13</a:t>
            </a:fld>
            <a:endParaRPr lang="en-US" noProof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31DF2D-FA26-4F22-9FE2-71322495D79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/>
              <a:t>Es un algoritmo matemático que transforma cualquier bloque arbitrario de datos en una nueva serie de caracteres con una longitud fija 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7BE8168-033B-4B02-89D2-6FDD23D2F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708" y="5233968"/>
            <a:ext cx="818044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MX" sz="900" dirty="0"/>
              <a:t>Kaspersky. “¿Qué Es Un Hash Y Cómo Funciona?” Latam.kaspersky.com, 10 </a:t>
            </a:r>
            <a:r>
              <a:rPr lang="es-MX" sz="900" dirty="0" err="1"/>
              <a:t>Apr</a:t>
            </a:r>
            <a:r>
              <a:rPr lang="es-MX" sz="900" dirty="0"/>
              <a:t>. 2014, latam.kaspersky.com/blog/que-es-un-hash-y-como-funciona/2806/.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9E987B-A0D6-4A87-AC9B-F967AC758BFD}"/>
              </a:ext>
            </a:extLst>
          </p:cNvPr>
          <p:cNvSpPr/>
          <p:nvPr/>
        </p:nvSpPr>
        <p:spPr>
          <a:xfrm>
            <a:off x="1288866" y="2495011"/>
            <a:ext cx="2577737" cy="5486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Zorro</a:t>
            </a:r>
            <a:endParaRPr kumimoji="0" lang="es-MX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D03A1A-0A99-424A-8935-72C7887BE27E}"/>
              </a:ext>
            </a:extLst>
          </p:cNvPr>
          <p:cNvSpPr/>
          <p:nvPr/>
        </p:nvSpPr>
        <p:spPr>
          <a:xfrm>
            <a:off x="1288866" y="3320443"/>
            <a:ext cx="2577736" cy="5486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El zorro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rojo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que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camina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a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través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del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hielo</a:t>
            </a:r>
            <a:endParaRPr kumimoji="0" lang="es-MX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34F282-6A36-474F-9987-9A13CA09C7FD}"/>
              </a:ext>
            </a:extLst>
          </p:cNvPr>
          <p:cNvSpPr/>
          <p:nvPr/>
        </p:nvSpPr>
        <p:spPr>
          <a:xfrm>
            <a:off x="1288864" y="4145875"/>
            <a:ext cx="2577737" cy="5486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El zorro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rojo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que </a:t>
            </a:r>
            <a:r>
              <a:rPr kumimoji="0" lang="en-US" sz="1400" b="0" i="0" u="sng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corre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a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través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del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hielo</a:t>
            </a:r>
            <a:endParaRPr kumimoji="0" lang="es-MX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14C9E9-D1B4-4035-A48A-899A0E5622AE}"/>
              </a:ext>
            </a:extLst>
          </p:cNvPr>
          <p:cNvSpPr/>
          <p:nvPr/>
        </p:nvSpPr>
        <p:spPr>
          <a:xfrm>
            <a:off x="4493622" y="2495011"/>
            <a:ext cx="1750423" cy="548640"/>
          </a:xfrm>
          <a:prstGeom prst="rect">
            <a:avLst/>
          </a:prstGeom>
          <a:solidFill>
            <a:srgbClr val="18837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bg1"/>
                </a:solidFill>
                <a:latin typeface="Bosch Office Sans"/>
              </a:rPr>
              <a:t>Función Hash</a:t>
            </a:r>
            <a:endParaRPr kumimoji="0" lang="es-MX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sch Office Sans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5429F6-D6BF-4A00-A581-9D388766C30C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866603" y="2769331"/>
            <a:ext cx="6270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D81E855-7325-4CB4-AC00-2B8A12B71303}"/>
              </a:ext>
            </a:extLst>
          </p:cNvPr>
          <p:cNvSpPr/>
          <p:nvPr/>
        </p:nvSpPr>
        <p:spPr>
          <a:xfrm>
            <a:off x="4493622" y="3317971"/>
            <a:ext cx="1750423" cy="548640"/>
          </a:xfrm>
          <a:prstGeom prst="rect">
            <a:avLst/>
          </a:prstGeom>
          <a:solidFill>
            <a:srgbClr val="18837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bg1"/>
                </a:solidFill>
                <a:latin typeface="Bosch Office Sans"/>
              </a:rPr>
              <a:t>Función Hash</a:t>
            </a:r>
            <a:endParaRPr kumimoji="0" lang="es-MX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sch Office San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D89CD5-5242-432D-8B72-788EFB4986B5}"/>
              </a:ext>
            </a:extLst>
          </p:cNvPr>
          <p:cNvCxnSpPr/>
          <p:nvPr/>
        </p:nvCxnSpPr>
        <p:spPr>
          <a:xfrm>
            <a:off x="3866603" y="3570519"/>
            <a:ext cx="6270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8D87C3D-F307-4315-B5CD-AAE49D1BB93E}"/>
              </a:ext>
            </a:extLst>
          </p:cNvPr>
          <p:cNvSpPr/>
          <p:nvPr/>
        </p:nvSpPr>
        <p:spPr>
          <a:xfrm>
            <a:off x="4493623" y="4147452"/>
            <a:ext cx="1750423" cy="548640"/>
          </a:xfrm>
          <a:prstGeom prst="rect">
            <a:avLst/>
          </a:prstGeom>
          <a:solidFill>
            <a:srgbClr val="18837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bg1"/>
                </a:solidFill>
                <a:latin typeface="Bosch Office Sans"/>
              </a:rPr>
              <a:t>Función Hash</a:t>
            </a:r>
            <a:endParaRPr kumimoji="0" lang="es-MX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sch Office Sans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21CAD0-8D42-4F0B-87EA-5350212EFC2D}"/>
              </a:ext>
            </a:extLst>
          </p:cNvPr>
          <p:cNvCxnSpPr/>
          <p:nvPr/>
        </p:nvCxnSpPr>
        <p:spPr>
          <a:xfrm>
            <a:off x="3866601" y="4420195"/>
            <a:ext cx="6270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77138F5-8245-4991-BF88-FCAC0B69E51F}"/>
              </a:ext>
            </a:extLst>
          </p:cNvPr>
          <p:cNvSpPr txBox="1"/>
          <p:nvPr/>
        </p:nvSpPr>
        <p:spPr>
          <a:xfrm>
            <a:off x="2155366" y="2042515"/>
            <a:ext cx="844731" cy="3141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Entrada</a:t>
            </a:r>
            <a:endParaRPr kumimoji="0" lang="es-MX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B04DA3-BEAC-4EFB-8752-B12B912C5473}"/>
              </a:ext>
            </a:extLst>
          </p:cNvPr>
          <p:cNvSpPr txBox="1"/>
          <p:nvPr/>
        </p:nvSpPr>
        <p:spPr>
          <a:xfrm>
            <a:off x="7158444" y="2037483"/>
            <a:ext cx="1175662" cy="3141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Valor Hash</a:t>
            </a:r>
            <a:endParaRPr kumimoji="0" lang="es-MX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FACC0A-90AA-402C-A4D5-331F0C02F192}"/>
              </a:ext>
            </a:extLst>
          </p:cNvPr>
          <p:cNvSpPr/>
          <p:nvPr/>
        </p:nvSpPr>
        <p:spPr>
          <a:xfrm>
            <a:off x="6871064" y="2495011"/>
            <a:ext cx="1750423" cy="548640"/>
          </a:xfrm>
          <a:prstGeom prst="rect">
            <a:avLst/>
          </a:prstGeom>
          <a:solidFill>
            <a:srgbClr val="71767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</a:rPr>
              <a:t>DFCD3454</a:t>
            </a:r>
            <a:endParaRPr kumimoji="0" lang="es-MX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sch Office Sans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9312E7-3843-4091-A1DD-93E982A82AAD}"/>
              </a:ext>
            </a:extLst>
          </p:cNvPr>
          <p:cNvCxnSpPr/>
          <p:nvPr/>
        </p:nvCxnSpPr>
        <p:spPr>
          <a:xfrm>
            <a:off x="6244045" y="2769331"/>
            <a:ext cx="6270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0BD5128-216C-4A32-B770-44B1596F7A0F}"/>
              </a:ext>
            </a:extLst>
          </p:cNvPr>
          <p:cNvSpPr/>
          <p:nvPr/>
        </p:nvSpPr>
        <p:spPr>
          <a:xfrm>
            <a:off x="6871064" y="3317971"/>
            <a:ext cx="1750423" cy="548640"/>
          </a:xfrm>
          <a:prstGeom prst="rect">
            <a:avLst/>
          </a:prstGeom>
          <a:solidFill>
            <a:srgbClr val="71767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</a:rPr>
              <a:t>52ED879E</a:t>
            </a:r>
            <a:endParaRPr kumimoji="0" lang="es-MX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sch Office San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E98C40C-98B4-439F-B3F1-0756851C3DE7}"/>
              </a:ext>
            </a:extLst>
          </p:cNvPr>
          <p:cNvSpPr/>
          <p:nvPr/>
        </p:nvSpPr>
        <p:spPr>
          <a:xfrm>
            <a:off x="6871064" y="4141282"/>
            <a:ext cx="1750423" cy="548640"/>
          </a:xfrm>
          <a:prstGeom prst="rect">
            <a:avLst/>
          </a:prstGeom>
          <a:solidFill>
            <a:srgbClr val="71767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</a:rPr>
              <a:t>46042841</a:t>
            </a:r>
            <a:endParaRPr kumimoji="0" lang="es-MX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sch Office Sans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0826E2-6CE2-4747-8D6C-942DA01DE6B5}"/>
              </a:ext>
            </a:extLst>
          </p:cNvPr>
          <p:cNvCxnSpPr/>
          <p:nvPr/>
        </p:nvCxnSpPr>
        <p:spPr>
          <a:xfrm>
            <a:off x="6244045" y="3592291"/>
            <a:ext cx="6270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656EFE-AE1A-4E29-9DB3-83FD69189EEB}"/>
              </a:ext>
            </a:extLst>
          </p:cNvPr>
          <p:cNvCxnSpPr/>
          <p:nvPr/>
        </p:nvCxnSpPr>
        <p:spPr>
          <a:xfrm>
            <a:off x="6244045" y="4415602"/>
            <a:ext cx="6270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046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1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C9A338-B3D8-4E7D-B2D3-5B23BF81E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7412" y="259200"/>
            <a:ext cx="9874800" cy="5205600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 err="1"/>
              <a:t>Tiempo</a:t>
            </a:r>
            <a:r>
              <a:rPr lang="en-US" dirty="0"/>
              <a:t> de </a:t>
            </a:r>
            <a:r>
              <a:rPr lang="en-US" dirty="0" err="1"/>
              <a:t>programar</a:t>
            </a:r>
            <a:br>
              <a:rPr lang="en-US" dirty="0"/>
            </a:br>
            <a:endParaRPr lang="es-MX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00FA6-85EC-4017-9A4E-E97D4580D1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5629275"/>
            <a:ext cx="288925" cy="409575"/>
          </a:xfrm>
        </p:spPr>
        <p:txBody>
          <a:bodyPr/>
          <a:lstStyle/>
          <a:p>
            <a:fld id="{4898AEC0-503E-4FA4-859C-D0F72D6E3F79}" type="slidenum">
              <a:rPr lang="en-US" noProof="1" smtClean="0"/>
              <a:pPr/>
              <a:t>14</a:t>
            </a:fld>
            <a:endParaRPr lang="en-US" noProof="1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D64F56B-A89E-4855-B6CC-AA9A90BFE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029" y="3283523"/>
            <a:ext cx="2159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https://godbolt.org/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05A85C-2D01-4493-ABB4-FEC6ED2A6F46}"/>
              </a:ext>
            </a:extLst>
          </p:cNvPr>
          <p:cNvSpPr/>
          <p:nvPr/>
        </p:nvSpPr>
        <p:spPr>
          <a:xfrm>
            <a:off x="1714000" y="4004829"/>
            <a:ext cx="7541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https://github.com/Josempb9/ciberseguridad_automotriz_talentland2021</a:t>
            </a:r>
            <a:endParaRPr lang="es-MX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10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9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1129A4-A6A0-478E-8F1D-E9002806B1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3600" dirty="0"/>
              <a:t>¿</a:t>
            </a:r>
            <a:r>
              <a:rPr lang="en-US" sz="3600" dirty="0" err="1"/>
              <a:t>Qué</a:t>
            </a:r>
            <a:r>
              <a:rPr lang="en-US" sz="3600" dirty="0"/>
              <a:t> es </a:t>
            </a:r>
            <a:r>
              <a:rPr lang="en-US" sz="3600" dirty="0" err="1"/>
              <a:t>ciberseguirdad</a:t>
            </a:r>
            <a:r>
              <a:rPr lang="en-US" sz="3600" dirty="0"/>
              <a:t>?</a:t>
            </a:r>
            <a:br>
              <a:rPr lang="en-US" sz="3600" dirty="0"/>
            </a:br>
            <a:br>
              <a:rPr lang="en-US" sz="3600" dirty="0"/>
            </a:br>
            <a:r>
              <a:rPr lang="es-MX" sz="3600" dirty="0"/>
              <a:t>¿</a:t>
            </a:r>
            <a:r>
              <a:rPr lang="en-US" sz="3600" dirty="0" err="1"/>
              <a:t>Cuál</a:t>
            </a:r>
            <a:r>
              <a:rPr lang="en-US" sz="3600" dirty="0"/>
              <a:t> es </a:t>
            </a:r>
            <a:r>
              <a:rPr lang="en-US" sz="3600" dirty="0" err="1"/>
              <a:t>su</a:t>
            </a:r>
            <a:r>
              <a:rPr lang="en-US" sz="3600" dirty="0"/>
              <a:t> </a:t>
            </a:r>
            <a:r>
              <a:rPr lang="en-US" sz="3600" dirty="0" err="1"/>
              <a:t>objetivo</a:t>
            </a:r>
            <a:r>
              <a:rPr lang="en-US" sz="3600" dirty="0"/>
              <a:t>?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156124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F76A9-86B8-411A-8DBD-9B96B115C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004975"/>
                </a:solidFill>
              </a:rPr>
              <a:t>“Es la práctica de defender las computadoras, los servidores, los dispositivos móviles, los sistemas electrónicos, las redes y los datos de ataques maliciosos.”</a:t>
            </a:r>
            <a:br>
              <a:rPr lang="es-MX" dirty="0">
                <a:solidFill>
                  <a:srgbClr val="004975"/>
                </a:solidFill>
              </a:rPr>
            </a:br>
            <a:endParaRPr lang="es-MX" dirty="0">
              <a:solidFill>
                <a:srgbClr val="004975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2E6632A-D1F0-4ABE-96EB-B8CFA5901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358" y="5233967"/>
            <a:ext cx="8000908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Kaspersky. “¿Qué Es La Ciberseguridad?” Latam.kaspersky.com, 13 Jan. 2021, latam.kaspersky.com/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-center/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definitions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what-is-cyber-security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1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1129A4-A6A0-478E-8F1D-E9002806B1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3600" dirty="0"/>
              <a:t>¿Cómo se ve una computadora dentro de un auto?</a:t>
            </a:r>
            <a:br>
              <a:rPr lang="es-MX" sz="3600" dirty="0"/>
            </a:br>
            <a:br>
              <a:rPr lang="en-US" sz="3600" dirty="0"/>
            </a:br>
            <a:r>
              <a:rPr lang="es-MX" sz="3600" dirty="0"/>
              <a:t>¿Cómo se vería un ataque malicioso en esos casos?</a:t>
            </a:r>
          </a:p>
        </p:txBody>
      </p:sp>
    </p:spTree>
    <p:extLst>
      <p:ext uri="{BB962C8B-B14F-4D97-AF65-F5344CB8AC3E}">
        <p14:creationId xmlns:p14="http://schemas.microsoft.com/office/powerpoint/2010/main" val="327360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0AA7A0-8FC4-4C21-9538-0E032F612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488" y="426720"/>
            <a:ext cx="6154647" cy="4034812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2D3573A-C0B3-4982-AE6A-51252210F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0608" y="4781413"/>
            <a:ext cx="26084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Imagen por 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PNGWING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704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3EE96F-4529-4BA8-AA99-9A32B55A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EE5EA8-E10F-4AE8-AF9E-CECAFFD56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368" y="384123"/>
            <a:ext cx="4916887" cy="4183166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21F09F07-42BA-453C-BA75-630A3AF73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835" y="4737854"/>
            <a:ext cx="30059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Artículo escrito por 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WIRED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6700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3EE96F-4529-4BA8-AA99-9A32B55A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CDE4F-C7BF-4A03-B3A4-AFEC69BCE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553" y="575710"/>
            <a:ext cx="4892512" cy="417269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9BD81A2E-C9A2-4635-939C-23B8FA87C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834" y="4668185"/>
            <a:ext cx="30059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Artículo escrito por 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WIRED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6575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3EE96F-4529-4BA8-AA99-9A32B55A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607FB1-DABA-4930-81AA-A7DD74D44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12" y="858310"/>
            <a:ext cx="4470399" cy="3450096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E72D4859-240C-4E43-98DF-E3B7DD822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835" y="4676894"/>
            <a:ext cx="30059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Artículo escrito por 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WIRED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9097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D5D7DA-7807-4A7D-A9B4-F9A3CCA8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F8D850-3664-4463-833F-CBEE19CFF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238" y="644433"/>
            <a:ext cx="5345147" cy="3836904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9BF0EE58-EC76-4D8A-9842-0E44D34DA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483" y="4807522"/>
            <a:ext cx="29546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Artículo escrito por 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Forbes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80078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G1_D2_169.PNG" val="image1.png"/>
  <p:tag name="RIGHT_D2.PNG" val="image3.png"/>
  <p:tag name="BG2_D2_169.PNG" val="image4.png"/>
  <p:tag name="SWITCH_BG1_D2_169.JPG" val="image5.png"/>
  <p:tag name="BOTTOM_D2_169.PNG" val="image6.png"/>
  <p:tag name="LOGO2_D2.PNG" val="image7.png"/>
  <p:tag name="BG3_D2_169.PNG" val="image9.png"/>
  <p:tag name="SWITCH_BG2_D2_169.JPG" val="image8.png"/>
  <p:tag name="LOGO1_D2.PNG" val="image2.png"/>
  <p:tag name="MLTEMPLATEVERSION" val="1.0"/>
  <p:tag name="SAXMLTEMPLATE" val="presentation_169"/>
  <p:tag name="SAXMLCOMPANYNAME" val="bosch"/>
  <p:tag name="SAXCONVERSION" val="1"/>
</p:tagLst>
</file>

<file path=ppt/theme/theme1.xml><?xml version="1.0" encoding="utf-8"?>
<a:theme xmlns:a="http://schemas.openxmlformats.org/drawingml/2006/main" name="Bosch NG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779E17-DA50-4443-9CCA-C57129DBFB53}" vid="{CBD1DA7C-47F9-4AE4-B1E4-E762B597D2F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2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Nota de adjunto</Label>
      <FrageVar>False</FrageVar>
      <Prefix/>
      <Suffix/>
      <WegfallVar/>
      <MussFeld>False</MussFeld>
      <InDokument>True</InDokument>
      <Sektion>Rectangle7</Sektion>
      <Reihenfolge>0</Reihenfolge>
    </Variable>
    <Variable>
      <Name>departmentshort</Name>
      <OrgInhalt>RBEI/EMM1.3.1.1-MX</OrgInhalt>
      <Wert>RBEI/EMM1.3.1.1-MX</Wert>
      <Platzhalter>False</Platzhalter>
      <DocDatenDialog>True</DocDatenDialog>
      <Label>Nota de autor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Interno</OrgInhalt>
      <Wert>Interno</Wert>
      <Platzhalter>False</Platzhalter>
      <DocDatenDialog>True</DocDatenDialog>
      <Label>Nota de confidencialidad</Label>
      <FrageVar>False</FrageVar>
      <Prefix/>
      <Suffix/>
      <WegfallVar/>
      <ComboBox>
        <Option>Interno</Option>
        <Option>Confidencial</Option>
        <Option>Estrictamente confidencial</Option>
        <Option/>
      </ComboBox>
      <MussFeld>False</MussFeld>
      <InDokument>True</InDokument>
      <Sektion>Bosch_footer_1</Sektion>
      <Reihenfolge>0</Reihenfolge>
    </Variable>
    <Variable>
      <Name>copyright</Name>
      <OrgInhalt>Todos los derechos reservados, también en relación a cualquier mantenimiento, utilización, reproducción, procesamiento y transferencia, así como en caso de solicitudes de derechos de propiedad.</OrgInhalt>
      <Wert>Todos los derechos reservados, también en relación a cualquier mantenimiento, utilización, reproducción, procesamiento y transferencia, así como en caso de solicitudes de derechos de propiedad.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2021-07-01</OrgInhalt>
      <Wert>2021-07-01</Wert>
      <Platzhalter>False</Platzhalter>
      <DocDatenDialog>True</DocDatenDialog>
      <Label>Fecha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Nota de archivo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Props1.xml><?xml version="1.0" encoding="utf-8"?>
<ds:datastoreItem xmlns:ds="http://schemas.openxmlformats.org/officeDocument/2006/customXml" ds:itemID="{D0252559-44F8-474C-B66D-E357B88E32C2}">
  <ds:schemaRefs/>
</ds:datastoreItem>
</file>

<file path=customXml/itemProps2.xml><?xml version="1.0" encoding="utf-8"?>
<ds:datastoreItem xmlns:ds="http://schemas.openxmlformats.org/officeDocument/2006/customXml" ds:itemID="{304CF217-3C90-4AA0-B541-CE45F9BD305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45</TotalTime>
  <Words>333</Words>
  <Application>Microsoft Office PowerPoint</Application>
  <PresentationFormat>Custom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Bosch Office Sans</vt:lpstr>
      <vt:lpstr>Calibri</vt:lpstr>
      <vt:lpstr>Wingdings 3</vt:lpstr>
      <vt:lpstr>Bosch NG</vt:lpstr>
      <vt:lpstr>Ciberseguridad Automotriz    José miguel Palazuelos Borrego AGRADACIMIENTO A JORGE LUIS CERVANTES GUTIERREZ  </vt:lpstr>
      <vt:lpstr>¿Qué es ciberseguirdad?  ¿Cuál es su objetivo?</vt:lpstr>
      <vt:lpstr>“Es la práctica de defender las computadoras, los servidores, los dispositivos móviles, los sistemas electrónicos, las redes y los datos de ataques maliciosos.” </vt:lpstr>
      <vt:lpstr>¿Cómo se ve una computadora dentro de un auto?  ¿Cómo se vería un ataque malicioso en esos casos?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¿Qué mecanismos existen para proteger/prevenir ataques?</vt:lpstr>
      <vt:lpstr>Mecanismos</vt:lpstr>
      <vt:lpstr>¿Qué es la encriptación?</vt:lpstr>
      <vt:lpstr>¿Qué es una función hash?</vt:lpstr>
      <vt:lpstr> Tiempo de programar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Ciberseguridad Automotriz    José miguel Palazuelos Borrego AGRADACIMIENTO A JORGE LUIS CERVANTES GUTIERREZ  </dc:title>
  <dc:creator>Palazuelos Borrego Jose Miguel (RBEI/EMM5.3-MS)</dc:creator>
  <cp:lastModifiedBy>Palazuelos Borrego Jose Miguel (RBEI/EMM5.3-MS)</cp:lastModifiedBy>
  <cp:revision>5</cp:revision>
  <dcterms:created xsi:type="dcterms:W3CDTF">2021-07-01T15:11:29Z</dcterms:created>
  <dcterms:modified xsi:type="dcterms:W3CDTF">2021-07-01T15:56:56Z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