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 id="2147483674" r:id="rId3"/>
  </p:sldMasterIdLst>
  <p:notesMasterIdLst>
    <p:notesMasterId r:id="rId14"/>
  </p:notesMasterIdLst>
  <p:sldIdLst>
    <p:sldId id="256" r:id="rId4"/>
    <p:sldId id="257" r:id="rId5"/>
    <p:sldId id="258" r:id="rId6"/>
    <p:sldId id="259" r:id="rId7"/>
    <p:sldId id="261" r:id="rId8"/>
    <p:sldId id="260" r:id="rId9"/>
    <p:sldId id="262" r:id="rId10"/>
    <p:sldId id="263" r:id="rId11"/>
    <p:sldId id="264" r:id="rId12"/>
    <p:sldId id="268" r:id="rId13"/>
  </p:sldIdLst>
  <p:sldSz cx="12192000" cy="6858000"/>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jHzTg+goWcQk8fO5It0l+0ng5K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289BA7-0477-4DA3-BF64-564EF7BB6FF7}">
  <a:tblStyle styleId="{AC289BA7-0477-4DA3-BF64-564EF7BB6FF7}"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8" d="100"/>
          <a:sy n="78" d="100"/>
        </p:scale>
        <p:origin x="7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3" Type="http://schemas.openxmlformats.org/officeDocument/2006/relationships/slideMaster" Target="slideMasters/slideMaster3.xml"/><Relationship Id="rId21" Type="http://customschemas.google.com/relationships/presentationmetadata" Target="metadata"/><Relationship Id="rId7" Type="http://schemas.openxmlformats.org/officeDocument/2006/relationships/slide" Target="slides/slide4.xml"/><Relationship Id="rId12" Type="http://schemas.openxmlformats.org/officeDocument/2006/relationships/slide" Target="slides/slide9.xml"/><Relationship Id="rId25"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23"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 name="Google Shape;187;p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add317ae2b_0_117:notes"/>
          <p:cNvSpPr txBox="1">
            <a:spLocks noGrp="1"/>
          </p:cNvSpPr>
          <p:nvPr>
            <p:ph type="body" idx="1"/>
          </p:nvPr>
        </p:nvSpPr>
        <p:spPr>
          <a:xfrm>
            <a:off x="777240" y="4777740"/>
            <a:ext cx="6217800" cy="4526400"/>
          </a:xfrm>
          <a:prstGeom prst="rect">
            <a:avLst/>
          </a:prstGeom>
          <a:noFill/>
          <a:ln>
            <a:noFill/>
          </a:ln>
        </p:spPr>
        <p:txBody>
          <a:bodyPr spcFirstLastPara="1" wrap="square" lIns="102600" tIns="102600" rIns="102600" bIns="102600" anchor="t" anchorCtr="0">
            <a:noAutofit/>
          </a:bodyPr>
          <a:lstStyle/>
          <a:p>
            <a:pPr marL="0" lvl="0" indent="0" algn="l" rtl="0">
              <a:lnSpc>
                <a:spcPct val="100000"/>
              </a:lnSpc>
              <a:spcBef>
                <a:spcPts val="0"/>
              </a:spcBef>
              <a:spcAft>
                <a:spcPts val="0"/>
              </a:spcAft>
              <a:buSzPts val="1200"/>
              <a:buNone/>
            </a:pPr>
            <a:endParaRPr/>
          </a:p>
        </p:txBody>
      </p:sp>
      <p:sp>
        <p:nvSpPr>
          <p:cNvPr id="482" name="Google Shape;482;gadd317ae2b_0_117: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6: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7" name="Google Shape;227;p6: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add317ae2b_0_271: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76" name="Google Shape;276;gadd317ae2b_0_27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add317ae2b_0_11: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0" name="Google Shape;340;gadd317ae2b_0_1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9" name="Google Shape;319;p3: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5: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0" name="Google Shape;360;p5: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9: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1" name="Google Shape;381;p9: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add317ae2b_0_201: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1" name="Google Shape;401;gadd317ae2b_0_20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
        <p:cNvGrpSpPr/>
        <p:nvPr/>
      </p:nvGrpSpPr>
      <p:grpSpPr>
        <a:xfrm>
          <a:off x="0" y="0"/>
          <a:ext cx="0" cy="0"/>
          <a:chOff x="0" y="0"/>
          <a:chExt cx="0" cy="0"/>
        </a:xfrm>
      </p:grpSpPr>
      <p:sp>
        <p:nvSpPr>
          <p:cNvPr id="12" name="Google Shape;12;p1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4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9"/>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49"/>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5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8" name="Google Shape;48;p5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9" name="Google Shape;49;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0" name="Google Shape;50;p50"/>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51"/>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51"/>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4" name="Google Shape;54;p51"/>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5" name="Google Shape;55;p51"/>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6" name="Google Shape;56;p51"/>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51"/>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51"/>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3"/>
        <p:cNvGrpSpPr/>
        <p:nvPr/>
      </p:nvGrpSpPr>
      <p:grpSpPr>
        <a:xfrm>
          <a:off x="0" y="0"/>
          <a:ext cx="0" cy="0"/>
          <a:chOff x="0" y="0"/>
          <a:chExt cx="0" cy="0"/>
        </a:xfrm>
      </p:grpSpPr>
      <p:sp>
        <p:nvSpPr>
          <p:cNvPr id="64" name="Google Shape;64;p3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0"/>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6"/>
        <p:cNvGrpSpPr/>
        <p:nvPr/>
      </p:nvGrpSpPr>
      <p:grpSpPr>
        <a:xfrm>
          <a:off x="0" y="0"/>
          <a:ext cx="0" cy="0"/>
          <a:chOff x="0" y="0"/>
          <a:chExt cx="0" cy="0"/>
        </a:xfrm>
      </p:grpSpPr>
      <p:sp>
        <p:nvSpPr>
          <p:cNvPr id="67" name="Google Shape;67;p31"/>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9"/>
        <p:cNvGrpSpPr/>
        <p:nvPr/>
      </p:nvGrpSpPr>
      <p:grpSpPr>
        <a:xfrm>
          <a:off x="0" y="0"/>
          <a:ext cx="0" cy="0"/>
          <a:chOff x="0" y="0"/>
          <a:chExt cx="0" cy="0"/>
        </a:xfrm>
      </p:grpSpPr>
      <p:sp>
        <p:nvSpPr>
          <p:cNvPr id="70" name="Google Shape;70;p3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2" name="Google Shape;72;p3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3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5"/>
        <p:cNvGrpSpPr/>
        <p:nvPr/>
      </p:nvGrpSpPr>
      <p:grpSpPr>
        <a:xfrm>
          <a:off x="0" y="0"/>
          <a:ext cx="0" cy="0"/>
          <a:chOff x="0" y="0"/>
          <a:chExt cx="0" cy="0"/>
        </a:xfrm>
      </p:grpSpPr>
      <p:sp>
        <p:nvSpPr>
          <p:cNvPr id="76" name="Google Shape;76;p34"/>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7"/>
        <p:cNvGrpSpPr/>
        <p:nvPr/>
      </p:nvGrpSpPr>
      <p:grpSpPr>
        <a:xfrm>
          <a:off x="0" y="0"/>
          <a:ext cx="0" cy="0"/>
          <a:chOff x="0" y="0"/>
          <a:chExt cx="0" cy="0"/>
        </a:xfrm>
      </p:grpSpPr>
      <p:sp>
        <p:nvSpPr>
          <p:cNvPr id="78" name="Google Shape;78;p35"/>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35"/>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3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2"/>
        <p:cNvGrpSpPr/>
        <p:nvPr/>
      </p:nvGrpSpPr>
      <p:grpSpPr>
        <a:xfrm>
          <a:off x="0" y="0"/>
          <a:ext cx="0" cy="0"/>
          <a:chOff x="0" y="0"/>
          <a:chExt cx="0" cy="0"/>
        </a:xfrm>
      </p:grpSpPr>
      <p:sp>
        <p:nvSpPr>
          <p:cNvPr id="83" name="Google Shape;83;p3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6"/>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5" name="Google Shape;85;p3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6" name="Google Shape;86;p36"/>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7"/>
        <p:cNvGrpSpPr/>
        <p:nvPr/>
      </p:nvGrpSpPr>
      <p:grpSpPr>
        <a:xfrm>
          <a:off x="0" y="0"/>
          <a:ext cx="0" cy="0"/>
          <a:chOff x="0" y="0"/>
          <a:chExt cx="0" cy="0"/>
        </a:xfrm>
      </p:grpSpPr>
      <p:sp>
        <p:nvSpPr>
          <p:cNvPr id="88" name="Google Shape;88;p3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0" name="Google Shape;90;p3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1" name="Google Shape;91;p37"/>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2"/>
        <p:cNvGrpSpPr/>
        <p:nvPr/>
      </p:nvGrpSpPr>
      <p:grpSpPr>
        <a:xfrm>
          <a:off x="0" y="0"/>
          <a:ext cx="0" cy="0"/>
          <a:chOff x="0" y="0"/>
          <a:chExt cx="0" cy="0"/>
        </a:xfrm>
      </p:grpSpPr>
      <p:sp>
        <p:nvSpPr>
          <p:cNvPr id="93" name="Google Shape;93;p3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8"/>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5" name="Google Shape;95;p38"/>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6"/>
        <p:cNvGrpSpPr/>
        <p:nvPr/>
      </p:nvGrpSpPr>
      <p:grpSpPr>
        <a:xfrm>
          <a:off x="0" y="0"/>
          <a:ext cx="0" cy="0"/>
          <a:chOff x="0" y="0"/>
          <a:chExt cx="0" cy="0"/>
        </a:xfrm>
      </p:grpSpPr>
      <p:sp>
        <p:nvSpPr>
          <p:cNvPr id="97" name="Google Shape;97;p3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3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9" name="Google Shape;99;p3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0" name="Google Shape;100;p39"/>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1" name="Google Shape;101;p39"/>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2"/>
        <p:cNvGrpSpPr/>
        <p:nvPr/>
      </p:nvGrpSpPr>
      <p:grpSpPr>
        <a:xfrm>
          <a:off x="0" y="0"/>
          <a:ext cx="0" cy="0"/>
          <a:chOff x="0" y="0"/>
          <a:chExt cx="0" cy="0"/>
        </a:xfrm>
      </p:grpSpPr>
      <p:sp>
        <p:nvSpPr>
          <p:cNvPr id="103" name="Google Shape;103;p4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40"/>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5" name="Google Shape;105;p40"/>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6" name="Google Shape;106;p40"/>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7" name="Google Shape;107;p40"/>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8" name="Google Shape;108;p40"/>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9" name="Google Shape;109;p40"/>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16"/>
        <p:cNvGrpSpPr/>
        <p:nvPr/>
      </p:nvGrpSpPr>
      <p:grpSpPr>
        <a:xfrm>
          <a:off x="0" y="0"/>
          <a:ext cx="0" cy="0"/>
          <a:chOff x="0" y="0"/>
          <a:chExt cx="0" cy="0"/>
        </a:xfrm>
      </p:grpSpPr>
      <p:sp>
        <p:nvSpPr>
          <p:cNvPr id="117" name="Google Shape;117;gadd317ae2b_0_13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gadd317ae2b_0_13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gadd317ae2b_0_13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gadd317ae2b_0_13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gadd317ae2b_0_13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22"/>
        <p:cNvGrpSpPr/>
        <p:nvPr/>
      </p:nvGrpSpPr>
      <p:grpSpPr>
        <a:xfrm>
          <a:off x="0" y="0"/>
          <a:ext cx="0" cy="0"/>
          <a:chOff x="0" y="0"/>
          <a:chExt cx="0" cy="0"/>
        </a:xfrm>
      </p:grpSpPr>
      <p:sp>
        <p:nvSpPr>
          <p:cNvPr id="123" name="Google Shape;123;gadd317ae2b_0_129"/>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gadd317ae2b_0_129"/>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25" name="Google Shape;125;gadd317ae2b_0_12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gadd317ae2b_0_12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gadd317ae2b_0_1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28"/>
        <p:cNvGrpSpPr/>
        <p:nvPr/>
      </p:nvGrpSpPr>
      <p:grpSpPr>
        <a:xfrm>
          <a:off x="0" y="0"/>
          <a:ext cx="0" cy="0"/>
          <a:chOff x="0" y="0"/>
          <a:chExt cx="0" cy="0"/>
        </a:xfrm>
      </p:grpSpPr>
      <p:sp>
        <p:nvSpPr>
          <p:cNvPr id="129" name="Google Shape;129;gadd317ae2b_0_141"/>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gadd317ae2b_0_141"/>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31" name="Google Shape;131;gadd317ae2b_0_14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gadd317ae2b_0_14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gadd317ae2b_0_14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134"/>
        <p:cNvGrpSpPr/>
        <p:nvPr/>
      </p:nvGrpSpPr>
      <p:grpSpPr>
        <a:xfrm>
          <a:off x="0" y="0"/>
          <a:ext cx="0" cy="0"/>
          <a:chOff x="0" y="0"/>
          <a:chExt cx="0" cy="0"/>
        </a:xfrm>
      </p:grpSpPr>
      <p:sp>
        <p:nvSpPr>
          <p:cNvPr id="135" name="Google Shape;135;gadd317ae2b_0_14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gadd317ae2b_0_147"/>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gadd317ae2b_0_147"/>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gadd317ae2b_0_14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gadd317ae2b_0_14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gadd317ae2b_0_14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141"/>
        <p:cNvGrpSpPr/>
        <p:nvPr/>
      </p:nvGrpSpPr>
      <p:grpSpPr>
        <a:xfrm>
          <a:off x="0" y="0"/>
          <a:ext cx="0" cy="0"/>
          <a:chOff x="0" y="0"/>
          <a:chExt cx="0" cy="0"/>
        </a:xfrm>
      </p:grpSpPr>
      <p:sp>
        <p:nvSpPr>
          <p:cNvPr id="142" name="Google Shape;142;gadd317ae2b_0_154"/>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gadd317ae2b_0_154"/>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4" name="Google Shape;144;gadd317ae2b_0_154"/>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gadd317ae2b_0_154"/>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6" name="Google Shape;146;gadd317ae2b_0_154"/>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7" name="Google Shape;147;gadd317ae2b_0_15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gadd317ae2b_0_15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gadd317ae2b_0_15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p4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2"/>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150"/>
        <p:cNvGrpSpPr/>
        <p:nvPr/>
      </p:nvGrpSpPr>
      <p:grpSpPr>
        <a:xfrm>
          <a:off x="0" y="0"/>
          <a:ext cx="0" cy="0"/>
          <a:chOff x="0" y="0"/>
          <a:chExt cx="0" cy="0"/>
        </a:xfrm>
      </p:grpSpPr>
      <p:sp>
        <p:nvSpPr>
          <p:cNvPr id="151" name="Google Shape;151;gadd317ae2b_0_16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gadd317ae2b_0_16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gadd317ae2b_0_16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gadd317ae2b_0_16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5"/>
        <p:cNvGrpSpPr/>
        <p:nvPr/>
      </p:nvGrpSpPr>
      <p:grpSpPr>
        <a:xfrm>
          <a:off x="0" y="0"/>
          <a:ext cx="0" cy="0"/>
          <a:chOff x="0" y="0"/>
          <a:chExt cx="0" cy="0"/>
        </a:xfrm>
      </p:grpSpPr>
      <p:sp>
        <p:nvSpPr>
          <p:cNvPr id="156" name="Google Shape;156;gadd317ae2b_0_16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gadd317ae2b_0_16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gadd317ae2b_0_16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159"/>
        <p:cNvGrpSpPr/>
        <p:nvPr/>
      </p:nvGrpSpPr>
      <p:grpSpPr>
        <a:xfrm>
          <a:off x="0" y="0"/>
          <a:ext cx="0" cy="0"/>
          <a:chOff x="0" y="0"/>
          <a:chExt cx="0" cy="0"/>
        </a:xfrm>
      </p:grpSpPr>
      <p:sp>
        <p:nvSpPr>
          <p:cNvPr id="160" name="Google Shape;160;gadd317ae2b_0_172"/>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gadd317ae2b_0_172"/>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62" name="Google Shape;162;gadd317ae2b_0_172"/>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3" name="Google Shape;163;gadd317ae2b_0_17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gadd317ae2b_0_17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gadd317ae2b_0_17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66"/>
        <p:cNvGrpSpPr/>
        <p:nvPr/>
      </p:nvGrpSpPr>
      <p:grpSpPr>
        <a:xfrm>
          <a:off x="0" y="0"/>
          <a:ext cx="0" cy="0"/>
          <a:chOff x="0" y="0"/>
          <a:chExt cx="0" cy="0"/>
        </a:xfrm>
      </p:grpSpPr>
      <p:sp>
        <p:nvSpPr>
          <p:cNvPr id="167" name="Google Shape;167;gadd317ae2b_0_179"/>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8" name="Google Shape;168;gadd317ae2b_0_179"/>
          <p:cNvSpPr>
            <a:spLocks noGrp="1"/>
          </p:cNvSpPr>
          <p:nvPr>
            <p:ph type="pic" idx="2"/>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69" name="Google Shape;169;gadd317ae2b_0_179"/>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70" name="Google Shape;170;gadd317ae2b_0_17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gadd317ae2b_0_17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gadd317ae2b_0_17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73"/>
        <p:cNvGrpSpPr/>
        <p:nvPr/>
      </p:nvGrpSpPr>
      <p:grpSpPr>
        <a:xfrm>
          <a:off x="0" y="0"/>
          <a:ext cx="0" cy="0"/>
          <a:chOff x="0" y="0"/>
          <a:chExt cx="0" cy="0"/>
        </a:xfrm>
      </p:grpSpPr>
      <p:sp>
        <p:nvSpPr>
          <p:cNvPr id="174" name="Google Shape;174;gadd317ae2b_0_18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5" name="Google Shape;175;gadd317ae2b_0_186"/>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6" name="Google Shape;176;gadd317ae2b_0_18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gadd317ae2b_0_18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gadd317ae2b_0_18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79"/>
        <p:cNvGrpSpPr/>
        <p:nvPr/>
      </p:nvGrpSpPr>
      <p:grpSpPr>
        <a:xfrm>
          <a:off x="0" y="0"/>
          <a:ext cx="0" cy="0"/>
          <a:chOff x="0" y="0"/>
          <a:chExt cx="0" cy="0"/>
        </a:xfrm>
      </p:grpSpPr>
      <p:sp>
        <p:nvSpPr>
          <p:cNvPr id="180" name="Google Shape;180;gadd317ae2b_0_192"/>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1" name="Google Shape;181;gadd317ae2b_0_192"/>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gadd317ae2b_0_19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gadd317ae2b_0_19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4" name="Google Shape;184;gadd317ae2b_0_19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
        <p:cNvGrpSpPr/>
        <p:nvPr/>
      </p:nvGrpSpPr>
      <p:grpSpPr>
        <a:xfrm>
          <a:off x="0" y="0"/>
          <a:ext cx="0" cy="0"/>
          <a:chOff x="0" y="0"/>
          <a:chExt cx="0" cy="0"/>
        </a:xfrm>
      </p:grpSpPr>
      <p:sp>
        <p:nvSpPr>
          <p:cNvPr id="19" name="Google Shape;19;p4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3"/>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 name="Google Shape;21;p4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4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p45"/>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4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 name="Google Shape;29;p46"/>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 name="Google Shape;30;p46"/>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4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 name="Google Shape;34;p4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 name="Google Shape;35;p47"/>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4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48"/>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0" name="Google Shape;40;p48"/>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1523880" y="1122480"/>
            <a:ext cx="9143640" cy="238716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3"/>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3"/>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13"/>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solidFill>
                <a:srgbClr val="000000"/>
              </a:solidFill>
              <a:latin typeface="Times New Roman"/>
              <a:ea typeface="Times New Roman"/>
              <a:cs typeface="Times New Roman"/>
              <a:sym typeface="Times New Roman"/>
            </a:endParaRPr>
          </a:p>
        </p:txBody>
      </p:sp>
      <p:sp>
        <p:nvSpPr>
          <p:cNvPr id="10" name="Google Shape;10;p1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1" name="Google Shape;61;p15"/>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Google Shape;111;gadd317ae2b_0_12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2" name="Google Shape;112;gadd317ae2b_0_12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3" name="Google Shape;113;gadd317ae2b_0_12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4" name="Google Shape;114;gadd317ae2b_0_12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5" name="Google Shape;115;gadd317ae2b_0_12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0.jpg"/><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7.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1" descr="Cómo sería un mundo sin ganadería industrial? | Igualdad Animal México"/>
          <p:cNvPicPr preferRelativeResize="0"/>
          <p:nvPr/>
        </p:nvPicPr>
        <p:blipFill rotWithShape="1">
          <a:blip r:embed="rId3">
            <a:alphaModFix/>
          </a:blip>
          <a:srcRect l="39100" r="1572"/>
          <a:stretch/>
        </p:blipFill>
        <p:spPr>
          <a:xfrm>
            <a:off x="-51120" y="-8640"/>
            <a:ext cx="12254040" cy="6881400"/>
          </a:xfrm>
          <a:prstGeom prst="rect">
            <a:avLst/>
          </a:prstGeom>
          <a:noFill/>
          <a:ln>
            <a:noFill/>
          </a:ln>
        </p:spPr>
      </p:pic>
      <p:sp>
        <p:nvSpPr>
          <p:cNvPr id="190" name="Google Shape;190;p1"/>
          <p:cNvSpPr/>
          <p:nvPr/>
        </p:nvSpPr>
        <p:spPr>
          <a:xfrm>
            <a:off x="1624860" y="-23400"/>
            <a:ext cx="10580400" cy="6881400"/>
          </a:xfrm>
          <a:prstGeom prst="rect">
            <a:avLst/>
          </a:prstGeom>
          <a:gradFill>
            <a:gsLst>
              <a:gs pos="0">
                <a:srgbClr val="FFFFFF"/>
              </a:gs>
              <a:gs pos="49000">
                <a:srgbClr val="FFFFFF"/>
              </a:gs>
              <a:gs pos="100000">
                <a:srgbClr val="FFFFFF">
                  <a:alpha val="0"/>
                </a:srgbClr>
              </a:gs>
            </a:gsLst>
            <a:lin ang="108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1" name="Google Shape;191;p1"/>
          <p:cNvPicPr preferRelativeResize="0"/>
          <p:nvPr/>
        </p:nvPicPr>
        <p:blipFill rotWithShape="1">
          <a:blip r:embed="rId4">
            <a:alphaModFix/>
          </a:blip>
          <a:srcRect t="78334"/>
          <a:stretch/>
        </p:blipFill>
        <p:spPr>
          <a:xfrm>
            <a:off x="14760" y="5390280"/>
            <a:ext cx="12192840" cy="1483200"/>
          </a:xfrm>
          <a:prstGeom prst="rect">
            <a:avLst/>
          </a:prstGeom>
          <a:noFill/>
          <a:ln>
            <a:noFill/>
          </a:ln>
        </p:spPr>
      </p:pic>
      <p:sp>
        <p:nvSpPr>
          <p:cNvPr id="192" name="Google Shape;192;p1"/>
          <p:cNvSpPr txBox="1"/>
          <p:nvPr/>
        </p:nvSpPr>
        <p:spPr>
          <a:xfrm>
            <a:off x="5556600" y="2250000"/>
            <a:ext cx="6145920" cy="163368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rgbClr val="000000"/>
              </a:buClr>
              <a:buSzPts val="3600"/>
              <a:buFont typeface="Arial"/>
              <a:buNone/>
            </a:pPr>
            <a:r>
              <a:rPr lang="es-ES" sz="4400" b="0" i="0">
                <a:solidFill>
                  <a:schemeClr val="tx1"/>
                </a:solidFill>
                <a:effectLst/>
                <a:latin typeface="+mj-lt"/>
              </a:rPr>
              <a:t>Análisis de ganadería de precisión aplicando compresión de imágenes. </a:t>
            </a:r>
            <a:endParaRPr lang="es-CO" sz="4400" b="0" i="0" dirty="0">
              <a:solidFill>
                <a:schemeClr val="tx1"/>
              </a:solidFill>
              <a:effectLst/>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pic>
        <p:nvPicPr>
          <p:cNvPr id="484" name="Google Shape;484;gadd317ae2b_0_117" descr="Cómo sería un mundo sin ganadería industrial? | Igualdad Animal México"/>
          <p:cNvPicPr preferRelativeResize="0"/>
          <p:nvPr/>
        </p:nvPicPr>
        <p:blipFill rotWithShape="1">
          <a:blip r:embed="rId3">
            <a:alphaModFix/>
          </a:blip>
          <a:srcRect l="39094" r="1571"/>
          <a:stretch/>
        </p:blipFill>
        <p:spPr>
          <a:xfrm>
            <a:off x="-51118" y="-8709"/>
            <a:ext cx="12254544" cy="6881854"/>
          </a:xfrm>
          <a:prstGeom prst="rect">
            <a:avLst/>
          </a:prstGeom>
          <a:noFill/>
          <a:ln>
            <a:noFill/>
          </a:ln>
        </p:spPr>
      </p:pic>
      <p:sp>
        <p:nvSpPr>
          <p:cNvPr id="485" name="Google Shape;485;gadd317ae2b_0_117"/>
          <p:cNvSpPr/>
          <p:nvPr/>
        </p:nvSpPr>
        <p:spPr>
          <a:xfrm>
            <a:off x="-53831" y="-8709"/>
            <a:ext cx="12254399" cy="6866700"/>
          </a:xfrm>
          <a:prstGeom prst="rect">
            <a:avLst/>
          </a:prstGeom>
          <a:gradFill>
            <a:gsLst>
              <a:gs pos="0">
                <a:srgbClr val="FFFFFF">
                  <a:alpha val="0"/>
                </a:srgbClr>
              </a:gs>
              <a:gs pos="35000">
                <a:schemeClr val="lt1"/>
              </a:gs>
              <a:gs pos="100000">
                <a:schemeClr val="lt1"/>
              </a:gs>
            </a:gsLst>
            <a:lin ang="0" scaled="0"/>
          </a:gra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6000"/>
              <a:buFont typeface="Arial"/>
              <a:buNone/>
            </a:pPr>
            <a:r>
              <a:rPr lang="en-US" sz="6000" b="0" i="0" u="none" strike="noStrike" cap="none">
                <a:solidFill>
                  <a:srgbClr val="001E33"/>
                </a:solidFill>
                <a:latin typeface="Arial"/>
                <a:ea typeface="Arial"/>
                <a:cs typeface="Arial"/>
                <a:sym typeface="Arial"/>
              </a:rPr>
              <a:t>GRACIAS!</a:t>
            </a:r>
            <a:r>
              <a:rPr lang="en-US" sz="6000" b="0" i="0" u="none" strike="noStrike" cap="none">
                <a:solidFill>
                  <a:schemeClr val="lt1"/>
                </a:solidFill>
                <a:latin typeface="Arial"/>
                <a:ea typeface="Arial"/>
                <a:cs typeface="Arial"/>
                <a:sym typeface="Arial"/>
              </a:rPr>
              <a:t>.</a:t>
            </a:r>
            <a:endParaRPr sz="6000" b="0" i="0" u="none" strike="noStrike" cap="none">
              <a:solidFill>
                <a:schemeClr val="lt1"/>
              </a:solidFill>
              <a:latin typeface="Arial"/>
              <a:ea typeface="Arial"/>
              <a:cs typeface="Arial"/>
              <a:sym typeface="Arial"/>
            </a:endParaRPr>
          </a:p>
        </p:txBody>
      </p:sp>
      <p:sp>
        <p:nvSpPr>
          <p:cNvPr id="486" name="Google Shape;486;gadd317ae2b_0_117"/>
          <p:cNvSpPr txBox="1"/>
          <p:nvPr/>
        </p:nvSpPr>
        <p:spPr>
          <a:xfrm>
            <a:off x="5046225" y="4020625"/>
            <a:ext cx="6945600" cy="1261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1" i="0" u="none" strike="noStrike" cap="none" dirty="0" err="1">
                <a:solidFill>
                  <a:srgbClr val="001E33"/>
                </a:solidFill>
                <a:latin typeface="Arial"/>
                <a:ea typeface="Arial"/>
                <a:cs typeface="Arial"/>
                <a:sym typeface="Arial"/>
              </a:rPr>
              <a:t>Apoyado</a:t>
            </a:r>
            <a:r>
              <a:rPr lang="en-US" sz="2000" b="1" i="0" u="none" strike="noStrike" cap="none" dirty="0">
                <a:solidFill>
                  <a:srgbClr val="001E33"/>
                </a:solidFill>
                <a:latin typeface="Arial"/>
                <a:ea typeface="Arial"/>
                <a:cs typeface="Arial"/>
                <a:sym typeface="Arial"/>
              </a:rPr>
              <a:t> por </a:t>
            </a:r>
            <a:endParaRPr sz="1400" b="0" i="0" u="none" strike="noStrike" cap="none" dirty="0">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rgbClr val="001E33"/>
                </a:solidFill>
                <a:latin typeface="Arial"/>
                <a:ea typeface="Arial"/>
                <a:cs typeface="Arial"/>
                <a:sym typeface="Arial"/>
              </a:rPr>
              <a:t>El </a:t>
            </a:r>
            <a:r>
              <a:rPr lang="en-US" sz="1400" b="0" i="0" u="none" strike="noStrike" cap="none" dirty="0" err="1">
                <a:solidFill>
                  <a:srgbClr val="001E33"/>
                </a:solidFill>
                <a:latin typeface="Arial"/>
                <a:ea typeface="Arial"/>
                <a:cs typeface="Arial"/>
                <a:sym typeface="Arial"/>
              </a:rPr>
              <a:t>señor</a:t>
            </a:r>
            <a:r>
              <a:rPr lang="en-US" sz="1400" b="0" i="0" u="none" strike="noStrike" cap="none" dirty="0">
                <a:solidFill>
                  <a:srgbClr val="001E33"/>
                </a:solidFill>
                <a:latin typeface="Arial"/>
                <a:ea typeface="Arial"/>
                <a:cs typeface="Arial"/>
                <a:sym typeface="Arial"/>
              </a:rPr>
              <a:t> Mauricio </a:t>
            </a:r>
            <a:r>
              <a:rPr lang="en-US" dirty="0">
                <a:solidFill>
                  <a:srgbClr val="001E33"/>
                </a:solidFill>
              </a:rPr>
              <a:t>Correa es </a:t>
            </a:r>
            <a:r>
              <a:rPr lang="en-US" dirty="0" err="1">
                <a:solidFill>
                  <a:srgbClr val="001E33"/>
                </a:solidFill>
              </a:rPr>
              <a:t>apoyado</a:t>
            </a:r>
            <a:r>
              <a:rPr lang="en-US" dirty="0">
                <a:solidFill>
                  <a:srgbClr val="001E33"/>
                </a:solidFill>
              </a:rPr>
              <a:t> por EAFIT a </a:t>
            </a:r>
            <a:r>
              <a:rPr lang="en-US" dirty="0" err="1">
                <a:solidFill>
                  <a:srgbClr val="001E33"/>
                </a:solidFill>
              </a:rPr>
              <a:t>tu</a:t>
            </a:r>
            <a:r>
              <a:rPr lang="en-US" dirty="0">
                <a:solidFill>
                  <a:srgbClr val="001E33"/>
                </a:solidFill>
              </a:rPr>
              <a:t> </a:t>
            </a:r>
            <a:r>
              <a:rPr lang="en-US" dirty="0" err="1">
                <a:solidFill>
                  <a:srgbClr val="001E33"/>
                </a:solidFill>
              </a:rPr>
              <a:t>alcance</a:t>
            </a:r>
            <a:r>
              <a:rPr lang="en-US" dirty="0">
                <a:solidFill>
                  <a:srgbClr val="001E33"/>
                </a:solidFill>
              </a:rPr>
              <a:t> que le </a:t>
            </a:r>
            <a:r>
              <a:rPr lang="en-US" dirty="0" err="1">
                <a:solidFill>
                  <a:srgbClr val="001E33"/>
                </a:solidFill>
              </a:rPr>
              <a:t>permite</a:t>
            </a:r>
            <a:r>
              <a:rPr lang="en-US" dirty="0">
                <a:solidFill>
                  <a:srgbClr val="001E33"/>
                </a:solidFill>
              </a:rPr>
              <a:t> </a:t>
            </a:r>
            <a:r>
              <a:rPr lang="en-US" dirty="0" err="1">
                <a:solidFill>
                  <a:srgbClr val="001E33"/>
                </a:solidFill>
              </a:rPr>
              <a:t>estudias</a:t>
            </a:r>
            <a:r>
              <a:rPr lang="en-US" dirty="0">
                <a:solidFill>
                  <a:srgbClr val="001E33"/>
                </a:solidFill>
              </a:rPr>
              <a:t> con un </a:t>
            </a:r>
            <a:r>
              <a:rPr lang="en-US" dirty="0" err="1">
                <a:solidFill>
                  <a:srgbClr val="001E33"/>
                </a:solidFill>
              </a:rPr>
              <a:t>prestamo</a:t>
            </a:r>
            <a:r>
              <a:rPr lang="en-US" dirty="0">
                <a:solidFill>
                  <a:srgbClr val="001E33"/>
                </a:solidFill>
              </a:rPr>
              <a:t> de largo </a:t>
            </a:r>
            <a:r>
              <a:rPr lang="en-US" dirty="0" err="1">
                <a:solidFill>
                  <a:srgbClr val="001E33"/>
                </a:solidFill>
              </a:rPr>
              <a:t>plazo</a:t>
            </a:r>
            <a:r>
              <a:rPr lang="en-US" sz="1400" b="0" i="0" u="none" strike="noStrike" cap="none" dirty="0">
                <a:solidFill>
                  <a:srgbClr val="001E33"/>
                </a:solidFill>
                <a:latin typeface="Arial"/>
                <a:ea typeface="Arial"/>
                <a:cs typeface="Arial"/>
                <a:sym typeface="Arial"/>
              </a:rPr>
              <a:t>. </a:t>
            </a:r>
            <a:r>
              <a:rPr lang="en-US" sz="1400" b="0" i="0" u="none" strike="noStrike" cap="none" dirty="0" err="1">
                <a:solidFill>
                  <a:srgbClr val="001E33"/>
                </a:solidFill>
                <a:latin typeface="Arial"/>
                <a:ea typeface="Arial"/>
                <a:cs typeface="Arial"/>
                <a:sym typeface="Arial"/>
              </a:rPr>
              <a:t>Todos</a:t>
            </a:r>
            <a:r>
              <a:rPr lang="en-US" sz="1400" b="0" i="0" u="none" strike="noStrike" cap="none" dirty="0">
                <a:solidFill>
                  <a:srgbClr val="001E33"/>
                </a:solidFill>
                <a:latin typeface="Arial"/>
                <a:ea typeface="Arial"/>
                <a:cs typeface="Arial"/>
                <a:sym typeface="Arial"/>
              </a:rPr>
              <a:t> los </a:t>
            </a:r>
            <a:r>
              <a:rPr lang="en-US" sz="1400" b="0" i="0" u="none" strike="noStrike" cap="none" dirty="0" err="1">
                <a:solidFill>
                  <a:srgbClr val="001E33"/>
                </a:solidFill>
                <a:latin typeface="Arial"/>
                <a:ea typeface="Arial"/>
                <a:cs typeface="Arial"/>
                <a:sym typeface="Arial"/>
              </a:rPr>
              <a:t>autores</a:t>
            </a:r>
            <a:r>
              <a:rPr lang="en-US" sz="1400" b="0" i="0" u="none" strike="noStrike" cap="none" dirty="0">
                <a:solidFill>
                  <a:srgbClr val="001E33"/>
                </a:solidFill>
                <a:latin typeface="Arial"/>
                <a:ea typeface="Arial"/>
                <a:cs typeface="Arial"/>
                <a:sym typeface="Arial"/>
              </a:rPr>
              <a:t> </a:t>
            </a:r>
            <a:r>
              <a:rPr lang="en-US" sz="1400" b="0" i="0" u="none" strike="noStrike" cap="none" dirty="0" err="1">
                <a:solidFill>
                  <a:srgbClr val="001E33"/>
                </a:solidFill>
                <a:latin typeface="Arial"/>
                <a:ea typeface="Arial"/>
                <a:cs typeface="Arial"/>
                <a:sym typeface="Arial"/>
              </a:rPr>
              <a:t>quieren</a:t>
            </a:r>
            <a:r>
              <a:rPr lang="en-US" sz="1400" b="0" i="0" u="none" strike="noStrike" cap="none" dirty="0">
                <a:solidFill>
                  <a:srgbClr val="001E33"/>
                </a:solidFill>
                <a:latin typeface="Arial"/>
                <a:ea typeface="Arial"/>
                <a:cs typeface="Arial"/>
                <a:sym typeface="Arial"/>
              </a:rPr>
              <a:t> </a:t>
            </a:r>
            <a:r>
              <a:rPr lang="en-US" sz="1400" b="0" i="0" u="none" strike="noStrike" cap="none" dirty="0" err="1">
                <a:solidFill>
                  <a:srgbClr val="001E33"/>
                </a:solidFill>
                <a:latin typeface="Arial"/>
                <a:ea typeface="Arial"/>
                <a:cs typeface="Arial"/>
                <a:sym typeface="Arial"/>
              </a:rPr>
              <a:t>agradecer</a:t>
            </a:r>
            <a:r>
              <a:rPr lang="en-US" sz="1400" b="0" i="0" u="none" strike="noStrike" cap="none" dirty="0">
                <a:solidFill>
                  <a:srgbClr val="001E33"/>
                </a:solidFill>
                <a:latin typeface="Arial"/>
                <a:ea typeface="Arial"/>
                <a:cs typeface="Arial"/>
                <a:sym typeface="Arial"/>
              </a:rPr>
              <a:t> a la </a:t>
            </a:r>
            <a:r>
              <a:rPr lang="en-US" sz="1400" b="0" i="0" u="none" strike="noStrike" cap="none" dirty="0" err="1">
                <a:solidFill>
                  <a:srgbClr val="001E33"/>
                </a:solidFill>
                <a:latin typeface="Arial"/>
                <a:ea typeface="Arial"/>
                <a:cs typeface="Arial"/>
                <a:sym typeface="Arial"/>
              </a:rPr>
              <a:t>Vicerrectoría</a:t>
            </a:r>
            <a:r>
              <a:rPr lang="en-US" sz="1400" b="0" i="0" u="none" strike="noStrike" cap="none" dirty="0">
                <a:solidFill>
                  <a:srgbClr val="001E33"/>
                </a:solidFill>
                <a:latin typeface="Arial"/>
                <a:ea typeface="Arial"/>
                <a:cs typeface="Arial"/>
                <a:sym typeface="Arial"/>
              </a:rPr>
              <a:t> de </a:t>
            </a:r>
            <a:r>
              <a:rPr lang="en-US" sz="1400" b="0" i="0" u="none" strike="noStrike" cap="none" dirty="0" err="1">
                <a:solidFill>
                  <a:srgbClr val="001E33"/>
                </a:solidFill>
                <a:latin typeface="Arial"/>
                <a:ea typeface="Arial"/>
                <a:cs typeface="Arial"/>
                <a:sym typeface="Arial"/>
              </a:rPr>
              <a:t>Descubrimiento</a:t>
            </a:r>
            <a:r>
              <a:rPr lang="en-US" sz="1400" b="0" i="0" u="none" strike="noStrike" cap="none" dirty="0">
                <a:solidFill>
                  <a:srgbClr val="001E33"/>
                </a:solidFill>
                <a:latin typeface="Arial"/>
                <a:ea typeface="Arial"/>
                <a:cs typeface="Arial"/>
                <a:sym typeface="Arial"/>
              </a:rPr>
              <a:t> y </a:t>
            </a:r>
            <a:r>
              <a:rPr lang="en-US" sz="1400" b="0" i="0" u="none" strike="noStrike" cap="none" dirty="0" err="1">
                <a:solidFill>
                  <a:srgbClr val="001E33"/>
                </a:solidFill>
                <a:latin typeface="Arial"/>
                <a:ea typeface="Arial"/>
                <a:cs typeface="Arial"/>
                <a:sym typeface="Arial"/>
              </a:rPr>
              <a:t>Creación</a:t>
            </a:r>
            <a:r>
              <a:rPr lang="en-US" sz="1400" b="0" i="0" u="none" strike="noStrike" cap="none" dirty="0">
                <a:solidFill>
                  <a:srgbClr val="001E33"/>
                </a:solidFill>
                <a:latin typeface="Arial"/>
                <a:ea typeface="Arial"/>
                <a:cs typeface="Arial"/>
                <a:sym typeface="Arial"/>
              </a:rPr>
              <a:t>, de la Universidad EAFIT, por </a:t>
            </a:r>
            <a:r>
              <a:rPr lang="en-US" sz="1400" b="0" i="0" u="none" strike="noStrike" cap="none" dirty="0" err="1">
                <a:solidFill>
                  <a:srgbClr val="001E33"/>
                </a:solidFill>
                <a:latin typeface="Arial"/>
                <a:ea typeface="Arial"/>
                <a:cs typeface="Arial"/>
                <a:sym typeface="Arial"/>
              </a:rPr>
              <a:t>su</a:t>
            </a:r>
            <a:r>
              <a:rPr lang="en-US" sz="1400" b="0" i="0" u="none" strike="noStrike" cap="none" dirty="0">
                <a:solidFill>
                  <a:srgbClr val="001E33"/>
                </a:solidFill>
                <a:latin typeface="Arial"/>
                <a:ea typeface="Arial"/>
                <a:cs typeface="Arial"/>
                <a:sym typeface="Arial"/>
              </a:rPr>
              <a:t> </a:t>
            </a:r>
            <a:r>
              <a:rPr lang="en-US" sz="1400" b="0" i="0" u="none" strike="noStrike" cap="none" dirty="0" err="1">
                <a:solidFill>
                  <a:srgbClr val="001E33"/>
                </a:solidFill>
                <a:latin typeface="Arial"/>
                <a:ea typeface="Arial"/>
                <a:cs typeface="Arial"/>
                <a:sym typeface="Arial"/>
              </a:rPr>
              <a:t>apoyo</a:t>
            </a:r>
            <a:r>
              <a:rPr lang="en-US" sz="1400" b="0" i="0" u="none" strike="noStrike" cap="none" dirty="0">
                <a:solidFill>
                  <a:srgbClr val="001E33"/>
                </a:solidFill>
                <a:latin typeface="Arial"/>
                <a:ea typeface="Arial"/>
                <a:cs typeface="Arial"/>
                <a:sym typeface="Arial"/>
              </a:rPr>
              <a:t> </a:t>
            </a:r>
            <a:r>
              <a:rPr lang="en-US" sz="1400" b="0" i="0" u="none" strike="noStrike" cap="none" dirty="0" err="1">
                <a:solidFill>
                  <a:srgbClr val="001E33"/>
                </a:solidFill>
                <a:latin typeface="Arial"/>
                <a:ea typeface="Arial"/>
                <a:cs typeface="Arial"/>
                <a:sym typeface="Arial"/>
              </a:rPr>
              <a:t>en</a:t>
            </a:r>
            <a:r>
              <a:rPr lang="en-US" sz="1400" b="0" i="0" u="none" strike="noStrike" cap="none" dirty="0">
                <a:solidFill>
                  <a:srgbClr val="001E33"/>
                </a:solidFill>
                <a:latin typeface="Arial"/>
                <a:ea typeface="Arial"/>
                <a:cs typeface="Arial"/>
                <a:sym typeface="Arial"/>
              </a:rPr>
              <a:t> </a:t>
            </a:r>
            <a:r>
              <a:rPr lang="en-US" sz="1400" b="0" i="0" u="none" strike="noStrike" cap="none" dirty="0" err="1">
                <a:solidFill>
                  <a:srgbClr val="001E33"/>
                </a:solidFill>
                <a:latin typeface="Arial"/>
                <a:ea typeface="Arial"/>
                <a:cs typeface="Arial"/>
                <a:sym typeface="Arial"/>
              </a:rPr>
              <a:t>esta</a:t>
            </a:r>
            <a:r>
              <a:rPr lang="en-US" sz="1400" b="0" i="0" u="none" strike="noStrike" cap="none" dirty="0">
                <a:solidFill>
                  <a:srgbClr val="001E33"/>
                </a:solidFill>
                <a:latin typeface="Arial"/>
                <a:ea typeface="Arial"/>
                <a:cs typeface="Arial"/>
                <a:sym typeface="Arial"/>
              </a:rPr>
              <a:t> </a:t>
            </a:r>
            <a:r>
              <a:rPr lang="en-US" sz="1400" b="0" i="0" u="none" strike="noStrike" cap="none" dirty="0" err="1">
                <a:solidFill>
                  <a:srgbClr val="001E33"/>
                </a:solidFill>
                <a:latin typeface="Arial"/>
                <a:ea typeface="Arial"/>
                <a:cs typeface="Arial"/>
                <a:sym typeface="Arial"/>
              </a:rPr>
              <a:t>investigación</a:t>
            </a:r>
            <a:r>
              <a:rPr lang="en-US" sz="1400" b="0" i="0" u="none" strike="noStrike" cap="none" dirty="0">
                <a:solidFill>
                  <a:srgbClr val="001E33"/>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Calibri"/>
              <a:ea typeface="Calibri"/>
              <a:cs typeface="Calibri"/>
              <a:sym typeface="Calibri"/>
            </a:endParaRPr>
          </a:p>
        </p:txBody>
      </p:sp>
      <p:sp>
        <p:nvSpPr>
          <p:cNvPr id="487" name="Google Shape;487;gadd317ae2b_0_117"/>
          <p:cNvSpPr/>
          <p:nvPr/>
        </p:nvSpPr>
        <p:spPr>
          <a:xfrm>
            <a:off x="3546885" y="2762675"/>
            <a:ext cx="3425400" cy="729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accent2"/>
              </a:solidFill>
              <a:latin typeface="Arial"/>
              <a:ea typeface="Arial"/>
              <a:cs typeface="Arial"/>
              <a:sym typeface="Arial"/>
            </a:endParaRPr>
          </a:p>
        </p:txBody>
      </p:sp>
      <p:sp>
        <p:nvSpPr>
          <p:cNvPr id="489" name="Google Shape;489;gadd317ae2b_0_117"/>
          <p:cNvSpPr/>
          <p:nvPr/>
        </p:nvSpPr>
        <p:spPr>
          <a:xfrm>
            <a:off x="5249940" y="102434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accent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200" name="Google Shape;200;p2"/>
          <p:cNvSpPr/>
          <p:nvPr/>
        </p:nvSpPr>
        <p:spPr>
          <a:xfrm>
            <a:off x="265328" y="376925"/>
            <a:ext cx="43758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Presentación del equipo</a:t>
            </a:r>
            <a:endParaRPr sz="2200" b="0" i="0" u="none" strike="noStrike" cap="none">
              <a:solidFill>
                <a:srgbClr val="000000"/>
              </a:solidFill>
              <a:latin typeface="Arial"/>
              <a:ea typeface="Arial"/>
              <a:cs typeface="Arial"/>
              <a:sym typeface="Arial"/>
            </a:endParaRPr>
          </a:p>
        </p:txBody>
      </p:sp>
      <p:grpSp>
        <p:nvGrpSpPr>
          <p:cNvPr id="203" name="Google Shape;203;p2"/>
          <p:cNvGrpSpPr/>
          <p:nvPr/>
        </p:nvGrpSpPr>
        <p:grpSpPr>
          <a:xfrm>
            <a:off x="9052560" y="1645920"/>
            <a:ext cx="2833920" cy="2742480"/>
            <a:chOff x="9052560" y="1645920"/>
            <a:chExt cx="2833920" cy="2742480"/>
          </a:xfrm>
        </p:grpSpPr>
        <p:pic>
          <p:nvPicPr>
            <p:cNvPr id="204" name="Google Shape;204;p2"/>
            <p:cNvPicPr preferRelativeResize="0"/>
            <p:nvPr/>
          </p:nvPicPr>
          <p:blipFill rotWithShape="1">
            <a:blip r:embed="rId4">
              <a:alphaModFix/>
            </a:blip>
            <a:srcRect/>
            <a:stretch/>
          </p:blipFill>
          <p:spPr>
            <a:xfrm>
              <a:off x="9219240" y="1757160"/>
              <a:ext cx="2507760" cy="2486880"/>
            </a:xfrm>
            <a:prstGeom prst="rect">
              <a:avLst/>
            </a:prstGeom>
            <a:noFill/>
            <a:ln>
              <a:noFill/>
            </a:ln>
          </p:spPr>
        </p:pic>
        <p:sp>
          <p:nvSpPr>
            <p:cNvPr id="205" name="Google Shape;205;p2"/>
            <p:cNvSpPr/>
            <p:nvPr/>
          </p:nvSpPr>
          <p:spPr>
            <a:xfrm>
              <a:off x="9052560" y="1645920"/>
              <a:ext cx="2833920" cy="2742480"/>
            </a:xfrm>
            <a:custGeom>
              <a:avLst/>
              <a:gdLst/>
              <a:ahLst/>
              <a:cxnLst/>
              <a:rect l="l" t="t" r="r" b="b"/>
              <a:pathLst>
                <a:path w="7875" h="7621" extrusionOk="0">
                  <a:moveTo>
                    <a:pt x="5464" y="1278"/>
                  </a:moveTo>
                  <a:cubicBezTo>
                    <a:pt x="4998" y="997"/>
                    <a:pt x="4541" y="870"/>
                    <a:pt x="4003" y="870"/>
                  </a:cubicBezTo>
                  <a:cubicBezTo>
                    <a:pt x="3465" y="870"/>
                    <a:pt x="3008" y="997"/>
                    <a:pt x="2542" y="1278"/>
                  </a:cubicBezTo>
                  <a:cubicBezTo>
                    <a:pt x="2076" y="1559"/>
                    <a:pt x="1742" y="1908"/>
                    <a:pt x="1473" y="2394"/>
                  </a:cubicBezTo>
                  <a:cubicBezTo>
                    <a:pt x="1204" y="2880"/>
                    <a:pt x="1082" y="3357"/>
                    <a:pt x="1082" y="3918"/>
                  </a:cubicBezTo>
                  <a:cubicBezTo>
                    <a:pt x="1082" y="4479"/>
                    <a:pt x="1204" y="4956"/>
                    <a:pt x="1473" y="5442"/>
                  </a:cubicBezTo>
                  <a:cubicBezTo>
                    <a:pt x="1742" y="5928"/>
                    <a:pt x="2076" y="6277"/>
                    <a:pt x="2542" y="6558"/>
                  </a:cubicBezTo>
                  <a:cubicBezTo>
                    <a:pt x="3008" y="6839"/>
                    <a:pt x="3465" y="6967"/>
                    <a:pt x="4003" y="6967"/>
                  </a:cubicBezTo>
                  <a:cubicBezTo>
                    <a:pt x="4541" y="6967"/>
                    <a:pt x="4998" y="6839"/>
                    <a:pt x="5464" y="6558"/>
                  </a:cubicBezTo>
                  <a:cubicBezTo>
                    <a:pt x="5930" y="6277"/>
                    <a:pt x="6264" y="5928"/>
                    <a:pt x="6533" y="5442"/>
                  </a:cubicBezTo>
                  <a:cubicBezTo>
                    <a:pt x="6802" y="4956"/>
                    <a:pt x="6925" y="4479"/>
                    <a:pt x="6925" y="3918"/>
                  </a:cubicBezTo>
                  <a:cubicBezTo>
                    <a:pt x="6925" y="3357"/>
                    <a:pt x="6802" y="2880"/>
                    <a:pt x="6533" y="2394"/>
                  </a:cubicBezTo>
                  <a:cubicBezTo>
                    <a:pt x="6264" y="1908"/>
                    <a:pt x="5930" y="1559"/>
                    <a:pt x="5464" y="1278"/>
                  </a:cubicBezTo>
                  <a:moveTo>
                    <a:pt x="0" y="7620"/>
                  </a:moveTo>
                  <a:lnTo>
                    <a:pt x="0" y="0"/>
                  </a:lnTo>
                  <a:lnTo>
                    <a:pt x="7874" y="0"/>
                  </a:lnTo>
                  <a:lnTo>
                    <a:pt x="7874" y="7620"/>
                  </a:lnTo>
                  <a:lnTo>
                    <a:pt x="0" y="7620"/>
                  </a:lnTo>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6" name="Google Shape;206;p2"/>
          <p:cNvSpPr/>
          <p:nvPr/>
        </p:nvSpPr>
        <p:spPr>
          <a:xfrm>
            <a:off x="728640" y="1900800"/>
            <a:ext cx="2102040" cy="2193480"/>
          </a:xfrm>
          <a:prstGeom prst="ellipse">
            <a:avLst/>
          </a:prstGeom>
          <a:solidFill>
            <a:srgbClr val="00AA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2"/>
          <p:cNvSpPr/>
          <p:nvPr/>
        </p:nvSpPr>
        <p:spPr>
          <a:xfrm>
            <a:off x="3599280" y="1903680"/>
            <a:ext cx="2102040" cy="2193480"/>
          </a:xfrm>
          <a:prstGeom prst="ellipse">
            <a:avLst/>
          </a:prstGeom>
          <a:solidFill>
            <a:srgbClr val="00AA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2"/>
          <p:cNvSpPr/>
          <p:nvPr/>
        </p:nvSpPr>
        <p:spPr>
          <a:xfrm>
            <a:off x="9419040" y="4180680"/>
            <a:ext cx="2192760" cy="75996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rgbClr val="001E33"/>
                </a:solidFill>
                <a:latin typeface="Arial"/>
                <a:ea typeface="Arial"/>
                <a:cs typeface="Arial"/>
                <a:sym typeface="Arial"/>
              </a:rPr>
              <a:t>Mauricio</a:t>
            </a:r>
            <a:endParaRPr sz="2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rgbClr val="001E33"/>
                </a:solidFill>
                <a:latin typeface="Arial"/>
                <a:ea typeface="Arial"/>
                <a:cs typeface="Arial"/>
                <a:sym typeface="Arial"/>
              </a:rPr>
              <a:t>Toro</a:t>
            </a:r>
            <a:endParaRPr sz="2200" b="0" i="0" u="none" strike="noStrike" cap="none">
              <a:solidFill>
                <a:srgbClr val="000000"/>
              </a:solidFill>
              <a:latin typeface="Arial"/>
              <a:ea typeface="Arial"/>
              <a:cs typeface="Arial"/>
              <a:sym typeface="Arial"/>
            </a:endParaRPr>
          </a:p>
        </p:txBody>
      </p:sp>
      <p:sp>
        <p:nvSpPr>
          <p:cNvPr id="209" name="Google Shape;209;p2"/>
          <p:cNvSpPr/>
          <p:nvPr/>
        </p:nvSpPr>
        <p:spPr>
          <a:xfrm>
            <a:off x="3551040" y="4180680"/>
            <a:ext cx="2192760" cy="1106542"/>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dirty="0">
                <a:solidFill>
                  <a:srgbClr val="001E33"/>
                </a:solidFill>
                <a:latin typeface="Arial"/>
                <a:ea typeface="Arial"/>
                <a:cs typeface="Arial"/>
                <a:sym typeface="Arial"/>
              </a:rPr>
              <a:t>Jose</a:t>
            </a:r>
          </a:p>
          <a:p>
            <a:pPr marL="0" marR="0" lvl="0" indent="0" algn="ctr" rtl="0">
              <a:lnSpc>
                <a:spcPct val="100000"/>
              </a:lnSpc>
              <a:spcBef>
                <a:spcPts val="0"/>
              </a:spcBef>
              <a:spcAft>
                <a:spcPts val="0"/>
              </a:spcAft>
              <a:buClr>
                <a:srgbClr val="000000"/>
              </a:buClr>
              <a:buSzPts val="2200"/>
              <a:buFont typeface="Arial"/>
              <a:buNone/>
            </a:pPr>
            <a:r>
              <a:rPr lang="en-US" sz="2200" dirty="0">
                <a:solidFill>
                  <a:srgbClr val="001E33"/>
                </a:solidFill>
              </a:rPr>
              <a:t>Muñoz</a:t>
            </a:r>
            <a:endParaRPr sz="22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dirty="0">
              <a:solidFill>
                <a:srgbClr val="000000"/>
              </a:solidFill>
              <a:latin typeface="Arial"/>
              <a:ea typeface="Arial"/>
              <a:cs typeface="Arial"/>
              <a:sym typeface="Arial"/>
            </a:endParaRPr>
          </a:p>
        </p:txBody>
      </p:sp>
      <p:sp>
        <p:nvSpPr>
          <p:cNvPr id="210" name="Google Shape;210;p2"/>
          <p:cNvSpPr/>
          <p:nvPr/>
        </p:nvSpPr>
        <p:spPr>
          <a:xfrm>
            <a:off x="635040" y="4180680"/>
            <a:ext cx="2192760" cy="76798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dirty="0">
                <a:solidFill>
                  <a:srgbClr val="001E33"/>
                </a:solidFill>
                <a:latin typeface="Arial"/>
                <a:ea typeface="Arial"/>
                <a:cs typeface="Arial"/>
                <a:sym typeface="Arial"/>
              </a:rPr>
              <a:t>Mauricio</a:t>
            </a:r>
          </a:p>
          <a:p>
            <a:pPr marL="0" marR="0" lvl="0" indent="0" algn="ctr" rtl="0">
              <a:lnSpc>
                <a:spcPct val="100000"/>
              </a:lnSpc>
              <a:spcBef>
                <a:spcPts val="0"/>
              </a:spcBef>
              <a:spcAft>
                <a:spcPts val="0"/>
              </a:spcAft>
              <a:buClr>
                <a:srgbClr val="000000"/>
              </a:buClr>
              <a:buSzPts val="2200"/>
              <a:buFont typeface="Arial"/>
              <a:buNone/>
            </a:pPr>
            <a:r>
              <a:rPr lang="en-US" sz="2200" dirty="0">
                <a:solidFill>
                  <a:srgbClr val="001E33"/>
                </a:solidFill>
              </a:rPr>
              <a:t>Correa</a:t>
            </a:r>
            <a:endParaRPr sz="2200" b="0" i="0" u="none" strike="noStrike" cap="none" dirty="0">
              <a:solidFill>
                <a:srgbClr val="000000"/>
              </a:solidFill>
              <a:latin typeface="Arial"/>
              <a:ea typeface="Arial"/>
              <a:cs typeface="Arial"/>
              <a:sym typeface="Arial"/>
            </a:endParaRPr>
          </a:p>
        </p:txBody>
      </p:sp>
      <p:pic>
        <p:nvPicPr>
          <p:cNvPr id="216" name="Google Shape;216;p2"/>
          <p:cNvPicPr preferRelativeResize="0"/>
          <p:nvPr/>
        </p:nvPicPr>
        <p:blipFill rotWithShape="1">
          <a:blip r:embed="rId5">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s-ES" sz="2200" b="1" i="0" u="none" strike="noStrike" cap="none" dirty="0">
                <a:solidFill>
                  <a:srgbClr val="001E33"/>
                </a:solidFill>
                <a:latin typeface="Arial"/>
                <a:ea typeface="Arial"/>
                <a:cs typeface="Arial"/>
                <a:sym typeface="Arial"/>
              </a:rPr>
              <a:t>https://github.com/Josemr0420/ST0245-003</a:t>
            </a:r>
            <a:endParaRPr sz="2200" b="1" i="0" u="none" strike="noStrike" cap="none" dirty="0">
              <a:solidFill>
                <a:srgbClr val="001E33"/>
              </a:solidFill>
              <a:latin typeface="Arial"/>
              <a:ea typeface="Arial"/>
              <a:cs typeface="Arial"/>
              <a:sym typeface="Arial"/>
            </a:endParaRPr>
          </a:p>
        </p:txBody>
      </p:sp>
      <p:sp>
        <p:nvSpPr>
          <p:cNvPr id="221" name="Google Shape;221;p2"/>
          <p:cNvSpPr/>
          <p:nvPr/>
        </p:nvSpPr>
        <p:spPr>
          <a:xfrm>
            <a:off x="6401149" y="4240708"/>
            <a:ext cx="24111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s-CO" sz="2200" dirty="0">
                <a:solidFill>
                  <a:srgbClr val="001E33"/>
                </a:solidFill>
              </a:rPr>
              <a:t>Silvia</a:t>
            </a:r>
          </a:p>
          <a:p>
            <a:pPr marL="0" marR="0" lvl="0" indent="0" algn="ctr" rtl="0">
              <a:lnSpc>
                <a:spcPct val="100000"/>
              </a:lnSpc>
              <a:spcBef>
                <a:spcPts val="0"/>
              </a:spcBef>
              <a:spcAft>
                <a:spcPts val="0"/>
              </a:spcAft>
              <a:buClr>
                <a:srgbClr val="000000"/>
              </a:buClr>
              <a:buSzPts val="2200"/>
              <a:buFont typeface="Arial"/>
              <a:buNone/>
            </a:pPr>
            <a:r>
              <a:rPr lang="es-CO" sz="2200" b="0" i="0" u="none" strike="noStrike" cap="none" dirty="0">
                <a:solidFill>
                  <a:srgbClr val="001E33"/>
                </a:solidFill>
                <a:latin typeface="Arial"/>
                <a:ea typeface="Arial"/>
                <a:cs typeface="Arial"/>
                <a:sym typeface="Arial"/>
              </a:rPr>
              <a:t>Cáceres</a:t>
            </a:r>
            <a:endParaRPr sz="2200" b="0" i="0" u="none" strike="noStrike" cap="none" dirty="0">
              <a:solidFill>
                <a:srgbClr val="001E33"/>
              </a:solidFill>
              <a:latin typeface="Arial"/>
              <a:ea typeface="Arial"/>
              <a:cs typeface="Arial"/>
              <a:sym typeface="Arial"/>
            </a:endParaRPr>
          </a:p>
        </p:txBody>
      </p:sp>
      <p:pic>
        <p:nvPicPr>
          <p:cNvPr id="28" name="Imagen 27" descr="Hombre sonriendo posando para la foto&#10;&#10;Descripción generada automáticamente">
            <a:extLst>
              <a:ext uri="{FF2B5EF4-FFF2-40B4-BE49-F238E27FC236}">
                <a16:creationId xmlns:a16="http://schemas.microsoft.com/office/drawing/2014/main" id="{339767C2-FE07-4F3F-A555-D4DE624CE976}"/>
              </a:ext>
            </a:extLst>
          </p:cNvPr>
          <p:cNvPicPr>
            <a:picLocks noChangeAspect="1"/>
          </p:cNvPicPr>
          <p:nvPr/>
        </p:nvPicPr>
        <p:blipFill>
          <a:blip r:embed="rId6"/>
          <a:stretch>
            <a:fillRect/>
          </a:stretch>
        </p:blipFill>
        <p:spPr>
          <a:xfrm>
            <a:off x="767155" y="1878178"/>
            <a:ext cx="2192761" cy="220458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9" name="Imagen 28" descr="Mujer sonriendo para la cámara con un perro&#10;&#10;Descripción generada automáticamente con confianza media">
            <a:extLst>
              <a:ext uri="{FF2B5EF4-FFF2-40B4-BE49-F238E27FC236}">
                <a16:creationId xmlns:a16="http://schemas.microsoft.com/office/drawing/2014/main" id="{EF054294-C385-494C-A045-D76BC7D90D9D}"/>
              </a:ext>
            </a:extLst>
          </p:cNvPr>
          <p:cNvPicPr>
            <a:picLocks noChangeAspect="1"/>
          </p:cNvPicPr>
          <p:nvPr/>
        </p:nvPicPr>
        <p:blipFill>
          <a:blip r:embed="rId7"/>
          <a:stretch>
            <a:fillRect/>
          </a:stretch>
        </p:blipFill>
        <p:spPr>
          <a:xfrm>
            <a:off x="3520254" y="1895940"/>
            <a:ext cx="2223546" cy="2203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 name="Imagen 2" descr="Una caricatura de una persona&#10;&#10;Descripción generada automáticamente con confianza baja">
            <a:extLst>
              <a:ext uri="{FF2B5EF4-FFF2-40B4-BE49-F238E27FC236}">
                <a16:creationId xmlns:a16="http://schemas.microsoft.com/office/drawing/2014/main" id="{752B3AA9-CE0A-4B05-ADB0-04B72B1BD7DB}"/>
              </a:ext>
            </a:extLst>
          </p:cNvPr>
          <p:cNvPicPr>
            <a:picLocks noChangeAspect="1"/>
          </p:cNvPicPr>
          <p:nvPr/>
        </p:nvPicPr>
        <p:blipFill rotWithShape="1">
          <a:blip r:embed="rId8"/>
          <a:srcRect l="24462" t="24000" r="17870" b="38115"/>
          <a:stretch/>
        </p:blipFill>
        <p:spPr>
          <a:xfrm>
            <a:off x="6467040" y="1878178"/>
            <a:ext cx="2023744" cy="2364660"/>
          </a:xfrm>
          <a:prstGeom prst="rect">
            <a:avLst/>
          </a:prstGeom>
        </p:spPr>
      </p:pic>
      <p:sp>
        <p:nvSpPr>
          <p:cNvPr id="22" name="Google Shape;205;p2">
            <a:extLst>
              <a:ext uri="{FF2B5EF4-FFF2-40B4-BE49-F238E27FC236}">
                <a16:creationId xmlns:a16="http://schemas.microsoft.com/office/drawing/2014/main" id="{9D38B7B9-7A6A-40A5-9C7F-B52B503943D7}"/>
              </a:ext>
            </a:extLst>
          </p:cNvPr>
          <p:cNvSpPr/>
          <p:nvPr/>
        </p:nvSpPr>
        <p:spPr>
          <a:xfrm>
            <a:off x="6067800" y="1609229"/>
            <a:ext cx="2833920" cy="2742480"/>
          </a:xfrm>
          <a:custGeom>
            <a:avLst/>
            <a:gdLst/>
            <a:ahLst/>
            <a:cxnLst/>
            <a:rect l="l" t="t" r="r" b="b"/>
            <a:pathLst>
              <a:path w="7875" h="7621" extrusionOk="0">
                <a:moveTo>
                  <a:pt x="5464" y="1278"/>
                </a:moveTo>
                <a:cubicBezTo>
                  <a:pt x="4998" y="997"/>
                  <a:pt x="4541" y="870"/>
                  <a:pt x="4003" y="870"/>
                </a:cubicBezTo>
                <a:cubicBezTo>
                  <a:pt x="3465" y="870"/>
                  <a:pt x="3008" y="997"/>
                  <a:pt x="2542" y="1278"/>
                </a:cubicBezTo>
                <a:cubicBezTo>
                  <a:pt x="2076" y="1559"/>
                  <a:pt x="1742" y="1908"/>
                  <a:pt x="1473" y="2394"/>
                </a:cubicBezTo>
                <a:cubicBezTo>
                  <a:pt x="1204" y="2880"/>
                  <a:pt x="1082" y="3357"/>
                  <a:pt x="1082" y="3918"/>
                </a:cubicBezTo>
                <a:cubicBezTo>
                  <a:pt x="1082" y="4479"/>
                  <a:pt x="1204" y="4956"/>
                  <a:pt x="1473" y="5442"/>
                </a:cubicBezTo>
                <a:cubicBezTo>
                  <a:pt x="1742" y="5928"/>
                  <a:pt x="2076" y="6277"/>
                  <a:pt x="2542" y="6558"/>
                </a:cubicBezTo>
                <a:cubicBezTo>
                  <a:pt x="3008" y="6839"/>
                  <a:pt x="3465" y="6967"/>
                  <a:pt x="4003" y="6967"/>
                </a:cubicBezTo>
                <a:cubicBezTo>
                  <a:pt x="4541" y="6967"/>
                  <a:pt x="4998" y="6839"/>
                  <a:pt x="5464" y="6558"/>
                </a:cubicBezTo>
                <a:cubicBezTo>
                  <a:pt x="5930" y="6277"/>
                  <a:pt x="6264" y="5928"/>
                  <a:pt x="6533" y="5442"/>
                </a:cubicBezTo>
                <a:cubicBezTo>
                  <a:pt x="6802" y="4956"/>
                  <a:pt x="6925" y="4479"/>
                  <a:pt x="6925" y="3918"/>
                </a:cubicBezTo>
                <a:cubicBezTo>
                  <a:pt x="6925" y="3357"/>
                  <a:pt x="6802" y="2880"/>
                  <a:pt x="6533" y="2394"/>
                </a:cubicBezTo>
                <a:cubicBezTo>
                  <a:pt x="6264" y="1908"/>
                  <a:pt x="5930" y="1559"/>
                  <a:pt x="5464" y="1278"/>
                </a:cubicBezTo>
                <a:moveTo>
                  <a:pt x="0" y="7620"/>
                </a:moveTo>
                <a:lnTo>
                  <a:pt x="0" y="0"/>
                </a:lnTo>
                <a:lnTo>
                  <a:pt x="7874" y="0"/>
                </a:lnTo>
                <a:lnTo>
                  <a:pt x="7874" y="7620"/>
                </a:lnTo>
                <a:lnTo>
                  <a:pt x="0" y="7620"/>
                </a:lnTo>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6"/>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230" name="Google Shape;230;p6"/>
          <p:cNvSpPr/>
          <p:nvPr/>
        </p:nvSpPr>
        <p:spPr>
          <a:xfrm>
            <a:off x="265328" y="376925"/>
            <a:ext cx="49593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Proceso de entrenamiento</a:t>
            </a:r>
            <a:endParaRPr sz="2200" b="0" i="0" u="none" strike="noStrike" cap="none">
              <a:solidFill>
                <a:srgbClr val="000000"/>
              </a:solidFill>
              <a:latin typeface="Arial"/>
              <a:ea typeface="Arial"/>
              <a:cs typeface="Arial"/>
              <a:sym typeface="Arial"/>
            </a:endParaRPr>
          </a:p>
        </p:txBody>
      </p:sp>
      <p:grpSp>
        <p:nvGrpSpPr>
          <p:cNvPr id="234" name="Google Shape;234;p6"/>
          <p:cNvGrpSpPr/>
          <p:nvPr/>
        </p:nvGrpSpPr>
        <p:grpSpPr>
          <a:xfrm>
            <a:off x="742075" y="1105249"/>
            <a:ext cx="2065125" cy="1375679"/>
            <a:chOff x="589675" y="1105249"/>
            <a:chExt cx="2065125" cy="1375679"/>
          </a:xfrm>
        </p:grpSpPr>
        <p:pic>
          <p:nvPicPr>
            <p:cNvPr id="235" name="Google Shape;235;p6"/>
            <p:cNvPicPr preferRelativeResize="0"/>
            <p:nvPr/>
          </p:nvPicPr>
          <p:blipFill rotWithShape="1">
            <a:blip r:embed="rId4">
              <a:alphaModFix/>
            </a:blip>
            <a:srcRect/>
            <a:stretch/>
          </p:blipFill>
          <p:spPr>
            <a:xfrm>
              <a:off x="589675" y="1410049"/>
              <a:ext cx="1607925" cy="1070879"/>
            </a:xfrm>
            <a:prstGeom prst="rect">
              <a:avLst/>
            </a:prstGeom>
            <a:noFill/>
            <a:ln w="28575" cap="flat" cmpd="sng">
              <a:solidFill>
                <a:srgbClr val="001E33"/>
              </a:solidFill>
              <a:prstDash val="solid"/>
              <a:round/>
              <a:headEnd type="none" w="sm" len="sm"/>
              <a:tailEnd type="none" w="sm" len="sm"/>
            </a:ln>
          </p:spPr>
        </p:pic>
        <p:pic>
          <p:nvPicPr>
            <p:cNvPr id="236" name="Google Shape;236;p6"/>
            <p:cNvPicPr preferRelativeResize="0"/>
            <p:nvPr/>
          </p:nvPicPr>
          <p:blipFill rotWithShape="1">
            <a:blip r:embed="rId4">
              <a:alphaModFix/>
            </a:blip>
            <a:srcRect/>
            <a:stretch/>
          </p:blipFill>
          <p:spPr>
            <a:xfrm>
              <a:off x="818275" y="1257649"/>
              <a:ext cx="1607925" cy="1070879"/>
            </a:xfrm>
            <a:prstGeom prst="rect">
              <a:avLst/>
            </a:prstGeom>
            <a:noFill/>
            <a:ln w="28575" cap="flat" cmpd="sng">
              <a:solidFill>
                <a:srgbClr val="001E33"/>
              </a:solidFill>
              <a:prstDash val="solid"/>
              <a:round/>
              <a:headEnd type="none" w="sm" len="sm"/>
              <a:tailEnd type="none" w="sm" len="sm"/>
            </a:ln>
          </p:spPr>
        </p:pic>
        <p:pic>
          <p:nvPicPr>
            <p:cNvPr id="237" name="Google Shape;237;p6"/>
            <p:cNvPicPr preferRelativeResize="0"/>
            <p:nvPr/>
          </p:nvPicPr>
          <p:blipFill rotWithShape="1">
            <a:blip r:embed="rId4">
              <a:alphaModFix/>
            </a:blip>
            <a:srcRect/>
            <a:stretch/>
          </p:blipFill>
          <p:spPr>
            <a:xfrm>
              <a:off x="1046875" y="1105249"/>
              <a:ext cx="1607925" cy="1070879"/>
            </a:xfrm>
            <a:prstGeom prst="rect">
              <a:avLst/>
            </a:prstGeom>
            <a:noFill/>
            <a:ln w="28575" cap="flat" cmpd="sng">
              <a:solidFill>
                <a:srgbClr val="001E33"/>
              </a:solidFill>
              <a:prstDash val="solid"/>
              <a:round/>
              <a:headEnd type="none" w="sm" len="sm"/>
              <a:tailEnd type="none" w="sm" len="sm"/>
            </a:ln>
          </p:spPr>
        </p:pic>
      </p:grpSp>
      <p:grpSp>
        <p:nvGrpSpPr>
          <p:cNvPr id="238" name="Google Shape;238;p6"/>
          <p:cNvGrpSpPr/>
          <p:nvPr/>
        </p:nvGrpSpPr>
        <p:grpSpPr>
          <a:xfrm>
            <a:off x="789425" y="3608150"/>
            <a:ext cx="2093976" cy="1600200"/>
            <a:chOff x="484625" y="3608150"/>
            <a:chExt cx="2093976" cy="1600200"/>
          </a:xfrm>
        </p:grpSpPr>
        <p:pic>
          <p:nvPicPr>
            <p:cNvPr id="239" name="Google Shape;239;p6"/>
            <p:cNvPicPr preferRelativeResize="0"/>
            <p:nvPr/>
          </p:nvPicPr>
          <p:blipFill rotWithShape="1">
            <a:blip r:embed="rId5">
              <a:alphaModFix/>
            </a:blip>
            <a:srcRect/>
            <a:stretch/>
          </p:blipFill>
          <p:spPr>
            <a:xfrm>
              <a:off x="484625" y="4065350"/>
              <a:ext cx="1712976" cy="1143000"/>
            </a:xfrm>
            <a:prstGeom prst="rect">
              <a:avLst/>
            </a:prstGeom>
            <a:noFill/>
            <a:ln w="28575" cap="flat" cmpd="sng">
              <a:solidFill>
                <a:srgbClr val="0563C1"/>
              </a:solidFill>
              <a:prstDash val="solid"/>
              <a:round/>
              <a:headEnd type="none" w="sm" len="sm"/>
              <a:tailEnd type="none" w="sm" len="sm"/>
            </a:ln>
          </p:spPr>
        </p:pic>
        <p:pic>
          <p:nvPicPr>
            <p:cNvPr id="240" name="Google Shape;240;p6"/>
            <p:cNvPicPr preferRelativeResize="0"/>
            <p:nvPr/>
          </p:nvPicPr>
          <p:blipFill rotWithShape="1">
            <a:blip r:embed="rId5">
              <a:alphaModFix/>
            </a:blip>
            <a:srcRect/>
            <a:stretch/>
          </p:blipFill>
          <p:spPr>
            <a:xfrm>
              <a:off x="637025" y="3836750"/>
              <a:ext cx="1712976" cy="1143000"/>
            </a:xfrm>
            <a:prstGeom prst="rect">
              <a:avLst/>
            </a:prstGeom>
            <a:noFill/>
            <a:ln w="28575" cap="flat" cmpd="sng">
              <a:solidFill>
                <a:srgbClr val="0563C1"/>
              </a:solidFill>
              <a:prstDash val="solid"/>
              <a:round/>
              <a:headEnd type="none" w="sm" len="sm"/>
              <a:tailEnd type="none" w="sm" len="sm"/>
            </a:ln>
          </p:spPr>
        </p:pic>
        <p:pic>
          <p:nvPicPr>
            <p:cNvPr id="241" name="Google Shape;241;p6"/>
            <p:cNvPicPr preferRelativeResize="0"/>
            <p:nvPr/>
          </p:nvPicPr>
          <p:blipFill rotWithShape="1">
            <a:blip r:embed="rId5">
              <a:alphaModFix/>
            </a:blip>
            <a:srcRect/>
            <a:stretch/>
          </p:blipFill>
          <p:spPr>
            <a:xfrm>
              <a:off x="865625" y="3608150"/>
              <a:ext cx="1712976" cy="1143000"/>
            </a:xfrm>
            <a:prstGeom prst="rect">
              <a:avLst/>
            </a:prstGeom>
            <a:noFill/>
            <a:ln w="28575" cap="flat" cmpd="sng">
              <a:solidFill>
                <a:srgbClr val="0563C1"/>
              </a:solidFill>
              <a:prstDash val="solid"/>
              <a:round/>
              <a:headEnd type="none" w="sm" len="sm"/>
              <a:tailEnd type="none" w="sm" len="sm"/>
            </a:ln>
          </p:spPr>
        </p:pic>
      </p:grpSp>
      <p:sp>
        <p:nvSpPr>
          <p:cNvPr id="242" name="Google Shape;242;p6"/>
          <p:cNvSpPr/>
          <p:nvPr/>
        </p:nvSpPr>
        <p:spPr>
          <a:xfrm>
            <a:off x="-9813" y="25658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latin typeface="Arial"/>
                <a:ea typeface="Arial"/>
                <a:cs typeface="Arial"/>
                <a:sym typeface="Arial"/>
              </a:rPr>
              <a:t>Imágenes de ganado enfermo</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sp>
        <p:nvSpPr>
          <p:cNvPr id="243" name="Google Shape;243;p6"/>
          <p:cNvSpPr/>
          <p:nvPr/>
        </p:nvSpPr>
        <p:spPr>
          <a:xfrm>
            <a:off x="142587" y="52328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0563C1"/>
                </a:solidFill>
                <a:latin typeface="Arial"/>
                <a:ea typeface="Arial"/>
                <a:cs typeface="Arial"/>
                <a:sym typeface="Arial"/>
              </a:rPr>
              <a:t>Imágenes del ganado sano</a:t>
            </a:r>
            <a:endParaRPr sz="2200" b="1" i="0" u="none" strike="noStrike" cap="none">
              <a:solidFill>
                <a:srgbClr val="0563C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sp>
        <p:nvSpPr>
          <p:cNvPr id="244" name="Google Shape;244;p6"/>
          <p:cNvSpPr/>
          <p:nvPr/>
        </p:nvSpPr>
        <p:spPr>
          <a:xfrm>
            <a:off x="7080850" y="2124675"/>
            <a:ext cx="2221200" cy="1767300"/>
          </a:xfrm>
          <a:prstGeom prst="cube">
            <a:avLst>
              <a:gd name="adj" fmla="val 25000"/>
            </a:avLst>
          </a:prstGeom>
          <a:solidFill>
            <a:srgbClr val="001E3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700"/>
              <a:buFont typeface="Arial"/>
              <a:buNone/>
            </a:pPr>
            <a:r>
              <a:rPr lang="en-US" sz="1700" b="1" i="0" u="none" strike="noStrike" cap="none">
                <a:solidFill>
                  <a:schemeClr val="accent4"/>
                </a:solidFill>
                <a:latin typeface="Arial"/>
                <a:ea typeface="Arial"/>
                <a:cs typeface="Arial"/>
                <a:sym typeface="Arial"/>
              </a:rPr>
              <a:t>Red neuronal conv</a:t>
            </a:r>
            <a:r>
              <a:rPr lang="en-US" sz="1700" b="1">
                <a:solidFill>
                  <a:schemeClr val="accent4"/>
                </a:solidFill>
              </a:rPr>
              <a:t>olucional</a:t>
            </a:r>
            <a:endParaRPr sz="1700" b="1" i="0" u="none" strike="noStrike" cap="none">
              <a:solidFill>
                <a:schemeClr val="accent4"/>
              </a:solidFill>
              <a:latin typeface="Arial"/>
              <a:ea typeface="Arial"/>
              <a:cs typeface="Arial"/>
              <a:sym typeface="Arial"/>
            </a:endParaRPr>
          </a:p>
        </p:txBody>
      </p:sp>
      <p:grpSp>
        <p:nvGrpSpPr>
          <p:cNvPr id="245" name="Google Shape;245;p6"/>
          <p:cNvGrpSpPr/>
          <p:nvPr/>
        </p:nvGrpSpPr>
        <p:grpSpPr>
          <a:xfrm>
            <a:off x="10128850" y="2018775"/>
            <a:ext cx="1337625" cy="2131500"/>
            <a:chOff x="10299150" y="1494000"/>
            <a:chExt cx="1337625" cy="2131500"/>
          </a:xfrm>
        </p:grpSpPr>
        <p:sp>
          <p:nvSpPr>
            <p:cNvPr id="246" name="Google Shape;246;p6"/>
            <p:cNvSpPr/>
            <p:nvPr/>
          </p:nvSpPr>
          <p:spPr>
            <a:xfrm>
              <a:off x="10299150" y="14940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6"/>
            <p:cNvSpPr/>
            <p:nvPr/>
          </p:nvSpPr>
          <p:spPr>
            <a:xfrm>
              <a:off x="10299150" y="21036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6"/>
            <p:cNvSpPr/>
            <p:nvPr/>
          </p:nvSpPr>
          <p:spPr>
            <a:xfrm>
              <a:off x="10299150" y="27132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6"/>
            <p:cNvSpPr/>
            <p:nvPr/>
          </p:nvSpPr>
          <p:spPr>
            <a:xfrm>
              <a:off x="10832550" y="24084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6"/>
            <p:cNvSpPr/>
            <p:nvPr/>
          </p:nvSpPr>
          <p:spPr>
            <a:xfrm>
              <a:off x="10832550" y="2941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6"/>
            <p:cNvSpPr/>
            <p:nvPr/>
          </p:nvSpPr>
          <p:spPr>
            <a:xfrm>
              <a:off x="10832550" y="1798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6"/>
            <p:cNvSpPr/>
            <p:nvPr/>
          </p:nvSpPr>
          <p:spPr>
            <a:xfrm>
              <a:off x="11361075" y="2718275"/>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6"/>
            <p:cNvSpPr/>
            <p:nvPr/>
          </p:nvSpPr>
          <p:spPr>
            <a:xfrm>
              <a:off x="11361075" y="20253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6"/>
            <p:cNvSpPr/>
            <p:nvPr/>
          </p:nvSpPr>
          <p:spPr>
            <a:xfrm>
              <a:off x="10299150" y="3322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55" name="Google Shape;255;p6"/>
            <p:cNvCxnSpPr>
              <a:stCxn id="246" idx="5"/>
              <a:endCxn id="251" idx="2"/>
            </p:cNvCxnSpPr>
            <p:nvPr/>
          </p:nvCxnSpPr>
          <p:spPr>
            <a:xfrm>
              <a:off x="10534475" y="1752371"/>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256" name="Google Shape;256;p6"/>
            <p:cNvCxnSpPr>
              <a:stCxn id="247" idx="6"/>
              <a:endCxn id="249" idx="1"/>
            </p:cNvCxnSpPr>
            <p:nvPr/>
          </p:nvCxnSpPr>
          <p:spPr>
            <a:xfrm>
              <a:off x="10574850" y="2254950"/>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257" name="Google Shape;257;p6"/>
            <p:cNvCxnSpPr>
              <a:stCxn id="248" idx="6"/>
              <a:endCxn id="250" idx="2"/>
            </p:cNvCxnSpPr>
            <p:nvPr/>
          </p:nvCxnSpPr>
          <p:spPr>
            <a:xfrm>
              <a:off x="10574850" y="2864550"/>
              <a:ext cx="257700" cy="228600"/>
            </a:xfrm>
            <a:prstGeom prst="straightConnector1">
              <a:avLst/>
            </a:prstGeom>
            <a:noFill/>
            <a:ln w="19050" cap="flat" cmpd="sng">
              <a:solidFill>
                <a:srgbClr val="001E33"/>
              </a:solidFill>
              <a:prstDash val="dash"/>
              <a:round/>
              <a:headEnd type="none" w="sm" len="sm"/>
              <a:tailEnd type="none" w="sm" len="sm"/>
            </a:ln>
          </p:spPr>
        </p:cxnSp>
        <p:cxnSp>
          <p:nvCxnSpPr>
            <p:cNvPr id="258" name="Google Shape;258;p6"/>
            <p:cNvCxnSpPr>
              <a:stCxn id="254" idx="7"/>
              <a:endCxn id="250" idx="3"/>
            </p:cNvCxnSpPr>
            <p:nvPr/>
          </p:nvCxnSpPr>
          <p:spPr>
            <a:xfrm rot="10800000" flipH="1">
              <a:off x="10534475" y="3200029"/>
              <a:ext cx="338400" cy="167100"/>
            </a:xfrm>
            <a:prstGeom prst="straightConnector1">
              <a:avLst/>
            </a:prstGeom>
            <a:noFill/>
            <a:ln w="19050" cap="flat" cmpd="sng">
              <a:solidFill>
                <a:srgbClr val="001E33"/>
              </a:solidFill>
              <a:prstDash val="dash"/>
              <a:round/>
              <a:headEnd type="none" w="sm" len="sm"/>
              <a:tailEnd type="none" w="sm" len="sm"/>
            </a:ln>
          </p:spPr>
        </p:cxnSp>
        <p:cxnSp>
          <p:nvCxnSpPr>
            <p:cNvPr id="259" name="Google Shape;259;p6"/>
            <p:cNvCxnSpPr>
              <a:stCxn id="248" idx="7"/>
              <a:endCxn id="249" idx="2"/>
            </p:cNvCxnSpPr>
            <p:nvPr/>
          </p:nvCxnSpPr>
          <p:spPr>
            <a:xfrm rot="10800000" flipH="1">
              <a:off x="10534475" y="2559829"/>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260" name="Google Shape;260;p6"/>
            <p:cNvCxnSpPr>
              <a:stCxn id="247" idx="7"/>
              <a:endCxn id="251" idx="3"/>
            </p:cNvCxnSpPr>
            <p:nvPr/>
          </p:nvCxnSpPr>
          <p:spPr>
            <a:xfrm rot="10800000" flipH="1">
              <a:off x="10534475" y="2057029"/>
              <a:ext cx="338400" cy="90900"/>
            </a:xfrm>
            <a:prstGeom prst="straightConnector1">
              <a:avLst/>
            </a:prstGeom>
            <a:noFill/>
            <a:ln w="19050" cap="flat" cmpd="sng">
              <a:solidFill>
                <a:srgbClr val="001E33"/>
              </a:solidFill>
              <a:prstDash val="dash"/>
              <a:round/>
              <a:headEnd type="none" w="sm" len="sm"/>
              <a:tailEnd type="none" w="sm" len="sm"/>
            </a:ln>
          </p:spPr>
        </p:cxnSp>
        <p:cxnSp>
          <p:nvCxnSpPr>
            <p:cNvPr id="261" name="Google Shape;261;p6"/>
            <p:cNvCxnSpPr>
              <a:stCxn id="249" idx="7"/>
              <a:endCxn id="253" idx="2"/>
            </p:cNvCxnSpPr>
            <p:nvPr/>
          </p:nvCxnSpPr>
          <p:spPr>
            <a:xfrm rot="10800000" flipH="1">
              <a:off x="11067875" y="2176729"/>
              <a:ext cx="293100" cy="276000"/>
            </a:xfrm>
            <a:prstGeom prst="straightConnector1">
              <a:avLst/>
            </a:prstGeom>
            <a:noFill/>
            <a:ln w="19050" cap="flat" cmpd="sng">
              <a:solidFill>
                <a:srgbClr val="001E33"/>
              </a:solidFill>
              <a:prstDash val="dash"/>
              <a:round/>
              <a:headEnd type="none" w="sm" len="sm"/>
              <a:tailEnd type="none" w="sm" len="sm"/>
            </a:ln>
          </p:spPr>
        </p:cxnSp>
        <p:cxnSp>
          <p:nvCxnSpPr>
            <p:cNvPr id="262" name="Google Shape;262;p6"/>
            <p:cNvCxnSpPr>
              <a:stCxn id="251" idx="5"/>
              <a:endCxn id="252" idx="1"/>
            </p:cNvCxnSpPr>
            <p:nvPr/>
          </p:nvCxnSpPr>
          <p:spPr>
            <a:xfrm>
              <a:off x="11067875" y="2057171"/>
              <a:ext cx="333600" cy="705300"/>
            </a:xfrm>
            <a:prstGeom prst="straightConnector1">
              <a:avLst/>
            </a:prstGeom>
            <a:noFill/>
            <a:ln w="19050" cap="flat" cmpd="sng">
              <a:solidFill>
                <a:srgbClr val="001E33"/>
              </a:solidFill>
              <a:prstDash val="dash"/>
              <a:round/>
              <a:headEnd type="none" w="sm" len="sm"/>
              <a:tailEnd type="none" w="sm" len="sm"/>
            </a:ln>
          </p:spPr>
        </p:cxnSp>
        <p:cxnSp>
          <p:nvCxnSpPr>
            <p:cNvPr id="263" name="Google Shape;263;p6"/>
            <p:cNvCxnSpPr>
              <a:stCxn id="250" idx="6"/>
              <a:endCxn id="252" idx="2"/>
            </p:cNvCxnSpPr>
            <p:nvPr/>
          </p:nvCxnSpPr>
          <p:spPr>
            <a:xfrm rot="10800000" flipH="1">
              <a:off x="11108250" y="2869650"/>
              <a:ext cx="252900" cy="223500"/>
            </a:xfrm>
            <a:prstGeom prst="straightConnector1">
              <a:avLst/>
            </a:prstGeom>
            <a:noFill/>
            <a:ln w="19050" cap="flat" cmpd="sng">
              <a:solidFill>
                <a:srgbClr val="001E33"/>
              </a:solidFill>
              <a:prstDash val="dash"/>
              <a:round/>
              <a:headEnd type="none" w="sm" len="sm"/>
              <a:tailEnd type="none" w="sm" len="sm"/>
            </a:ln>
          </p:spPr>
        </p:cxnSp>
        <p:cxnSp>
          <p:nvCxnSpPr>
            <p:cNvPr id="264" name="Google Shape;264;p6"/>
            <p:cNvCxnSpPr>
              <a:stCxn id="249" idx="6"/>
              <a:endCxn id="252" idx="1"/>
            </p:cNvCxnSpPr>
            <p:nvPr/>
          </p:nvCxnSpPr>
          <p:spPr>
            <a:xfrm>
              <a:off x="11108250" y="2559750"/>
              <a:ext cx="293100" cy="202800"/>
            </a:xfrm>
            <a:prstGeom prst="straightConnector1">
              <a:avLst/>
            </a:prstGeom>
            <a:noFill/>
            <a:ln w="19050" cap="flat" cmpd="sng">
              <a:solidFill>
                <a:srgbClr val="001E33"/>
              </a:solidFill>
              <a:prstDash val="dash"/>
              <a:round/>
              <a:headEnd type="none" w="sm" len="sm"/>
              <a:tailEnd type="none" w="sm" len="sm"/>
            </a:ln>
          </p:spPr>
        </p:cxnSp>
        <p:cxnSp>
          <p:nvCxnSpPr>
            <p:cNvPr id="265" name="Google Shape;265;p6"/>
            <p:cNvCxnSpPr>
              <a:stCxn id="250" idx="7"/>
              <a:endCxn id="253" idx="3"/>
            </p:cNvCxnSpPr>
            <p:nvPr/>
          </p:nvCxnSpPr>
          <p:spPr>
            <a:xfrm rot="10800000" flipH="1">
              <a:off x="11067875" y="2283529"/>
              <a:ext cx="333600" cy="702600"/>
            </a:xfrm>
            <a:prstGeom prst="straightConnector1">
              <a:avLst/>
            </a:prstGeom>
            <a:noFill/>
            <a:ln w="19050" cap="flat" cmpd="sng">
              <a:solidFill>
                <a:srgbClr val="001E33"/>
              </a:solidFill>
              <a:prstDash val="dash"/>
              <a:round/>
              <a:headEnd type="none" w="sm" len="sm"/>
              <a:tailEnd type="none" w="sm" len="sm"/>
            </a:ln>
          </p:spPr>
        </p:cxnSp>
      </p:grpSp>
      <p:sp>
        <p:nvSpPr>
          <p:cNvPr id="266" name="Google Shape;266;p6"/>
          <p:cNvSpPr/>
          <p:nvPr/>
        </p:nvSpPr>
        <p:spPr>
          <a:xfrm>
            <a:off x="6201687" y="41824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latin typeface="Arial"/>
                <a:ea typeface="Arial"/>
                <a:cs typeface="Arial"/>
                <a:sym typeface="Arial"/>
              </a:rPr>
              <a:t>Algoritmo de</a:t>
            </a:r>
            <a:br>
              <a:rPr lang="en-US" sz="2200" b="1" i="0" u="none" strike="noStrike" cap="none">
                <a:solidFill>
                  <a:srgbClr val="001E33"/>
                </a:solidFill>
                <a:latin typeface="Arial"/>
                <a:ea typeface="Arial"/>
                <a:cs typeface="Arial"/>
                <a:sym typeface="Arial"/>
              </a:rPr>
            </a:br>
            <a:r>
              <a:rPr lang="en-US" sz="2200" b="1" i="0" u="none" strike="noStrike" cap="none">
                <a:solidFill>
                  <a:srgbClr val="001E33"/>
                </a:solidFill>
                <a:latin typeface="Arial"/>
                <a:ea typeface="Arial"/>
                <a:cs typeface="Arial"/>
                <a:sym typeface="Arial"/>
              </a:rPr>
              <a:t>Clasificación</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sp>
        <p:nvSpPr>
          <p:cNvPr id="267" name="Google Shape;267;p6"/>
          <p:cNvSpPr/>
          <p:nvPr/>
        </p:nvSpPr>
        <p:spPr>
          <a:xfrm>
            <a:off x="8944887" y="41824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latin typeface="Arial"/>
                <a:ea typeface="Arial"/>
                <a:cs typeface="Arial"/>
                <a:sym typeface="Arial"/>
              </a:rPr>
              <a:t>Modelo de</a:t>
            </a:r>
            <a:br>
              <a:rPr lang="en-US" sz="2200" b="1" i="0" u="none" strike="noStrike" cap="none">
                <a:solidFill>
                  <a:srgbClr val="001E33"/>
                </a:solidFill>
                <a:latin typeface="Arial"/>
                <a:ea typeface="Arial"/>
                <a:cs typeface="Arial"/>
                <a:sym typeface="Arial"/>
              </a:rPr>
            </a:br>
            <a:r>
              <a:rPr lang="en-US" sz="2200" b="1">
                <a:solidFill>
                  <a:srgbClr val="001E33"/>
                </a:solidFill>
              </a:rPr>
              <a:t>Clasificación</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cxnSp>
        <p:nvCxnSpPr>
          <p:cNvPr id="268" name="Google Shape;268;p6"/>
          <p:cNvCxnSpPr>
            <a:stCxn id="237" idx="3"/>
          </p:cNvCxnSpPr>
          <p:nvPr/>
        </p:nvCxnSpPr>
        <p:spPr>
          <a:xfrm>
            <a:off x="2807200" y="1640689"/>
            <a:ext cx="4249500" cy="1192500"/>
          </a:xfrm>
          <a:prstGeom prst="straightConnector1">
            <a:avLst/>
          </a:prstGeom>
          <a:noFill/>
          <a:ln w="38100" cap="flat" cmpd="sng">
            <a:solidFill>
              <a:schemeClr val="accent5"/>
            </a:solidFill>
            <a:prstDash val="solid"/>
            <a:round/>
            <a:headEnd type="none" w="sm" len="sm"/>
            <a:tailEnd type="triangle" w="med" len="med"/>
          </a:ln>
        </p:spPr>
      </p:cxnSp>
      <p:cxnSp>
        <p:nvCxnSpPr>
          <p:cNvPr id="269" name="Google Shape;269;p6"/>
          <p:cNvCxnSpPr/>
          <p:nvPr/>
        </p:nvCxnSpPr>
        <p:spPr>
          <a:xfrm rot="10800000" flipH="1">
            <a:off x="2883550" y="3627638"/>
            <a:ext cx="4140600" cy="552000"/>
          </a:xfrm>
          <a:prstGeom prst="straightConnector1">
            <a:avLst/>
          </a:prstGeom>
          <a:noFill/>
          <a:ln w="38100" cap="flat" cmpd="sng">
            <a:solidFill>
              <a:schemeClr val="accent5"/>
            </a:solidFill>
            <a:prstDash val="solid"/>
            <a:round/>
            <a:headEnd type="none" w="sm" len="sm"/>
            <a:tailEnd type="triangle" w="med" len="med"/>
          </a:ln>
        </p:spPr>
      </p:cxnSp>
      <p:cxnSp>
        <p:nvCxnSpPr>
          <p:cNvPr id="270" name="Google Shape;270;p6"/>
          <p:cNvCxnSpPr/>
          <p:nvPr/>
        </p:nvCxnSpPr>
        <p:spPr>
          <a:xfrm rot="10800000" flipH="1">
            <a:off x="9293975" y="3229200"/>
            <a:ext cx="834900" cy="9300"/>
          </a:xfrm>
          <a:prstGeom prst="straightConnector1">
            <a:avLst/>
          </a:prstGeom>
          <a:noFill/>
          <a:ln w="38100" cap="flat" cmpd="sng">
            <a:solidFill>
              <a:schemeClr val="accent5"/>
            </a:solidFill>
            <a:prstDash val="solid"/>
            <a:round/>
            <a:headEnd type="none" w="sm" len="sm"/>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Google Shape;278;gadd317ae2b_0_271"/>
          <p:cNvPicPr preferRelativeResize="0"/>
          <p:nvPr/>
        </p:nvPicPr>
        <p:blipFill rotWithShape="1">
          <a:blip r:embed="rId3">
            <a:alphaModFix/>
          </a:blip>
          <a:srcRect/>
          <a:stretch/>
        </p:blipFill>
        <p:spPr>
          <a:xfrm>
            <a:off x="-2880" y="0"/>
            <a:ext cx="12196077" cy="6855841"/>
          </a:xfrm>
          <a:prstGeom prst="rect">
            <a:avLst/>
          </a:prstGeom>
          <a:noFill/>
          <a:ln>
            <a:noFill/>
          </a:ln>
        </p:spPr>
      </p:pic>
      <p:sp>
        <p:nvSpPr>
          <p:cNvPr id="279" name="Google Shape;279;gadd317ae2b_0_271"/>
          <p:cNvSpPr/>
          <p:nvPr/>
        </p:nvSpPr>
        <p:spPr>
          <a:xfrm>
            <a:off x="265325" y="376925"/>
            <a:ext cx="34626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err="1">
                <a:solidFill>
                  <a:srgbClr val="FFFFFF"/>
                </a:solidFill>
                <a:latin typeface="Arial"/>
                <a:ea typeface="Arial"/>
                <a:cs typeface="Arial"/>
                <a:sym typeface="Arial"/>
              </a:rPr>
              <a:t>Proceso</a:t>
            </a:r>
            <a:r>
              <a:rPr lang="en-US" sz="2200" b="1" i="0" u="none" strike="noStrike" cap="none" dirty="0">
                <a:solidFill>
                  <a:srgbClr val="FFFFFF"/>
                </a:solidFill>
                <a:latin typeface="Arial"/>
                <a:ea typeface="Arial"/>
                <a:cs typeface="Arial"/>
                <a:sym typeface="Arial"/>
              </a:rPr>
              <a:t> de </a:t>
            </a:r>
            <a:r>
              <a:rPr lang="en-US" sz="2200" b="1" dirty="0" err="1">
                <a:solidFill>
                  <a:srgbClr val="FFFFFF"/>
                </a:solidFill>
              </a:rPr>
              <a:t>validación</a:t>
            </a:r>
            <a:endParaRPr sz="2200" b="0" i="0" u="none" strike="noStrike" cap="none" dirty="0">
              <a:solidFill>
                <a:srgbClr val="000000"/>
              </a:solidFill>
              <a:latin typeface="Arial"/>
              <a:ea typeface="Arial"/>
              <a:cs typeface="Arial"/>
              <a:sym typeface="Arial"/>
            </a:endParaRPr>
          </a:p>
        </p:txBody>
      </p:sp>
      <p:sp>
        <p:nvSpPr>
          <p:cNvPr id="283" name="Google Shape;283;gadd317ae2b_0_271"/>
          <p:cNvSpPr/>
          <p:nvPr/>
        </p:nvSpPr>
        <p:spPr>
          <a:xfrm>
            <a:off x="-86013" y="41660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latin typeface="Arial"/>
                <a:ea typeface="Arial"/>
                <a:cs typeface="Arial"/>
                <a:sym typeface="Arial"/>
              </a:rPr>
              <a:t>Imagen del </a:t>
            </a:r>
            <a:r>
              <a:rPr lang="en-US" sz="2200" b="1" i="0" u="none" strike="noStrike" cap="none" dirty="0" err="1">
                <a:solidFill>
                  <a:srgbClr val="001E33"/>
                </a:solidFill>
                <a:latin typeface="Arial"/>
                <a:ea typeface="Arial"/>
                <a:cs typeface="Arial"/>
                <a:sym typeface="Arial"/>
              </a:rPr>
              <a:t>ganado</a:t>
            </a:r>
            <a:endParaRPr sz="2200" b="1" i="0" u="none" strike="noStrike" cap="none" dirty="0">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dirty="0">
              <a:solidFill>
                <a:srgbClr val="001E33"/>
              </a:solidFill>
              <a:latin typeface="Arial"/>
              <a:ea typeface="Arial"/>
              <a:cs typeface="Arial"/>
              <a:sym typeface="Arial"/>
            </a:endParaRPr>
          </a:p>
        </p:txBody>
      </p:sp>
      <p:grpSp>
        <p:nvGrpSpPr>
          <p:cNvPr id="285" name="Google Shape;285;gadd317ae2b_0_271"/>
          <p:cNvGrpSpPr/>
          <p:nvPr/>
        </p:nvGrpSpPr>
        <p:grpSpPr>
          <a:xfrm>
            <a:off x="7004650" y="2094975"/>
            <a:ext cx="1337625" cy="2131500"/>
            <a:chOff x="10299150" y="1494000"/>
            <a:chExt cx="1337625" cy="2131500"/>
          </a:xfrm>
        </p:grpSpPr>
        <p:sp>
          <p:nvSpPr>
            <p:cNvPr id="286" name="Google Shape;286;gadd317ae2b_0_271"/>
            <p:cNvSpPr/>
            <p:nvPr/>
          </p:nvSpPr>
          <p:spPr>
            <a:xfrm>
              <a:off x="10299150" y="14940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gadd317ae2b_0_271"/>
            <p:cNvSpPr/>
            <p:nvPr/>
          </p:nvSpPr>
          <p:spPr>
            <a:xfrm>
              <a:off x="10299150" y="21036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gadd317ae2b_0_271"/>
            <p:cNvSpPr/>
            <p:nvPr/>
          </p:nvSpPr>
          <p:spPr>
            <a:xfrm>
              <a:off x="10299150" y="27132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gadd317ae2b_0_271"/>
            <p:cNvSpPr/>
            <p:nvPr/>
          </p:nvSpPr>
          <p:spPr>
            <a:xfrm>
              <a:off x="10832550" y="24084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gadd317ae2b_0_271"/>
            <p:cNvSpPr/>
            <p:nvPr/>
          </p:nvSpPr>
          <p:spPr>
            <a:xfrm>
              <a:off x="10832550" y="2941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gadd317ae2b_0_271"/>
            <p:cNvSpPr/>
            <p:nvPr/>
          </p:nvSpPr>
          <p:spPr>
            <a:xfrm>
              <a:off x="10832550" y="1798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gadd317ae2b_0_271"/>
            <p:cNvSpPr/>
            <p:nvPr/>
          </p:nvSpPr>
          <p:spPr>
            <a:xfrm>
              <a:off x="11361075" y="2718275"/>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gadd317ae2b_0_271"/>
            <p:cNvSpPr/>
            <p:nvPr/>
          </p:nvSpPr>
          <p:spPr>
            <a:xfrm>
              <a:off x="11361075" y="20253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gadd317ae2b_0_271"/>
            <p:cNvSpPr/>
            <p:nvPr/>
          </p:nvSpPr>
          <p:spPr>
            <a:xfrm>
              <a:off x="10299150" y="3322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95" name="Google Shape;295;gadd317ae2b_0_271"/>
            <p:cNvCxnSpPr>
              <a:stCxn id="286" idx="5"/>
              <a:endCxn id="291" idx="2"/>
            </p:cNvCxnSpPr>
            <p:nvPr/>
          </p:nvCxnSpPr>
          <p:spPr>
            <a:xfrm>
              <a:off x="10534475" y="1752371"/>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296" name="Google Shape;296;gadd317ae2b_0_271"/>
            <p:cNvCxnSpPr>
              <a:stCxn id="287" idx="6"/>
              <a:endCxn id="289" idx="1"/>
            </p:cNvCxnSpPr>
            <p:nvPr/>
          </p:nvCxnSpPr>
          <p:spPr>
            <a:xfrm>
              <a:off x="10574850" y="2254950"/>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297" name="Google Shape;297;gadd317ae2b_0_271"/>
            <p:cNvCxnSpPr>
              <a:stCxn id="288" idx="6"/>
              <a:endCxn id="290" idx="2"/>
            </p:cNvCxnSpPr>
            <p:nvPr/>
          </p:nvCxnSpPr>
          <p:spPr>
            <a:xfrm>
              <a:off x="10574850" y="2864550"/>
              <a:ext cx="257700" cy="228600"/>
            </a:xfrm>
            <a:prstGeom prst="straightConnector1">
              <a:avLst/>
            </a:prstGeom>
            <a:noFill/>
            <a:ln w="19050" cap="flat" cmpd="sng">
              <a:solidFill>
                <a:srgbClr val="001E33"/>
              </a:solidFill>
              <a:prstDash val="dash"/>
              <a:round/>
              <a:headEnd type="none" w="sm" len="sm"/>
              <a:tailEnd type="none" w="sm" len="sm"/>
            </a:ln>
          </p:spPr>
        </p:cxnSp>
        <p:cxnSp>
          <p:nvCxnSpPr>
            <p:cNvPr id="298" name="Google Shape;298;gadd317ae2b_0_271"/>
            <p:cNvCxnSpPr>
              <a:stCxn id="294" idx="7"/>
              <a:endCxn id="290" idx="3"/>
            </p:cNvCxnSpPr>
            <p:nvPr/>
          </p:nvCxnSpPr>
          <p:spPr>
            <a:xfrm rot="10800000" flipH="1">
              <a:off x="10534475" y="3200029"/>
              <a:ext cx="338400" cy="167100"/>
            </a:xfrm>
            <a:prstGeom prst="straightConnector1">
              <a:avLst/>
            </a:prstGeom>
            <a:noFill/>
            <a:ln w="19050" cap="flat" cmpd="sng">
              <a:solidFill>
                <a:srgbClr val="001E33"/>
              </a:solidFill>
              <a:prstDash val="dash"/>
              <a:round/>
              <a:headEnd type="none" w="sm" len="sm"/>
              <a:tailEnd type="none" w="sm" len="sm"/>
            </a:ln>
          </p:spPr>
        </p:cxnSp>
        <p:cxnSp>
          <p:nvCxnSpPr>
            <p:cNvPr id="299" name="Google Shape;299;gadd317ae2b_0_271"/>
            <p:cNvCxnSpPr>
              <a:stCxn id="288" idx="7"/>
              <a:endCxn id="289" idx="2"/>
            </p:cNvCxnSpPr>
            <p:nvPr/>
          </p:nvCxnSpPr>
          <p:spPr>
            <a:xfrm rot="10800000" flipH="1">
              <a:off x="10534475" y="2559829"/>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300" name="Google Shape;300;gadd317ae2b_0_271"/>
            <p:cNvCxnSpPr>
              <a:stCxn id="287" idx="7"/>
              <a:endCxn id="291" idx="3"/>
            </p:cNvCxnSpPr>
            <p:nvPr/>
          </p:nvCxnSpPr>
          <p:spPr>
            <a:xfrm rot="10800000" flipH="1">
              <a:off x="10534475" y="2057029"/>
              <a:ext cx="338400" cy="90900"/>
            </a:xfrm>
            <a:prstGeom prst="straightConnector1">
              <a:avLst/>
            </a:prstGeom>
            <a:noFill/>
            <a:ln w="19050" cap="flat" cmpd="sng">
              <a:solidFill>
                <a:srgbClr val="001E33"/>
              </a:solidFill>
              <a:prstDash val="dash"/>
              <a:round/>
              <a:headEnd type="none" w="sm" len="sm"/>
              <a:tailEnd type="none" w="sm" len="sm"/>
            </a:ln>
          </p:spPr>
        </p:cxnSp>
        <p:cxnSp>
          <p:nvCxnSpPr>
            <p:cNvPr id="301" name="Google Shape;301;gadd317ae2b_0_271"/>
            <p:cNvCxnSpPr>
              <a:stCxn id="289" idx="7"/>
              <a:endCxn id="293" idx="2"/>
            </p:cNvCxnSpPr>
            <p:nvPr/>
          </p:nvCxnSpPr>
          <p:spPr>
            <a:xfrm rot="10800000" flipH="1">
              <a:off x="11067875" y="2176729"/>
              <a:ext cx="293100" cy="276000"/>
            </a:xfrm>
            <a:prstGeom prst="straightConnector1">
              <a:avLst/>
            </a:prstGeom>
            <a:noFill/>
            <a:ln w="19050" cap="flat" cmpd="sng">
              <a:solidFill>
                <a:srgbClr val="001E33"/>
              </a:solidFill>
              <a:prstDash val="dash"/>
              <a:round/>
              <a:headEnd type="none" w="sm" len="sm"/>
              <a:tailEnd type="none" w="sm" len="sm"/>
            </a:ln>
          </p:spPr>
        </p:cxnSp>
        <p:cxnSp>
          <p:nvCxnSpPr>
            <p:cNvPr id="302" name="Google Shape;302;gadd317ae2b_0_271"/>
            <p:cNvCxnSpPr>
              <a:stCxn id="291" idx="5"/>
              <a:endCxn id="292" idx="1"/>
            </p:cNvCxnSpPr>
            <p:nvPr/>
          </p:nvCxnSpPr>
          <p:spPr>
            <a:xfrm>
              <a:off x="11067875" y="2057171"/>
              <a:ext cx="333600" cy="705300"/>
            </a:xfrm>
            <a:prstGeom prst="straightConnector1">
              <a:avLst/>
            </a:prstGeom>
            <a:noFill/>
            <a:ln w="19050" cap="flat" cmpd="sng">
              <a:solidFill>
                <a:srgbClr val="001E33"/>
              </a:solidFill>
              <a:prstDash val="dash"/>
              <a:round/>
              <a:headEnd type="none" w="sm" len="sm"/>
              <a:tailEnd type="none" w="sm" len="sm"/>
            </a:ln>
          </p:spPr>
        </p:cxnSp>
        <p:cxnSp>
          <p:nvCxnSpPr>
            <p:cNvPr id="303" name="Google Shape;303;gadd317ae2b_0_271"/>
            <p:cNvCxnSpPr>
              <a:stCxn id="290" idx="6"/>
              <a:endCxn id="292" idx="2"/>
            </p:cNvCxnSpPr>
            <p:nvPr/>
          </p:nvCxnSpPr>
          <p:spPr>
            <a:xfrm rot="10800000" flipH="1">
              <a:off x="11108250" y="2869650"/>
              <a:ext cx="252900" cy="223500"/>
            </a:xfrm>
            <a:prstGeom prst="straightConnector1">
              <a:avLst/>
            </a:prstGeom>
            <a:noFill/>
            <a:ln w="19050" cap="flat" cmpd="sng">
              <a:solidFill>
                <a:srgbClr val="001E33"/>
              </a:solidFill>
              <a:prstDash val="dash"/>
              <a:round/>
              <a:headEnd type="none" w="sm" len="sm"/>
              <a:tailEnd type="none" w="sm" len="sm"/>
            </a:ln>
          </p:spPr>
        </p:cxnSp>
        <p:cxnSp>
          <p:nvCxnSpPr>
            <p:cNvPr id="304" name="Google Shape;304;gadd317ae2b_0_271"/>
            <p:cNvCxnSpPr>
              <a:stCxn id="289" idx="6"/>
              <a:endCxn id="292" idx="1"/>
            </p:cNvCxnSpPr>
            <p:nvPr/>
          </p:nvCxnSpPr>
          <p:spPr>
            <a:xfrm>
              <a:off x="11108250" y="2559750"/>
              <a:ext cx="293100" cy="202800"/>
            </a:xfrm>
            <a:prstGeom prst="straightConnector1">
              <a:avLst/>
            </a:prstGeom>
            <a:noFill/>
            <a:ln w="19050" cap="flat" cmpd="sng">
              <a:solidFill>
                <a:srgbClr val="001E33"/>
              </a:solidFill>
              <a:prstDash val="dash"/>
              <a:round/>
              <a:headEnd type="none" w="sm" len="sm"/>
              <a:tailEnd type="none" w="sm" len="sm"/>
            </a:ln>
          </p:spPr>
        </p:cxnSp>
        <p:cxnSp>
          <p:nvCxnSpPr>
            <p:cNvPr id="305" name="Google Shape;305;gadd317ae2b_0_271"/>
            <p:cNvCxnSpPr>
              <a:stCxn id="290" idx="7"/>
              <a:endCxn id="293" idx="3"/>
            </p:cNvCxnSpPr>
            <p:nvPr/>
          </p:nvCxnSpPr>
          <p:spPr>
            <a:xfrm rot="10800000" flipH="1">
              <a:off x="11067875" y="2283529"/>
              <a:ext cx="333600" cy="702600"/>
            </a:xfrm>
            <a:prstGeom prst="straightConnector1">
              <a:avLst/>
            </a:prstGeom>
            <a:noFill/>
            <a:ln w="19050" cap="flat" cmpd="sng">
              <a:solidFill>
                <a:srgbClr val="001E33"/>
              </a:solidFill>
              <a:prstDash val="dash"/>
              <a:round/>
              <a:headEnd type="none" w="sm" len="sm"/>
              <a:tailEnd type="none" w="sm" len="sm"/>
            </a:ln>
          </p:spPr>
        </p:cxnSp>
      </p:grpSp>
      <p:sp>
        <p:nvSpPr>
          <p:cNvPr id="306" name="Google Shape;306;gadd317ae2b_0_271"/>
          <p:cNvSpPr/>
          <p:nvPr/>
        </p:nvSpPr>
        <p:spPr>
          <a:xfrm>
            <a:off x="3672127" y="4106275"/>
            <a:ext cx="279746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s-CO" sz="2200" b="1" i="0" u="none" strike="noStrike" cap="none" dirty="0">
                <a:solidFill>
                  <a:srgbClr val="001E33"/>
                </a:solidFill>
                <a:latin typeface="Arial"/>
                <a:ea typeface="Arial"/>
                <a:cs typeface="Arial"/>
                <a:sym typeface="Arial"/>
              </a:rPr>
              <a:t>Vecino más cercano</a:t>
            </a:r>
          </a:p>
          <a:p>
            <a:pPr marL="0" marR="0" lvl="0" indent="0" algn="ctr" rtl="0">
              <a:lnSpc>
                <a:spcPct val="100000"/>
              </a:lnSpc>
              <a:spcBef>
                <a:spcPts val="0"/>
              </a:spcBef>
              <a:spcAft>
                <a:spcPts val="0"/>
              </a:spcAft>
              <a:buClr>
                <a:srgbClr val="000000"/>
              </a:buClr>
              <a:buSzPts val="2200"/>
              <a:buFont typeface="Arial"/>
              <a:buNone/>
            </a:pPr>
            <a:r>
              <a:rPr lang="es-CO" sz="2200" b="1" dirty="0">
                <a:solidFill>
                  <a:srgbClr val="001E33"/>
                </a:solidFill>
              </a:rPr>
              <a:t>LZ77</a:t>
            </a:r>
            <a:endParaRPr sz="2200" b="1" i="0" u="none" strike="noStrike" cap="none" dirty="0">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dirty="0">
              <a:solidFill>
                <a:srgbClr val="001E33"/>
              </a:solidFill>
              <a:latin typeface="Arial"/>
              <a:ea typeface="Arial"/>
              <a:cs typeface="Arial"/>
              <a:sym typeface="Arial"/>
            </a:endParaRPr>
          </a:p>
        </p:txBody>
      </p:sp>
      <p:sp>
        <p:nvSpPr>
          <p:cNvPr id="307" name="Google Shape;307;gadd317ae2b_0_271"/>
          <p:cNvSpPr/>
          <p:nvPr/>
        </p:nvSpPr>
        <p:spPr>
          <a:xfrm>
            <a:off x="5820687" y="42586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a:solidFill>
                  <a:srgbClr val="001E33"/>
                </a:solidFill>
              </a:rPr>
              <a:t>Modelo de </a:t>
            </a:r>
            <a:br>
              <a:rPr lang="en-US" sz="2200" b="1">
                <a:solidFill>
                  <a:srgbClr val="001E33"/>
                </a:solidFill>
              </a:rPr>
            </a:br>
            <a:r>
              <a:rPr lang="en-US" sz="2200" b="1">
                <a:solidFill>
                  <a:srgbClr val="001E33"/>
                </a:solidFill>
              </a:rPr>
              <a:t>Clasificación</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cxnSp>
        <p:nvCxnSpPr>
          <p:cNvPr id="308" name="Google Shape;308;gadd317ae2b_0_271"/>
          <p:cNvCxnSpPr>
            <a:cxnSpLocks/>
          </p:cNvCxnSpPr>
          <p:nvPr/>
        </p:nvCxnSpPr>
        <p:spPr>
          <a:xfrm>
            <a:off x="2781988" y="3186588"/>
            <a:ext cx="900612" cy="0"/>
          </a:xfrm>
          <a:prstGeom prst="straightConnector1">
            <a:avLst/>
          </a:prstGeom>
          <a:noFill/>
          <a:ln w="38100" cap="flat" cmpd="sng">
            <a:solidFill>
              <a:schemeClr val="accent5"/>
            </a:solidFill>
            <a:prstDash val="solid"/>
            <a:round/>
            <a:headEnd type="none" w="sm" len="sm"/>
            <a:tailEnd type="triangle" w="med" len="med"/>
          </a:ln>
        </p:spPr>
      </p:cxnSp>
      <p:cxnSp>
        <p:nvCxnSpPr>
          <p:cNvPr id="309" name="Google Shape;309;gadd317ae2b_0_271"/>
          <p:cNvCxnSpPr>
            <a:cxnSpLocks/>
          </p:cNvCxnSpPr>
          <p:nvPr/>
        </p:nvCxnSpPr>
        <p:spPr>
          <a:xfrm>
            <a:off x="6390211" y="3229238"/>
            <a:ext cx="462039" cy="0"/>
          </a:xfrm>
          <a:prstGeom prst="straightConnector1">
            <a:avLst/>
          </a:prstGeom>
          <a:noFill/>
          <a:ln w="38100" cap="flat" cmpd="sng">
            <a:solidFill>
              <a:schemeClr val="accent5"/>
            </a:solidFill>
            <a:prstDash val="solid"/>
            <a:round/>
            <a:headEnd type="none" w="sm" len="sm"/>
            <a:tailEnd type="triangle" w="med" len="med"/>
          </a:ln>
        </p:spPr>
      </p:cxnSp>
      <p:cxnSp>
        <p:nvCxnSpPr>
          <p:cNvPr id="310" name="Google Shape;310;gadd317ae2b_0_271"/>
          <p:cNvCxnSpPr/>
          <p:nvPr/>
        </p:nvCxnSpPr>
        <p:spPr>
          <a:xfrm rot="10800000" flipH="1">
            <a:off x="8493075" y="3229250"/>
            <a:ext cx="834900" cy="9300"/>
          </a:xfrm>
          <a:prstGeom prst="straightConnector1">
            <a:avLst/>
          </a:prstGeom>
          <a:noFill/>
          <a:ln w="38100" cap="flat" cmpd="sng">
            <a:solidFill>
              <a:schemeClr val="accent5"/>
            </a:solidFill>
            <a:prstDash val="solid"/>
            <a:round/>
            <a:headEnd type="none" w="sm" len="sm"/>
            <a:tailEnd type="triangle" w="med" len="med"/>
          </a:ln>
        </p:spPr>
      </p:cxnSp>
      <p:pic>
        <p:nvPicPr>
          <p:cNvPr id="311" name="Google Shape;311;gadd317ae2b_0_271"/>
          <p:cNvPicPr preferRelativeResize="0"/>
          <p:nvPr/>
        </p:nvPicPr>
        <p:blipFill rotWithShape="1">
          <a:blip r:embed="rId4">
            <a:alphaModFix/>
          </a:blip>
          <a:srcRect/>
          <a:stretch/>
        </p:blipFill>
        <p:spPr>
          <a:xfrm>
            <a:off x="553100" y="2455703"/>
            <a:ext cx="2114699" cy="1407598"/>
          </a:xfrm>
          <a:prstGeom prst="rect">
            <a:avLst/>
          </a:prstGeom>
          <a:noFill/>
          <a:ln w="38100" cap="flat" cmpd="sng">
            <a:solidFill>
              <a:srgbClr val="001E33"/>
            </a:solidFill>
            <a:prstDash val="solid"/>
            <a:round/>
            <a:headEnd type="none" w="sm" len="sm"/>
            <a:tailEnd type="none" w="sm" len="sm"/>
          </a:ln>
        </p:spPr>
      </p:pic>
      <p:sp>
        <p:nvSpPr>
          <p:cNvPr id="312" name="Google Shape;312;gadd317ae2b_0_271"/>
          <p:cNvSpPr/>
          <p:nvPr/>
        </p:nvSpPr>
        <p:spPr>
          <a:xfrm>
            <a:off x="9297200" y="2262500"/>
            <a:ext cx="2480700" cy="1702200"/>
          </a:xfrm>
          <a:prstGeom prst="wedgeEllipseCallout">
            <a:avLst>
              <a:gd name="adj1" fmla="val -20833"/>
              <a:gd name="adj2" fmla="val 62500"/>
            </a:avLst>
          </a:prstGeom>
          <a:solidFill>
            <a:srgbClr val="001E3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US" sz="2100" b="1" i="0" u="none" strike="noStrike" cap="none">
                <a:solidFill>
                  <a:srgbClr val="00AADB"/>
                </a:solidFill>
                <a:latin typeface="Arial"/>
                <a:ea typeface="Arial"/>
                <a:cs typeface="Arial"/>
                <a:sym typeface="Arial"/>
              </a:rPr>
              <a:t>Está enfermo</a:t>
            </a:r>
            <a:endParaRPr sz="2100" b="1" i="0" u="none" strike="noStrike" cap="none">
              <a:solidFill>
                <a:srgbClr val="00AADB"/>
              </a:solidFill>
              <a:latin typeface="Arial"/>
              <a:ea typeface="Arial"/>
              <a:cs typeface="Arial"/>
              <a:sym typeface="Arial"/>
            </a:endParaRPr>
          </a:p>
        </p:txBody>
      </p:sp>
      <p:sp>
        <p:nvSpPr>
          <p:cNvPr id="313" name="Google Shape;313;gadd317ae2b_0_271"/>
          <p:cNvSpPr/>
          <p:nvPr/>
        </p:nvSpPr>
        <p:spPr>
          <a:xfrm>
            <a:off x="8411487" y="42586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latin typeface="Arial"/>
                <a:ea typeface="Arial"/>
                <a:cs typeface="Arial"/>
                <a:sym typeface="Arial"/>
              </a:rPr>
              <a:t>Salida</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pic>
        <p:nvPicPr>
          <p:cNvPr id="2" name="Imagen 1">
            <a:extLst>
              <a:ext uri="{FF2B5EF4-FFF2-40B4-BE49-F238E27FC236}">
                <a16:creationId xmlns:a16="http://schemas.microsoft.com/office/drawing/2014/main" id="{D386C5CE-7186-4D80-B72A-3F7CB0FB007C}"/>
              </a:ext>
            </a:extLst>
          </p:cNvPr>
          <p:cNvPicPr>
            <a:picLocks noChangeAspect="1"/>
          </p:cNvPicPr>
          <p:nvPr/>
        </p:nvPicPr>
        <p:blipFill>
          <a:blip r:embed="rId5"/>
          <a:stretch>
            <a:fillRect/>
          </a:stretch>
        </p:blipFill>
        <p:spPr>
          <a:xfrm>
            <a:off x="3672127" y="2262500"/>
            <a:ext cx="2677709" cy="190357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pic>
        <p:nvPicPr>
          <p:cNvPr id="342" name="Google Shape;342;gadd317ae2b_0_11"/>
          <p:cNvPicPr preferRelativeResize="0"/>
          <p:nvPr/>
        </p:nvPicPr>
        <p:blipFill rotWithShape="1">
          <a:blip r:embed="rId3">
            <a:alphaModFix/>
          </a:blip>
          <a:srcRect/>
          <a:stretch/>
        </p:blipFill>
        <p:spPr>
          <a:xfrm>
            <a:off x="-2880" y="0"/>
            <a:ext cx="12196077" cy="6855841"/>
          </a:xfrm>
          <a:prstGeom prst="rect">
            <a:avLst/>
          </a:prstGeom>
          <a:noFill/>
          <a:ln>
            <a:noFill/>
          </a:ln>
        </p:spPr>
      </p:pic>
      <p:sp>
        <p:nvSpPr>
          <p:cNvPr id="343" name="Google Shape;343;gadd317ae2b_0_11"/>
          <p:cNvSpPr/>
          <p:nvPr/>
        </p:nvSpPr>
        <p:spPr>
          <a:xfrm>
            <a:off x="265329" y="376925"/>
            <a:ext cx="50565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Diseño del algoritmo de compresión</a:t>
            </a:r>
            <a:endParaRPr sz="2200" b="0" i="0" u="none" strike="noStrike" cap="none">
              <a:solidFill>
                <a:srgbClr val="000000"/>
              </a:solidFill>
              <a:latin typeface="Arial"/>
              <a:ea typeface="Arial"/>
              <a:cs typeface="Arial"/>
              <a:sym typeface="Arial"/>
            </a:endParaRPr>
          </a:p>
        </p:txBody>
      </p:sp>
      <p:sp>
        <p:nvSpPr>
          <p:cNvPr id="18" name="Google Shape;323;p3">
            <a:extLst>
              <a:ext uri="{FF2B5EF4-FFF2-40B4-BE49-F238E27FC236}">
                <a16:creationId xmlns:a16="http://schemas.microsoft.com/office/drawing/2014/main" id="{E1A02159-3046-48BA-8741-A1AC5B6AF690}"/>
              </a:ext>
            </a:extLst>
          </p:cNvPr>
          <p:cNvSpPr/>
          <p:nvPr/>
        </p:nvSpPr>
        <p:spPr>
          <a:xfrm>
            <a:off x="265328" y="5248584"/>
            <a:ext cx="11420309" cy="521766"/>
          </a:xfrm>
          <a:prstGeom prst="rect">
            <a:avLst/>
          </a:prstGeom>
          <a:noFill/>
          <a:ln>
            <a:noFill/>
          </a:ln>
        </p:spPr>
        <p:txBody>
          <a:bodyPr spcFirstLastPara="1" wrap="square" lIns="90000" tIns="45000" rIns="90000" bIns="45000" anchor="t" anchorCtr="0">
            <a:spAutoFit/>
          </a:bodyPr>
          <a:lstStyle/>
          <a:p>
            <a:pPr algn="just">
              <a:buSzPts val="1400"/>
            </a:pPr>
            <a:r>
              <a:rPr lang="es-CO" dirty="0"/>
              <a:t>El algoritmo de compresión con perdida que usamos fue el vecino más cercano, en el caso de esta imagen se utiliza este algoritmo para incrementar el tamaño de la imagen, sin embargo, nuestro caso es disminuir el tamaño de esta. </a:t>
            </a:r>
            <a:endParaRPr lang="es-ES" sz="1400" b="0" i="0" u="none" strike="noStrike" cap="none" dirty="0">
              <a:solidFill>
                <a:srgbClr val="000000"/>
              </a:solidFill>
              <a:latin typeface="Arial"/>
              <a:ea typeface="Arial"/>
              <a:cs typeface="Arial"/>
              <a:sym typeface="Arial"/>
            </a:endParaRPr>
          </a:p>
        </p:txBody>
      </p:sp>
      <p:pic>
        <p:nvPicPr>
          <p:cNvPr id="3076" name="Picture 4" descr="Las vacas duermen mirando al norte">
            <a:extLst>
              <a:ext uri="{FF2B5EF4-FFF2-40B4-BE49-F238E27FC236}">
                <a16:creationId xmlns:a16="http://schemas.microsoft.com/office/drawing/2014/main" id="{5432F24C-0E13-43E0-A03C-DC50D69BBE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3637" y="2057088"/>
            <a:ext cx="4902001" cy="274166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25CFAD39-7247-45B7-B7D8-2E7A9DF399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604" y="2206869"/>
            <a:ext cx="5769549" cy="21716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321" name="Google Shape;321;p3"/>
          <p:cNvPicPr preferRelativeResize="0"/>
          <p:nvPr/>
        </p:nvPicPr>
        <p:blipFill rotWithShape="1">
          <a:blip r:embed="rId3">
            <a:alphaModFix/>
          </a:blip>
          <a:srcRect/>
          <a:stretch/>
        </p:blipFill>
        <p:spPr>
          <a:xfrm>
            <a:off x="0" y="0"/>
            <a:ext cx="12196080" cy="6855840"/>
          </a:xfrm>
          <a:prstGeom prst="rect">
            <a:avLst/>
          </a:prstGeom>
          <a:noFill/>
          <a:ln>
            <a:noFill/>
          </a:ln>
        </p:spPr>
      </p:pic>
      <p:sp>
        <p:nvSpPr>
          <p:cNvPr id="322" name="Google Shape;322;p3"/>
          <p:cNvSpPr/>
          <p:nvPr/>
        </p:nvSpPr>
        <p:spPr>
          <a:xfrm>
            <a:off x="265325" y="376925"/>
            <a:ext cx="55914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Diseño del algoritmo de compresión</a:t>
            </a:r>
            <a:endParaRPr sz="2200" b="0" i="0" u="none" strike="noStrike" cap="none">
              <a:solidFill>
                <a:srgbClr val="000000"/>
              </a:solidFill>
              <a:latin typeface="Arial"/>
              <a:ea typeface="Arial"/>
              <a:cs typeface="Arial"/>
              <a:sym typeface="Arial"/>
            </a:endParaRPr>
          </a:p>
        </p:txBody>
      </p:sp>
      <p:sp>
        <p:nvSpPr>
          <p:cNvPr id="323" name="Google Shape;323;p3"/>
          <p:cNvSpPr/>
          <p:nvPr/>
        </p:nvSpPr>
        <p:spPr>
          <a:xfrm>
            <a:off x="162000" y="5278080"/>
            <a:ext cx="6307500" cy="737210"/>
          </a:xfrm>
          <a:prstGeom prst="rect">
            <a:avLst/>
          </a:prstGeom>
          <a:noFill/>
          <a:ln>
            <a:noFill/>
          </a:ln>
        </p:spPr>
        <p:txBody>
          <a:bodyPr spcFirstLastPara="1" wrap="square" lIns="90000" tIns="45000" rIns="90000" bIns="450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s-CO" sz="1400" b="0" i="0" u="none" strike="noStrike" cap="none" dirty="0">
                <a:solidFill>
                  <a:srgbClr val="000000"/>
                </a:solidFill>
                <a:latin typeface="Arial"/>
                <a:ea typeface="Arial"/>
                <a:cs typeface="Arial"/>
                <a:sym typeface="Arial"/>
              </a:rPr>
              <a:t>Para este algoritmo: LZ77, se utiliza </a:t>
            </a:r>
            <a:r>
              <a:rPr lang="es-CO" dirty="0"/>
              <a:t>3-tupla</a:t>
            </a:r>
            <a:r>
              <a:rPr lang="es-CO" sz="1400" b="0" i="0" u="none" strike="noStrike" cap="none" dirty="0">
                <a:solidFill>
                  <a:srgbClr val="000000"/>
                </a:solidFill>
                <a:latin typeface="Arial"/>
                <a:ea typeface="Arial"/>
                <a:cs typeface="Arial"/>
                <a:sym typeface="Arial"/>
              </a:rPr>
              <a:t> donde el primer digito significa cuantas veces me muevo hacia atrás, el segundo digito es cuantas letras tomo y el tercer digito es que letra le sigue a ese grupo.</a:t>
            </a:r>
            <a:endParaRPr lang="es-ES" sz="1400" b="0" i="0" u="none" strike="noStrike" cap="none" dirty="0">
              <a:solidFill>
                <a:srgbClr val="000000"/>
              </a:solidFill>
              <a:latin typeface="Arial"/>
              <a:ea typeface="Arial"/>
              <a:cs typeface="Arial"/>
              <a:sym typeface="Arial"/>
            </a:endParaRPr>
          </a:p>
        </p:txBody>
      </p:sp>
      <p:pic>
        <p:nvPicPr>
          <p:cNvPr id="1028" name="Picture 4">
            <a:extLst>
              <a:ext uri="{FF2B5EF4-FFF2-40B4-BE49-F238E27FC236}">
                <a16:creationId xmlns:a16="http://schemas.microsoft.com/office/drawing/2014/main" id="{1C698D73-A981-488E-B73C-2C3CA9E0E3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1841" y="1962993"/>
            <a:ext cx="4050157" cy="2700105"/>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D6E1AAB7-E95F-4106-8CB2-36CD6064DB20}"/>
              </a:ext>
            </a:extLst>
          </p:cNvPr>
          <p:cNvPicPr>
            <a:picLocks noChangeAspect="1"/>
          </p:cNvPicPr>
          <p:nvPr/>
        </p:nvPicPr>
        <p:blipFill>
          <a:blip r:embed="rId5"/>
          <a:stretch>
            <a:fillRect/>
          </a:stretch>
        </p:blipFill>
        <p:spPr>
          <a:xfrm>
            <a:off x="373500" y="1547446"/>
            <a:ext cx="6096000" cy="33751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pic>
        <p:nvPicPr>
          <p:cNvPr id="362" name="Google Shape;362;p5"/>
          <p:cNvPicPr preferRelativeResize="0"/>
          <p:nvPr/>
        </p:nvPicPr>
        <p:blipFill rotWithShape="1">
          <a:blip r:embed="rId3">
            <a:alphaModFix/>
          </a:blip>
          <a:srcRect/>
          <a:stretch/>
        </p:blipFill>
        <p:spPr>
          <a:xfrm>
            <a:off x="-4080" y="9832"/>
            <a:ext cx="12196080" cy="6855840"/>
          </a:xfrm>
          <a:prstGeom prst="rect">
            <a:avLst/>
          </a:prstGeom>
          <a:noFill/>
          <a:ln>
            <a:noFill/>
          </a:ln>
        </p:spPr>
      </p:pic>
      <p:sp>
        <p:nvSpPr>
          <p:cNvPr id="363" name="Google Shape;363;p5"/>
          <p:cNvSpPr/>
          <p:nvPr/>
        </p:nvSpPr>
        <p:spPr>
          <a:xfrm>
            <a:off x="265329" y="376925"/>
            <a:ext cx="58833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Complejidad del algoritmo de compresión</a:t>
            </a:r>
            <a:endParaRPr sz="2200" b="0" i="0" u="none" strike="noStrike" cap="none">
              <a:solidFill>
                <a:srgbClr val="000000"/>
              </a:solidFill>
              <a:latin typeface="Arial"/>
              <a:ea typeface="Arial"/>
              <a:cs typeface="Arial"/>
              <a:sym typeface="Arial"/>
            </a:endParaRPr>
          </a:p>
        </p:txBody>
      </p:sp>
      <p:sp>
        <p:nvSpPr>
          <p:cNvPr id="364" name="Google Shape;364;p5"/>
          <p:cNvSpPr/>
          <p:nvPr/>
        </p:nvSpPr>
        <p:spPr>
          <a:xfrm>
            <a:off x="584640" y="4325520"/>
            <a:ext cx="5027400" cy="73721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1E33"/>
                </a:solidFill>
                <a:latin typeface="Arial"/>
                <a:ea typeface="Arial"/>
                <a:cs typeface="Arial"/>
                <a:sym typeface="Arial"/>
              </a:rPr>
              <a:t>Para </a:t>
            </a:r>
            <a:r>
              <a:rPr lang="en-US" sz="1400" b="0" i="0" u="none" strike="noStrike" cap="none" dirty="0" err="1">
                <a:solidFill>
                  <a:srgbClr val="001E33"/>
                </a:solidFill>
                <a:latin typeface="Arial"/>
                <a:ea typeface="Arial"/>
                <a:cs typeface="Arial"/>
                <a:sym typeface="Arial"/>
              </a:rPr>
              <a:t>nuestro</a:t>
            </a:r>
            <a:r>
              <a:rPr lang="en-US" sz="1400" b="0" i="0" u="none" strike="noStrike" cap="none" dirty="0">
                <a:solidFill>
                  <a:srgbClr val="001E33"/>
                </a:solidFill>
                <a:latin typeface="Arial"/>
                <a:ea typeface="Arial"/>
                <a:cs typeface="Arial"/>
                <a:sym typeface="Arial"/>
              </a:rPr>
              <a:t> </a:t>
            </a:r>
            <a:r>
              <a:rPr lang="en-US" sz="1400" b="0" i="0" u="none" strike="noStrike" cap="none" dirty="0" err="1">
                <a:solidFill>
                  <a:srgbClr val="001E33"/>
                </a:solidFill>
                <a:latin typeface="Arial"/>
                <a:ea typeface="Arial"/>
                <a:cs typeface="Arial"/>
                <a:sym typeface="Arial"/>
              </a:rPr>
              <a:t>algoritmo</a:t>
            </a:r>
            <a:r>
              <a:rPr lang="en-US" sz="1400" b="0" i="0" u="none" strike="noStrike" cap="none" dirty="0">
                <a:solidFill>
                  <a:srgbClr val="001E33"/>
                </a:solidFill>
                <a:latin typeface="Arial"/>
                <a:ea typeface="Arial"/>
                <a:cs typeface="Arial"/>
                <a:sym typeface="Arial"/>
              </a:rPr>
              <a:t> la </a:t>
            </a:r>
            <a:r>
              <a:rPr lang="en-US" sz="1400" b="0" i="0" u="none" strike="noStrike" cap="none" dirty="0" err="1">
                <a:solidFill>
                  <a:srgbClr val="001E33"/>
                </a:solidFill>
                <a:latin typeface="Arial"/>
                <a:ea typeface="Arial"/>
                <a:cs typeface="Arial"/>
                <a:sym typeface="Arial"/>
              </a:rPr>
              <a:t>complejidad</a:t>
            </a:r>
            <a:r>
              <a:rPr lang="en-US" sz="1400" b="0" i="0" u="none" strike="noStrike" cap="none" dirty="0">
                <a:solidFill>
                  <a:srgbClr val="001E33"/>
                </a:solidFill>
                <a:latin typeface="Arial"/>
                <a:ea typeface="Arial"/>
                <a:cs typeface="Arial"/>
                <a:sym typeface="Arial"/>
              </a:rPr>
              <a:t> </a:t>
            </a:r>
            <a:r>
              <a:rPr lang="en-US" sz="1400" b="0" i="0" u="none" strike="noStrike" cap="none" dirty="0" err="1">
                <a:solidFill>
                  <a:srgbClr val="001E33"/>
                </a:solidFill>
                <a:latin typeface="Arial"/>
                <a:ea typeface="Arial"/>
                <a:cs typeface="Arial"/>
                <a:sym typeface="Arial"/>
              </a:rPr>
              <a:t>en</a:t>
            </a:r>
            <a:r>
              <a:rPr lang="en-US" sz="1400" b="0" i="0" u="none" strike="noStrike" cap="none" dirty="0">
                <a:solidFill>
                  <a:srgbClr val="001E33"/>
                </a:solidFill>
                <a:latin typeface="Arial"/>
                <a:ea typeface="Arial"/>
                <a:cs typeface="Arial"/>
                <a:sym typeface="Arial"/>
              </a:rPr>
              <a:t> </a:t>
            </a:r>
            <a:r>
              <a:rPr lang="en-US" sz="1400" b="0" i="0" u="none" strike="noStrike" cap="none" dirty="0" err="1">
                <a:solidFill>
                  <a:srgbClr val="001E33"/>
                </a:solidFill>
                <a:latin typeface="Arial"/>
                <a:ea typeface="Arial"/>
                <a:cs typeface="Arial"/>
                <a:sym typeface="Arial"/>
              </a:rPr>
              <a:t>todo</a:t>
            </a:r>
            <a:r>
              <a:rPr lang="en-US" sz="1400" b="0" i="0" u="none" strike="noStrike" cap="none" dirty="0">
                <a:solidFill>
                  <a:srgbClr val="001E33"/>
                </a:solidFill>
                <a:latin typeface="Arial"/>
                <a:ea typeface="Arial"/>
                <a:cs typeface="Arial"/>
                <a:sym typeface="Arial"/>
              </a:rPr>
              <a:t> </a:t>
            </a:r>
            <a:r>
              <a:rPr lang="en-US" sz="1400" b="0" i="0" u="none" strike="noStrike" cap="none" dirty="0" err="1">
                <a:solidFill>
                  <a:srgbClr val="001E33"/>
                </a:solidFill>
                <a:latin typeface="Arial"/>
                <a:ea typeface="Arial"/>
                <a:cs typeface="Arial"/>
                <a:sym typeface="Arial"/>
              </a:rPr>
              <a:t>momento</a:t>
            </a:r>
            <a:r>
              <a:rPr lang="en-US" sz="1400" b="0" i="0" u="none" strike="noStrike" cap="none" dirty="0">
                <a:solidFill>
                  <a:srgbClr val="001E33"/>
                </a:solidFill>
                <a:latin typeface="Arial"/>
                <a:ea typeface="Arial"/>
                <a:cs typeface="Arial"/>
                <a:sym typeface="Arial"/>
              </a:rPr>
              <a:t> es de O(N*M)</a:t>
            </a:r>
            <a:r>
              <a:rPr lang="es-CO" sz="1400" b="0" i="0" u="none" strike="noStrike" cap="none" dirty="0">
                <a:solidFill>
                  <a:srgbClr val="001E33"/>
                </a:solidFill>
                <a:latin typeface="Arial"/>
                <a:ea typeface="Arial"/>
                <a:cs typeface="Arial"/>
                <a:sym typeface="Arial"/>
              </a:rPr>
              <a:t> , siendo N el número de filas de las imágenes </a:t>
            </a:r>
            <a:r>
              <a:rPr lang="es-CO" dirty="0">
                <a:solidFill>
                  <a:srgbClr val="001E33"/>
                </a:solidFill>
              </a:rPr>
              <a:t>(</a:t>
            </a:r>
            <a:r>
              <a:rPr lang="es-CO" sz="1400" b="0" i="0" u="none" strike="noStrike" cap="none" dirty="0">
                <a:solidFill>
                  <a:srgbClr val="001E33"/>
                </a:solidFill>
                <a:latin typeface="Arial"/>
                <a:ea typeface="Arial"/>
                <a:cs typeface="Arial"/>
                <a:sym typeface="Arial"/>
              </a:rPr>
              <a:t>Matriz)</a:t>
            </a:r>
            <a:r>
              <a:rPr lang="en-US" sz="1400" b="0" i="0" u="none" strike="noStrike" cap="none" dirty="0">
                <a:solidFill>
                  <a:srgbClr val="001E33"/>
                </a:solidFill>
                <a:latin typeface="Arial"/>
                <a:ea typeface="Arial"/>
                <a:cs typeface="Arial"/>
                <a:sym typeface="Arial"/>
              </a:rPr>
              <a:t> y M </a:t>
            </a:r>
            <a:r>
              <a:rPr lang="en-US" sz="1400" b="0" i="0" u="none" strike="noStrike" cap="none" dirty="0" err="1">
                <a:solidFill>
                  <a:srgbClr val="001E33"/>
                </a:solidFill>
                <a:latin typeface="Arial"/>
                <a:ea typeface="Arial"/>
                <a:cs typeface="Arial"/>
                <a:sym typeface="Arial"/>
              </a:rPr>
              <a:t>el</a:t>
            </a:r>
            <a:r>
              <a:rPr lang="en-US" sz="1400" b="0" i="0" u="none" strike="noStrike" cap="none" dirty="0">
                <a:solidFill>
                  <a:srgbClr val="001E33"/>
                </a:solidFill>
                <a:latin typeface="Arial"/>
                <a:ea typeface="Arial"/>
                <a:cs typeface="Arial"/>
                <a:sym typeface="Arial"/>
              </a:rPr>
              <a:t> </a:t>
            </a:r>
            <a:r>
              <a:rPr lang="en-US" sz="1400" b="0" i="0" u="none" strike="noStrike" cap="none" dirty="0" err="1">
                <a:solidFill>
                  <a:srgbClr val="001E33"/>
                </a:solidFill>
                <a:latin typeface="Arial"/>
                <a:ea typeface="Arial"/>
                <a:cs typeface="Arial"/>
                <a:sym typeface="Arial"/>
              </a:rPr>
              <a:t>número</a:t>
            </a:r>
            <a:r>
              <a:rPr lang="en-US" sz="1400" b="0" i="0" u="none" strike="noStrike" cap="none" dirty="0">
                <a:solidFill>
                  <a:srgbClr val="001E33"/>
                </a:solidFill>
                <a:latin typeface="Arial"/>
                <a:ea typeface="Arial"/>
                <a:cs typeface="Arial"/>
                <a:sym typeface="Arial"/>
              </a:rPr>
              <a:t> de </a:t>
            </a:r>
            <a:r>
              <a:rPr lang="en-US" sz="1400" b="0" i="0" u="none" strike="noStrike" cap="none" dirty="0" err="1">
                <a:solidFill>
                  <a:srgbClr val="001E33"/>
                </a:solidFill>
                <a:latin typeface="Arial"/>
                <a:ea typeface="Arial"/>
                <a:cs typeface="Arial"/>
                <a:sym typeface="Arial"/>
              </a:rPr>
              <a:t>columnas</a:t>
            </a:r>
            <a:r>
              <a:rPr lang="en-US" sz="1400" b="0" i="0" u="none" strike="noStrike" cap="none" dirty="0">
                <a:solidFill>
                  <a:srgbClr val="001E33"/>
                </a:solidFill>
                <a:latin typeface="Arial"/>
                <a:ea typeface="Arial"/>
                <a:cs typeface="Arial"/>
                <a:sym typeface="Arial"/>
              </a:rPr>
              <a:t> de </a:t>
            </a:r>
            <a:r>
              <a:rPr lang="en-US" sz="1400" b="0" i="0" u="none" strike="noStrike" cap="none" dirty="0" err="1">
                <a:solidFill>
                  <a:srgbClr val="001E33"/>
                </a:solidFill>
                <a:latin typeface="Arial"/>
                <a:ea typeface="Arial"/>
                <a:cs typeface="Arial"/>
                <a:sym typeface="Arial"/>
              </a:rPr>
              <a:t>estas</a:t>
            </a:r>
            <a:r>
              <a:rPr lang="en-US" sz="1400" b="0" i="0" u="none" strike="noStrike" cap="none" dirty="0">
                <a:solidFill>
                  <a:srgbClr val="001E33"/>
                </a:solidFill>
                <a:latin typeface="Arial"/>
                <a:ea typeface="Arial"/>
                <a:cs typeface="Arial"/>
                <a:sym typeface="Arial"/>
              </a:rPr>
              <a:t> </a:t>
            </a:r>
            <a:r>
              <a:rPr lang="en-US" sz="1400" b="0" i="0" u="none" strike="noStrike" cap="none" dirty="0" err="1">
                <a:solidFill>
                  <a:srgbClr val="001E33"/>
                </a:solidFill>
                <a:latin typeface="Arial"/>
                <a:ea typeface="Arial"/>
                <a:cs typeface="Arial"/>
                <a:sym typeface="Arial"/>
              </a:rPr>
              <a:t>mismas</a:t>
            </a:r>
            <a:r>
              <a:rPr lang="en-US" sz="1400" b="0" i="0" u="none" strike="noStrike" cap="none" dirty="0">
                <a:solidFill>
                  <a:srgbClr val="001E33"/>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graphicFrame>
        <p:nvGraphicFramePr>
          <p:cNvPr id="373" name="Google Shape;373;p5"/>
          <p:cNvGraphicFramePr/>
          <p:nvPr>
            <p:extLst>
              <p:ext uri="{D42A27DB-BD31-4B8C-83A1-F6EECF244321}">
                <p14:modId xmlns:p14="http://schemas.microsoft.com/office/powerpoint/2010/main" val="3496963731"/>
              </p:ext>
            </p:extLst>
          </p:nvPr>
        </p:nvGraphicFramePr>
        <p:xfrm>
          <a:off x="547920" y="1956240"/>
          <a:ext cx="5075650" cy="2354410"/>
        </p:xfrm>
        <a:graphic>
          <a:graphicData uri="http://schemas.openxmlformats.org/drawingml/2006/table">
            <a:tbl>
              <a:tblPr>
                <a:noFill/>
                <a:tableStyleId>{AC289BA7-0477-4DA3-BF64-564EF7BB6FF7}</a:tableStyleId>
              </a:tblPr>
              <a:tblGrid>
                <a:gridCol w="1837575">
                  <a:extLst>
                    <a:ext uri="{9D8B030D-6E8A-4147-A177-3AD203B41FA5}">
                      <a16:colId xmlns:a16="http://schemas.microsoft.com/office/drawing/2014/main" val="20000"/>
                    </a:ext>
                  </a:extLst>
                </a:gridCol>
                <a:gridCol w="1545725">
                  <a:extLst>
                    <a:ext uri="{9D8B030D-6E8A-4147-A177-3AD203B41FA5}">
                      <a16:colId xmlns:a16="http://schemas.microsoft.com/office/drawing/2014/main" val="20001"/>
                    </a:ext>
                  </a:extLst>
                </a:gridCol>
                <a:gridCol w="1692350">
                  <a:extLst>
                    <a:ext uri="{9D8B030D-6E8A-4147-A177-3AD203B41FA5}">
                      <a16:colId xmlns:a16="http://schemas.microsoft.com/office/drawing/2014/main" val="20002"/>
                    </a:ext>
                  </a:extLst>
                </a:gridCol>
              </a:tblGrid>
              <a:tr h="71965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solidFill>
                            <a:schemeClr val="accent2"/>
                          </a:solidFill>
                          <a:latin typeface="Arial"/>
                          <a:ea typeface="Arial"/>
                          <a:cs typeface="Arial"/>
                          <a:sym typeface="Arial"/>
                        </a:rPr>
                        <a:t>La complejidad del tiempo</a:t>
                      </a:r>
                      <a:endParaRPr sz="1800" b="0" u="none" strike="noStrike" cap="none">
                        <a:solidFill>
                          <a:schemeClr val="accent2"/>
                        </a:solidFill>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solidFill>
                            <a:schemeClr val="accent4"/>
                          </a:solidFill>
                          <a:latin typeface="Arial"/>
                          <a:ea typeface="Arial"/>
                          <a:cs typeface="Arial"/>
                          <a:sym typeface="Arial"/>
                        </a:rPr>
                        <a:t>Complejidad de la memoria</a:t>
                      </a:r>
                      <a:endParaRPr sz="1800" b="0" u="none" strike="noStrike" cap="none">
                        <a:solidFill>
                          <a:schemeClr val="accent4"/>
                        </a:solidFill>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extLst>
                  <a:ext uri="{0D108BD9-81ED-4DB2-BD59-A6C34878D82A}">
                    <a16:rowId xmlns:a16="http://schemas.microsoft.com/office/drawing/2014/main" val="10000"/>
                  </a:ext>
                </a:extLst>
              </a:tr>
              <a:tr h="719650">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err="1">
                          <a:solidFill>
                            <a:srgbClr val="FFFFFF"/>
                          </a:solidFill>
                        </a:rPr>
                        <a:t>Algoritmo</a:t>
                      </a:r>
                      <a:r>
                        <a:rPr lang="en-US" sz="1800" dirty="0">
                          <a:solidFill>
                            <a:srgbClr val="FFFFFF"/>
                          </a:solidFill>
                        </a:rPr>
                        <a:t> de </a:t>
                      </a:r>
                      <a:r>
                        <a:rPr lang="en-US" sz="1800" dirty="0" err="1">
                          <a:solidFill>
                            <a:srgbClr val="FFFFFF"/>
                          </a:solidFill>
                        </a:rPr>
                        <a:t>compresión</a:t>
                      </a:r>
                      <a:endParaRPr sz="1800" b="0" u="none" strike="noStrike" cap="none" dirty="0">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dirty="0">
                          <a:solidFill>
                            <a:srgbClr val="FFFFFF"/>
                          </a:solidFill>
                          <a:latin typeface="Arial"/>
                          <a:ea typeface="Arial"/>
                          <a:cs typeface="Arial"/>
                          <a:sym typeface="Arial"/>
                        </a:rPr>
                        <a:t>O(N*M)</a:t>
                      </a:r>
                      <a:endParaRPr sz="1800" b="0" u="none" strike="noStrike" cap="none" dirty="0">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dirty="0">
                          <a:solidFill>
                            <a:srgbClr val="FFFFFF"/>
                          </a:solidFill>
                          <a:latin typeface="Arial"/>
                          <a:ea typeface="Arial"/>
                          <a:cs typeface="Arial"/>
                          <a:sym typeface="Arial"/>
                        </a:rPr>
                        <a:t>O(N*M)</a:t>
                      </a:r>
                      <a:endParaRPr sz="1800" b="0" u="none" strike="noStrike" cap="none" dirty="0">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extLst>
                  <a:ext uri="{0D108BD9-81ED-4DB2-BD59-A6C34878D82A}">
                    <a16:rowId xmlns:a16="http://schemas.microsoft.com/office/drawing/2014/main" val="10001"/>
                  </a:ext>
                </a:extLst>
              </a:tr>
              <a:tr h="720350">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err="1">
                          <a:solidFill>
                            <a:srgbClr val="FFFFFF"/>
                          </a:solidFill>
                        </a:rPr>
                        <a:t>Algoritmo</a:t>
                      </a:r>
                      <a:r>
                        <a:rPr lang="en-US" sz="1800" dirty="0">
                          <a:solidFill>
                            <a:srgbClr val="FFFFFF"/>
                          </a:solidFill>
                        </a:rPr>
                        <a:t> de</a:t>
                      </a:r>
                      <a:br>
                        <a:rPr lang="en-US" sz="1800" dirty="0">
                          <a:solidFill>
                            <a:srgbClr val="FFFFFF"/>
                          </a:solidFill>
                        </a:rPr>
                      </a:br>
                      <a:r>
                        <a:rPr lang="en-US" sz="1800" dirty="0" err="1">
                          <a:solidFill>
                            <a:srgbClr val="FFFFFF"/>
                          </a:solidFill>
                        </a:rPr>
                        <a:t>decompresión</a:t>
                      </a:r>
                      <a:endParaRPr sz="1800" b="0" u="none" strike="noStrike" cap="none" dirty="0">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dirty="0">
                          <a:solidFill>
                            <a:srgbClr val="FFFFFF"/>
                          </a:solidFill>
                          <a:latin typeface="Arial"/>
                          <a:ea typeface="Arial"/>
                          <a:cs typeface="Arial"/>
                          <a:sym typeface="Arial"/>
                        </a:rPr>
                        <a:t>O(N*M)</a:t>
                      </a:r>
                      <a:endParaRPr sz="1800" b="0" u="none" strike="noStrike" cap="none" dirty="0">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dirty="0">
                          <a:solidFill>
                            <a:srgbClr val="FFFFFF"/>
                          </a:solidFill>
                          <a:latin typeface="Arial"/>
                          <a:ea typeface="Arial"/>
                          <a:cs typeface="Arial"/>
                          <a:sym typeface="Arial"/>
                        </a:rPr>
                        <a:t>O(N*M)</a:t>
                      </a:r>
                      <a:endParaRPr sz="1800" b="0" u="none" strike="noStrike" cap="none" dirty="0">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extLst>
                  <a:ext uri="{0D108BD9-81ED-4DB2-BD59-A6C34878D82A}">
                    <a16:rowId xmlns:a16="http://schemas.microsoft.com/office/drawing/2014/main" val="10002"/>
                  </a:ext>
                </a:extLst>
              </a:tr>
            </a:tbl>
          </a:graphicData>
        </a:graphic>
      </p:graphicFrame>
      <p:sp>
        <p:nvSpPr>
          <p:cNvPr id="376" name="Google Shape;376;p5"/>
          <p:cNvSpPr/>
          <p:nvPr/>
        </p:nvSpPr>
        <p:spPr>
          <a:xfrm>
            <a:off x="548240" y="95949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accent2"/>
              </a:solidFill>
              <a:latin typeface="Arial"/>
              <a:ea typeface="Arial"/>
              <a:cs typeface="Arial"/>
              <a:sym typeface="Arial"/>
            </a:endParaRPr>
          </a:p>
        </p:txBody>
      </p:sp>
      <p:sp>
        <p:nvSpPr>
          <p:cNvPr id="377" name="Google Shape;377;p5"/>
          <p:cNvSpPr/>
          <p:nvPr/>
        </p:nvSpPr>
        <p:spPr>
          <a:xfrm>
            <a:off x="542040" y="6046680"/>
            <a:ext cx="29325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accent2"/>
              </a:solidFill>
              <a:latin typeface="Arial"/>
              <a:ea typeface="Arial"/>
              <a:cs typeface="Arial"/>
              <a:sym typeface="Arial"/>
            </a:endParaRPr>
          </a:p>
        </p:txBody>
      </p:sp>
      <p:pic>
        <p:nvPicPr>
          <p:cNvPr id="1026" name="Picture 2" descr="Las vacas se lamen para mostrar afecto y mantener redes complejas">
            <a:extLst>
              <a:ext uri="{FF2B5EF4-FFF2-40B4-BE49-F238E27FC236}">
                <a16:creationId xmlns:a16="http://schemas.microsoft.com/office/drawing/2014/main" id="{4E673B02-013F-4679-954D-169346031F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3960" y="1572432"/>
            <a:ext cx="5312478" cy="34902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3" name="Google Shape;383;p9"/>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384" name="Google Shape;384;p9"/>
          <p:cNvSpPr/>
          <p:nvPr/>
        </p:nvSpPr>
        <p:spPr>
          <a:xfrm>
            <a:off x="265320" y="376920"/>
            <a:ext cx="540216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Consumo de tiempo y memoria</a:t>
            </a:r>
            <a:endParaRPr sz="2200" b="0" i="0" u="none" strike="noStrike" cap="none">
              <a:solidFill>
                <a:srgbClr val="000000"/>
              </a:solidFill>
              <a:latin typeface="Arial"/>
              <a:ea typeface="Arial"/>
              <a:cs typeface="Arial"/>
              <a:sym typeface="Arial"/>
            </a:endParaRPr>
          </a:p>
        </p:txBody>
      </p:sp>
      <p:sp>
        <p:nvSpPr>
          <p:cNvPr id="389" name="Google Shape;389;p9"/>
          <p:cNvSpPr/>
          <p:nvPr/>
        </p:nvSpPr>
        <p:spPr>
          <a:xfrm>
            <a:off x="2249280" y="5117760"/>
            <a:ext cx="594252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dirty="0" err="1">
                <a:solidFill>
                  <a:srgbClr val="001E33"/>
                </a:solidFill>
                <a:latin typeface="Arial"/>
                <a:ea typeface="Arial"/>
                <a:cs typeface="Arial"/>
                <a:sym typeface="Arial"/>
              </a:rPr>
              <a:t>Consumo</a:t>
            </a:r>
            <a:r>
              <a:rPr lang="en-US" sz="2200" b="0" i="0" u="none" strike="noStrike" cap="none" dirty="0">
                <a:solidFill>
                  <a:srgbClr val="001E33"/>
                </a:solidFill>
                <a:latin typeface="Arial"/>
                <a:ea typeface="Arial"/>
                <a:cs typeface="Arial"/>
                <a:sym typeface="Arial"/>
              </a:rPr>
              <a:t> de </a:t>
            </a:r>
            <a:r>
              <a:rPr lang="en-US" sz="2200" b="0" i="0" u="none" strike="noStrike" cap="none" dirty="0" err="1">
                <a:solidFill>
                  <a:srgbClr val="001E33"/>
                </a:solidFill>
                <a:latin typeface="Arial"/>
                <a:ea typeface="Arial"/>
                <a:cs typeface="Arial"/>
                <a:sym typeface="Arial"/>
              </a:rPr>
              <a:t>tiempo</a:t>
            </a:r>
            <a:r>
              <a:rPr lang="en-US" sz="2200" b="0" i="0" u="none" strike="noStrike" cap="none" dirty="0">
                <a:solidFill>
                  <a:srgbClr val="001E33"/>
                </a:solidFill>
                <a:latin typeface="Arial"/>
                <a:ea typeface="Arial"/>
                <a:cs typeface="Arial"/>
                <a:sym typeface="Arial"/>
              </a:rPr>
              <a:t> </a:t>
            </a:r>
            <a:endParaRPr sz="2200" b="0" i="0" u="none" strike="noStrike" cap="none" dirty="0">
              <a:solidFill>
                <a:srgbClr val="000000"/>
              </a:solidFill>
              <a:latin typeface="Arial"/>
              <a:ea typeface="Arial"/>
              <a:cs typeface="Arial"/>
              <a:sym typeface="Arial"/>
            </a:endParaRPr>
          </a:p>
        </p:txBody>
      </p:sp>
      <p:sp>
        <p:nvSpPr>
          <p:cNvPr id="390" name="Google Shape;390;p9"/>
          <p:cNvSpPr/>
          <p:nvPr/>
        </p:nvSpPr>
        <p:spPr>
          <a:xfrm>
            <a:off x="8539920" y="5117760"/>
            <a:ext cx="594252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001E33"/>
                </a:solidFill>
                <a:latin typeface="Arial"/>
                <a:ea typeface="Arial"/>
                <a:cs typeface="Arial"/>
                <a:sym typeface="Arial"/>
              </a:rPr>
              <a:t>Consumo de memoria</a:t>
            </a:r>
            <a:endParaRPr sz="2200" b="0" i="0" u="none" strike="noStrike" cap="none">
              <a:solidFill>
                <a:srgbClr val="000000"/>
              </a:solidFill>
              <a:latin typeface="Arial"/>
              <a:ea typeface="Arial"/>
              <a:cs typeface="Arial"/>
              <a:sym typeface="Arial"/>
            </a:endParaRPr>
          </a:p>
        </p:txBody>
      </p:sp>
      <p:pic>
        <p:nvPicPr>
          <p:cNvPr id="391" name="Google Shape;391;p9"/>
          <p:cNvPicPr preferRelativeResize="0"/>
          <p:nvPr/>
        </p:nvPicPr>
        <p:blipFill rotWithShape="1">
          <a:blip r:embed="rId4">
            <a:alphaModFix/>
          </a:blip>
          <a:srcRect/>
          <a:stretch/>
        </p:blipFill>
        <p:spPr>
          <a:xfrm>
            <a:off x="1648800" y="5105520"/>
            <a:ext cx="526680" cy="526680"/>
          </a:xfrm>
          <a:prstGeom prst="rect">
            <a:avLst/>
          </a:prstGeom>
          <a:noFill/>
          <a:ln>
            <a:noFill/>
          </a:ln>
        </p:spPr>
      </p:pic>
      <p:pic>
        <p:nvPicPr>
          <p:cNvPr id="392" name="Google Shape;392;p9"/>
          <p:cNvPicPr preferRelativeResize="0"/>
          <p:nvPr/>
        </p:nvPicPr>
        <p:blipFill rotWithShape="1">
          <a:blip r:embed="rId5">
            <a:alphaModFix/>
          </a:blip>
          <a:srcRect l="28222" t="24850" r="28724" b="25399"/>
          <a:stretch/>
        </p:blipFill>
        <p:spPr>
          <a:xfrm>
            <a:off x="7827120" y="5117760"/>
            <a:ext cx="711720" cy="547200"/>
          </a:xfrm>
          <a:prstGeom prst="rect">
            <a:avLst/>
          </a:prstGeom>
          <a:noFill/>
          <a:ln>
            <a:noFill/>
          </a:ln>
        </p:spPr>
      </p:pic>
      <p:sp>
        <p:nvSpPr>
          <p:cNvPr id="393" name="Google Shape;393;p9"/>
          <p:cNvSpPr/>
          <p:nvPr/>
        </p:nvSpPr>
        <p:spPr>
          <a:xfrm>
            <a:off x="8229600" y="124200"/>
            <a:ext cx="2114640" cy="30632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accent2"/>
              </a:solidFill>
              <a:latin typeface="Arial"/>
              <a:ea typeface="Arial"/>
              <a:cs typeface="Arial"/>
              <a:sym typeface="Arial"/>
            </a:endParaRPr>
          </a:p>
        </p:txBody>
      </p:sp>
      <p:sp>
        <p:nvSpPr>
          <p:cNvPr id="394" name="Google Shape;394;p9"/>
          <p:cNvSpPr/>
          <p:nvPr/>
        </p:nvSpPr>
        <p:spPr>
          <a:xfrm>
            <a:off x="548240" y="95949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accent2"/>
              </a:solidFill>
              <a:latin typeface="Arial"/>
              <a:ea typeface="Arial"/>
              <a:cs typeface="Arial"/>
              <a:sym typeface="Arial"/>
            </a:endParaRPr>
          </a:p>
        </p:txBody>
      </p:sp>
      <p:sp>
        <p:nvSpPr>
          <p:cNvPr id="396" name="Google Shape;396;p9"/>
          <p:cNvSpPr/>
          <p:nvPr/>
        </p:nvSpPr>
        <p:spPr>
          <a:xfrm>
            <a:off x="6470298" y="5995475"/>
            <a:ext cx="3425400" cy="729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accent2"/>
              </a:solidFill>
              <a:latin typeface="Arial"/>
              <a:ea typeface="Arial"/>
              <a:cs typeface="Arial"/>
              <a:sym typeface="Arial"/>
            </a:endParaRPr>
          </a:p>
        </p:txBody>
      </p:sp>
      <p:graphicFrame>
        <p:nvGraphicFramePr>
          <p:cNvPr id="18" name="Google Shape;373;p5">
            <a:extLst>
              <a:ext uri="{FF2B5EF4-FFF2-40B4-BE49-F238E27FC236}">
                <a16:creationId xmlns:a16="http://schemas.microsoft.com/office/drawing/2014/main" id="{95307B69-524C-460A-A34C-3FEEEDE1B679}"/>
              </a:ext>
            </a:extLst>
          </p:cNvPr>
          <p:cNvGraphicFramePr/>
          <p:nvPr>
            <p:extLst>
              <p:ext uri="{D42A27DB-BD31-4B8C-83A1-F6EECF244321}">
                <p14:modId xmlns:p14="http://schemas.microsoft.com/office/powerpoint/2010/main" val="1465567677"/>
              </p:ext>
            </p:extLst>
          </p:nvPr>
        </p:nvGraphicFramePr>
        <p:xfrm>
          <a:off x="1971711" y="1475495"/>
          <a:ext cx="8246897" cy="3136855"/>
        </p:xfrm>
        <a:graphic>
          <a:graphicData uri="http://schemas.openxmlformats.org/drawingml/2006/table">
            <a:tbl>
              <a:tblPr>
                <a:noFill/>
                <a:tableStyleId>{AC289BA7-0477-4DA3-BF64-564EF7BB6FF7}</a:tableStyleId>
              </a:tblPr>
              <a:tblGrid>
                <a:gridCol w="1791213">
                  <a:extLst>
                    <a:ext uri="{9D8B030D-6E8A-4147-A177-3AD203B41FA5}">
                      <a16:colId xmlns:a16="http://schemas.microsoft.com/office/drawing/2014/main" val="20000"/>
                    </a:ext>
                  </a:extLst>
                </a:gridCol>
                <a:gridCol w="1625763">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580069">
                  <a:extLst>
                    <a:ext uri="{9D8B030D-6E8A-4147-A177-3AD203B41FA5}">
                      <a16:colId xmlns:a16="http://schemas.microsoft.com/office/drawing/2014/main" val="3695776711"/>
                    </a:ext>
                  </a:extLst>
                </a:gridCol>
                <a:gridCol w="1649652">
                  <a:extLst>
                    <a:ext uri="{9D8B030D-6E8A-4147-A177-3AD203B41FA5}">
                      <a16:colId xmlns:a16="http://schemas.microsoft.com/office/drawing/2014/main" val="2469315321"/>
                    </a:ext>
                  </a:extLst>
                </a:gridCol>
              </a:tblGrid>
              <a:tr h="103371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dirty="0" err="1">
                          <a:solidFill>
                            <a:schemeClr val="accent2"/>
                          </a:solidFill>
                          <a:latin typeface="Arial"/>
                          <a:ea typeface="Arial"/>
                          <a:cs typeface="Arial"/>
                          <a:sym typeface="Arial"/>
                        </a:rPr>
                        <a:t>Consumo</a:t>
                      </a:r>
                      <a:r>
                        <a:rPr lang="en-US" sz="1800" b="1" u="none" strike="noStrike" cap="none" dirty="0">
                          <a:solidFill>
                            <a:schemeClr val="accent2"/>
                          </a:solidFill>
                          <a:latin typeface="Arial"/>
                          <a:ea typeface="Arial"/>
                          <a:cs typeface="Arial"/>
                          <a:sym typeface="Arial"/>
                        </a:rPr>
                        <a:t> de </a:t>
                      </a:r>
                      <a:r>
                        <a:rPr lang="en-US" sz="1800" b="1" u="none" strike="noStrike" cap="none" dirty="0" err="1">
                          <a:solidFill>
                            <a:schemeClr val="accent2"/>
                          </a:solidFill>
                          <a:latin typeface="Arial"/>
                          <a:ea typeface="Arial"/>
                          <a:cs typeface="Arial"/>
                          <a:sym typeface="Arial"/>
                        </a:rPr>
                        <a:t>memoria</a:t>
                      </a:r>
                      <a:r>
                        <a:rPr lang="en-US" sz="1800" b="1" u="none" strike="noStrike" cap="none" dirty="0">
                          <a:solidFill>
                            <a:schemeClr val="accent2"/>
                          </a:solidFill>
                          <a:latin typeface="Arial"/>
                          <a:ea typeface="Arial"/>
                          <a:cs typeface="Arial"/>
                          <a:sym typeface="Arial"/>
                        </a:rPr>
                        <a:t> (</a:t>
                      </a:r>
                      <a:r>
                        <a:rPr lang="en-US" sz="1800" b="1" u="none" strike="noStrike" cap="none" dirty="0" err="1">
                          <a:solidFill>
                            <a:schemeClr val="accent2"/>
                          </a:solidFill>
                          <a:latin typeface="Arial"/>
                          <a:ea typeface="Arial"/>
                          <a:cs typeface="Arial"/>
                          <a:sym typeface="Arial"/>
                        </a:rPr>
                        <a:t>Kb</a:t>
                      </a:r>
                      <a:r>
                        <a:rPr lang="en-US" sz="1800" b="1" u="none" strike="noStrike" cap="none" dirty="0">
                          <a:solidFill>
                            <a:schemeClr val="accent2"/>
                          </a:solidFill>
                          <a:latin typeface="Arial"/>
                          <a:ea typeface="Arial"/>
                          <a:cs typeface="Arial"/>
                          <a:sym typeface="Arial"/>
                        </a:rPr>
                        <a:t>)</a:t>
                      </a:r>
                    </a:p>
                    <a:p>
                      <a:pPr marL="0" marR="0" lvl="0" indent="0" algn="ctr" rtl="0">
                        <a:lnSpc>
                          <a:spcPct val="100000"/>
                        </a:lnSpc>
                        <a:spcBef>
                          <a:spcPts val="0"/>
                        </a:spcBef>
                        <a:spcAft>
                          <a:spcPts val="0"/>
                        </a:spcAft>
                        <a:buClr>
                          <a:srgbClr val="000000"/>
                        </a:buClr>
                        <a:buSzPts val="1800"/>
                        <a:buFont typeface="Arial"/>
                        <a:buNone/>
                      </a:pPr>
                      <a:r>
                        <a:rPr lang="en-US" sz="1800" b="1" u="none" strike="noStrike" cap="none" dirty="0" err="1">
                          <a:solidFill>
                            <a:schemeClr val="accent2"/>
                          </a:solidFill>
                          <a:latin typeface="Arial"/>
                          <a:ea typeface="Arial"/>
                          <a:cs typeface="Arial"/>
                          <a:sym typeface="Arial"/>
                        </a:rPr>
                        <a:t>Prueba</a:t>
                      </a:r>
                      <a:r>
                        <a:rPr lang="en-US" sz="1800" b="1" u="none" strike="noStrike" cap="none" dirty="0">
                          <a:solidFill>
                            <a:schemeClr val="accent2"/>
                          </a:solidFill>
                          <a:latin typeface="Arial"/>
                          <a:ea typeface="Arial"/>
                          <a:cs typeface="Arial"/>
                          <a:sym typeface="Arial"/>
                        </a:rPr>
                        <a:t> 1</a:t>
                      </a:r>
                      <a:endParaRPr sz="1800" b="0" u="none" strike="noStrike" cap="none" dirty="0">
                        <a:solidFill>
                          <a:schemeClr val="accent2"/>
                        </a:solidFill>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dirty="0" err="1">
                          <a:solidFill>
                            <a:schemeClr val="accent2"/>
                          </a:solidFill>
                          <a:latin typeface="Arial"/>
                          <a:ea typeface="Arial"/>
                          <a:cs typeface="Arial"/>
                          <a:sym typeface="Arial"/>
                        </a:rPr>
                        <a:t>Tiempo</a:t>
                      </a:r>
                      <a:endParaRPr lang="en-US" sz="1800" b="1" u="none" strike="noStrike" cap="none" dirty="0">
                        <a:solidFill>
                          <a:schemeClr val="accent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u="none" strike="noStrike" cap="none" dirty="0">
                          <a:solidFill>
                            <a:schemeClr val="accent2"/>
                          </a:solidFill>
                          <a:latin typeface="Arial"/>
                          <a:ea typeface="Arial"/>
                          <a:cs typeface="Arial"/>
                          <a:sym typeface="Arial"/>
                        </a:rPr>
                        <a:t>(Seg)</a:t>
                      </a:r>
                    </a:p>
                    <a:p>
                      <a:pPr marL="0" marR="0" lvl="0" indent="0" algn="ctr" rtl="0">
                        <a:lnSpc>
                          <a:spcPct val="100000"/>
                        </a:lnSpc>
                        <a:spcBef>
                          <a:spcPts val="0"/>
                        </a:spcBef>
                        <a:spcAft>
                          <a:spcPts val="0"/>
                        </a:spcAft>
                        <a:buClr>
                          <a:srgbClr val="000000"/>
                        </a:buClr>
                        <a:buSzPts val="1800"/>
                        <a:buFont typeface="Arial"/>
                        <a:buNone/>
                      </a:pPr>
                      <a:r>
                        <a:rPr lang="en-US" sz="1800" b="1" u="none" strike="noStrike" cap="none" dirty="0" err="1">
                          <a:solidFill>
                            <a:schemeClr val="accent2"/>
                          </a:solidFill>
                          <a:latin typeface="Arial"/>
                          <a:ea typeface="Arial"/>
                          <a:cs typeface="Arial"/>
                          <a:sym typeface="Arial"/>
                        </a:rPr>
                        <a:t>Prueba</a:t>
                      </a:r>
                      <a:r>
                        <a:rPr lang="en-US" sz="1800" b="1" u="none" strike="noStrike" cap="none" dirty="0">
                          <a:solidFill>
                            <a:schemeClr val="accent2"/>
                          </a:solidFill>
                          <a:latin typeface="Arial"/>
                          <a:ea typeface="Arial"/>
                          <a:cs typeface="Arial"/>
                          <a:sym typeface="Arial"/>
                        </a:rPr>
                        <a:t> 1</a:t>
                      </a:r>
                      <a:endParaRPr sz="1800" b="0" u="none" strike="noStrike" cap="none" dirty="0">
                        <a:solidFill>
                          <a:schemeClr val="accent2"/>
                        </a:solidFill>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b="1" u="none" strike="noStrike" cap="none" dirty="0" err="1">
                          <a:solidFill>
                            <a:schemeClr val="accent4"/>
                          </a:solidFill>
                          <a:latin typeface="Arial"/>
                          <a:ea typeface="Arial"/>
                          <a:cs typeface="Arial"/>
                          <a:sym typeface="Arial"/>
                        </a:rPr>
                        <a:t>Consumo</a:t>
                      </a:r>
                      <a:r>
                        <a:rPr lang="en-US" sz="1800" b="1" u="none" strike="noStrike" cap="none" dirty="0">
                          <a:solidFill>
                            <a:schemeClr val="accent4"/>
                          </a:solidFill>
                          <a:latin typeface="Arial"/>
                          <a:ea typeface="Arial"/>
                          <a:cs typeface="Arial"/>
                          <a:sym typeface="Arial"/>
                        </a:rPr>
                        <a:t> de </a:t>
                      </a:r>
                      <a:r>
                        <a:rPr lang="en-US" sz="1800" b="1" u="none" strike="noStrike" cap="none" dirty="0" err="1">
                          <a:solidFill>
                            <a:schemeClr val="accent4"/>
                          </a:solidFill>
                          <a:latin typeface="Arial"/>
                          <a:ea typeface="Arial"/>
                          <a:cs typeface="Arial"/>
                          <a:sym typeface="Arial"/>
                        </a:rPr>
                        <a:t>memoria</a:t>
                      </a:r>
                      <a:r>
                        <a:rPr lang="en-US" sz="1800" b="1" u="none" strike="noStrike" cap="none" dirty="0">
                          <a:solidFill>
                            <a:schemeClr val="accent4"/>
                          </a:solidFill>
                          <a:latin typeface="Arial"/>
                          <a:ea typeface="Arial"/>
                          <a:cs typeface="Arial"/>
                          <a:sym typeface="Arial"/>
                        </a:rPr>
                        <a:t> </a:t>
                      </a:r>
                    </a:p>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b="1" u="none" strike="noStrike" cap="none" dirty="0">
                          <a:solidFill>
                            <a:schemeClr val="accent4"/>
                          </a:solidFill>
                          <a:latin typeface="Arial"/>
                          <a:ea typeface="Arial"/>
                          <a:cs typeface="Arial"/>
                          <a:sym typeface="Arial"/>
                        </a:rPr>
                        <a:t>(</a:t>
                      </a:r>
                      <a:r>
                        <a:rPr lang="en-US" sz="1800" b="1" u="none" strike="noStrike" cap="none" dirty="0" err="1">
                          <a:solidFill>
                            <a:schemeClr val="accent4"/>
                          </a:solidFill>
                          <a:latin typeface="Arial"/>
                          <a:ea typeface="Arial"/>
                          <a:cs typeface="Arial"/>
                          <a:sym typeface="Arial"/>
                        </a:rPr>
                        <a:t>Kb</a:t>
                      </a:r>
                      <a:r>
                        <a:rPr lang="en-US" sz="1800" b="1" u="none" strike="noStrike" cap="none" dirty="0">
                          <a:solidFill>
                            <a:schemeClr val="accent4"/>
                          </a:solidFill>
                          <a:latin typeface="Arial"/>
                          <a:ea typeface="Arial"/>
                          <a:cs typeface="Arial"/>
                          <a:sym typeface="Arial"/>
                        </a:rPr>
                        <a:t>)</a:t>
                      </a:r>
                      <a:endParaRPr lang="en-US" sz="1800" b="0" u="none" strike="noStrike" cap="none" dirty="0">
                        <a:solidFill>
                          <a:schemeClr val="accent4"/>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s-CO" sz="1800" b="0" u="none" strike="noStrike" cap="none" dirty="0">
                          <a:solidFill>
                            <a:schemeClr val="accent4"/>
                          </a:solidFill>
                          <a:latin typeface="Arial"/>
                          <a:ea typeface="Arial"/>
                          <a:cs typeface="Arial"/>
                          <a:sym typeface="Arial"/>
                        </a:rPr>
                        <a:t>Prueba 2</a:t>
                      </a:r>
                      <a:endParaRPr sz="1800" b="0" u="none" strike="noStrike" cap="none" dirty="0">
                        <a:solidFill>
                          <a:schemeClr val="accent4"/>
                        </a:solidFill>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001E33"/>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b="1" u="none" strike="noStrike" cap="none" dirty="0" err="1">
                          <a:solidFill>
                            <a:schemeClr val="accent4"/>
                          </a:solidFill>
                          <a:latin typeface="Arial"/>
                          <a:ea typeface="Arial"/>
                          <a:cs typeface="Arial"/>
                          <a:sym typeface="Arial"/>
                        </a:rPr>
                        <a:t>Tiempo</a:t>
                      </a:r>
                      <a:endParaRPr lang="en-US" sz="1800" b="1" u="none" strike="noStrike" cap="none" dirty="0">
                        <a:solidFill>
                          <a:schemeClr val="accent4"/>
                        </a:solidFill>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b="1" u="none" strike="noStrike" cap="none" dirty="0">
                          <a:solidFill>
                            <a:schemeClr val="accent4"/>
                          </a:solidFill>
                          <a:latin typeface="Arial"/>
                          <a:ea typeface="Arial"/>
                          <a:cs typeface="Arial"/>
                          <a:sym typeface="Arial"/>
                        </a:rPr>
                        <a:t>(Seg)</a:t>
                      </a:r>
                      <a:endParaRPr lang="en-US" sz="1800" b="0" u="none" strike="noStrike" cap="none" dirty="0">
                        <a:solidFill>
                          <a:schemeClr val="accent4"/>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s-CO" sz="1800" b="0" u="none" strike="noStrike" cap="none" dirty="0">
                          <a:solidFill>
                            <a:schemeClr val="accent4"/>
                          </a:solidFill>
                          <a:latin typeface="Arial"/>
                          <a:ea typeface="Arial"/>
                          <a:cs typeface="Arial"/>
                          <a:sym typeface="Arial"/>
                        </a:rPr>
                        <a:t>Prueba 2</a:t>
                      </a:r>
                      <a:endParaRPr sz="1800" b="0" u="none" strike="noStrike" cap="none" dirty="0">
                        <a:solidFill>
                          <a:schemeClr val="accent4"/>
                        </a:solidFill>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001E33"/>
                    </a:solidFill>
                  </a:tcPr>
                </a:tc>
                <a:extLst>
                  <a:ext uri="{0D108BD9-81ED-4DB2-BD59-A6C34878D82A}">
                    <a16:rowId xmlns:a16="http://schemas.microsoft.com/office/drawing/2014/main" val="10000"/>
                  </a:ext>
                </a:extLst>
              </a:tr>
              <a:tr h="795168">
                <a:tc>
                  <a:txBody>
                    <a:bodyPr/>
                    <a:lstStyle/>
                    <a:p>
                      <a:pPr marL="0" marR="0" lvl="0" indent="0" algn="ctr" rtl="0">
                        <a:lnSpc>
                          <a:spcPct val="100000"/>
                        </a:lnSpc>
                        <a:spcBef>
                          <a:spcPts val="0"/>
                        </a:spcBef>
                        <a:spcAft>
                          <a:spcPts val="0"/>
                        </a:spcAft>
                        <a:buClr>
                          <a:srgbClr val="000000"/>
                        </a:buClr>
                        <a:buSzPts val="1800"/>
                        <a:buFont typeface="Arial"/>
                        <a:buNone/>
                      </a:pPr>
                      <a:r>
                        <a:rPr lang="es-ES" sz="1800" b="0" u="none" strike="noStrike" cap="none" baseline="0" dirty="0">
                          <a:solidFill>
                            <a:srgbClr val="FFFFFF"/>
                          </a:solidFill>
                          <a:latin typeface="Arial"/>
                          <a:ea typeface="Arial"/>
                          <a:cs typeface="Arial"/>
                          <a:sym typeface="Arial"/>
                        </a:rPr>
                        <a:t>Vecino más cercano</a:t>
                      </a:r>
                      <a:endParaRPr sz="1800" b="0" u="none" strike="noStrike" cap="none" dirty="0">
                        <a:latin typeface="Arial"/>
                        <a:ea typeface="Arial"/>
                        <a:cs typeface="Arial"/>
                        <a:sym typeface="Arial"/>
                      </a:endParaRPr>
                    </a:p>
                  </a:txBody>
                  <a:tcPr marL="90000" marR="9000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s-CO" sz="1800" b="0" u="none" strike="noStrike" cap="none" dirty="0">
                          <a:solidFill>
                            <a:schemeClr val="bg1"/>
                          </a:solidFill>
                          <a:latin typeface="Arial"/>
                          <a:ea typeface="Arial"/>
                          <a:cs typeface="Arial"/>
                          <a:sym typeface="Arial"/>
                        </a:rPr>
                        <a:t>100Kb</a:t>
                      </a:r>
                      <a:endParaRPr sz="1800" b="0" u="none" strike="noStrike" cap="none" dirty="0">
                        <a:solidFill>
                          <a:schemeClr val="bg1"/>
                        </a:solidFill>
                        <a:latin typeface="Arial"/>
                        <a:ea typeface="Arial"/>
                        <a:cs typeface="Arial"/>
                        <a:sym typeface="Arial"/>
                      </a:endParaRPr>
                    </a:p>
                  </a:txBody>
                  <a:tcPr marL="90000" marR="9000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s-CO" sz="1800" b="0" u="none" strike="noStrike" cap="none" dirty="0">
                          <a:solidFill>
                            <a:schemeClr val="bg1"/>
                          </a:solidFill>
                          <a:latin typeface="Arial"/>
                          <a:ea typeface="Arial"/>
                          <a:cs typeface="Arial"/>
                          <a:sym typeface="Arial"/>
                        </a:rPr>
                        <a:t>0.0738Seg</a:t>
                      </a:r>
                      <a:endParaRPr sz="1800" b="0" u="none" strike="noStrike" cap="none" dirty="0">
                        <a:solidFill>
                          <a:schemeClr val="bg1"/>
                        </a:solidFill>
                        <a:latin typeface="Arial"/>
                        <a:ea typeface="Arial"/>
                        <a:cs typeface="Arial"/>
                        <a:sym typeface="Arial"/>
                      </a:endParaRPr>
                    </a:p>
                  </a:txBody>
                  <a:tcPr marL="90000" marR="90000" marT="45725" marB="45725"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lang="en-US" sz="1800" b="0" u="none" strike="noStrike" cap="none" dirty="0">
                        <a:solidFill>
                          <a:schemeClr val="bg1"/>
                        </a:solidFill>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b="0" u="none" strike="noStrike" cap="none" dirty="0">
                          <a:solidFill>
                            <a:schemeClr val="bg1"/>
                          </a:solidFill>
                          <a:latin typeface="Arial"/>
                          <a:ea typeface="Arial"/>
                          <a:cs typeface="Arial"/>
                          <a:sym typeface="Arial"/>
                        </a:rPr>
                        <a:t>121Kb</a:t>
                      </a:r>
                    </a:p>
                    <a:p>
                      <a:pPr marL="0" marR="0" lvl="0" indent="0" algn="ctr" rtl="0">
                        <a:lnSpc>
                          <a:spcPct val="100000"/>
                        </a:lnSpc>
                        <a:spcBef>
                          <a:spcPts val="0"/>
                        </a:spcBef>
                        <a:spcAft>
                          <a:spcPts val="0"/>
                        </a:spcAft>
                        <a:buClr>
                          <a:srgbClr val="000000"/>
                        </a:buClr>
                        <a:buSzPts val="1800"/>
                        <a:buFont typeface="Arial"/>
                        <a:buNone/>
                      </a:pPr>
                      <a:endParaRPr sz="1800" b="0" u="none" strike="noStrike" cap="none" dirty="0">
                        <a:solidFill>
                          <a:schemeClr val="bg1"/>
                        </a:solidFill>
                        <a:latin typeface="Arial"/>
                        <a:ea typeface="Arial"/>
                        <a:cs typeface="Arial"/>
                        <a:sym typeface="Arial"/>
                      </a:endParaRPr>
                    </a:p>
                  </a:txBody>
                  <a:tcPr marL="90000" marR="90000" marT="45725" marB="45725"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001E33"/>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s-CO" sz="1800" b="0" u="none" strike="noStrike" cap="none" dirty="0">
                          <a:solidFill>
                            <a:schemeClr val="bg1"/>
                          </a:solidFill>
                          <a:latin typeface="Arial"/>
                          <a:ea typeface="Arial"/>
                          <a:cs typeface="Arial"/>
                          <a:sym typeface="Arial"/>
                        </a:rPr>
                        <a:t>0.1067Seg</a:t>
                      </a:r>
                      <a:endParaRPr sz="1800" b="0" u="none" strike="noStrike" cap="none" dirty="0">
                        <a:solidFill>
                          <a:schemeClr val="bg1"/>
                        </a:solidFill>
                        <a:latin typeface="Arial"/>
                        <a:ea typeface="Arial"/>
                        <a:cs typeface="Arial"/>
                        <a:sym typeface="Arial"/>
                      </a:endParaRPr>
                    </a:p>
                  </a:txBody>
                  <a:tcPr marL="90000" marR="9000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001E33"/>
                    </a:solidFill>
                  </a:tcPr>
                </a:tc>
                <a:extLst>
                  <a:ext uri="{0D108BD9-81ED-4DB2-BD59-A6C34878D82A}">
                    <a16:rowId xmlns:a16="http://schemas.microsoft.com/office/drawing/2014/main" val="10001"/>
                  </a:ext>
                </a:extLst>
              </a:tr>
              <a:tr h="1033715">
                <a:tc>
                  <a:txBody>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dirty="0">
                          <a:solidFill>
                            <a:schemeClr val="bg1"/>
                          </a:solidFill>
                          <a:effectLst/>
                          <a:latin typeface="Arial"/>
                          <a:ea typeface="Arial"/>
                          <a:cs typeface="Arial"/>
                          <a:sym typeface="Arial"/>
                        </a:rPr>
                        <a:t>LZ77</a:t>
                      </a:r>
                      <a:endParaRPr sz="1800" b="0" u="none" strike="noStrike" cap="none" dirty="0">
                        <a:solidFill>
                          <a:schemeClr val="bg1"/>
                        </a:solidFill>
                        <a:latin typeface="Arial"/>
                        <a:ea typeface="Arial"/>
                        <a:cs typeface="Arial"/>
                        <a:sym typeface="Arial"/>
                      </a:endParaRPr>
                    </a:p>
                  </a:txBody>
                  <a:tcPr marL="90000" marR="9000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s-CO" sz="1800" b="0" u="none" strike="noStrike" cap="none" dirty="0">
                          <a:solidFill>
                            <a:schemeClr val="bg1"/>
                          </a:solidFill>
                          <a:latin typeface="Arial"/>
                          <a:ea typeface="Arial"/>
                          <a:cs typeface="Arial"/>
                          <a:sym typeface="Arial"/>
                        </a:rPr>
                        <a:t>400Kb</a:t>
                      </a:r>
                      <a:endParaRPr sz="1800" b="0" u="none" strike="noStrike" cap="none" dirty="0">
                        <a:solidFill>
                          <a:schemeClr val="bg1"/>
                        </a:solidFill>
                        <a:latin typeface="Arial"/>
                        <a:ea typeface="Arial"/>
                        <a:cs typeface="Arial"/>
                        <a:sym typeface="Arial"/>
                      </a:endParaRPr>
                    </a:p>
                  </a:txBody>
                  <a:tcPr marL="90000" marR="9000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s-CO" sz="1800" b="0" u="none" strike="noStrike" cap="none" dirty="0">
                          <a:solidFill>
                            <a:schemeClr val="bg1"/>
                          </a:solidFill>
                          <a:latin typeface="Arial"/>
                          <a:ea typeface="Arial"/>
                          <a:cs typeface="Arial"/>
                          <a:sym typeface="Arial"/>
                        </a:rPr>
                        <a:t>12.765Seg</a:t>
                      </a:r>
                      <a:endParaRPr sz="1800" b="0" u="none" strike="noStrike" cap="none" dirty="0">
                        <a:solidFill>
                          <a:schemeClr val="bg1"/>
                        </a:solidFill>
                        <a:latin typeface="Arial"/>
                        <a:ea typeface="Arial"/>
                        <a:cs typeface="Arial"/>
                        <a:sym typeface="Arial"/>
                      </a:endParaRPr>
                    </a:p>
                  </a:txBody>
                  <a:tcPr marL="90000" marR="90000" marT="45725" marB="45725"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b="0" u="none" strike="noStrike" cap="none" dirty="0">
                          <a:solidFill>
                            <a:schemeClr val="bg1"/>
                          </a:solidFill>
                          <a:latin typeface="Arial"/>
                          <a:ea typeface="Arial"/>
                          <a:cs typeface="Arial"/>
                          <a:sym typeface="Arial"/>
                        </a:rPr>
                        <a:t>481Kb</a:t>
                      </a:r>
                    </a:p>
                    <a:p>
                      <a:pPr marL="0" marR="0" lvl="0" indent="0" algn="ctr" rtl="0">
                        <a:lnSpc>
                          <a:spcPct val="100000"/>
                        </a:lnSpc>
                        <a:spcBef>
                          <a:spcPts val="0"/>
                        </a:spcBef>
                        <a:spcAft>
                          <a:spcPts val="0"/>
                        </a:spcAft>
                        <a:buClr>
                          <a:srgbClr val="000000"/>
                        </a:buClr>
                        <a:buSzPts val="1800"/>
                        <a:buFont typeface="Arial"/>
                        <a:buNone/>
                      </a:pPr>
                      <a:endParaRPr sz="1800" b="0" u="none" strike="noStrike" cap="none" dirty="0">
                        <a:solidFill>
                          <a:schemeClr val="bg1"/>
                        </a:solidFill>
                        <a:latin typeface="Arial"/>
                        <a:ea typeface="Arial"/>
                        <a:cs typeface="Arial"/>
                        <a:sym typeface="Arial"/>
                      </a:endParaRPr>
                    </a:p>
                  </a:txBody>
                  <a:tcPr marL="90000" marR="90000" marT="45725" marB="45725"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s-CO" sz="1800" b="0" u="none" strike="noStrike" cap="none" dirty="0">
                          <a:solidFill>
                            <a:schemeClr val="bg1"/>
                          </a:solidFill>
                          <a:latin typeface="Arial"/>
                          <a:ea typeface="Arial"/>
                          <a:cs typeface="Arial"/>
                          <a:sym typeface="Arial"/>
                        </a:rPr>
                        <a:t>21.309Seg</a:t>
                      </a:r>
                      <a:endParaRPr sz="1800" b="0" u="none" strike="noStrike" cap="none" dirty="0">
                        <a:solidFill>
                          <a:schemeClr val="bg1"/>
                        </a:solidFill>
                        <a:latin typeface="Arial"/>
                        <a:ea typeface="Arial"/>
                        <a:cs typeface="Arial"/>
                        <a:sym typeface="Arial"/>
                      </a:endParaRPr>
                    </a:p>
                  </a:txBody>
                  <a:tcPr marL="90000" marR="9000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pic>
        <p:nvPicPr>
          <p:cNvPr id="403" name="Google Shape;403;gadd317ae2b_0_201"/>
          <p:cNvPicPr preferRelativeResize="0"/>
          <p:nvPr/>
        </p:nvPicPr>
        <p:blipFill rotWithShape="1">
          <a:blip r:embed="rId3">
            <a:alphaModFix/>
          </a:blip>
          <a:srcRect/>
          <a:stretch/>
        </p:blipFill>
        <p:spPr>
          <a:xfrm>
            <a:off x="-4077" y="0"/>
            <a:ext cx="12196077" cy="6855841"/>
          </a:xfrm>
          <a:prstGeom prst="rect">
            <a:avLst/>
          </a:prstGeom>
          <a:noFill/>
          <a:ln>
            <a:noFill/>
          </a:ln>
        </p:spPr>
      </p:pic>
      <p:sp>
        <p:nvSpPr>
          <p:cNvPr id="404" name="Google Shape;404;gadd317ae2b_0_201"/>
          <p:cNvSpPr/>
          <p:nvPr/>
        </p:nvSpPr>
        <p:spPr>
          <a:xfrm>
            <a:off x="265329" y="376925"/>
            <a:ext cx="58833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Tasa de compresión </a:t>
            </a:r>
            <a:r>
              <a:rPr lang="en-US" sz="2200" b="1">
                <a:solidFill>
                  <a:srgbClr val="FFFFFF"/>
                </a:solidFill>
              </a:rPr>
              <a:t>promedio</a:t>
            </a:r>
            <a:endParaRPr sz="2200" b="0" i="0" u="none" strike="noStrike" cap="none">
              <a:solidFill>
                <a:srgbClr val="000000"/>
              </a:solidFill>
              <a:latin typeface="Arial"/>
              <a:ea typeface="Arial"/>
              <a:cs typeface="Arial"/>
              <a:sym typeface="Arial"/>
            </a:endParaRPr>
          </a:p>
        </p:txBody>
      </p:sp>
      <p:sp>
        <p:nvSpPr>
          <p:cNvPr id="405" name="Google Shape;405;gadd317ae2b_0_201"/>
          <p:cNvSpPr/>
          <p:nvPr/>
        </p:nvSpPr>
        <p:spPr>
          <a:xfrm>
            <a:off x="1041840" y="4096920"/>
            <a:ext cx="5027400" cy="942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1E33"/>
                </a:solidFill>
                <a:latin typeface="Arial"/>
                <a:ea typeface="Arial"/>
                <a:cs typeface="Arial"/>
                <a:sym typeface="Arial"/>
              </a:rPr>
              <a:t>De </a:t>
            </a:r>
            <a:r>
              <a:rPr lang="en-US" sz="1400" b="0" i="0" u="none" strike="noStrike" cap="none" dirty="0" err="1">
                <a:solidFill>
                  <a:srgbClr val="001E33"/>
                </a:solidFill>
                <a:latin typeface="Arial"/>
                <a:ea typeface="Arial"/>
                <a:cs typeface="Arial"/>
                <a:sym typeface="Arial"/>
              </a:rPr>
              <a:t>acuerdo</a:t>
            </a:r>
            <a:r>
              <a:rPr lang="en-US" sz="1400" b="0" i="0" u="none" strike="noStrike" cap="none" dirty="0">
                <a:solidFill>
                  <a:srgbClr val="001E33"/>
                </a:solidFill>
                <a:latin typeface="Arial"/>
                <a:ea typeface="Arial"/>
                <a:cs typeface="Arial"/>
                <a:sym typeface="Arial"/>
              </a:rPr>
              <a:t> con </a:t>
            </a:r>
            <a:r>
              <a:rPr lang="en-US" sz="1400" b="0" i="0" u="none" strike="noStrike" cap="none" dirty="0" err="1">
                <a:solidFill>
                  <a:srgbClr val="001E33"/>
                </a:solidFill>
                <a:latin typeface="Arial"/>
                <a:ea typeface="Arial"/>
                <a:cs typeface="Arial"/>
                <a:sym typeface="Arial"/>
              </a:rPr>
              <a:t>el</a:t>
            </a:r>
            <a:r>
              <a:rPr lang="en-US" sz="1400" b="0" i="0" u="none" strike="noStrike" cap="none" dirty="0">
                <a:solidFill>
                  <a:srgbClr val="001E33"/>
                </a:solidFill>
                <a:latin typeface="Arial"/>
                <a:ea typeface="Arial"/>
                <a:cs typeface="Arial"/>
                <a:sym typeface="Arial"/>
              </a:rPr>
              <a:t> </a:t>
            </a:r>
            <a:r>
              <a:rPr lang="en-US" sz="1400" b="0" i="0" u="none" strike="noStrike" cap="none" dirty="0" err="1">
                <a:solidFill>
                  <a:srgbClr val="001E33"/>
                </a:solidFill>
                <a:latin typeface="Arial"/>
                <a:ea typeface="Arial"/>
                <a:cs typeface="Arial"/>
                <a:sym typeface="Arial"/>
              </a:rPr>
              <a:t>análisis</a:t>
            </a:r>
            <a:r>
              <a:rPr lang="en-US" sz="1400" b="0" i="0" u="none" strike="noStrike" cap="none" dirty="0">
                <a:solidFill>
                  <a:srgbClr val="001E33"/>
                </a:solidFill>
                <a:latin typeface="Arial"/>
                <a:ea typeface="Arial"/>
                <a:cs typeface="Arial"/>
                <a:sym typeface="Arial"/>
              </a:rPr>
              <a:t> </a:t>
            </a:r>
            <a:r>
              <a:rPr lang="en-US" sz="1400" b="0" i="0" u="none" strike="noStrike" cap="none" dirty="0" err="1">
                <a:solidFill>
                  <a:srgbClr val="001E33"/>
                </a:solidFill>
                <a:latin typeface="Arial"/>
                <a:ea typeface="Arial"/>
                <a:cs typeface="Arial"/>
                <a:sym typeface="Arial"/>
              </a:rPr>
              <a:t>realizado</a:t>
            </a:r>
            <a:r>
              <a:rPr lang="en-US" sz="1400" b="0" i="0" u="none" strike="noStrike" cap="none" dirty="0">
                <a:solidFill>
                  <a:srgbClr val="001E33"/>
                </a:solidFill>
                <a:latin typeface="Arial"/>
                <a:ea typeface="Arial"/>
                <a:cs typeface="Arial"/>
                <a:sym typeface="Arial"/>
              </a:rPr>
              <a:t> </a:t>
            </a:r>
            <a:r>
              <a:rPr lang="en-US" sz="1400" b="0" i="0" u="none" strike="noStrike" cap="none" dirty="0" err="1">
                <a:solidFill>
                  <a:srgbClr val="001E33"/>
                </a:solidFill>
                <a:latin typeface="Arial"/>
                <a:ea typeface="Arial"/>
                <a:cs typeface="Arial"/>
                <a:sym typeface="Arial"/>
              </a:rPr>
              <a:t>en</a:t>
            </a:r>
            <a:r>
              <a:rPr lang="en-US" sz="1400" b="0" i="0" u="none" strike="noStrike" cap="none" dirty="0">
                <a:solidFill>
                  <a:srgbClr val="001E33"/>
                </a:solidFill>
                <a:latin typeface="Arial"/>
                <a:ea typeface="Arial"/>
                <a:cs typeface="Arial"/>
                <a:sym typeface="Arial"/>
              </a:rPr>
              <a:t> </a:t>
            </a:r>
            <a:r>
              <a:rPr lang="en-US" sz="1400" b="0" i="0" u="none" strike="noStrike" cap="none" dirty="0" err="1">
                <a:solidFill>
                  <a:srgbClr val="001E33"/>
                </a:solidFill>
                <a:latin typeface="Arial"/>
                <a:ea typeface="Arial"/>
                <a:cs typeface="Arial"/>
                <a:sym typeface="Arial"/>
              </a:rPr>
              <a:t>el</a:t>
            </a:r>
            <a:r>
              <a:rPr lang="en-US" sz="1400" b="0" i="0" u="none" strike="noStrike" cap="none" dirty="0">
                <a:solidFill>
                  <a:srgbClr val="001E33"/>
                </a:solidFill>
                <a:latin typeface="Arial"/>
                <a:ea typeface="Arial"/>
                <a:cs typeface="Arial"/>
                <a:sym typeface="Arial"/>
              </a:rPr>
              <a:t> </a:t>
            </a:r>
            <a:r>
              <a:rPr lang="en-US" sz="1400" b="0" i="0" u="none" strike="noStrike" cap="none" dirty="0" err="1">
                <a:solidFill>
                  <a:srgbClr val="001E33"/>
                </a:solidFill>
                <a:latin typeface="Arial"/>
                <a:ea typeface="Arial"/>
                <a:cs typeface="Arial"/>
                <a:sym typeface="Arial"/>
              </a:rPr>
              <a:t>momento</a:t>
            </a:r>
            <a:r>
              <a:rPr lang="en-US" sz="1400" b="0" i="0" u="none" strike="noStrike" cap="none" dirty="0">
                <a:solidFill>
                  <a:srgbClr val="001E33"/>
                </a:solidFill>
                <a:latin typeface="Arial"/>
                <a:ea typeface="Arial"/>
                <a:cs typeface="Arial"/>
                <a:sym typeface="Arial"/>
              </a:rPr>
              <a:t> de la </a:t>
            </a:r>
            <a:r>
              <a:rPr lang="en-US" sz="1400" b="0" i="0" u="none" strike="noStrike" cap="none" dirty="0" err="1">
                <a:solidFill>
                  <a:srgbClr val="001E33"/>
                </a:solidFill>
                <a:latin typeface="Arial"/>
                <a:ea typeface="Arial"/>
                <a:cs typeface="Arial"/>
                <a:sym typeface="Arial"/>
              </a:rPr>
              <a:t>compresión</a:t>
            </a:r>
            <a:r>
              <a:rPr lang="en-US" sz="1400" b="0" i="0" u="none" strike="noStrike" cap="none" dirty="0">
                <a:solidFill>
                  <a:srgbClr val="001E33"/>
                </a:solidFill>
                <a:latin typeface="Arial"/>
                <a:ea typeface="Arial"/>
                <a:cs typeface="Arial"/>
                <a:sym typeface="Arial"/>
              </a:rPr>
              <a:t> de las </a:t>
            </a:r>
            <a:r>
              <a:rPr lang="en-US" sz="1400" b="0" i="0" u="none" strike="noStrike" cap="none" dirty="0" err="1">
                <a:solidFill>
                  <a:srgbClr val="001E33"/>
                </a:solidFill>
                <a:latin typeface="Arial"/>
                <a:ea typeface="Arial"/>
                <a:cs typeface="Arial"/>
                <a:sym typeface="Arial"/>
              </a:rPr>
              <a:t>imagenes</a:t>
            </a:r>
            <a:r>
              <a:rPr lang="en-US" dirty="0">
                <a:solidFill>
                  <a:srgbClr val="001E33"/>
                </a:solidFill>
              </a:rPr>
              <a:t>, </a:t>
            </a:r>
            <a:r>
              <a:rPr lang="en-US" dirty="0" err="1">
                <a:solidFill>
                  <a:srgbClr val="001E33"/>
                </a:solidFill>
              </a:rPr>
              <a:t>podemos</a:t>
            </a:r>
            <a:r>
              <a:rPr lang="en-US" dirty="0">
                <a:solidFill>
                  <a:srgbClr val="001E33"/>
                </a:solidFill>
              </a:rPr>
              <a:t> </a:t>
            </a:r>
            <a:r>
              <a:rPr lang="en-US" dirty="0" err="1">
                <a:solidFill>
                  <a:srgbClr val="001E33"/>
                </a:solidFill>
              </a:rPr>
              <a:t>ver</a:t>
            </a:r>
            <a:r>
              <a:rPr lang="en-US" dirty="0">
                <a:solidFill>
                  <a:srgbClr val="001E33"/>
                </a:solidFill>
              </a:rPr>
              <a:t> un patron de </a:t>
            </a:r>
            <a:r>
              <a:rPr lang="en-US" dirty="0" err="1">
                <a:solidFill>
                  <a:srgbClr val="001E33"/>
                </a:solidFill>
              </a:rPr>
              <a:t>compresión</a:t>
            </a:r>
            <a:r>
              <a:rPr lang="en-US" dirty="0">
                <a:solidFill>
                  <a:srgbClr val="001E33"/>
                </a:solidFill>
              </a:rPr>
              <a:t> de 4 : 1, o sea, </a:t>
            </a:r>
            <a:r>
              <a:rPr lang="en-US" dirty="0" err="1">
                <a:solidFill>
                  <a:srgbClr val="001E33"/>
                </a:solidFill>
              </a:rPr>
              <a:t>si</a:t>
            </a:r>
            <a:r>
              <a:rPr lang="en-US" dirty="0">
                <a:solidFill>
                  <a:srgbClr val="001E33"/>
                </a:solidFill>
              </a:rPr>
              <a:t> la imagen original </a:t>
            </a:r>
            <a:r>
              <a:rPr lang="en-US" dirty="0" err="1">
                <a:solidFill>
                  <a:srgbClr val="001E33"/>
                </a:solidFill>
              </a:rPr>
              <a:t>tenía</a:t>
            </a:r>
            <a:r>
              <a:rPr lang="en-US" dirty="0">
                <a:solidFill>
                  <a:srgbClr val="001E33"/>
                </a:solidFill>
              </a:rPr>
              <a:t> 400KB, la imagen </a:t>
            </a:r>
            <a:r>
              <a:rPr lang="en-US" dirty="0" err="1">
                <a:solidFill>
                  <a:srgbClr val="001E33"/>
                </a:solidFill>
              </a:rPr>
              <a:t>comprimida</a:t>
            </a:r>
            <a:r>
              <a:rPr lang="en-US" dirty="0">
                <a:solidFill>
                  <a:srgbClr val="001E33"/>
                </a:solidFill>
              </a:rPr>
              <a:t> se </a:t>
            </a:r>
            <a:r>
              <a:rPr lang="en-US" dirty="0" err="1">
                <a:solidFill>
                  <a:srgbClr val="001E33"/>
                </a:solidFill>
              </a:rPr>
              <a:t>reduciría</a:t>
            </a:r>
            <a:r>
              <a:rPr lang="en-US" dirty="0">
                <a:solidFill>
                  <a:srgbClr val="001E33"/>
                </a:solidFill>
              </a:rPr>
              <a:t> a tan solo 100KB.</a:t>
            </a:r>
            <a:endParaRPr sz="1400" b="0" i="0" u="none" strike="noStrike" cap="none" dirty="0">
              <a:solidFill>
                <a:srgbClr val="000000"/>
              </a:solidFill>
              <a:latin typeface="Arial"/>
              <a:ea typeface="Arial"/>
              <a:cs typeface="Arial"/>
              <a:sym typeface="Arial"/>
            </a:endParaRPr>
          </a:p>
        </p:txBody>
      </p:sp>
      <p:sp>
        <p:nvSpPr>
          <p:cNvPr id="407" name="Google Shape;407;gadd317ae2b_0_201"/>
          <p:cNvSpPr/>
          <p:nvPr/>
        </p:nvSpPr>
        <p:spPr>
          <a:xfrm>
            <a:off x="4149080" y="70200"/>
            <a:ext cx="2402700" cy="3027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accent2"/>
              </a:solidFill>
              <a:latin typeface="Arial"/>
              <a:ea typeface="Arial"/>
              <a:cs typeface="Arial"/>
              <a:sym typeface="Arial"/>
            </a:endParaRPr>
          </a:p>
        </p:txBody>
      </p:sp>
      <p:graphicFrame>
        <p:nvGraphicFramePr>
          <p:cNvPr id="413" name="Google Shape;413;gadd317ae2b_0_201"/>
          <p:cNvGraphicFramePr/>
          <p:nvPr>
            <p:extLst>
              <p:ext uri="{D42A27DB-BD31-4B8C-83A1-F6EECF244321}">
                <p14:modId xmlns:p14="http://schemas.microsoft.com/office/powerpoint/2010/main" val="2657920703"/>
              </p:ext>
            </p:extLst>
          </p:nvPr>
        </p:nvGraphicFramePr>
        <p:xfrm>
          <a:off x="1081320" y="1880040"/>
          <a:ext cx="3752125" cy="2159650"/>
        </p:xfrm>
        <a:graphic>
          <a:graphicData uri="http://schemas.openxmlformats.org/drawingml/2006/table">
            <a:tbl>
              <a:tblPr>
                <a:noFill/>
                <a:tableStyleId>{AC289BA7-0477-4DA3-BF64-564EF7BB6FF7}</a:tableStyleId>
              </a:tblPr>
              <a:tblGrid>
                <a:gridCol w="2037900">
                  <a:extLst>
                    <a:ext uri="{9D8B030D-6E8A-4147-A177-3AD203B41FA5}">
                      <a16:colId xmlns:a16="http://schemas.microsoft.com/office/drawing/2014/main" val="20000"/>
                    </a:ext>
                  </a:extLst>
                </a:gridCol>
                <a:gridCol w="1714225">
                  <a:extLst>
                    <a:ext uri="{9D8B030D-6E8A-4147-A177-3AD203B41FA5}">
                      <a16:colId xmlns:a16="http://schemas.microsoft.com/office/drawing/2014/main" val="20001"/>
                    </a:ext>
                  </a:extLst>
                </a:gridCol>
              </a:tblGrid>
              <a:tr h="71965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a:solidFill>
                            <a:srgbClr val="001E33"/>
                          </a:solidFill>
                        </a:rPr>
                        <a:t>Tasa</a:t>
                      </a:r>
                      <a:r>
                        <a:rPr lang="en-US" sz="1800" b="1" u="none" strike="noStrike" cap="none">
                          <a:solidFill>
                            <a:srgbClr val="001E33"/>
                          </a:solidFill>
                        </a:rPr>
                        <a:t> de compresión</a:t>
                      </a:r>
                      <a:endParaRPr sz="18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7196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001E33"/>
                          </a:solidFill>
                        </a:rPr>
                        <a:t>Ganado sano</a:t>
                      </a:r>
                      <a:endParaRPr sz="18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solidFill>
                            <a:srgbClr val="001E33"/>
                          </a:solidFill>
                        </a:rPr>
                        <a:t>4 : 1</a:t>
                      </a:r>
                      <a:endParaRPr sz="1800" b="0" u="none" strike="noStrike" cap="none" dirty="0">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7203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001E33"/>
                          </a:solidFill>
                        </a:rPr>
                        <a:t>El ganado enfermo</a:t>
                      </a:r>
                      <a:endParaRPr sz="18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solidFill>
                            <a:srgbClr val="001E33"/>
                          </a:solidFill>
                        </a:rPr>
                        <a:t>4 : 1</a:t>
                      </a:r>
                      <a:endParaRPr sz="1800" b="0" u="none" strike="noStrike" cap="none" dirty="0">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bl>
          </a:graphicData>
        </a:graphic>
      </p:graphicFrame>
      <p:pic>
        <p:nvPicPr>
          <p:cNvPr id="2" name="Imagen 1">
            <a:extLst>
              <a:ext uri="{FF2B5EF4-FFF2-40B4-BE49-F238E27FC236}">
                <a16:creationId xmlns:a16="http://schemas.microsoft.com/office/drawing/2014/main" id="{825EE0BE-7210-43FB-B616-256FA24D0C43}"/>
              </a:ext>
            </a:extLst>
          </p:cNvPr>
          <p:cNvPicPr>
            <a:picLocks noChangeAspect="1"/>
          </p:cNvPicPr>
          <p:nvPr/>
        </p:nvPicPr>
        <p:blipFill>
          <a:blip r:embed="rId4"/>
          <a:stretch>
            <a:fillRect/>
          </a:stretch>
        </p:blipFill>
        <p:spPr>
          <a:xfrm>
            <a:off x="6074679" y="1471428"/>
            <a:ext cx="5300877" cy="337489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645</TotalTime>
  <Words>414</Words>
  <Application>Microsoft Office PowerPoint</Application>
  <PresentationFormat>Panorámica</PresentationFormat>
  <Paragraphs>73</Paragraphs>
  <Slides>10</Slides>
  <Notes>10</Notes>
  <HiddenSlides>0</HiddenSlides>
  <MMClips>0</MMClips>
  <ScaleCrop>false</ScaleCrop>
  <HeadingPairs>
    <vt:vector size="6" baseType="variant">
      <vt:variant>
        <vt:lpstr>Fuentes usadas</vt:lpstr>
      </vt:variant>
      <vt:variant>
        <vt:i4>3</vt:i4>
      </vt:variant>
      <vt:variant>
        <vt:lpstr>Tema</vt:lpstr>
      </vt:variant>
      <vt:variant>
        <vt:i4>3</vt:i4>
      </vt:variant>
      <vt:variant>
        <vt:lpstr>Títulos de diapositiva</vt:lpstr>
      </vt:variant>
      <vt:variant>
        <vt:i4>10</vt:i4>
      </vt:variant>
    </vt:vector>
  </HeadingPairs>
  <TitlesOfParts>
    <vt:vector size="16" baseType="lpstr">
      <vt:lpstr>Arial</vt:lpstr>
      <vt:lpstr>Calibri</vt:lpstr>
      <vt:lpstr>Times New Roman</vt:lpstr>
      <vt:lpstr>Office Theme</vt:lpstr>
      <vt:lpstr>Office Theme</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DeepL Translator</dc:creator>
  <cp:lastModifiedBy>Mauricio David Correa Hernandez</cp:lastModifiedBy>
  <cp:revision>15</cp:revision>
  <dcterms:created xsi:type="dcterms:W3CDTF">2020-06-26T14:36:07Z</dcterms:created>
  <dcterms:modified xsi:type="dcterms:W3CDTF">2021-11-19T01:27:25Z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