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1" r:id="rId2"/>
    <p:sldMasterId id="2147483674" r:id="rId3"/>
  </p:sldMasterIdLst>
  <p:notesMasterIdLst>
    <p:notesMasterId r:id="rId17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7772400" cy="10058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1" roundtripDataSignature="AMtx7mjHzTg+goWcQk8fO5It0l+0ng5KH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C289BA7-0477-4DA3-BF64-564EF7BB6FF7}">
  <a:tblStyle styleId="{AC289BA7-0477-4DA3-BF64-564EF7BB6FF7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3" Type="http://schemas.openxmlformats.org/officeDocument/2006/relationships/slideMaster" Target="slideMasters/slideMaster3.xml"/><Relationship Id="rId21" Type="http://customschemas.google.com/relationships/presentationmetadata" Target="metadata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7" name="Google Shape;1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7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20" name="Google Shape;42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8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42" name="Google Shape;44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10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61" name="Google Shape;46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add317ae2b_0_117:notes"/>
          <p:cNvSpPr txBox="1">
            <a:spLocks noGrp="1"/>
          </p:cNvSpPr>
          <p:nvPr>
            <p:ph type="body" idx="1"/>
          </p:nvPr>
        </p:nvSpPr>
        <p:spPr>
          <a:xfrm>
            <a:off x="777240" y="4777740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2600" tIns="102600" rIns="102600" bIns="1026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/>
          </a:p>
        </p:txBody>
      </p:sp>
      <p:sp>
        <p:nvSpPr>
          <p:cNvPr id="482" name="Google Shape;482;gadd317ae2b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5" y="754380"/>
            <a:ext cx="51819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7" name="Google Shape;1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6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7" name="Google Shape;22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add317ae2b_0_27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76" name="Google Shape;276;gadd317ae2b_0_2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9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19" name="Google Shape;31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add317ae2b_0_1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40" name="Google Shape;340;gadd317ae2b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9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0" name="Google Shape;36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9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81" name="Google Shape;38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add317ae2b_0_20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01" name="Google Shape;401;gadd317ae2b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9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4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9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4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49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5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50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50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50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51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5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51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51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51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51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51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30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1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3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2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2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4"/>
          <p:cNvSpPr txBox="1">
            <a:spLocks noGrp="1"/>
          </p:cNvSpPr>
          <p:nvPr>
            <p:ph type="subTitle" idx="1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5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5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35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6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3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6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6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7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3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37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37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8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3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38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9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3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39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39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39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4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40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40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40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40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40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add317ae2b_0_1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gadd317ae2b_0_13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9" name="Google Shape;119;gadd317ae2b_0_1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gadd317ae2b_0_1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gadd317ae2b_0_1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add317ae2b_0_12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gadd317ae2b_0_12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25" name="Google Shape;125;gadd317ae2b_0_1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gadd317ae2b_0_1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gadd317ae2b_0_1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add317ae2b_0_14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gadd317ae2b_0_14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31" name="Google Shape;131;gadd317ae2b_0_1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gadd317ae2b_0_1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gadd317ae2b_0_14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add317ae2b_0_14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gadd317ae2b_0_14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7" name="Google Shape;137;gadd317ae2b_0_14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8" name="Google Shape;138;gadd317ae2b_0_14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gadd317ae2b_0_14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gadd317ae2b_0_14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add317ae2b_0_15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gadd317ae2b_0_15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4" name="Google Shape;144;gadd317ae2b_0_15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5" name="Google Shape;145;gadd317ae2b_0_15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6" name="Google Shape;146;gadd317ae2b_0_15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7" name="Google Shape;147;gadd317ae2b_0_15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gadd317ae2b_0_15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gadd317ae2b_0_15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2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add317ae2b_0_16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gadd317ae2b_0_16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gadd317ae2b_0_16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gadd317ae2b_0_16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add317ae2b_0_16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gadd317ae2b_0_16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gadd317ae2b_0_16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add317ae2b_0_17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gadd317ae2b_0_17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62" name="Google Shape;162;gadd317ae2b_0_17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63" name="Google Shape;163;gadd317ae2b_0_17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gadd317ae2b_0_17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gadd317ae2b_0_17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add317ae2b_0_17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gadd317ae2b_0_17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9" name="Google Shape;169;gadd317ae2b_0_17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70" name="Google Shape;170;gadd317ae2b_0_17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gadd317ae2b_0_17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gadd317ae2b_0_17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add317ae2b_0_18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gadd317ae2b_0_186"/>
          <p:cNvSpPr txBox="1">
            <a:spLocks noGrp="1"/>
          </p:cNvSpPr>
          <p:nvPr>
            <p:ph type="body" idx="1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6" name="Google Shape;176;gadd317ae2b_0_18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gadd317ae2b_0_18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gadd317ae2b_0_18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add317ae2b_0_192"/>
          <p:cNvSpPr txBox="1">
            <a:spLocks noGrp="1"/>
          </p:cNvSpPr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gadd317ae2b_0_192"/>
          <p:cNvSpPr txBox="1">
            <a:spLocks noGrp="1"/>
          </p:cNvSpPr>
          <p:nvPr>
            <p:ph type="body" idx="1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2" name="Google Shape;182;gadd317ae2b_0_19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gadd317ae2b_0_19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gadd317ae2b_0_19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3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4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5"/>
          <p:cNvSpPr txBox="1">
            <a:spLocks noGrp="1"/>
          </p:cNvSpPr>
          <p:nvPr>
            <p:ph type="subTitle" idx="1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6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6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6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7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7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7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8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8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48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3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3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3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" name="Google Shape;10;p1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add317ae2b_0_1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" name="Google Shape;112;gadd317ae2b_0_1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3" name="Google Shape;113;gadd317ae2b_0_1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4" name="Google Shape;114;gadd317ae2b_0_1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5" name="Google Shape;115;gadd317ae2b_0_1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3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4.png"/><Relationship Id="rId4" Type="http://schemas.openxmlformats.org/officeDocument/2006/relationships/hyperlink" Target="https://l.facebook.com/l.php?u=https://arxiv.org/abs/1611.04156&amp;h=IAQFlqjZK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3.png"/><Relationship Id="rId4" Type="http://schemas.openxmlformats.org/officeDocument/2006/relationships/image" Target="../media/image1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5.jp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1" descr="Cómo sería un mundo sin ganadería industrial? | Igualdad Animal México"/>
          <p:cNvPicPr preferRelativeResize="0"/>
          <p:nvPr/>
        </p:nvPicPr>
        <p:blipFill rotWithShape="1">
          <a:blip r:embed="rId3">
            <a:alphaModFix/>
          </a:blip>
          <a:srcRect l="39100" r="1572"/>
          <a:stretch/>
        </p:blipFill>
        <p:spPr>
          <a:xfrm>
            <a:off x="-51120" y="-8640"/>
            <a:ext cx="12254040" cy="688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1"/>
          <p:cNvSpPr/>
          <p:nvPr/>
        </p:nvSpPr>
        <p:spPr>
          <a:xfrm>
            <a:off x="1624860" y="-23400"/>
            <a:ext cx="10580400" cy="6881400"/>
          </a:xfrm>
          <a:prstGeom prst="rect">
            <a:avLst/>
          </a:prstGeom>
          <a:gradFill>
            <a:gsLst>
              <a:gs pos="0">
                <a:srgbClr val="FFFFFF"/>
              </a:gs>
              <a:gs pos="49000">
                <a:srgbClr val="FFFFFF"/>
              </a:gs>
              <a:gs pos="100000">
                <a:srgbClr val="FFFFFF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1" name="Google Shape;191;p1"/>
          <p:cNvPicPr preferRelativeResize="0"/>
          <p:nvPr/>
        </p:nvPicPr>
        <p:blipFill rotWithShape="1">
          <a:blip r:embed="rId4">
            <a:alphaModFix/>
          </a:blip>
          <a:srcRect t="78334"/>
          <a:stretch/>
        </p:blipFill>
        <p:spPr>
          <a:xfrm>
            <a:off x="14760" y="5390280"/>
            <a:ext cx="12192840" cy="148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1"/>
          <p:cNvSpPr txBox="1"/>
          <p:nvPr/>
        </p:nvSpPr>
        <p:spPr>
          <a:xfrm>
            <a:off x="5556600" y="2250000"/>
            <a:ext cx="6145920" cy="1633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ES" sz="4400" b="0" i="0">
                <a:solidFill>
                  <a:schemeClr val="tx1"/>
                </a:solidFill>
                <a:effectLst/>
                <a:latin typeface="+mj-lt"/>
              </a:rPr>
              <a:t>Análisis de ganadería de precisión aplicando compresión de imágenes. </a:t>
            </a:r>
            <a:endParaRPr lang="es-CO" sz="4400" b="0" i="0" dirty="0">
              <a:solidFill>
                <a:schemeClr val="tx1"/>
              </a:solidFill>
              <a:effectLst/>
              <a:latin typeface="+mj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2" name="Google Shape;422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423" name="Google Shape;423;p7"/>
          <p:cNvSpPr/>
          <p:nvPr/>
        </p:nvSpPr>
        <p:spPr>
          <a:xfrm>
            <a:off x="265329" y="376925"/>
            <a:ext cx="49029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Métricas de evaluación de la clasificación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7"/>
          <p:cNvSpPr/>
          <p:nvPr/>
        </p:nvSpPr>
        <p:spPr>
          <a:xfrm rot="10800000" flipH="1">
            <a:off x="3363000" y="242350"/>
            <a:ext cx="929340" cy="3159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25" name="Google Shape;425;p7"/>
          <p:cNvSpPr/>
          <p:nvPr/>
        </p:nvSpPr>
        <p:spPr>
          <a:xfrm>
            <a:off x="3813480" y="1080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Conserva este título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7"/>
          <p:cNvSpPr/>
          <p:nvPr/>
        </p:nvSpPr>
        <p:spPr>
          <a:xfrm>
            <a:off x="5168149" y="914400"/>
            <a:ext cx="38016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Usar figuras vectorizadas para 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explicar el algoritmo las métricas de evaluación, para que no se pixelen como las </a:t>
            </a:r>
            <a:r>
              <a:rPr lang="en-US" i="1">
                <a:solidFill>
                  <a:schemeClr val="accent2"/>
                </a:solidFill>
              </a:rPr>
              <a:t>mías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7"/>
          <p:cNvSpPr/>
          <p:nvPr/>
        </p:nvSpPr>
        <p:spPr>
          <a:xfrm rot="10800000" flipH="1">
            <a:off x="4251800" y="1171444"/>
            <a:ext cx="914220" cy="75384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pic>
        <p:nvPicPr>
          <p:cNvPr id="428" name="Google Shape;428;p7"/>
          <p:cNvPicPr preferRelativeResize="0"/>
          <p:nvPr/>
        </p:nvPicPr>
        <p:blipFill rotWithShape="1">
          <a:blip r:embed="rId4">
            <a:alphaModFix/>
          </a:blip>
          <a:srcRect b="32939"/>
          <a:stretch/>
        </p:blipFill>
        <p:spPr>
          <a:xfrm>
            <a:off x="507240" y="1517040"/>
            <a:ext cx="3331440" cy="405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Google Shape;429;p7"/>
          <p:cNvPicPr preferRelativeResize="0"/>
          <p:nvPr/>
        </p:nvPicPr>
        <p:blipFill rotWithShape="1">
          <a:blip r:embed="rId4">
            <a:alphaModFix/>
          </a:blip>
          <a:srcRect t="66366"/>
          <a:stretch/>
        </p:blipFill>
        <p:spPr>
          <a:xfrm>
            <a:off x="4480560" y="2263320"/>
            <a:ext cx="3331440" cy="2032560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7"/>
          <p:cNvSpPr/>
          <p:nvPr/>
        </p:nvSpPr>
        <p:spPr>
          <a:xfrm>
            <a:off x="8888615" y="3407925"/>
            <a:ext cx="22842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Explica la precisión también...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Crear un gráfico</a:t>
            </a:r>
            <a:br>
              <a:rPr lang="en-US"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usandola notación propuesta</a:t>
            </a:r>
            <a:br>
              <a:rPr lang="en-US"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en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7"/>
          <p:cNvSpPr/>
          <p:nvPr/>
        </p:nvSpPr>
        <p:spPr>
          <a:xfrm>
            <a:off x="5020920" y="4786920"/>
            <a:ext cx="293256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Si es posible, evitar las ecuaciones para conceptos simples que pueden ser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explicados a través de diagramas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7"/>
          <p:cNvSpPr/>
          <p:nvPr/>
        </p:nvSpPr>
        <p:spPr>
          <a:xfrm>
            <a:off x="4900301" y="4195047"/>
            <a:ext cx="541836" cy="5886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33" name="Google Shape;433;p7"/>
          <p:cNvSpPr/>
          <p:nvPr/>
        </p:nvSpPr>
        <p:spPr>
          <a:xfrm flipH="1">
            <a:off x="11588105" y="852350"/>
            <a:ext cx="306396" cy="75384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34" name="Google Shape;434;p7"/>
          <p:cNvSpPr/>
          <p:nvPr/>
        </p:nvSpPr>
        <p:spPr>
          <a:xfrm>
            <a:off x="9326880" y="119124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Usa estos...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Colores para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Sus cifras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7"/>
          <p:cNvSpPr/>
          <p:nvPr/>
        </p:nvSpPr>
        <p:spPr>
          <a:xfrm>
            <a:off x="8229600" y="124200"/>
            <a:ext cx="211464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Completa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el tercer entregable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7"/>
          <p:cNvSpPr/>
          <p:nvPr/>
        </p:nvSpPr>
        <p:spPr>
          <a:xfrm>
            <a:off x="7594848" y="2920850"/>
            <a:ext cx="1293786" cy="5886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37" name="Google Shape;437;p7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use el color rojo en las diapositivas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7"/>
          <p:cNvSpPr/>
          <p:nvPr/>
        </p:nvSpPr>
        <p:spPr>
          <a:xfrm>
            <a:off x="1744320" y="6006120"/>
            <a:ext cx="29325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i="1">
                <a:solidFill>
                  <a:schemeClr val="accent2"/>
                </a:solidFill>
              </a:rPr>
              <a:t>Traducir todas </a:t>
            </a:r>
            <a:br>
              <a:rPr lang="en-US" i="1">
                <a:solidFill>
                  <a:schemeClr val="accent2"/>
                </a:solidFill>
              </a:rPr>
            </a:br>
            <a:r>
              <a:rPr lang="en-US" i="1">
                <a:solidFill>
                  <a:schemeClr val="accent2"/>
                </a:solidFill>
              </a:rPr>
              <a:t>estas gráficas a</a:t>
            </a:r>
            <a:br>
              <a:rPr lang="en-US" i="1">
                <a:solidFill>
                  <a:schemeClr val="accent2"/>
                </a:solidFill>
              </a:rPr>
            </a:br>
            <a:r>
              <a:rPr lang="en-US" i="1">
                <a:solidFill>
                  <a:schemeClr val="accent2"/>
                </a:solidFill>
              </a:rPr>
              <a:t>español, por favor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7"/>
          <p:cNvSpPr/>
          <p:nvPr/>
        </p:nvSpPr>
        <p:spPr>
          <a:xfrm>
            <a:off x="2538101" y="5261847"/>
            <a:ext cx="541836" cy="5886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4" name="Google Shape;444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p8"/>
          <p:cNvSpPr/>
          <p:nvPr/>
        </p:nvSpPr>
        <p:spPr>
          <a:xfrm>
            <a:off x="265325" y="376925"/>
            <a:ext cx="62826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Métricas de evaluación de la clasificación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8"/>
          <p:cNvSpPr/>
          <p:nvPr/>
        </p:nvSpPr>
        <p:spPr>
          <a:xfrm rot="10800000" flipH="1">
            <a:off x="4000675" y="226522"/>
            <a:ext cx="768258" cy="9369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47" name="Google Shape;447;p8"/>
          <p:cNvSpPr/>
          <p:nvPr/>
        </p:nvSpPr>
        <p:spPr>
          <a:xfrm>
            <a:off x="4297680" y="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Conserva este título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8"/>
          <p:cNvSpPr/>
          <p:nvPr/>
        </p:nvSpPr>
        <p:spPr>
          <a:xfrm>
            <a:off x="5168160" y="83820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Crear la tabla en Powerpoint. No copie las capturas de pantalla pixeladas del informe técnico, por favor.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8"/>
          <p:cNvSpPr/>
          <p:nvPr/>
        </p:nvSpPr>
        <p:spPr>
          <a:xfrm>
            <a:off x="8034840" y="5069280"/>
            <a:ext cx="29325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Incluir una imagen en HD relacionada con el problema de la salud animal en la </a:t>
            </a:r>
            <a:r>
              <a:rPr lang="en-US" i="1">
                <a:solidFill>
                  <a:schemeClr val="accent2"/>
                </a:solidFill>
              </a:rPr>
              <a:t>ganadería</a:t>
            </a: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de precisión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50" name="Google Shape;450;p8"/>
          <p:cNvGraphicFramePr/>
          <p:nvPr/>
        </p:nvGraphicFramePr>
        <p:xfrm>
          <a:off x="395520" y="15752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{AC289BA7-0477-4DA3-BF64-564EF7BB6FF7}</a:tableStyleId>
              </a:tblPr>
              <a:tblGrid>
                <a:gridCol w="205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4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7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9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accent2"/>
                          </a:solidFill>
                        </a:rPr>
                        <a:t>Prueba del </a:t>
                      </a:r>
                      <a:r>
                        <a:rPr lang="en-US" sz="1800" b="1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conjunto de datos (</a:t>
                      </a:r>
                      <a:r>
                        <a:rPr lang="en-US" sz="1800" b="1" u="none" strike="noStrike" cap="none">
                          <a:solidFill>
                            <a:schemeClr val="accent2"/>
                          </a:solidFill>
                        </a:rPr>
                        <a:t>imágenes originales)</a:t>
                      </a:r>
                      <a:endParaRPr sz="1800" b="0" u="none" strike="noStrike" cap="none">
                        <a:solidFill>
                          <a:schemeClr val="accent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accent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Prueba del conjunto de datos (imágenes comprimidas)</a:t>
                      </a:r>
                      <a:endParaRPr sz="1800" b="0" u="none" strike="noStrike" cap="none">
                        <a:solidFill>
                          <a:schemeClr val="accent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9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>
                          <a:solidFill>
                            <a:srgbClr val="FFFFFF"/>
                          </a:solidFill>
                        </a:rPr>
                        <a:t>Exactitud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</a:t>
                      </a:r>
                      <a:r>
                        <a:rPr lang="en-US" sz="1800" u="none" strike="noStrike" cap="none">
                          <a:solidFill>
                            <a:srgbClr val="FFFFFF"/>
                          </a:solidFill>
                        </a:rPr>
                        <a:t>3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</a:t>
                      </a:r>
                      <a:r>
                        <a:rPr lang="en-US" sz="1800" u="none" strike="noStrike" cap="none">
                          <a:solidFill>
                            <a:srgbClr val="FFFFFF"/>
                          </a:solidFill>
                        </a:rPr>
                        <a:t>2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Precisión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</a:t>
                      </a:r>
                      <a:r>
                        <a:rPr lang="en-US" sz="1800" u="none" strike="noStrike" cap="none">
                          <a:solidFill>
                            <a:srgbClr val="FFFFFF"/>
                          </a:solidFill>
                        </a:rPr>
                        <a:t>25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</a:t>
                      </a:r>
                      <a:r>
                        <a:rPr lang="en-US" sz="1800" u="none" strike="noStrike" cap="none">
                          <a:solidFill>
                            <a:srgbClr val="FFFFFF"/>
                          </a:solidFill>
                        </a:rPr>
                        <a:t>21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0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>
                          <a:solidFill>
                            <a:srgbClr val="FFFFFF"/>
                          </a:solidFill>
                        </a:rPr>
                        <a:t>Sensibilidad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</a:t>
                      </a:r>
                      <a:r>
                        <a:rPr lang="en-US" sz="1800" u="none" strike="noStrike" cap="none">
                          <a:solidFill>
                            <a:srgbClr val="FFFFFF"/>
                          </a:solidFill>
                        </a:rPr>
                        <a:t>12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0.11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51" name="Google Shape;451;p8"/>
          <p:cNvSpPr/>
          <p:nvPr/>
        </p:nvSpPr>
        <p:spPr>
          <a:xfrm>
            <a:off x="957375" y="4969675"/>
            <a:ext cx="51822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Métricas de evaluación usando un conjunto de datos de </a:t>
            </a:r>
            <a:r>
              <a:rPr lang="en-US">
                <a:solidFill>
                  <a:srgbClr val="001E33"/>
                </a:solidFill>
              </a:rPr>
              <a:t>validación</a:t>
            </a: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de imágenes de ?? ganado sano y ?? ganado enfermo. Las imágenes comprimidas se obtuvieron con el algoritmo ??? (Por favor, complete con su algoritmo)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8"/>
          <p:cNvSpPr/>
          <p:nvPr/>
        </p:nvSpPr>
        <p:spPr>
          <a:xfrm>
            <a:off x="4221480" y="614208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Explica las tablas en tu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propias palabras...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8"/>
          <p:cNvSpPr/>
          <p:nvPr/>
        </p:nvSpPr>
        <p:spPr>
          <a:xfrm>
            <a:off x="3916671" y="6019800"/>
            <a:ext cx="763560" cy="42481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54" name="Google Shape;454;p8"/>
          <p:cNvSpPr/>
          <p:nvPr/>
        </p:nvSpPr>
        <p:spPr>
          <a:xfrm>
            <a:off x="8229600" y="124200"/>
            <a:ext cx="211464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Completa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el tercer entregable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5" name="Google Shape;455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41900" y="1946350"/>
            <a:ext cx="4726200" cy="3145875"/>
          </a:xfrm>
          <a:prstGeom prst="rect">
            <a:avLst/>
          </a:prstGeom>
          <a:noFill/>
          <a:ln>
            <a:noFill/>
          </a:ln>
        </p:spPr>
      </p:pic>
      <p:sp>
        <p:nvSpPr>
          <p:cNvPr id="456" name="Google Shape;456;p8"/>
          <p:cNvSpPr/>
          <p:nvPr/>
        </p:nvSpPr>
        <p:spPr>
          <a:xfrm>
            <a:off x="7685653" y="4729675"/>
            <a:ext cx="298296" cy="64033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57" name="Google Shape;457;p8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use el color rojo en las diapositivas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8"/>
          <p:cNvSpPr/>
          <p:nvPr/>
        </p:nvSpPr>
        <p:spPr>
          <a:xfrm rot="10800000" flipH="1">
            <a:off x="4397725" y="1095250"/>
            <a:ext cx="768258" cy="64033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3" name="Google Shape;463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464" name="Google Shape;464;p10"/>
          <p:cNvSpPr/>
          <p:nvPr/>
        </p:nvSpPr>
        <p:spPr>
          <a:xfrm>
            <a:off x="265320" y="376920"/>
            <a:ext cx="540216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Informe aceptado en arXiv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10"/>
          <p:cNvSpPr/>
          <p:nvPr/>
        </p:nvSpPr>
        <p:spPr>
          <a:xfrm rot="10800000" flipH="1">
            <a:off x="4321521" y="468155"/>
            <a:ext cx="945756" cy="8391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66" name="Google Shape;466;p10"/>
          <p:cNvSpPr/>
          <p:nvPr/>
        </p:nvSpPr>
        <p:spPr>
          <a:xfrm>
            <a:off x="4819320" y="3366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Conserva este título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p10"/>
          <p:cNvSpPr/>
          <p:nvPr/>
        </p:nvSpPr>
        <p:spPr>
          <a:xfrm>
            <a:off x="2623800" y="2393280"/>
            <a:ext cx="34254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Incluya la cita del informe</a:t>
            </a:r>
            <a:br>
              <a:rPr lang="en-US"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en arXiv y link. Alternativamente, use OSF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p10"/>
          <p:cNvSpPr/>
          <p:nvPr/>
        </p:nvSpPr>
        <p:spPr>
          <a:xfrm rot="10800000" flipH="1">
            <a:off x="2011673" y="2541343"/>
            <a:ext cx="618840" cy="48951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69" name="Google Shape;469;p10"/>
          <p:cNvSpPr/>
          <p:nvPr/>
        </p:nvSpPr>
        <p:spPr>
          <a:xfrm>
            <a:off x="418325" y="3107875"/>
            <a:ext cx="6427500" cy="9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C. Patiño-Forero, M. Agudelo-Toro y M. Toro. </a:t>
            </a:r>
            <a:r>
              <a:rPr lang="en-US" sz="1800">
                <a:solidFill>
                  <a:srgbClr val="001E33"/>
                </a:solidFill>
              </a:rPr>
              <a:t>Planning system for deliveries in Medellín</a:t>
            </a:r>
            <a:r>
              <a:rPr lang="en-US" sz="18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. ArXiv e-prints, noviembre de 2016. Disponible en: </a:t>
            </a:r>
            <a:r>
              <a:rPr lang="en-US" sz="1800" b="0" i="0" u="sng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https://arxiv.org/abs/1611.04156</a:t>
            </a:r>
            <a:endParaRPr sz="18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70" name="Google Shape;470;p10"/>
          <p:cNvGrpSpPr/>
          <p:nvPr/>
        </p:nvGrpSpPr>
        <p:grpSpPr>
          <a:xfrm>
            <a:off x="7021800" y="894960"/>
            <a:ext cx="4570560" cy="4965480"/>
            <a:chOff x="7021800" y="894960"/>
            <a:chExt cx="4570560" cy="4965480"/>
          </a:xfrm>
        </p:grpSpPr>
        <p:pic>
          <p:nvPicPr>
            <p:cNvPr id="471" name="Google Shape;471;p10"/>
            <p:cNvPicPr preferRelativeResize="0"/>
            <p:nvPr/>
          </p:nvPicPr>
          <p:blipFill rotWithShape="1">
            <a:blip r:embed="rId5">
              <a:alphaModFix/>
            </a:blip>
            <a:srcRect l="2991" t="4621" r="11001" b="22951"/>
            <a:stretch/>
          </p:blipFill>
          <p:spPr>
            <a:xfrm>
              <a:off x="7021800" y="894960"/>
              <a:ext cx="4553640" cy="49654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72" name="Google Shape;472;p10"/>
            <p:cNvSpPr/>
            <p:nvPr/>
          </p:nvSpPr>
          <p:spPr>
            <a:xfrm>
              <a:off x="10022400" y="1443600"/>
              <a:ext cx="1569960" cy="456120"/>
            </a:xfrm>
            <a:prstGeom prst="rect">
              <a:avLst/>
            </a:prstGeom>
            <a:solidFill>
              <a:srgbClr val="B31B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10"/>
            <p:cNvSpPr/>
            <p:nvPr/>
          </p:nvSpPr>
          <p:spPr>
            <a:xfrm>
              <a:off x="10022400" y="950400"/>
              <a:ext cx="1569960" cy="400680"/>
            </a:xfrm>
            <a:prstGeom prst="rect">
              <a:avLst/>
            </a:prstGeom>
            <a:solidFill>
              <a:srgbClr val="2222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4" name="Google Shape;474;p10"/>
          <p:cNvSpPr/>
          <p:nvPr/>
        </p:nvSpPr>
        <p:spPr>
          <a:xfrm flipH="1">
            <a:off x="6491136" y="4195057"/>
            <a:ext cx="530658" cy="83305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75" name="Google Shape;475;p10"/>
          <p:cNvSpPr/>
          <p:nvPr/>
        </p:nvSpPr>
        <p:spPr>
          <a:xfrm>
            <a:off x="4747320" y="5061960"/>
            <a:ext cx="293256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i="1">
                <a:solidFill>
                  <a:schemeClr val="accent2"/>
                </a:solidFill>
              </a:rPr>
              <a:t>Incluya</a:t>
            </a: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un</a:t>
            </a:r>
            <a:r>
              <a:rPr lang="en-US" i="1">
                <a:solidFill>
                  <a:schemeClr val="accent2"/>
                </a:solidFill>
              </a:rPr>
              <a:t>a</a:t>
            </a:r>
            <a:br>
              <a:rPr lang="en-US"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captura de pantalla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10"/>
          <p:cNvSpPr/>
          <p:nvPr/>
        </p:nvSpPr>
        <p:spPr>
          <a:xfrm>
            <a:off x="8229600" y="124200"/>
            <a:ext cx="211464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Completa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el tercer entregable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p10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use el color rojo en las diapositivas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p10"/>
          <p:cNvSpPr/>
          <p:nvPr/>
        </p:nvSpPr>
        <p:spPr>
          <a:xfrm flipH="1">
            <a:off x="7253136" y="5414257"/>
            <a:ext cx="530658" cy="83305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79" name="Google Shape;479;p10"/>
          <p:cNvSpPr/>
          <p:nvPr/>
        </p:nvSpPr>
        <p:spPr>
          <a:xfrm>
            <a:off x="5509320" y="628116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Incluya al profesor y al </a:t>
            </a:r>
            <a:r>
              <a:rPr lang="en-US" i="1">
                <a:solidFill>
                  <a:schemeClr val="accent2"/>
                </a:solidFill>
              </a:rPr>
              <a:t>monitor</a:t>
            </a: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, por favor.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4" name="Google Shape;484;gadd317ae2b_0_117" descr="Cómo sería un mundo sin ganadería industrial? | Igualdad Animal México"/>
          <p:cNvPicPr preferRelativeResize="0"/>
          <p:nvPr/>
        </p:nvPicPr>
        <p:blipFill rotWithShape="1">
          <a:blip r:embed="rId3">
            <a:alphaModFix/>
          </a:blip>
          <a:srcRect l="39094" r="1571"/>
          <a:stretch/>
        </p:blipFill>
        <p:spPr>
          <a:xfrm>
            <a:off x="-51118" y="-8709"/>
            <a:ext cx="12254544" cy="6881854"/>
          </a:xfrm>
          <a:prstGeom prst="rect">
            <a:avLst/>
          </a:prstGeom>
          <a:noFill/>
          <a:ln>
            <a:noFill/>
          </a:ln>
        </p:spPr>
      </p:pic>
      <p:sp>
        <p:nvSpPr>
          <p:cNvPr id="485" name="Google Shape;485;gadd317ae2b_0_117"/>
          <p:cNvSpPr/>
          <p:nvPr/>
        </p:nvSpPr>
        <p:spPr>
          <a:xfrm>
            <a:off x="-53831" y="-8709"/>
            <a:ext cx="12254399" cy="68667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35000">
                <a:schemeClr val="lt1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60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GRACIAS!</a:t>
            </a:r>
            <a:r>
              <a:rPr lang="en-US" sz="6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6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gadd317ae2b_0_117"/>
          <p:cNvSpPr txBox="1"/>
          <p:nvPr/>
        </p:nvSpPr>
        <p:spPr>
          <a:xfrm>
            <a:off x="5046225" y="4020625"/>
            <a:ext cx="69456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Apoyado por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Los dos primeros autores son apoyados por una beca Sapiencia financiada por el municipio de Medellín. Todos los autores quieren agradecer a la Vicerrectoría de Descubrimiento y Creación, de la Universidad EAFIT, por su apoyo en esta investigación.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7" name="Google Shape;487;gadd317ae2b_0_117"/>
          <p:cNvSpPr/>
          <p:nvPr/>
        </p:nvSpPr>
        <p:spPr>
          <a:xfrm>
            <a:off x="3546885" y="2762675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Por favor, no olvide los reconocimientos a su beca (si tiene una)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gadd317ae2b_0_117"/>
          <p:cNvSpPr/>
          <p:nvPr/>
        </p:nvSpPr>
        <p:spPr>
          <a:xfrm rot="10800000">
            <a:off x="6002780" y="3403875"/>
            <a:ext cx="324270" cy="84304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89" name="Google Shape;489;gadd317ae2b_0_117"/>
          <p:cNvSpPr/>
          <p:nvPr/>
        </p:nvSpPr>
        <p:spPr>
          <a:xfrm>
            <a:off x="5249940" y="102434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use el color rojo en las diapositivas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"/>
          <p:cNvSpPr/>
          <p:nvPr/>
        </p:nvSpPr>
        <p:spPr>
          <a:xfrm>
            <a:off x="265328" y="376925"/>
            <a:ext cx="43758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Presentación del equipo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3" name="Google Shape;203;p2"/>
          <p:cNvGrpSpPr/>
          <p:nvPr/>
        </p:nvGrpSpPr>
        <p:grpSpPr>
          <a:xfrm>
            <a:off x="9052560" y="1645920"/>
            <a:ext cx="2833920" cy="2742480"/>
            <a:chOff x="9052560" y="1645920"/>
            <a:chExt cx="2833920" cy="2742480"/>
          </a:xfrm>
        </p:grpSpPr>
        <p:pic>
          <p:nvPicPr>
            <p:cNvPr id="204" name="Google Shape;204;p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219240" y="1757160"/>
              <a:ext cx="2507760" cy="24868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5" name="Google Shape;205;p2"/>
            <p:cNvSpPr/>
            <p:nvPr/>
          </p:nvSpPr>
          <p:spPr>
            <a:xfrm>
              <a:off x="9052560" y="1645920"/>
              <a:ext cx="2833920" cy="2742480"/>
            </a:xfrm>
            <a:custGeom>
              <a:avLst/>
              <a:gdLst/>
              <a:ahLst/>
              <a:cxnLst/>
              <a:rect l="l" t="t" r="r" b="b"/>
              <a:pathLst>
                <a:path w="7875" h="7621" extrusionOk="0">
                  <a:moveTo>
                    <a:pt x="5464" y="1278"/>
                  </a:moveTo>
                  <a:cubicBezTo>
                    <a:pt x="4998" y="997"/>
                    <a:pt x="4541" y="870"/>
                    <a:pt x="4003" y="870"/>
                  </a:cubicBezTo>
                  <a:cubicBezTo>
                    <a:pt x="3465" y="870"/>
                    <a:pt x="3008" y="997"/>
                    <a:pt x="2542" y="1278"/>
                  </a:cubicBezTo>
                  <a:cubicBezTo>
                    <a:pt x="2076" y="1559"/>
                    <a:pt x="1742" y="1908"/>
                    <a:pt x="1473" y="2394"/>
                  </a:cubicBezTo>
                  <a:cubicBezTo>
                    <a:pt x="1204" y="2880"/>
                    <a:pt x="1082" y="3357"/>
                    <a:pt x="1082" y="3918"/>
                  </a:cubicBezTo>
                  <a:cubicBezTo>
                    <a:pt x="1082" y="4479"/>
                    <a:pt x="1204" y="4956"/>
                    <a:pt x="1473" y="5442"/>
                  </a:cubicBezTo>
                  <a:cubicBezTo>
                    <a:pt x="1742" y="5928"/>
                    <a:pt x="2076" y="6277"/>
                    <a:pt x="2542" y="6558"/>
                  </a:cubicBezTo>
                  <a:cubicBezTo>
                    <a:pt x="3008" y="6839"/>
                    <a:pt x="3465" y="6967"/>
                    <a:pt x="4003" y="6967"/>
                  </a:cubicBezTo>
                  <a:cubicBezTo>
                    <a:pt x="4541" y="6967"/>
                    <a:pt x="4998" y="6839"/>
                    <a:pt x="5464" y="6558"/>
                  </a:cubicBezTo>
                  <a:cubicBezTo>
                    <a:pt x="5930" y="6277"/>
                    <a:pt x="6264" y="5928"/>
                    <a:pt x="6533" y="5442"/>
                  </a:cubicBezTo>
                  <a:cubicBezTo>
                    <a:pt x="6802" y="4956"/>
                    <a:pt x="6925" y="4479"/>
                    <a:pt x="6925" y="3918"/>
                  </a:cubicBezTo>
                  <a:cubicBezTo>
                    <a:pt x="6925" y="3357"/>
                    <a:pt x="6802" y="2880"/>
                    <a:pt x="6533" y="2394"/>
                  </a:cubicBezTo>
                  <a:cubicBezTo>
                    <a:pt x="6264" y="1908"/>
                    <a:pt x="5930" y="1559"/>
                    <a:pt x="5464" y="1278"/>
                  </a:cubicBezTo>
                  <a:moveTo>
                    <a:pt x="0" y="7620"/>
                  </a:moveTo>
                  <a:lnTo>
                    <a:pt x="0" y="0"/>
                  </a:lnTo>
                  <a:lnTo>
                    <a:pt x="7874" y="0"/>
                  </a:lnTo>
                  <a:lnTo>
                    <a:pt x="7874" y="7620"/>
                  </a:lnTo>
                  <a:lnTo>
                    <a:pt x="0" y="762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6" name="Google Shape;206;p2"/>
          <p:cNvSpPr/>
          <p:nvPr/>
        </p:nvSpPr>
        <p:spPr>
          <a:xfrm>
            <a:off x="728640" y="1900800"/>
            <a:ext cx="2102040" cy="2193480"/>
          </a:xfrm>
          <a:prstGeom prst="ellipse">
            <a:avLst/>
          </a:prstGeom>
          <a:solidFill>
            <a:srgbClr val="00AA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2"/>
          <p:cNvSpPr/>
          <p:nvPr/>
        </p:nvSpPr>
        <p:spPr>
          <a:xfrm>
            <a:off x="3599280" y="1903680"/>
            <a:ext cx="2102040" cy="2193480"/>
          </a:xfrm>
          <a:prstGeom prst="ellipse">
            <a:avLst/>
          </a:prstGeom>
          <a:solidFill>
            <a:srgbClr val="00AA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2"/>
          <p:cNvSpPr/>
          <p:nvPr/>
        </p:nvSpPr>
        <p:spPr>
          <a:xfrm>
            <a:off x="9419040" y="4180680"/>
            <a:ext cx="2192760" cy="759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Mauricio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Toro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"/>
          <p:cNvSpPr/>
          <p:nvPr/>
        </p:nvSpPr>
        <p:spPr>
          <a:xfrm>
            <a:off x="3551040" y="4180680"/>
            <a:ext cx="2192760" cy="11065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Jose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dirty="0">
                <a:solidFill>
                  <a:srgbClr val="001E33"/>
                </a:solidFill>
              </a:rPr>
              <a:t>Muñoz</a:t>
            </a:r>
            <a:endParaRPr sz="2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"/>
          <p:cNvSpPr/>
          <p:nvPr/>
        </p:nvSpPr>
        <p:spPr>
          <a:xfrm>
            <a:off x="635040" y="4180680"/>
            <a:ext cx="2192760" cy="767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Mauricio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dirty="0">
                <a:solidFill>
                  <a:srgbClr val="001E33"/>
                </a:solidFill>
              </a:rPr>
              <a:t>Correa</a:t>
            </a:r>
            <a:endParaRPr sz="2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82880" y="6089760"/>
            <a:ext cx="621000" cy="6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"/>
          <p:cNvSpPr/>
          <p:nvPr/>
        </p:nvSpPr>
        <p:spPr>
          <a:xfrm>
            <a:off x="815040" y="6160680"/>
            <a:ext cx="6915240" cy="429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s-E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https://github.com/Josemr0420/ST0245-003</a:t>
            </a:r>
            <a:endParaRPr sz="2200" b="1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8" name="Google Shape;218;p2"/>
          <p:cNvGrpSpPr/>
          <p:nvPr/>
        </p:nvGrpSpPr>
        <p:grpSpPr>
          <a:xfrm>
            <a:off x="5895585" y="1674645"/>
            <a:ext cx="3383640" cy="2652120"/>
            <a:chOff x="1028310" y="1074420"/>
            <a:chExt cx="3383640" cy="2652120"/>
          </a:xfrm>
        </p:grpSpPr>
        <p:pic>
          <p:nvPicPr>
            <p:cNvPr id="219" name="Google Shape;219;p2"/>
            <p:cNvPicPr preferRelativeResize="0"/>
            <p:nvPr/>
          </p:nvPicPr>
          <p:blipFill rotWithShape="1">
            <a:blip r:embed="rId6">
              <a:alphaModFix/>
            </a:blip>
            <a:srcRect l="2186" t="17695" r="15575" b="26359"/>
            <a:stretch/>
          </p:blipFill>
          <p:spPr>
            <a:xfrm>
              <a:off x="1294925" y="1200950"/>
              <a:ext cx="2686053" cy="243649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0" name="Google Shape;220;p2"/>
            <p:cNvSpPr/>
            <p:nvPr/>
          </p:nvSpPr>
          <p:spPr>
            <a:xfrm>
              <a:off x="1028310" y="1074420"/>
              <a:ext cx="3383640" cy="2652120"/>
            </a:xfrm>
            <a:custGeom>
              <a:avLst/>
              <a:gdLst/>
              <a:ahLst/>
              <a:cxnLst/>
              <a:rect l="l" t="t" r="r" b="b"/>
              <a:pathLst>
                <a:path w="9399" h="7367" extrusionOk="0">
                  <a:moveTo>
                    <a:pt x="1777" y="3847"/>
                  </a:moveTo>
                  <a:lnTo>
                    <a:pt x="1776" y="3847"/>
                  </a:lnTo>
                  <a:lnTo>
                    <a:pt x="1780" y="4006"/>
                  </a:lnTo>
                  <a:lnTo>
                    <a:pt x="1792" y="4166"/>
                  </a:lnTo>
                  <a:lnTo>
                    <a:pt x="1812" y="4324"/>
                  </a:lnTo>
                  <a:lnTo>
                    <a:pt x="1840" y="4481"/>
                  </a:lnTo>
                  <a:lnTo>
                    <a:pt x="1876" y="4636"/>
                  </a:lnTo>
                  <a:lnTo>
                    <a:pt x="1919" y="4789"/>
                  </a:lnTo>
                  <a:lnTo>
                    <a:pt x="1970" y="4939"/>
                  </a:lnTo>
                  <a:lnTo>
                    <a:pt x="2029" y="5086"/>
                  </a:lnTo>
                  <a:lnTo>
                    <a:pt x="2095" y="5230"/>
                  </a:lnTo>
                  <a:lnTo>
                    <a:pt x="2168" y="5371"/>
                  </a:lnTo>
                  <a:lnTo>
                    <a:pt x="2248" y="5507"/>
                  </a:lnTo>
                  <a:lnTo>
                    <a:pt x="2334" y="5638"/>
                  </a:lnTo>
                  <a:lnTo>
                    <a:pt x="2427" y="5765"/>
                  </a:lnTo>
                  <a:lnTo>
                    <a:pt x="2527" y="5886"/>
                  </a:lnTo>
                  <a:lnTo>
                    <a:pt x="2632" y="6002"/>
                  </a:lnTo>
                  <a:lnTo>
                    <a:pt x="2743" y="6111"/>
                  </a:lnTo>
                  <a:lnTo>
                    <a:pt x="2859" y="6215"/>
                  </a:lnTo>
                  <a:lnTo>
                    <a:pt x="2980" y="6312"/>
                  </a:lnTo>
                  <a:lnTo>
                    <a:pt x="3106" y="6402"/>
                  </a:lnTo>
                  <a:lnTo>
                    <a:pt x="3237" y="6486"/>
                  </a:lnTo>
                  <a:lnTo>
                    <a:pt x="3371" y="6562"/>
                  </a:lnTo>
                  <a:lnTo>
                    <a:pt x="3509" y="6631"/>
                  </a:lnTo>
                  <a:lnTo>
                    <a:pt x="3650" y="6692"/>
                  </a:lnTo>
                  <a:lnTo>
                    <a:pt x="3795" y="6745"/>
                  </a:lnTo>
                  <a:lnTo>
                    <a:pt x="3941" y="6790"/>
                  </a:lnTo>
                  <a:lnTo>
                    <a:pt x="4090" y="6827"/>
                  </a:lnTo>
                  <a:lnTo>
                    <a:pt x="4240" y="6856"/>
                  </a:lnTo>
                  <a:lnTo>
                    <a:pt x="4392" y="6877"/>
                  </a:lnTo>
                  <a:lnTo>
                    <a:pt x="4544" y="6890"/>
                  </a:lnTo>
                  <a:lnTo>
                    <a:pt x="4697" y="6894"/>
                  </a:lnTo>
                  <a:lnTo>
                    <a:pt x="4697" y="6894"/>
                  </a:lnTo>
                  <a:lnTo>
                    <a:pt x="4850" y="6890"/>
                  </a:lnTo>
                  <a:lnTo>
                    <a:pt x="5002" y="6877"/>
                  </a:lnTo>
                  <a:lnTo>
                    <a:pt x="5154" y="6856"/>
                  </a:lnTo>
                  <a:lnTo>
                    <a:pt x="5304" y="6827"/>
                  </a:lnTo>
                  <a:lnTo>
                    <a:pt x="5453" y="6790"/>
                  </a:lnTo>
                  <a:lnTo>
                    <a:pt x="5599" y="6745"/>
                  </a:lnTo>
                  <a:lnTo>
                    <a:pt x="5744" y="6691"/>
                  </a:lnTo>
                  <a:lnTo>
                    <a:pt x="5885" y="6630"/>
                  </a:lnTo>
                  <a:lnTo>
                    <a:pt x="6023" y="6561"/>
                  </a:lnTo>
                  <a:lnTo>
                    <a:pt x="6157" y="6485"/>
                  </a:lnTo>
                  <a:lnTo>
                    <a:pt x="6287" y="6402"/>
                  </a:lnTo>
                  <a:lnTo>
                    <a:pt x="6413" y="6312"/>
                  </a:lnTo>
                  <a:lnTo>
                    <a:pt x="6535" y="6214"/>
                  </a:lnTo>
                  <a:lnTo>
                    <a:pt x="6651" y="6111"/>
                  </a:lnTo>
                  <a:lnTo>
                    <a:pt x="6762" y="6001"/>
                  </a:lnTo>
                  <a:lnTo>
                    <a:pt x="6867" y="5885"/>
                  </a:lnTo>
                  <a:lnTo>
                    <a:pt x="6966" y="5764"/>
                  </a:lnTo>
                  <a:lnTo>
                    <a:pt x="7059" y="5637"/>
                  </a:lnTo>
                  <a:lnTo>
                    <a:pt x="7146" y="5506"/>
                  </a:lnTo>
                  <a:lnTo>
                    <a:pt x="7226" y="5370"/>
                  </a:lnTo>
                  <a:lnTo>
                    <a:pt x="7299" y="5229"/>
                  </a:lnTo>
                  <a:lnTo>
                    <a:pt x="7365" y="5085"/>
                  </a:lnTo>
                  <a:lnTo>
                    <a:pt x="7423" y="4938"/>
                  </a:lnTo>
                  <a:lnTo>
                    <a:pt x="7474" y="4788"/>
                  </a:lnTo>
                  <a:lnTo>
                    <a:pt x="7518" y="4635"/>
                  </a:lnTo>
                  <a:lnTo>
                    <a:pt x="7553" y="4480"/>
                  </a:lnTo>
                  <a:lnTo>
                    <a:pt x="7581" y="4323"/>
                  </a:lnTo>
                  <a:lnTo>
                    <a:pt x="7601" y="4165"/>
                  </a:lnTo>
                  <a:lnTo>
                    <a:pt x="7613" y="4005"/>
                  </a:lnTo>
                  <a:lnTo>
                    <a:pt x="7617" y="3846"/>
                  </a:lnTo>
                  <a:lnTo>
                    <a:pt x="7617" y="3846"/>
                  </a:lnTo>
                  <a:lnTo>
                    <a:pt x="7613" y="3687"/>
                  </a:lnTo>
                  <a:lnTo>
                    <a:pt x="7601" y="3527"/>
                  </a:lnTo>
                  <a:lnTo>
                    <a:pt x="7581" y="3369"/>
                  </a:lnTo>
                  <a:lnTo>
                    <a:pt x="7553" y="3212"/>
                  </a:lnTo>
                  <a:lnTo>
                    <a:pt x="7517" y="3057"/>
                  </a:lnTo>
                  <a:lnTo>
                    <a:pt x="7474" y="2904"/>
                  </a:lnTo>
                  <a:lnTo>
                    <a:pt x="7423" y="2754"/>
                  </a:lnTo>
                  <a:lnTo>
                    <a:pt x="7364" y="2607"/>
                  </a:lnTo>
                  <a:lnTo>
                    <a:pt x="7298" y="2463"/>
                  </a:lnTo>
                  <a:lnTo>
                    <a:pt x="7225" y="2322"/>
                  </a:lnTo>
                  <a:lnTo>
                    <a:pt x="7146" y="2186"/>
                  </a:lnTo>
                  <a:lnTo>
                    <a:pt x="7059" y="2055"/>
                  </a:lnTo>
                  <a:lnTo>
                    <a:pt x="6966" y="1928"/>
                  </a:lnTo>
                  <a:lnTo>
                    <a:pt x="6867" y="1807"/>
                  </a:lnTo>
                  <a:lnTo>
                    <a:pt x="6761" y="1691"/>
                  </a:lnTo>
                  <a:lnTo>
                    <a:pt x="6651" y="1582"/>
                  </a:lnTo>
                  <a:lnTo>
                    <a:pt x="6534" y="1478"/>
                  </a:lnTo>
                  <a:lnTo>
                    <a:pt x="6413" y="1381"/>
                  </a:lnTo>
                  <a:lnTo>
                    <a:pt x="6287" y="1291"/>
                  </a:lnTo>
                  <a:lnTo>
                    <a:pt x="6157" y="1207"/>
                  </a:lnTo>
                  <a:lnTo>
                    <a:pt x="6022" y="1131"/>
                  </a:lnTo>
                  <a:lnTo>
                    <a:pt x="5884" y="1062"/>
                  </a:lnTo>
                  <a:lnTo>
                    <a:pt x="5743" y="1001"/>
                  </a:lnTo>
                  <a:lnTo>
                    <a:pt x="5599" y="948"/>
                  </a:lnTo>
                  <a:lnTo>
                    <a:pt x="5453" y="903"/>
                  </a:lnTo>
                  <a:lnTo>
                    <a:pt x="5304" y="866"/>
                  </a:lnTo>
                  <a:lnTo>
                    <a:pt x="5154" y="837"/>
                  </a:lnTo>
                  <a:lnTo>
                    <a:pt x="5002" y="816"/>
                  </a:lnTo>
                  <a:lnTo>
                    <a:pt x="4850" y="803"/>
                  </a:lnTo>
                  <a:lnTo>
                    <a:pt x="4697" y="799"/>
                  </a:lnTo>
                  <a:lnTo>
                    <a:pt x="4697" y="799"/>
                  </a:lnTo>
                  <a:lnTo>
                    <a:pt x="4544" y="803"/>
                  </a:lnTo>
                  <a:lnTo>
                    <a:pt x="4392" y="816"/>
                  </a:lnTo>
                  <a:lnTo>
                    <a:pt x="4240" y="837"/>
                  </a:lnTo>
                  <a:lnTo>
                    <a:pt x="4090" y="866"/>
                  </a:lnTo>
                  <a:lnTo>
                    <a:pt x="3941" y="903"/>
                  </a:lnTo>
                  <a:lnTo>
                    <a:pt x="3794" y="948"/>
                  </a:lnTo>
                  <a:lnTo>
                    <a:pt x="3650" y="1002"/>
                  </a:lnTo>
                  <a:lnTo>
                    <a:pt x="3509" y="1063"/>
                  </a:lnTo>
                  <a:lnTo>
                    <a:pt x="3371" y="1132"/>
                  </a:lnTo>
                  <a:lnTo>
                    <a:pt x="3237" y="1208"/>
                  </a:lnTo>
                  <a:lnTo>
                    <a:pt x="3106" y="1291"/>
                  </a:lnTo>
                  <a:lnTo>
                    <a:pt x="2980" y="1382"/>
                  </a:lnTo>
                  <a:lnTo>
                    <a:pt x="2859" y="1479"/>
                  </a:lnTo>
                  <a:lnTo>
                    <a:pt x="2743" y="1582"/>
                  </a:lnTo>
                  <a:lnTo>
                    <a:pt x="2632" y="1692"/>
                  </a:lnTo>
                  <a:lnTo>
                    <a:pt x="2527" y="1808"/>
                  </a:lnTo>
                  <a:lnTo>
                    <a:pt x="2427" y="1929"/>
                  </a:lnTo>
                  <a:lnTo>
                    <a:pt x="2334" y="2056"/>
                  </a:lnTo>
                  <a:lnTo>
                    <a:pt x="2248" y="2187"/>
                  </a:lnTo>
                  <a:lnTo>
                    <a:pt x="2168" y="2323"/>
                  </a:lnTo>
                  <a:lnTo>
                    <a:pt x="2095" y="2464"/>
                  </a:lnTo>
                  <a:lnTo>
                    <a:pt x="2029" y="2608"/>
                  </a:lnTo>
                  <a:lnTo>
                    <a:pt x="1971" y="2755"/>
                  </a:lnTo>
                  <a:lnTo>
                    <a:pt x="1920" y="2905"/>
                  </a:lnTo>
                  <a:lnTo>
                    <a:pt x="1876" y="3058"/>
                  </a:lnTo>
                  <a:lnTo>
                    <a:pt x="1841" y="3213"/>
                  </a:lnTo>
                  <a:lnTo>
                    <a:pt x="1813" y="3370"/>
                  </a:lnTo>
                  <a:lnTo>
                    <a:pt x="1793" y="3528"/>
                  </a:lnTo>
                  <a:lnTo>
                    <a:pt x="1781" y="3688"/>
                  </a:lnTo>
                  <a:lnTo>
                    <a:pt x="1777" y="3847"/>
                  </a:lnTo>
                  <a:moveTo>
                    <a:pt x="0" y="7366"/>
                  </a:moveTo>
                  <a:lnTo>
                    <a:pt x="0" y="0"/>
                  </a:lnTo>
                  <a:lnTo>
                    <a:pt x="9398" y="0"/>
                  </a:lnTo>
                  <a:lnTo>
                    <a:pt x="9398" y="7366"/>
                  </a:lnTo>
                  <a:lnTo>
                    <a:pt x="0" y="736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21" name="Google Shape;221;p2"/>
          <p:cNvSpPr/>
          <p:nvPr/>
        </p:nvSpPr>
        <p:spPr>
          <a:xfrm>
            <a:off x="6446651" y="4180675"/>
            <a:ext cx="24111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Simón</a:t>
            </a:r>
            <a:b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Marín</a:t>
            </a: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" name="Imagen 27" descr="Hombre sonriendo posando para la foto&#10;&#10;Descripción generada automáticamente">
            <a:extLst>
              <a:ext uri="{FF2B5EF4-FFF2-40B4-BE49-F238E27FC236}">
                <a16:creationId xmlns:a16="http://schemas.microsoft.com/office/drawing/2014/main" id="{339767C2-FE07-4F3F-A555-D4DE624CE97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7155" y="1878178"/>
            <a:ext cx="2192761" cy="220458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9" name="Imagen 28" descr="Mujer sonriendo para la cámara con un perro&#10;&#10;Descripción generada automáticamente con confianza media">
            <a:extLst>
              <a:ext uri="{FF2B5EF4-FFF2-40B4-BE49-F238E27FC236}">
                <a16:creationId xmlns:a16="http://schemas.microsoft.com/office/drawing/2014/main" id="{EF054294-C385-494C-A045-D76BC7D90D9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20254" y="1895940"/>
            <a:ext cx="2223546" cy="22032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6"/>
          <p:cNvSpPr/>
          <p:nvPr/>
        </p:nvSpPr>
        <p:spPr>
          <a:xfrm>
            <a:off x="265328" y="376925"/>
            <a:ext cx="49593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Proceso de entrenamiento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6"/>
          <p:cNvSpPr/>
          <p:nvPr/>
        </p:nvSpPr>
        <p:spPr>
          <a:xfrm rot="10800000" flipH="1">
            <a:off x="4191812" y="544355"/>
            <a:ext cx="1136430" cy="8391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232" name="Google Shape;232;p6"/>
          <p:cNvSpPr/>
          <p:nvPr/>
        </p:nvSpPr>
        <p:spPr>
          <a:xfrm>
            <a:off x="5185080" y="4128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Conserva este título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6"/>
          <p:cNvSpPr/>
          <p:nvPr/>
        </p:nvSpPr>
        <p:spPr>
          <a:xfrm>
            <a:off x="8229600" y="124200"/>
            <a:ext cx="211464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Completa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el segundo entregable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4" name="Google Shape;234;p6"/>
          <p:cNvGrpSpPr/>
          <p:nvPr/>
        </p:nvGrpSpPr>
        <p:grpSpPr>
          <a:xfrm>
            <a:off x="742075" y="1105249"/>
            <a:ext cx="2065125" cy="1375679"/>
            <a:chOff x="589675" y="1105249"/>
            <a:chExt cx="2065125" cy="1375679"/>
          </a:xfrm>
        </p:grpSpPr>
        <p:pic>
          <p:nvPicPr>
            <p:cNvPr id="235" name="Google Shape;235;p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589675" y="1410049"/>
              <a:ext cx="1607925" cy="1070879"/>
            </a:xfrm>
            <a:prstGeom prst="rect">
              <a:avLst/>
            </a:prstGeom>
            <a:noFill/>
            <a:ln w="28575" cap="flat" cmpd="sng">
              <a:solidFill>
                <a:srgbClr val="001E33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236" name="Google Shape;236;p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818275" y="1257649"/>
              <a:ext cx="1607925" cy="1070879"/>
            </a:xfrm>
            <a:prstGeom prst="rect">
              <a:avLst/>
            </a:prstGeom>
            <a:noFill/>
            <a:ln w="28575" cap="flat" cmpd="sng">
              <a:solidFill>
                <a:srgbClr val="001E33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237" name="Google Shape;237;p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046875" y="1105249"/>
              <a:ext cx="1607925" cy="1070879"/>
            </a:xfrm>
            <a:prstGeom prst="rect">
              <a:avLst/>
            </a:prstGeom>
            <a:noFill/>
            <a:ln w="28575" cap="flat" cmpd="sng">
              <a:solidFill>
                <a:srgbClr val="001E33"/>
              </a:solidFill>
              <a:prstDash val="solid"/>
              <a:round/>
              <a:headEnd type="none" w="sm" len="sm"/>
              <a:tailEnd type="none" w="sm" len="sm"/>
            </a:ln>
          </p:spPr>
        </p:pic>
      </p:grpSp>
      <p:grpSp>
        <p:nvGrpSpPr>
          <p:cNvPr id="238" name="Google Shape;238;p6"/>
          <p:cNvGrpSpPr/>
          <p:nvPr/>
        </p:nvGrpSpPr>
        <p:grpSpPr>
          <a:xfrm>
            <a:off x="789425" y="3608150"/>
            <a:ext cx="2093976" cy="1600200"/>
            <a:chOff x="484625" y="3608150"/>
            <a:chExt cx="2093976" cy="1600200"/>
          </a:xfrm>
        </p:grpSpPr>
        <p:pic>
          <p:nvPicPr>
            <p:cNvPr id="239" name="Google Shape;239;p6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84625" y="4065350"/>
              <a:ext cx="1712976" cy="1143000"/>
            </a:xfrm>
            <a:prstGeom prst="rect">
              <a:avLst/>
            </a:prstGeom>
            <a:noFill/>
            <a:ln w="28575" cap="flat" cmpd="sng">
              <a:solidFill>
                <a:srgbClr val="0563C1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240" name="Google Shape;240;p6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637025" y="3836750"/>
              <a:ext cx="1712976" cy="1143000"/>
            </a:xfrm>
            <a:prstGeom prst="rect">
              <a:avLst/>
            </a:prstGeom>
            <a:noFill/>
            <a:ln w="28575" cap="flat" cmpd="sng">
              <a:solidFill>
                <a:srgbClr val="0563C1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241" name="Google Shape;241;p6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865625" y="3608150"/>
              <a:ext cx="1712976" cy="1143000"/>
            </a:xfrm>
            <a:prstGeom prst="rect">
              <a:avLst/>
            </a:prstGeom>
            <a:noFill/>
            <a:ln w="28575" cap="flat" cmpd="sng">
              <a:solidFill>
                <a:srgbClr val="0563C1"/>
              </a:solidFill>
              <a:prstDash val="solid"/>
              <a:round/>
              <a:headEnd type="none" w="sm" len="sm"/>
              <a:tailEnd type="none" w="sm" len="sm"/>
            </a:ln>
          </p:spPr>
        </p:pic>
      </p:grpSp>
      <p:sp>
        <p:nvSpPr>
          <p:cNvPr id="242" name="Google Shape;242;p6"/>
          <p:cNvSpPr/>
          <p:nvPr/>
        </p:nvSpPr>
        <p:spPr>
          <a:xfrm>
            <a:off x="-9813" y="25658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Imágenes de ganado enfermo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6"/>
          <p:cNvSpPr/>
          <p:nvPr/>
        </p:nvSpPr>
        <p:spPr>
          <a:xfrm>
            <a:off x="142587" y="52328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563C1"/>
                </a:solidFill>
                <a:latin typeface="Arial"/>
                <a:ea typeface="Arial"/>
                <a:cs typeface="Arial"/>
                <a:sym typeface="Arial"/>
              </a:rPr>
              <a:t>Imágenes del ganado sano</a:t>
            </a:r>
            <a:endParaRPr sz="2200" b="1" i="0" u="none" strike="noStrike" cap="none">
              <a:solidFill>
                <a:srgbClr val="0563C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6"/>
          <p:cNvSpPr/>
          <p:nvPr/>
        </p:nvSpPr>
        <p:spPr>
          <a:xfrm>
            <a:off x="7080850" y="2124675"/>
            <a:ext cx="2221200" cy="1767300"/>
          </a:xfrm>
          <a:prstGeom prst="cube">
            <a:avLst>
              <a:gd name="adj" fmla="val 25000"/>
            </a:avLst>
          </a:prstGeom>
          <a:solidFill>
            <a:srgbClr val="001E3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1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Red neuronal conv</a:t>
            </a:r>
            <a:r>
              <a:rPr lang="en-US" sz="1700" b="1">
                <a:solidFill>
                  <a:schemeClr val="accent4"/>
                </a:solidFill>
              </a:rPr>
              <a:t>olucional</a:t>
            </a:r>
            <a:endParaRPr sz="1700" b="1" i="0" u="none" strike="noStrike" cap="non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5" name="Google Shape;245;p6"/>
          <p:cNvGrpSpPr/>
          <p:nvPr/>
        </p:nvGrpSpPr>
        <p:grpSpPr>
          <a:xfrm>
            <a:off x="10128850" y="2018775"/>
            <a:ext cx="1337625" cy="2131500"/>
            <a:chOff x="10299150" y="1494000"/>
            <a:chExt cx="1337625" cy="2131500"/>
          </a:xfrm>
        </p:grpSpPr>
        <p:sp>
          <p:nvSpPr>
            <p:cNvPr id="246" name="Google Shape;246;p6"/>
            <p:cNvSpPr/>
            <p:nvPr/>
          </p:nvSpPr>
          <p:spPr>
            <a:xfrm>
              <a:off x="10299150" y="14940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6"/>
            <p:cNvSpPr/>
            <p:nvPr/>
          </p:nvSpPr>
          <p:spPr>
            <a:xfrm>
              <a:off x="10299150" y="21036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6"/>
            <p:cNvSpPr/>
            <p:nvPr/>
          </p:nvSpPr>
          <p:spPr>
            <a:xfrm>
              <a:off x="10299150" y="27132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6"/>
            <p:cNvSpPr/>
            <p:nvPr/>
          </p:nvSpPr>
          <p:spPr>
            <a:xfrm>
              <a:off x="10832550" y="24084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6"/>
            <p:cNvSpPr/>
            <p:nvPr/>
          </p:nvSpPr>
          <p:spPr>
            <a:xfrm>
              <a:off x="10832550" y="2941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6"/>
            <p:cNvSpPr/>
            <p:nvPr/>
          </p:nvSpPr>
          <p:spPr>
            <a:xfrm>
              <a:off x="10832550" y="1798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6"/>
            <p:cNvSpPr/>
            <p:nvPr/>
          </p:nvSpPr>
          <p:spPr>
            <a:xfrm>
              <a:off x="11361075" y="2718275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6"/>
            <p:cNvSpPr/>
            <p:nvPr/>
          </p:nvSpPr>
          <p:spPr>
            <a:xfrm>
              <a:off x="11361075" y="20253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6"/>
            <p:cNvSpPr/>
            <p:nvPr/>
          </p:nvSpPr>
          <p:spPr>
            <a:xfrm>
              <a:off x="10299150" y="3322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55" name="Google Shape;255;p6"/>
            <p:cNvCxnSpPr>
              <a:stCxn id="246" idx="5"/>
              <a:endCxn id="251" idx="2"/>
            </p:cNvCxnSpPr>
            <p:nvPr/>
          </p:nvCxnSpPr>
          <p:spPr>
            <a:xfrm>
              <a:off x="10534475" y="1752371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56" name="Google Shape;256;p6"/>
            <p:cNvCxnSpPr>
              <a:stCxn id="247" idx="6"/>
              <a:endCxn id="249" idx="1"/>
            </p:cNvCxnSpPr>
            <p:nvPr/>
          </p:nvCxnSpPr>
          <p:spPr>
            <a:xfrm>
              <a:off x="10574850" y="2254950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57" name="Google Shape;257;p6"/>
            <p:cNvCxnSpPr>
              <a:stCxn id="248" idx="6"/>
              <a:endCxn id="250" idx="2"/>
            </p:cNvCxnSpPr>
            <p:nvPr/>
          </p:nvCxnSpPr>
          <p:spPr>
            <a:xfrm>
              <a:off x="10574850" y="2864550"/>
              <a:ext cx="257700" cy="228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58" name="Google Shape;258;p6"/>
            <p:cNvCxnSpPr>
              <a:stCxn id="254" idx="7"/>
              <a:endCxn id="250" idx="3"/>
            </p:cNvCxnSpPr>
            <p:nvPr/>
          </p:nvCxnSpPr>
          <p:spPr>
            <a:xfrm rot="10800000" flipH="1">
              <a:off x="10534475" y="3200029"/>
              <a:ext cx="338400" cy="1671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59" name="Google Shape;259;p6"/>
            <p:cNvCxnSpPr>
              <a:stCxn id="248" idx="7"/>
              <a:endCxn id="249" idx="2"/>
            </p:cNvCxnSpPr>
            <p:nvPr/>
          </p:nvCxnSpPr>
          <p:spPr>
            <a:xfrm rot="10800000" flipH="1">
              <a:off x="10534475" y="2559829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60" name="Google Shape;260;p6"/>
            <p:cNvCxnSpPr>
              <a:stCxn id="247" idx="7"/>
              <a:endCxn id="251" idx="3"/>
            </p:cNvCxnSpPr>
            <p:nvPr/>
          </p:nvCxnSpPr>
          <p:spPr>
            <a:xfrm rot="10800000" flipH="1">
              <a:off x="10534475" y="2057029"/>
              <a:ext cx="338400" cy="909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61" name="Google Shape;261;p6"/>
            <p:cNvCxnSpPr>
              <a:stCxn id="249" idx="7"/>
              <a:endCxn id="253" idx="2"/>
            </p:cNvCxnSpPr>
            <p:nvPr/>
          </p:nvCxnSpPr>
          <p:spPr>
            <a:xfrm rot="10800000" flipH="1">
              <a:off x="11067875" y="2176729"/>
              <a:ext cx="293100" cy="2760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62" name="Google Shape;262;p6"/>
            <p:cNvCxnSpPr>
              <a:stCxn id="251" idx="5"/>
              <a:endCxn id="252" idx="1"/>
            </p:cNvCxnSpPr>
            <p:nvPr/>
          </p:nvCxnSpPr>
          <p:spPr>
            <a:xfrm>
              <a:off x="11067875" y="2057171"/>
              <a:ext cx="333600" cy="7053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63" name="Google Shape;263;p6"/>
            <p:cNvCxnSpPr>
              <a:stCxn id="250" idx="6"/>
              <a:endCxn id="252" idx="2"/>
            </p:cNvCxnSpPr>
            <p:nvPr/>
          </p:nvCxnSpPr>
          <p:spPr>
            <a:xfrm rot="10800000" flipH="1">
              <a:off x="11108250" y="2869650"/>
              <a:ext cx="252900" cy="2235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64" name="Google Shape;264;p6"/>
            <p:cNvCxnSpPr>
              <a:stCxn id="249" idx="6"/>
              <a:endCxn id="252" idx="1"/>
            </p:cNvCxnSpPr>
            <p:nvPr/>
          </p:nvCxnSpPr>
          <p:spPr>
            <a:xfrm>
              <a:off x="11108250" y="2559750"/>
              <a:ext cx="293100" cy="2028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65" name="Google Shape;265;p6"/>
            <p:cNvCxnSpPr>
              <a:stCxn id="250" idx="7"/>
              <a:endCxn id="253" idx="3"/>
            </p:cNvCxnSpPr>
            <p:nvPr/>
          </p:nvCxnSpPr>
          <p:spPr>
            <a:xfrm rot="10800000" flipH="1">
              <a:off x="11067875" y="2283529"/>
              <a:ext cx="333600" cy="702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</p:grpSp>
      <p:sp>
        <p:nvSpPr>
          <p:cNvPr id="266" name="Google Shape;266;p6"/>
          <p:cNvSpPr/>
          <p:nvPr/>
        </p:nvSpPr>
        <p:spPr>
          <a:xfrm>
            <a:off x="6201687" y="41824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Algoritmo de</a:t>
            </a:r>
            <a:b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Clasificación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6"/>
          <p:cNvSpPr/>
          <p:nvPr/>
        </p:nvSpPr>
        <p:spPr>
          <a:xfrm>
            <a:off x="8944887" y="41824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Modelo de</a:t>
            </a:r>
            <a:b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1">
                <a:solidFill>
                  <a:srgbClr val="001E33"/>
                </a:solidFill>
              </a:rPr>
              <a:t>Clasificación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8" name="Google Shape;268;p6"/>
          <p:cNvCxnSpPr>
            <a:stCxn id="237" idx="3"/>
          </p:cNvCxnSpPr>
          <p:nvPr/>
        </p:nvCxnSpPr>
        <p:spPr>
          <a:xfrm>
            <a:off x="2807200" y="1640689"/>
            <a:ext cx="4249500" cy="11925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69" name="Google Shape;269;p6"/>
          <p:cNvCxnSpPr/>
          <p:nvPr/>
        </p:nvCxnSpPr>
        <p:spPr>
          <a:xfrm rot="10800000" flipH="1">
            <a:off x="2883550" y="3627638"/>
            <a:ext cx="4140600" cy="5520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70" name="Google Shape;270;p6"/>
          <p:cNvCxnSpPr/>
          <p:nvPr/>
        </p:nvCxnSpPr>
        <p:spPr>
          <a:xfrm rot="10800000" flipH="1">
            <a:off x="9293975" y="3229200"/>
            <a:ext cx="834900" cy="93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71" name="Google Shape;271;p6"/>
          <p:cNvSpPr/>
          <p:nvPr/>
        </p:nvSpPr>
        <p:spPr>
          <a:xfrm>
            <a:off x="5130975" y="5065525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Tal vez no necesite</a:t>
            </a:r>
            <a:b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cambiar </a:t>
            </a:r>
            <a:r>
              <a:rPr lang="en-US" i="1">
                <a:solidFill>
                  <a:schemeClr val="accent2"/>
                </a:solidFill>
              </a:rPr>
              <a:t>nada</a:t>
            </a: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en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6"/>
          <p:cNvSpPr/>
          <p:nvPr/>
        </p:nvSpPr>
        <p:spPr>
          <a:xfrm>
            <a:off x="4435001" y="5216481"/>
            <a:ext cx="1009314" cy="9779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273" name="Google Shape;273;p6"/>
          <p:cNvSpPr/>
          <p:nvPr/>
        </p:nvSpPr>
        <p:spPr>
          <a:xfrm>
            <a:off x="4163690" y="9200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use el color rojo en las diapositivas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Google Shape;278;gadd317ae2b_0_2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77" cy="6855841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gadd317ae2b_0_271"/>
          <p:cNvSpPr/>
          <p:nvPr/>
        </p:nvSpPr>
        <p:spPr>
          <a:xfrm>
            <a:off x="265325" y="376925"/>
            <a:ext cx="34626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Proceso de </a:t>
            </a:r>
            <a:r>
              <a:rPr lang="en-US" sz="2200" b="1">
                <a:solidFill>
                  <a:srgbClr val="FFFFFF"/>
                </a:solidFill>
              </a:rPr>
              <a:t>validación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gadd317ae2b_0_271"/>
          <p:cNvSpPr/>
          <p:nvPr/>
        </p:nvSpPr>
        <p:spPr>
          <a:xfrm rot="10800000" flipH="1">
            <a:off x="3887012" y="544355"/>
            <a:ext cx="1136430" cy="8391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281" name="Google Shape;281;gadd317ae2b_0_271"/>
          <p:cNvSpPr/>
          <p:nvPr/>
        </p:nvSpPr>
        <p:spPr>
          <a:xfrm>
            <a:off x="4804080" y="4128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Conserva este título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gadd317ae2b_0_271"/>
          <p:cNvSpPr/>
          <p:nvPr/>
        </p:nvSpPr>
        <p:spPr>
          <a:xfrm>
            <a:off x="8229600" y="124200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Completa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el segundo entregable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gadd317ae2b_0_271"/>
          <p:cNvSpPr/>
          <p:nvPr/>
        </p:nvSpPr>
        <p:spPr>
          <a:xfrm>
            <a:off x="-86013" y="41660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Imagen del ganado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gadd317ae2b_0_271"/>
          <p:cNvSpPr/>
          <p:nvPr/>
        </p:nvSpPr>
        <p:spPr>
          <a:xfrm>
            <a:off x="3728050" y="2200875"/>
            <a:ext cx="2221200" cy="1767300"/>
          </a:xfrm>
          <a:prstGeom prst="cube">
            <a:avLst>
              <a:gd name="adj" fmla="val 25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???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5" name="Google Shape;285;gadd317ae2b_0_271"/>
          <p:cNvGrpSpPr/>
          <p:nvPr/>
        </p:nvGrpSpPr>
        <p:grpSpPr>
          <a:xfrm>
            <a:off x="7004650" y="2094975"/>
            <a:ext cx="1337625" cy="2131500"/>
            <a:chOff x="10299150" y="1494000"/>
            <a:chExt cx="1337625" cy="2131500"/>
          </a:xfrm>
        </p:grpSpPr>
        <p:sp>
          <p:nvSpPr>
            <p:cNvPr id="286" name="Google Shape;286;gadd317ae2b_0_271"/>
            <p:cNvSpPr/>
            <p:nvPr/>
          </p:nvSpPr>
          <p:spPr>
            <a:xfrm>
              <a:off x="10299150" y="14940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gadd317ae2b_0_271"/>
            <p:cNvSpPr/>
            <p:nvPr/>
          </p:nvSpPr>
          <p:spPr>
            <a:xfrm>
              <a:off x="10299150" y="21036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gadd317ae2b_0_271"/>
            <p:cNvSpPr/>
            <p:nvPr/>
          </p:nvSpPr>
          <p:spPr>
            <a:xfrm>
              <a:off x="10299150" y="27132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gadd317ae2b_0_271"/>
            <p:cNvSpPr/>
            <p:nvPr/>
          </p:nvSpPr>
          <p:spPr>
            <a:xfrm>
              <a:off x="10832550" y="24084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gadd317ae2b_0_271"/>
            <p:cNvSpPr/>
            <p:nvPr/>
          </p:nvSpPr>
          <p:spPr>
            <a:xfrm>
              <a:off x="10832550" y="2941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gadd317ae2b_0_271"/>
            <p:cNvSpPr/>
            <p:nvPr/>
          </p:nvSpPr>
          <p:spPr>
            <a:xfrm>
              <a:off x="10832550" y="1798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gadd317ae2b_0_271"/>
            <p:cNvSpPr/>
            <p:nvPr/>
          </p:nvSpPr>
          <p:spPr>
            <a:xfrm>
              <a:off x="11361075" y="2718275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gadd317ae2b_0_271"/>
            <p:cNvSpPr/>
            <p:nvPr/>
          </p:nvSpPr>
          <p:spPr>
            <a:xfrm>
              <a:off x="11361075" y="20253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gadd317ae2b_0_271"/>
            <p:cNvSpPr/>
            <p:nvPr/>
          </p:nvSpPr>
          <p:spPr>
            <a:xfrm>
              <a:off x="10299150" y="3322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95" name="Google Shape;295;gadd317ae2b_0_271"/>
            <p:cNvCxnSpPr>
              <a:stCxn id="286" idx="5"/>
              <a:endCxn id="291" idx="2"/>
            </p:cNvCxnSpPr>
            <p:nvPr/>
          </p:nvCxnSpPr>
          <p:spPr>
            <a:xfrm>
              <a:off x="10534475" y="1752371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96" name="Google Shape;296;gadd317ae2b_0_271"/>
            <p:cNvCxnSpPr>
              <a:stCxn id="287" idx="6"/>
              <a:endCxn id="289" idx="1"/>
            </p:cNvCxnSpPr>
            <p:nvPr/>
          </p:nvCxnSpPr>
          <p:spPr>
            <a:xfrm>
              <a:off x="10574850" y="2254950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97" name="Google Shape;297;gadd317ae2b_0_271"/>
            <p:cNvCxnSpPr>
              <a:stCxn id="288" idx="6"/>
              <a:endCxn id="290" idx="2"/>
            </p:cNvCxnSpPr>
            <p:nvPr/>
          </p:nvCxnSpPr>
          <p:spPr>
            <a:xfrm>
              <a:off x="10574850" y="2864550"/>
              <a:ext cx="257700" cy="228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98" name="Google Shape;298;gadd317ae2b_0_271"/>
            <p:cNvCxnSpPr>
              <a:stCxn id="294" idx="7"/>
              <a:endCxn id="290" idx="3"/>
            </p:cNvCxnSpPr>
            <p:nvPr/>
          </p:nvCxnSpPr>
          <p:spPr>
            <a:xfrm rot="10800000" flipH="1">
              <a:off x="10534475" y="3200029"/>
              <a:ext cx="338400" cy="1671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99" name="Google Shape;299;gadd317ae2b_0_271"/>
            <p:cNvCxnSpPr>
              <a:stCxn id="288" idx="7"/>
              <a:endCxn id="289" idx="2"/>
            </p:cNvCxnSpPr>
            <p:nvPr/>
          </p:nvCxnSpPr>
          <p:spPr>
            <a:xfrm rot="10800000" flipH="1">
              <a:off x="10534475" y="2559829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00" name="Google Shape;300;gadd317ae2b_0_271"/>
            <p:cNvCxnSpPr>
              <a:stCxn id="287" idx="7"/>
              <a:endCxn id="291" idx="3"/>
            </p:cNvCxnSpPr>
            <p:nvPr/>
          </p:nvCxnSpPr>
          <p:spPr>
            <a:xfrm rot="10800000" flipH="1">
              <a:off x="10534475" y="2057029"/>
              <a:ext cx="338400" cy="909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01" name="Google Shape;301;gadd317ae2b_0_271"/>
            <p:cNvCxnSpPr>
              <a:stCxn id="289" idx="7"/>
              <a:endCxn id="293" idx="2"/>
            </p:cNvCxnSpPr>
            <p:nvPr/>
          </p:nvCxnSpPr>
          <p:spPr>
            <a:xfrm rot="10800000" flipH="1">
              <a:off x="11067875" y="2176729"/>
              <a:ext cx="293100" cy="2760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02" name="Google Shape;302;gadd317ae2b_0_271"/>
            <p:cNvCxnSpPr>
              <a:stCxn id="291" idx="5"/>
              <a:endCxn id="292" idx="1"/>
            </p:cNvCxnSpPr>
            <p:nvPr/>
          </p:nvCxnSpPr>
          <p:spPr>
            <a:xfrm>
              <a:off x="11067875" y="2057171"/>
              <a:ext cx="333600" cy="7053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03" name="Google Shape;303;gadd317ae2b_0_271"/>
            <p:cNvCxnSpPr>
              <a:stCxn id="290" idx="6"/>
              <a:endCxn id="292" idx="2"/>
            </p:cNvCxnSpPr>
            <p:nvPr/>
          </p:nvCxnSpPr>
          <p:spPr>
            <a:xfrm rot="10800000" flipH="1">
              <a:off x="11108250" y="2869650"/>
              <a:ext cx="252900" cy="2235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04" name="Google Shape;304;gadd317ae2b_0_271"/>
            <p:cNvCxnSpPr>
              <a:stCxn id="289" idx="6"/>
              <a:endCxn id="292" idx="1"/>
            </p:cNvCxnSpPr>
            <p:nvPr/>
          </p:nvCxnSpPr>
          <p:spPr>
            <a:xfrm>
              <a:off x="11108250" y="2559750"/>
              <a:ext cx="293100" cy="2028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05" name="Google Shape;305;gadd317ae2b_0_271"/>
            <p:cNvCxnSpPr>
              <a:stCxn id="290" idx="7"/>
              <a:endCxn id="293" idx="3"/>
            </p:cNvCxnSpPr>
            <p:nvPr/>
          </p:nvCxnSpPr>
          <p:spPr>
            <a:xfrm rot="10800000" flipH="1">
              <a:off x="11067875" y="2283529"/>
              <a:ext cx="333600" cy="702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</p:grpSp>
      <p:sp>
        <p:nvSpPr>
          <p:cNvPr id="306" name="Google Shape;306;gadd317ae2b_0_271"/>
          <p:cNvSpPr/>
          <p:nvPr/>
        </p:nvSpPr>
        <p:spPr>
          <a:xfrm>
            <a:off x="2925087" y="41062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??? </a:t>
            </a:r>
            <a:r>
              <a:rPr lang="en-US" sz="2200" b="1">
                <a:solidFill>
                  <a:srgbClr val="001E33"/>
                </a:solidFill>
              </a:rPr>
              <a:t>Algoritmo de</a:t>
            </a:r>
            <a:b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1">
                <a:solidFill>
                  <a:srgbClr val="001E33"/>
                </a:solidFill>
              </a:rPr>
              <a:t>Compresión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gadd317ae2b_0_271"/>
          <p:cNvSpPr/>
          <p:nvPr/>
        </p:nvSpPr>
        <p:spPr>
          <a:xfrm>
            <a:off x="5820687" y="42586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>
                <a:solidFill>
                  <a:srgbClr val="001E33"/>
                </a:solidFill>
              </a:rPr>
              <a:t>Modelo de </a:t>
            </a:r>
            <a:br>
              <a:rPr lang="en-US" sz="2200" b="1">
                <a:solidFill>
                  <a:srgbClr val="001E33"/>
                </a:solidFill>
              </a:rPr>
            </a:br>
            <a:r>
              <a:rPr lang="en-US" sz="2200" b="1">
                <a:solidFill>
                  <a:srgbClr val="001E33"/>
                </a:solidFill>
              </a:rPr>
              <a:t>Clasificación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8" name="Google Shape;308;gadd317ae2b_0_271"/>
          <p:cNvCxnSpPr/>
          <p:nvPr/>
        </p:nvCxnSpPr>
        <p:spPr>
          <a:xfrm>
            <a:off x="2654800" y="3164688"/>
            <a:ext cx="1027800" cy="219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09" name="Google Shape;309;gadd317ae2b_0_271"/>
          <p:cNvCxnSpPr/>
          <p:nvPr/>
        </p:nvCxnSpPr>
        <p:spPr>
          <a:xfrm rot="10800000" flipH="1">
            <a:off x="6017350" y="3229238"/>
            <a:ext cx="834900" cy="93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10" name="Google Shape;310;gadd317ae2b_0_271"/>
          <p:cNvCxnSpPr/>
          <p:nvPr/>
        </p:nvCxnSpPr>
        <p:spPr>
          <a:xfrm rot="10800000" flipH="1">
            <a:off x="8493075" y="3229250"/>
            <a:ext cx="834900" cy="93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311" name="Google Shape;311;gadd317ae2b_0_27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53100" y="2455703"/>
            <a:ext cx="2114699" cy="1407598"/>
          </a:xfrm>
          <a:prstGeom prst="rect">
            <a:avLst/>
          </a:prstGeom>
          <a:noFill/>
          <a:ln w="38100" cap="flat" cmpd="sng">
            <a:solidFill>
              <a:srgbClr val="001E33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12" name="Google Shape;312;gadd317ae2b_0_271"/>
          <p:cNvSpPr/>
          <p:nvPr/>
        </p:nvSpPr>
        <p:spPr>
          <a:xfrm>
            <a:off x="9297200" y="2262500"/>
            <a:ext cx="2480700" cy="170220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rgbClr val="001E3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1" i="0" u="none" strike="noStrike" cap="none">
                <a:solidFill>
                  <a:srgbClr val="00AADB"/>
                </a:solidFill>
                <a:latin typeface="Arial"/>
                <a:ea typeface="Arial"/>
                <a:cs typeface="Arial"/>
                <a:sym typeface="Arial"/>
              </a:rPr>
              <a:t>Está enfermo</a:t>
            </a:r>
            <a:endParaRPr sz="2100" b="1" i="0" u="none" strike="noStrike" cap="none">
              <a:solidFill>
                <a:srgbClr val="00AAD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gadd317ae2b_0_271"/>
          <p:cNvSpPr/>
          <p:nvPr/>
        </p:nvSpPr>
        <p:spPr>
          <a:xfrm>
            <a:off x="8411487" y="42586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Salida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gadd317ae2b_0_271"/>
          <p:cNvSpPr/>
          <p:nvPr/>
        </p:nvSpPr>
        <p:spPr>
          <a:xfrm>
            <a:off x="4902375" y="5294125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Por favor, incluya el nombre de su</a:t>
            </a:r>
            <a:endParaRPr sz="1400" b="0" i="1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algoritmos de compresión aquí</a:t>
            </a:r>
            <a:endParaRPr sz="1400" b="0" i="1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gadd317ae2b_0_271"/>
          <p:cNvSpPr/>
          <p:nvPr/>
        </p:nvSpPr>
        <p:spPr>
          <a:xfrm>
            <a:off x="3880450" y="4946974"/>
            <a:ext cx="1027782" cy="42481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16" name="Google Shape;316;gadd317ae2b_0_271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use el color rojo en las diapositivas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Google Shape;32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3"/>
          <p:cNvSpPr/>
          <p:nvPr/>
        </p:nvSpPr>
        <p:spPr>
          <a:xfrm>
            <a:off x="265325" y="376925"/>
            <a:ext cx="55914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Diseño del algoritmo de compresión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3"/>
          <p:cNvSpPr/>
          <p:nvPr/>
        </p:nvSpPr>
        <p:spPr>
          <a:xfrm>
            <a:off x="162000" y="5278080"/>
            <a:ext cx="63075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Algoritmo de compresión de imágenes para la clasificación automática de la salud animal (</a:t>
            </a:r>
            <a:r>
              <a:rPr lang="en-US" sz="1400" b="0" i="1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En este semestre, uno podría ser LZS, Huffman, LZ77, LZ78... por favor, elija</a:t>
            </a: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).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3"/>
          <p:cNvSpPr/>
          <p:nvPr/>
        </p:nvSpPr>
        <p:spPr>
          <a:xfrm rot="10800000" flipH="1">
            <a:off x="2829600" y="195259"/>
            <a:ext cx="838566" cy="23095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25" name="Google Shape;325;p3"/>
          <p:cNvSpPr/>
          <p:nvPr/>
        </p:nvSpPr>
        <p:spPr>
          <a:xfrm>
            <a:off x="3356280" y="-444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Conserva este título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3"/>
          <p:cNvSpPr/>
          <p:nvPr/>
        </p:nvSpPr>
        <p:spPr>
          <a:xfrm>
            <a:off x="5168160" y="91440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Utilizar figuras vectorizadas para 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explicar el algoritmo que diseñaste, así que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están pixelados como los míos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3"/>
          <p:cNvSpPr/>
          <p:nvPr/>
        </p:nvSpPr>
        <p:spPr>
          <a:xfrm rot="10800000" flipH="1">
            <a:off x="4495000" y="1171452"/>
            <a:ext cx="671004" cy="57547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28" name="Google Shape;328;p3"/>
          <p:cNvSpPr/>
          <p:nvPr/>
        </p:nvSpPr>
        <p:spPr>
          <a:xfrm>
            <a:off x="4875120" y="630156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Explique las cifras de su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propias palabras...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3"/>
          <p:cNvSpPr/>
          <p:nvPr/>
        </p:nvSpPr>
        <p:spPr>
          <a:xfrm>
            <a:off x="4386257" y="5813271"/>
            <a:ext cx="671004" cy="57547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30" name="Google Shape;330;p3"/>
          <p:cNvSpPr/>
          <p:nvPr/>
        </p:nvSpPr>
        <p:spPr>
          <a:xfrm>
            <a:off x="8034840" y="4993080"/>
            <a:ext cx="29325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Incluir una imagen en HD relacionada con el problema de la salud animal en la </a:t>
            </a:r>
            <a:r>
              <a:rPr lang="en-US" i="1">
                <a:solidFill>
                  <a:schemeClr val="accent2"/>
                </a:solidFill>
              </a:rPr>
              <a:t>ganadería</a:t>
            </a: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de precisión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3"/>
          <p:cNvSpPr/>
          <p:nvPr/>
        </p:nvSpPr>
        <p:spPr>
          <a:xfrm>
            <a:off x="10589366" y="753258"/>
            <a:ext cx="110592" cy="7290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32" name="Google Shape;332;p3"/>
          <p:cNvSpPr/>
          <p:nvPr/>
        </p:nvSpPr>
        <p:spPr>
          <a:xfrm>
            <a:off x="9558000" y="108324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Usa estos...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Colores para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Sus cifras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3"/>
          <p:cNvSpPr/>
          <p:nvPr/>
        </p:nvSpPr>
        <p:spPr>
          <a:xfrm>
            <a:off x="8229600" y="124200"/>
            <a:ext cx="211464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Completa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el segundo entregable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4" name="Google Shape;334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13750" y="2039935"/>
            <a:ext cx="3498750" cy="26240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703828" y="1551401"/>
            <a:ext cx="3425400" cy="3553999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3"/>
          <p:cNvSpPr/>
          <p:nvPr/>
        </p:nvSpPr>
        <p:spPr>
          <a:xfrm flipH="1">
            <a:off x="10058881" y="4146423"/>
            <a:ext cx="671004" cy="95898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37" name="Google Shape;337;p3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use el color rojo en las diapositivas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2" name="Google Shape;342;gadd317ae2b_0_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77" cy="6855841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gadd317ae2b_0_11"/>
          <p:cNvSpPr/>
          <p:nvPr/>
        </p:nvSpPr>
        <p:spPr>
          <a:xfrm>
            <a:off x="265329" y="376925"/>
            <a:ext cx="50565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Diseño del algoritmo de compresión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gadd317ae2b_0_11"/>
          <p:cNvSpPr/>
          <p:nvPr/>
        </p:nvSpPr>
        <p:spPr>
          <a:xfrm rot="10800000" flipH="1">
            <a:off x="2829600" y="195259"/>
            <a:ext cx="838566" cy="23095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45" name="Google Shape;345;gadd317ae2b_0_11"/>
          <p:cNvSpPr/>
          <p:nvPr/>
        </p:nvSpPr>
        <p:spPr>
          <a:xfrm>
            <a:off x="3356280" y="318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Conserva este título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gadd317ae2b_0_11"/>
          <p:cNvSpPr/>
          <p:nvPr/>
        </p:nvSpPr>
        <p:spPr>
          <a:xfrm>
            <a:off x="4875120" y="630156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Explique las cifras de su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propias palabras...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gadd317ae2b_0_11"/>
          <p:cNvSpPr/>
          <p:nvPr/>
        </p:nvSpPr>
        <p:spPr>
          <a:xfrm>
            <a:off x="4386257" y="5813271"/>
            <a:ext cx="671004" cy="57547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48" name="Google Shape;348;gadd317ae2b_0_11"/>
          <p:cNvSpPr/>
          <p:nvPr/>
        </p:nvSpPr>
        <p:spPr>
          <a:xfrm>
            <a:off x="10589366" y="753258"/>
            <a:ext cx="110592" cy="7290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49" name="Google Shape;349;gadd317ae2b_0_11"/>
          <p:cNvSpPr/>
          <p:nvPr/>
        </p:nvSpPr>
        <p:spPr>
          <a:xfrm>
            <a:off x="9558000" y="108324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Usa estos...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Colores para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Sus cifras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gadd317ae2b_0_11"/>
          <p:cNvSpPr/>
          <p:nvPr/>
        </p:nvSpPr>
        <p:spPr>
          <a:xfrm>
            <a:off x="8229600" y="124200"/>
            <a:ext cx="21147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Completa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el segundo entregable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1" name="Google Shape;351;gadd317ae2b_0_11"/>
          <p:cNvPicPr preferRelativeResize="0"/>
          <p:nvPr/>
        </p:nvPicPr>
        <p:blipFill rotWithShape="1">
          <a:blip r:embed="rId4">
            <a:alphaModFix/>
          </a:blip>
          <a:srcRect l="20780" t="29780" r="24434" b="10609"/>
          <a:stretch/>
        </p:blipFill>
        <p:spPr>
          <a:xfrm>
            <a:off x="227200" y="1537375"/>
            <a:ext cx="6679651" cy="4088051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gadd317ae2b_0_11"/>
          <p:cNvSpPr/>
          <p:nvPr/>
        </p:nvSpPr>
        <p:spPr>
          <a:xfrm>
            <a:off x="5472960" y="76200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Utilizar figuras vectorizadas para 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explicar el algoritmo que diseñaste, así que</a:t>
            </a:r>
            <a:r>
              <a:rPr lang="en-US">
                <a:solidFill>
                  <a:schemeClr val="accent2"/>
                </a:solidFill>
              </a:rPr>
              <a:t> </a:t>
            </a:r>
            <a:r>
              <a:rPr lang="en-US" i="1">
                <a:solidFill>
                  <a:schemeClr val="accent2"/>
                </a:solidFill>
              </a:rPr>
              <a:t>n</a:t>
            </a: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o están pixelad</a:t>
            </a:r>
            <a:r>
              <a:rPr lang="en-US" i="1">
                <a:solidFill>
                  <a:schemeClr val="accent2"/>
                </a:solidFill>
              </a:rPr>
              <a:t>a</a:t>
            </a: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 como los mí</a:t>
            </a:r>
            <a:r>
              <a:rPr lang="en-US" i="1">
                <a:solidFill>
                  <a:schemeClr val="accent2"/>
                </a:solidFill>
              </a:rPr>
              <a:t>a</a:t>
            </a: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gadd317ae2b_0_11"/>
          <p:cNvSpPr/>
          <p:nvPr/>
        </p:nvSpPr>
        <p:spPr>
          <a:xfrm rot="10800000" flipH="1">
            <a:off x="6695075" y="1795802"/>
            <a:ext cx="671004" cy="57547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54" name="Google Shape;354;gadd317ae2b_0_11"/>
          <p:cNvSpPr/>
          <p:nvPr/>
        </p:nvSpPr>
        <p:spPr>
          <a:xfrm>
            <a:off x="8034840" y="5069280"/>
            <a:ext cx="29325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Incluir una imagen en HD relacionada con el problema de la salud animal en la </a:t>
            </a:r>
            <a:r>
              <a:rPr lang="en-US" i="1">
                <a:solidFill>
                  <a:schemeClr val="accent2"/>
                </a:solidFill>
              </a:rPr>
              <a:t>ganadería</a:t>
            </a: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de precisión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5" name="Google Shape;355;gadd317ae2b_0_1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765776" y="2201588"/>
            <a:ext cx="3909226" cy="2614301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gadd317ae2b_0_11"/>
          <p:cNvSpPr/>
          <p:nvPr/>
        </p:nvSpPr>
        <p:spPr>
          <a:xfrm flipH="1">
            <a:off x="10058881" y="4146423"/>
            <a:ext cx="671004" cy="95898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57" name="Google Shape;357;gadd317ae2b_0_11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use el color rojo en las diapositivas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2" name="Google Shape;362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5"/>
          <p:cNvSpPr/>
          <p:nvPr/>
        </p:nvSpPr>
        <p:spPr>
          <a:xfrm>
            <a:off x="265329" y="376925"/>
            <a:ext cx="58833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Complejidad del algoritmo de compresión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5"/>
          <p:cNvSpPr/>
          <p:nvPr/>
        </p:nvSpPr>
        <p:spPr>
          <a:xfrm>
            <a:off x="584640" y="4325520"/>
            <a:ext cx="50274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La complejidad del tiempo y la memoria del algoritmo (En este semestre, uno podría ser LZS, LZ77, LZ78, Huffman... por favor, elija). Por favor, explique qué significan N y M en este problema. POR FAVOR HÁGALO!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5"/>
          <p:cNvSpPr/>
          <p:nvPr/>
        </p:nvSpPr>
        <p:spPr>
          <a:xfrm rot="10800000" flipH="1">
            <a:off x="3356267" y="269947"/>
            <a:ext cx="1300860" cy="6199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66" name="Google Shape;366;p5"/>
          <p:cNvSpPr/>
          <p:nvPr/>
        </p:nvSpPr>
        <p:spPr>
          <a:xfrm>
            <a:off x="4149080" y="702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Conserva este título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5"/>
          <p:cNvSpPr/>
          <p:nvPr/>
        </p:nvSpPr>
        <p:spPr>
          <a:xfrm>
            <a:off x="5168160" y="91440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Crear la tabla en Powerpoint. No copie las capturas de pantalla pixeladas del informe técnico, por favor.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5"/>
          <p:cNvSpPr/>
          <p:nvPr/>
        </p:nvSpPr>
        <p:spPr>
          <a:xfrm rot="10800000" flipH="1">
            <a:off x="4567200" y="1174620"/>
            <a:ext cx="602262" cy="46072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69" name="Google Shape;369;p5"/>
          <p:cNvSpPr/>
          <p:nvPr/>
        </p:nvSpPr>
        <p:spPr>
          <a:xfrm>
            <a:off x="3361440" y="604668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Explica las tablas en tu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propias palabras...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5"/>
          <p:cNvSpPr/>
          <p:nvPr/>
        </p:nvSpPr>
        <p:spPr>
          <a:xfrm>
            <a:off x="3570849" y="5371477"/>
            <a:ext cx="736992" cy="51602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71" name="Google Shape;371;p5"/>
          <p:cNvSpPr/>
          <p:nvPr/>
        </p:nvSpPr>
        <p:spPr>
          <a:xfrm>
            <a:off x="8034840" y="4993080"/>
            <a:ext cx="29325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Incluir una imagen en HD relacionada con el problema de la salud animal en la </a:t>
            </a:r>
            <a:r>
              <a:rPr lang="en-US" i="1">
                <a:solidFill>
                  <a:schemeClr val="accent2"/>
                </a:solidFill>
              </a:rPr>
              <a:t>ganadería</a:t>
            </a: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de precisión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5"/>
          <p:cNvSpPr/>
          <p:nvPr/>
        </p:nvSpPr>
        <p:spPr>
          <a:xfrm>
            <a:off x="7257944" y="4937746"/>
            <a:ext cx="602262" cy="51586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graphicFrame>
        <p:nvGraphicFramePr>
          <p:cNvPr id="373" name="Google Shape;373;p5"/>
          <p:cNvGraphicFramePr/>
          <p:nvPr/>
        </p:nvGraphicFramePr>
        <p:xfrm>
          <a:off x="547920" y="19562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{AC289BA7-0477-4DA3-BF64-564EF7BB6FF7}</a:tableStyleId>
              </a:tblPr>
              <a:tblGrid>
                <a:gridCol w="1837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5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2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9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La complejidad del tiempo</a:t>
                      </a:r>
                      <a:endParaRPr sz="1800" b="0" u="none" strike="noStrike" cap="none">
                        <a:solidFill>
                          <a:schemeClr val="accent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accent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Complejidad de la memoria</a:t>
                      </a:r>
                      <a:endParaRPr sz="1800" b="0" u="none" strike="noStrike" cap="none">
                        <a:solidFill>
                          <a:schemeClr val="accent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9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Algoritmo de compresión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O(N2*M*2</a:t>
                      </a:r>
                      <a:r>
                        <a:rPr lang="en-US" sz="1800" b="0" u="none" strike="noStrike" cap="none" baseline="300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</a:t>
                      </a: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O(N*M*2</a:t>
                      </a:r>
                      <a:r>
                        <a:rPr lang="en-US" sz="1800" b="0" u="none" strike="noStrike" cap="none" baseline="300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</a:t>
                      </a: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Algoritmo de</a:t>
                      </a:r>
                      <a:br>
                        <a:rPr lang="en-US" sz="1800">
                          <a:solidFill>
                            <a:srgbClr val="FFFFFF"/>
                          </a:solidFill>
                        </a:rPr>
                      </a:b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decompresión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O(N*M)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O(1)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74" name="Google Shape;374;p5"/>
          <p:cNvSpPr/>
          <p:nvPr/>
        </p:nvSpPr>
        <p:spPr>
          <a:xfrm>
            <a:off x="8229600" y="124200"/>
            <a:ext cx="211464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Completa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el tercer entregable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5" name="Google Shape;375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24550" y="1723472"/>
            <a:ext cx="4662476" cy="3018952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5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use el color rojo en las diapositivas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5"/>
          <p:cNvSpPr/>
          <p:nvPr/>
        </p:nvSpPr>
        <p:spPr>
          <a:xfrm>
            <a:off x="542040" y="604668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i="1">
                <a:solidFill>
                  <a:schemeClr val="accent2"/>
                </a:solidFill>
              </a:rPr>
              <a:t>Usa superíndices para</a:t>
            </a:r>
            <a:br>
              <a:rPr lang="en-US" i="1">
                <a:solidFill>
                  <a:schemeClr val="accent2"/>
                </a:solidFill>
              </a:rPr>
            </a:br>
            <a:r>
              <a:rPr lang="en-US" i="1">
                <a:solidFill>
                  <a:schemeClr val="accent2"/>
                </a:solidFill>
              </a:rPr>
              <a:t>representar los exponentes.</a:t>
            </a:r>
            <a:br>
              <a:rPr lang="en-US" i="1">
                <a:solidFill>
                  <a:schemeClr val="accent2"/>
                </a:solidFill>
              </a:rPr>
            </a:br>
            <a:r>
              <a:rPr lang="en-US" i="1">
                <a:solidFill>
                  <a:schemeClr val="accent2"/>
                </a:solidFill>
              </a:rPr>
              <a:t>NO uses el símbolo ^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5"/>
          <p:cNvSpPr/>
          <p:nvPr/>
        </p:nvSpPr>
        <p:spPr>
          <a:xfrm flipH="1">
            <a:off x="2468412" y="5264224"/>
            <a:ext cx="518778" cy="65529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3" name="Google Shape;383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9"/>
          <p:cNvSpPr/>
          <p:nvPr/>
        </p:nvSpPr>
        <p:spPr>
          <a:xfrm>
            <a:off x="265320" y="376920"/>
            <a:ext cx="540216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Consumo de tiempo y memoria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9"/>
          <p:cNvSpPr/>
          <p:nvPr/>
        </p:nvSpPr>
        <p:spPr>
          <a:xfrm rot="10800000" flipH="1">
            <a:off x="4819328" y="514742"/>
            <a:ext cx="826794" cy="4579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86" name="Google Shape;386;p9"/>
          <p:cNvSpPr/>
          <p:nvPr/>
        </p:nvSpPr>
        <p:spPr>
          <a:xfrm>
            <a:off x="5276520" y="3366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Conserva este título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9"/>
          <p:cNvSpPr/>
          <p:nvPr/>
        </p:nvSpPr>
        <p:spPr>
          <a:xfrm>
            <a:off x="5168160" y="91440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Crea las gráficas en Excel. No copie las capturas de pantalla pixeladas del informe técnico, por favor.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9"/>
          <p:cNvSpPr/>
          <p:nvPr/>
        </p:nvSpPr>
        <p:spPr>
          <a:xfrm rot="10800000" flipH="1">
            <a:off x="4413925" y="1171478"/>
            <a:ext cx="752058" cy="60787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89" name="Google Shape;389;p9"/>
          <p:cNvSpPr/>
          <p:nvPr/>
        </p:nvSpPr>
        <p:spPr>
          <a:xfrm>
            <a:off x="2249280" y="5117760"/>
            <a:ext cx="594252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Consumo de tiempo 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9"/>
          <p:cNvSpPr/>
          <p:nvPr/>
        </p:nvSpPr>
        <p:spPr>
          <a:xfrm>
            <a:off x="8539920" y="5117760"/>
            <a:ext cx="594252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Consumo de memoria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1" name="Google Shape;391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48800" y="5105520"/>
            <a:ext cx="526680" cy="526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9"/>
          <p:cNvPicPr preferRelativeResize="0"/>
          <p:nvPr/>
        </p:nvPicPr>
        <p:blipFill rotWithShape="1">
          <a:blip r:embed="rId5">
            <a:alphaModFix/>
          </a:blip>
          <a:srcRect l="28222" t="24850" r="28724" b="25399"/>
          <a:stretch/>
        </p:blipFill>
        <p:spPr>
          <a:xfrm>
            <a:off x="7827120" y="5117760"/>
            <a:ext cx="711720" cy="547200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9"/>
          <p:cNvSpPr/>
          <p:nvPr/>
        </p:nvSpPr>
        <p:spPr>
          <a:xfrm>
            <a:off x="8229600" y="124200"/>
            <a:ext cx="211464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Completa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el tercer entregable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9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use el color rojo en las diapositivas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9"/>
          <p:cNvSpPr/>
          <p:nvPr/>
        </p:nvSpPr>
        <p:spPr>
          <a:xfrm>
            <a:off x="5276525" y="5542562"/>
            <a:ext cx="920808" cy="64665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96" name="Google Shape;396;p9"/>
          <p:cNvSpPr/>
          <p:nvPr/>
        </p:nvSpPr>
        <p:spPr>
          <a:xfrm>
            <a:off x="6470298" y="5995475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Por favor, incluye unidades de medida en ambos ejes X e Y, por ejemplo, MB, sg, KB, minutos...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7" name="Google Shape;397;p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6750" y="1823663"/>
            <a:ext cx="5772150" cy="323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Google Shape;398;p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181725" y="1809750"/>
            <a:ext cx="5772150" cy="32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3" name="Google Shape;403;gadd317ae2b_0_20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77" cy="6855841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gadd317ae2b_0_201"/>
          <p:cNvSpPr/>
          <p:nvPr/>
        </p:nvSpPr>
        <p:spPr>
          <a:xfrm>
            <a:off x="265329" y="376925"/>
            <a:ext cx="58833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Tasa de compresión </a:t>
            </a:r>
            <a:r>
              <a:rPr lang="en-US" sz="2200" b="1">
                <a:solidFill>
                  <a:srgbClr val="FFFFFF"/>
                </a:solidFill>
              </a:rPr>
              <a:t>promedio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gadd317ae2b_0_201"/>
          <p:cNvSpPr/>
          <p:nvPr/>
        </p:nvSpPr>
        <p:spPr>
          <a:xfrm>
            <a:off x="1041840" y="4096920"/>
            <a:ext cx="50274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>
                <a:solidFill>
                  <a:srgbClr val="001E33"/>
                </a:solidFill>
              </a:rPr>
              <a:t>Tasa</a:t>
            </a: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de compresión </a:t>
            </a:r>
            <a:r>
              <a:rPr lang="en-US">
                <a:solidFill>
                  <a:srgbClr val="001E33"/>
                </a:solidFill>
              </a:rPr>
              <a:t>promedio</a:t>
            </a: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para el ganado </a:t>
            </a:r>
            <a:b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sano y el ganado enfermo.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gadd317ae2b_0_201"/>
          <p:cNvSpPr/>
          <p:nvPr/>
        </p:nvSpPr>
        <p:spPr>
          <a:xfrm rot="10800000" flipH="1">
            <a:off x="3356267" y="269947"/>
            <a:ext cx="1300860" cy="6199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07" name="Google Shape;407;gadd317ae2b_0_201"/>
          <p:cNvSpPr/>
          <p:nvPr/>
        </p:nvSpPr>
        <p:spPr>
          <a:xfrm>
            <a:off x="4149080" y="702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Conserva este título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gadd317ae2b_0_201"/>
          <p:cNvSpPr/>
          <p:nvPr/>
        </p:nvSpPr>
        <p:spPr>
          <a:xfrm>
            <a:off x="5015760" y="83820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Crear la tabla en Powerpoint. No copie las capturas de pantalla pixeladas del informe técnico, por favor.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gadd317ae2b_0_201"/>
          <p:cNvSpPr/>
          <p:nvPr/>
        </p:nvSpPr>
        <p:spPr>
          <a:xfrm rot="10800000" flipH="1">
            <a:off x="4491000" y="1250820"/>
            <a:ext cx="602262" cy="46072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10" name="Google Shape;410;gadd317ae2b_0_201"/>
          <p:cNvSpPr/>
          <p:nvPr/>
        </p:nvSpPr>
        <p:spPr>
          <a:xfrm>
            <a:off x="3437640" y="520848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Explica las tablas en tu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propias palabras...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gadd317ae2b_0_201"/>
          <p:cNvSpPr/>
          <p:nvPr/>
        </p:nvSpPr>
        <p:spPr>
          <a:xfrm>
            <a:off x="3356273" y="4733323"/>
            <a:ext cx="455058" cy="7290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12" name="Google Shape;412;gadd317ae2b_0_201"/>
          <p:cNvSpPr/>
          <p:nvPr/>
        </p:nvSpPr>
        <p:spPr>
          <a:xfrm>
            <a:off x="8034840" y="5069280"/>
            <a:ext cx="29325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Incluir una imagen en HD relacionada con el problema de la salud animal en la </a:t>
            </a:r>
            <a:r>
              <a:rPr lang="en-US" i="1">
                <a:solidFill>
                  <a:schemeClr val="accent2"/>
                </a:solidFill>
              </a:rPr>
              <a:t>ganadería</a:t>
            </a: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de precisión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13" name="Google Shape;413;gadd317ae2b_0_201"/>
          <p:cNvGraphicFramePr/>
          <p:nvPr/>
        </p:nvGraphicFramePr>
        <p:xfrm>
          <a:off x="1081320" y="18800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{AC289BA7-0477-4DA3-BF64-564EF7BB6FF7}</a:tableStyleId>
              </a:tblPr>
              <a:tblGrid>
                <a:gridCol w="2037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4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19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>
                          <a:solidFill>
                            <a:srgbClr val="001E33"/>
                          </a:solidFill>
                        </a:rPr>
                        <a:t>Tasa</a:t>
                      </a:r>
                      <a:r>
                        <a:rPr lang="en-US" sz="1800" b="1" u="none" strike="noStrike" cap="none">
                          <a:solidFill>
                            <a:srgbClr val="001E33"/>
                          </a:solidFill>
                        </a:rPr>
                        <a:t> de compresión</a:t>
                      </a:r>
                      <a:endParaRPr sz="18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9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1E33"/>
                          </a:solidFill>
                        </a:rPr>
                        <a:t>Ganado sano</a:t>
                      </a:r>
                      <a:endParaRPr sz="18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1E33"/>
                          </a:solidFill>
                        </a:rPr>
                        <a:t>100 : 1</a:t>
                      </a:r>
                      <a:endParaRPr sz="18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1E33"/>
                          </a:solidFill>
                        </a:rPr>
                        <a:t>El ganado enfermo</a:t>
                      </a:r>
                      <a:endParaRPr sz="18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1E33"/>
                          </a:solidFill>
                        </a:rPr>
                        <a:t>98 : 1</a:t>
                      </a:r>
                      <a:endParaRPr sz="18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14" name="Google Shape;414;gadd317ae2b_0_201"/>
          <p:cNvSpPr/>
          <p:nvPr/>
        </p:nvSpPr>
        <p:spPr>
          <a:xfrm>
            <a:off x="8229600" y="124200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Completa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el tercer entregable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5" name="Google Shape;415;gadd317ae2b_0_20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88650" y="1596071"/>
            <a:ext cx="5291826" cy="3514103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Google Shape;416;gadd317ae2b_0_201"/>
          <p:cNvSpPr/>
          <p:nvPr/>
        </p:nvSpPr>
        <p:spPr>
          <a:xfrm>
            <a:off x="7257944" y="4937746"/>
            <a:ext cx="602262" cy="51586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17" name="Google Shape;417;gadd317ae2b_0_201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use el color rojo en las diapositivas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1046</Words>
  <Application>Microsoft Office PowerPoint</Application>
  <PresentationFormat>Panorámica</PresentationFormat>
  <Paragraphs>156</Paragraphs>
  <Slides>13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13</vt:i4>
      </vt:variant>
    </vt:vector>
  </HeadingPairs>
  <TitlesOfParts>
    <vt:vector size="19" baseType="lpstr">
      <vt:lpstr>Arial</vt:lpstr>
      <vt:lpstr>Calibri</vt:lpstr>
      <vt:lpstr>Times New Roman</vt:lpstr>
      <vt:lpstr>Office Theme</vt:lpstr>
      <vt:lpstr>Office Theme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DeepL Translator</dc:creator>
  <cp:lastModifiedBy>Jose Muñoz Ríos</cp:lastModifiedBy>
  <cp:revision>4</cp:revision>
  <dcterms:created xsi:type="dcterms:W3CDTF">2020-06-26T14:36:07Z</dcterms:created>
  <dcterms:modified xsi:type="dcterms:W3CDTF">2021-09-25T22:36:06Z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Panorámica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</vt:i4>
  </property>
</Properties>
</file>