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C369EF-1E65-4E03-A068-7E3E727B2466}">
  <a:tblStyle styleId="{DFC369EF-1E65-4E03-A068-7E3E727B246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87a9d989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87a9d989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c68365e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c68365e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c6b3ed6c0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c6b3ed6c0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c68365e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c68365e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87a9d989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87a9d989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64e2fc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f64e2fc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c6b3ed6c0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c6b3ed6c0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f64e2fc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f64e2fc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c68365e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c68365e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87a9d989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87a9d989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87a9d989_2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87a9d989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187a9d989_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187a9d989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87a9d989_2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87a9d989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c68365e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c68365e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8f4936e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18f4936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c68365e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c68365e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c68365e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c68365e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2700" y="2684900"/>
            <a:ext cx="7718400" cy="1495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2117875" y="2386875"/>
            <a:ext cx="4908300" cy="21507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23175" y="2881338"/>
            <a:ext cx="58974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23225" y="3597613"/>
            <a:ext cx="58974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991800" y="1813550"/>
            <a:ext cx="71604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991800" y="3152225"/>
            <a:ext cx="7160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◸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◹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◺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hasCustomPrompt="1" type="title"/>
          </p:nvPr>
        </p:nvSpPr>
        <p:spPr>
          <a:xfrm>
            <a:off x="1738125" y="794325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4"/>
          <p:cNvSpPr txBox="1"/>
          <p:nvPr>
            <p:ph idx="1" type="subTitle"/>
          </p:nvPr>
        </p:nvSpPr>
        <p:spPr>
          <a:xfrm>
            <a:off x="1412625" y="1671150"/>
            <a:ext cx="30735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2" type="subTitle"/>
          </p:nvPr>
        </p:nvSpPr>
        <p:spPr>
          <a:xfrm>
            <a:off x="1910625" y="1992875"/>
            <a:ext cx="20775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hasCustomPrompt="1" idx="3" type="title"/>
          </p:nvPr>
        </p:nvSpPr>
        <p:spPr>
          <a:xfrm>
            <a:off x="4983350" y="794325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/>
          <p:nvPr>
            <p:ph idx="4" type="subTitle"/>
          </p:nvPr>
        </p:nvSpPr>
        <p:spPr>
          <a:xfrm>
            <a:off x="4657850" y="1671150"/>
            <a:ext cx="30735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5" type="subTitle"/>
          </p:nvPr>
        </p:nvSpPr>
        <p:spPr>
          <a:xfrm>
            <a:off x="5155850" y="1992875"/>
            <a:ext cx="20775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hasCustomPrompt="1" idx="6" type="title"/>
          </p:nvPr>
        </p:nvSpPr>
        <p:spPr>
          <a:xfrm>
            <a:off x="1738125" y="2658925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4"/>
          <p:cNvSpPr txBox="1"/>
          <p:nvPr>
            <p:ph idx="7" type="subTitle"/>
          </p:nvPr>
        </p:nvSpPr>
        <p:spPr>
          <a:xfrm>
            <a:off x="1412625" y="3535750"/>
            <a:ext cx="30735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8" type="subTitle"/>
          </p:nvPr>
        </p:nvSpPr>
        <p:spPr>
          <a:xfrm>
            <a:off x="1910625" y="3857475"/>
            <a:ext cx="20775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hasCustomPrompt="1" idx="9" type="title"/>
          </p:nvPr>
        </p:nvSpPr>
        <p:spPr>
          <a:xfrm>
            <a:off x="4983350" y="2658925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idx="13" type="subTitle"/>
          </p:nvPr>
        </p:nvSpPr>
        <p:spPr>
          <a:xfrm>
            <a:off x="4657850" y="3535750"/>
            <a:ext cx="30735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4" type="subTitle"/>
          </p:nvPr>
        </p:nvSpPr>
        <p:spPr>
          <a:xfrm>
            <a:off x="5155850" y="3857475"/>
            <a:ext cx="20775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991800" y="537875"/>
            <a:ext cx="3580200" cy="4067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 txBox="1"/>
          <p:nvPr>
            <p:ph hasCustomPrompt="1" type="title"/>
          </p:nvPr>
        </p:nvSpPr>
        <p:spPr>
          <a:xfrm>
            <a:off x="1247125" y="3163338"/>
            <a:ext cx="3073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247125" y="1184550"/>
            <a:ext cx="3073500" cy="8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subTitle"/>
          </p:nvPr>
        </p:nvSpPr>
        <p:spPr>
          <a:xfrm>
            <a:off x="1247125" y="1791775"/>
            <a:ext cx="30735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2412150" y="1567925"/>
            <a:ext cx="4319700" cy="164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412150" y="3216775"/>
            <a:ext cx="4319700" cy="35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356200" y="1687625"/>
            <a:ext cx="42345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1356200" y="2154161"/>
            <a:ext cx="4234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right">
  <p:cSld name="CUSTOM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553300" y="1687625"/>
            <a:ext cx="42345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subTitle"/>
          </p:nvPr>
        </p:nvSpPr>
        <p:spPr>
          <a:xfrm>
            <a:off x="3553300" y="2154161"/>
            <a:ext cx="4234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entral">
  <p:cSld name="CUSTOM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2454750" y="1687625"/>
            <a:ext cx="42345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subTitle"/>
          </p:nvPr>
        </p:nvSpPr>
        <p:spPr>
          <a:xfrm>
            <a:off x="2454750" y="2154161"/>
            <a:ext cx="4234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eft 2">
  <p:cSld name="CUSTOM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991800" y="1891350"/>
            <a:ext cx="35802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2" type="subTitle"/>
          </p:nvPr>
        </p:nvSpPr>
        <p:spPr>
          <a:xfrm>
            <a:off x="991800" y="2212950"/>
            <a:ext cx="35802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91800" y="537875"/>
            <a:ext cx="3021000" cy="4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991800" y="2606538"/>
            <a:ext cx="22002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2" type="subTitle"/>
          </p:nvPr>
        </p:nvSpPr>
        <p:spPr>
          <a:xfrm>
            <a:off x="991800" y="2928138"/>
            <a:ext cx="22002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subTitle"/>
          </p:nvPr>
        </p:nvSpPr>
        <p:spPr>
          <a:xfrm>
            <a:off x="3471950" y="2606538"/>
            <a:ext cx="22002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4" type="subTitle"/>
          </p:nvPr>
        </p:nvSpPr>
        <p:spPr>
          <a:xfrm>
            <a:off x="3471950" y="2928138"/>
            <a:ext cx="22002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5" type="subTitle"/>
          </p:nvPr>
        </p:nvSpPr>
        <p:spPr>
          <a:xfrm>
            <a:off x="5952100" y="2606538"/>
            <a:ext cx="22002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6" type="subTitle"/>
          </p:nvPr>
        </p:nvSpPr>
        <p:spPr>
          <a:xfrm>
            <a:off x="5952100" y="2928138"/>
            <a:ext cx="22002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991800" y="2606550"/>
            <a:ext cx="1595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2" type="subTitle"/>
          </p:nvPr>
        </p:nvSpPr>
        <p:spPr>
          <a:xfrm>
            <a:off x="991800" y="2928150"/>
            <a:ext cx="1595400" cy="113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subTitle"/>
          </p:nvPr>
        </p:nvSpPr>
        <p:spPr>
          <a:xfrm>
            <a:off x="2846800" y="2606550"/>
            <a:ext cx="1595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4" type="subTitle"/>
          </p:nvPr>
        </p:nvSpPr>
        <p:spPr>
          <a:xfrm>
            <a:off x="2846796" y="2928150"/>
            <a:ext cx="1595400" cy="113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5" type="subTitle"/>
          </p:nvPr>
        </p:nvSpPr>
        <p:spPr>
          <a:xfrm>
            <a:off x="4701800" y="2606550"/>
            <a:ext cx="1595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6" type="subTitle"/>
          </p:nvPr>
        </p:nvSpPr>
        <p:spPr>
          <a:xfrm>
            <a:off x="4701792" y="2928150"/>
            <a:ext cx="1595400" cy="113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7" type="subTitle"/>
          </p:nvPr>
        </p:nvSpPr>
        <p:spPr>
          <a:xfrm>
            <a:off x="6556800" y="2606550"/>
            <a:ext cx="1595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8" type="subTitle"/>
          </p:nvPr>
        </p:nvSpPr>
        <p:spPr>
          <a:xfrm>
            <a:off x="6556788" y="2928150"/>
            <a:ext cx="1595400" cy="113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247900" y="1830400"/>
            <a:ext cx="1944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2" type="subTitle"/>
          </p:nvPr>
        </p:nvSpPr>
        <p:spPr>
          <a:xfrm>
            <a:off x="1247900" y="2152011"/>
            <a:ext cx="1944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3" type="subTitle"/>
          </p:nvPr>
        </p:nvSpPr>
        <p:spPr>
          <a:xfrm>
            <a:off x="3600000" y="1830400"/>
            <a:ext cx="1944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4" type="subTitle"/>
          </p:nvPr>
        </p:nvSpPr>
        <p:spPr>
          <a:xfrm>
            <a:off x="3600000" y="2152011"/>
            <a:ext cx="1944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0" name="Google Shape;100;p23"/>
          <p:cNvSpPr txBox="1"/>
          <p:nvPr>
            <p:ph idx="5" type="subTitle"/>
          </p:nvPr>
        </p:nvSpPr>
        <p:spPr>
          <a:xfrm>
            <a:off x="5952100" y="1830400"/>
            <a:ext cx="1944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6" type="subTitle"/>
          </p:nvPr>
        </p:nvSpPr>
        <p:spPr>
          <a:xfrm>
            <a:off x="5952100" y="2152011"/>
            <a:ext cx="1944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2" name="Google Shape;102;p23"/>
          <p:cNvSpPr txBox="1"/>
          <p:nvPr>
            <p:ph idx="7" type="subTitle"/>
          </p:nvPr>
        </p:nvSpPr>
        <p:spPr>
          <a:xfrm>
            <a:off x="1247900" y="3432392"/>
            <a:ext cx="1944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8" type="subTitle"/>
          </p:nvPr>
        </p:nvSpPr>
        <p:spPr>
          <a:xfrm>
            <a:off x="1247900" y="3754003"/>
            <a:ext cx="1944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4" name="Google Shape;104;p23"/>
          <p:cNvSpPr txBox="1"/>
          <p:nvPr>
            <p:ph idx="9" type="subTitle"/>
          </p:nvPr>
        </p:nvSpPr>
        <p:spPr>
          <a:xfrm>
            <a:off x="3600000" y="3432392"/>
            <a:ext cx="1944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3" type="subTitle"/>
          </p:nvPr>
        </p:nvSpPr>
        <p:spPr>
          <a:xfrm>
            <a:off x="3600000" y="3754003"/>
            <a:ext cx="1944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6" name="Google Shape;106;p23"/>
          <p:cNvSpPr txBox="1"/>
          <p:nvPr>
            <p:ph idx="14" type="subTitle"/>
          </p:nvPr>
        </p:nvSpPr>
        <p:spPr>
          <a:xfrm>
            <a:off x="5952100" y="3432392"/>
            <a:ext cx="19440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5" type="subTitle"/>
          </p:nvPr>
        </p:nvSpPr>
        <p:spPr>
          <a:xfrm>
            <a:off x="5952100" y="3754003"/>
            <a:ext cx="1944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712700" y="851875"/>
            <a:ext cx="7718400" cy="974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 flipH="1">
            <a:off x="2117875" y="548975"/>
            <a:ext cx="4908300" cy="2486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>
            <p:ph type="ctrTitle"/>
          </p:nvPr>
        </p:nvSpPr>
        <p:spPr>
          <a:xfrm>
            <a:off x="1623275" y="877975"/>
            <a:ext cx="5897400" cy="9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667050" y="1899050"/>
            <a:ext cx="38097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/>
        </p:nvSpPr>
        <p:spPr>
          <a:xfrm>
            <a:off x="3058775" y="3770650"/>
            <a:ext cx="3026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991800" y="1622325"/>
            <a:ext cx="7160400" cy="29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◸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◹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◺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524000" y="2212950"/>
            <a:ext cx="27834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◸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◹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◺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6675" y="2212950"/>
            <a:ext cx="27834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◸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◹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◺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1524000" y="1891350"/>
            <a:ext cx="2783400" cy="32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836675" y="1891350"/>
            <a:ext cx="2783400" cy="32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991800" y="1426225"/>
            <a:ext cx="358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◸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◹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◺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◿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91800" y="537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91800" y="1363650"/>
            <a:ext cx="7160400" cy="24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991800" y="1233175"/>
            <a:ext cx="3580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991800" y="2803075"/>
            <a:ext cx="3580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0" y="724075"/>
            <a:ext cx="3580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◸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◹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◺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◿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991800" y="4230575"/>
            <a:ext cx="53187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◸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◹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◺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◿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91800" y="530175"/>
            <a:ext cx="7160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91800" y="1340600"/>
            <a:ext cx="71604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◸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◹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◺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◿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1234350" y="3015875"/>
            <a:ext cx="66753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Proyecto</a:t>
            </a:r>
            <a:endParaRPr/>
          </a:p>
        </p:txBody>
      </p:sp>
      <p:sp>
        <p:nvSpPr>
          <p:cNvPr id="123" name="Google Shape;123;p27"/>
          <p:cNvSpPr txBox="1"/>
          <p:nvPr>
            <p:ph idx="4294967295" type="title"/>
          </p:nvPr>
        </p:nvSpPr>
        <p:spPr>
          <a:xfrm>
            <a:off x="5631125" y="412700"/>
            <a:ext cx="3360000" cy="17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Equipo 05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Víctor Montesdeoca Fenoy</a:t>
            </a:r>
            <a:endParaRPr b="0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Iván Eugenio Tello López</a:t>
            </a:r>
            <a:endParaRPr b="0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José Manuel Vega Gradit</a:t>
            </a:r>
            <a:endParaRPr b="0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991800" y="441000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Habilidades del equipo y Roles</a:t>
            </a:r>
            <a:endParaRPr sz="3200"/>
          </a:p>
        </p:txBody>
      </p:sp>
      <p:graphicFrame>
        <p:nvGraphicFramePr>
          <p:cNvPr id="275" name="Google Shape;275;p36"/>
          <p:cNvGraphicFramePr/>
          <p:nvPr/>
        </p:nvGraphicFramePr>
        <p:xfrm>
          <a:off x="1217180" y="1306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{DFC369EF-1E65-4E03-A068-7E3E727B2466}</a:tableStyleId>
              </a:tblPr>
              <a:tblGrid>
                <a:gridCol w="3725075"/>
                <a:gridCol w="3725075"/>
              </a:tblGrid>
              <a:tr h="422050"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Member</a:t>
                      </a:r>
                      <a:endParaRPr b="1"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C4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Skills</a:t>
                      </a:r>
                      <a:endParaRPr b="1"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C4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Víctor Montesdeoca Fenoy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Jefe de equipo, responsable de rela- ciones públicas y estudio de mercado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José Manuel 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3810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Vega Gradit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Machine Learning Engineer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Especia- lista en Aprendizaje Automático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Iván Eugenio 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Tello López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Análisis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matemático y estudio de mo- delos de pandemias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991800" y="18382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Colaboradores y Socios</a:t>
            </a:r>
            <a:endParaRPr sz="3200"/>
          </a:p>
        </p:txBody>
      </p:sp>
      <p:graphicFrame>
        <p:nvGraphicFramePr>
          <p:cNvPr id="281" name="Google Shape;281;p37"/>
          <p:cNvGraphicFramePr/>
          <p:nvPr/>
        </p:nvGraphicFramePr>
        <p:xfrm>
          <a:off x="1281430" y="781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{DFC369EF-1E65-4E03-A068-7E3E727B2466}</a:tableStyleId>
              </a:tblPr>
              <a:tblGrid>
                <a:gridCol w="3725075"/>
                <a:gridCol w="3725075"/>
              </a:tblGrid>
              <a:tr h="422050"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Member</a:t>
                      </a:r>
                      <a:endParaRPr b="1"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C4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Skills</a:t>
                      </a:r>
                      <a:endParaRPr b="1"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C4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HM Hospitales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Proporcionamiento de los datos y ase-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soramiento en cuestiones médicas.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Ontology 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Engineering Group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semántica, análisis de datos enla- zados e ingeniería ontológica.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SD100 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3810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Technologies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Arquitectura de sistemas para gestión de volúmenes de datos.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</a:t>
                      </a:r>
                      <a:r>
                        <a:rPr b="1" baseline="30000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bty</a:t>
                      </a:r>
                      <a:endParaRPr b="1"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Servicios de análisis de datos basados en modelos inteligentes.</a:t>
                      </a:r>
                      <a:endParaRPr sz="16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991800" y="6315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Gantt Chart</a:t>
            </a:r>
            <a:endParaRPr sz="3200"/>
          </a:p>
        </p:txBody>
      </p:sp>
      <p:pic>
        <p:nvPicPr>
          <p:cNvPr id="287" name="Google Shape;2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75" y="1632925"/>
            <a:ext cx="8401025" cy="2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>
            <a:off x="5164475" y="1155675"/>
            <a:ext cx="2940000" cy="2792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1123975" y="1111150"/>
            <a:ext cx="2940000" cy="28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1382725" y="107095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39"/>
          <p:cNvSpPr txBox="1"/>
          <p:nvPr>
            <p:ph idx="2" type="subTitle"/>
          </p:nvPr>
        </p:nvSpPr>
        <p:spPr>
          <a:xfrm>
            <a:off x="1555225" y="1814525"/>
            <a:ext cx="20775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Monitorización</a:t>
            </a:r>
            <a:endParaRPr sz="1800"/>
          </a:p>
        </p:txBody>
      </p:sp>
      <p:sp>
        <p:nvSpPr>
          <p:cNvPr id="296" name="Google Shape;296;p39"/>
          <p:cNvSpPr txBox="1"/>
          <p:nvPr>
            <p:ph idx="3" type="title"/>
          </p:nvPr>
        </p:nvSpPr>
        <p:spPr>
          <a:xfrm>
            <a:off x="5423225" y="111100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39"/>
          <p:cNvSpPr txBox="1"/>
          <p:nvPr>
            <p:ph idx="5" type="subTitle"/>
          </p:nvPr>
        </p:nvSpPr>
        <p:spPr>
          <a:xfrm>
            <a:off x="5595700" y="1922850"/>
            <a:ext cx="20775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Conjunto de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tests unitarios</a:t>
            </a:r>
            <a:endParaRPr sz="1800"/>
          </a:p>
        </p:txBody>
      </p:sp>
      <p:sp>
        <p:nvSpPr>
          <p:cNvPr id="298" name="Google Shape;298;p39"/>
          <p:cNvSpPr txBox="1"/>
          <p:nvPr>
            <p:ph idx="6" type="title"/>
          </p:nvPr>
        </p:nvSpPr>
        <p:spPr>
          <a:xfrm>
            <a:off x="1382725" y="2552562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9"/>
          <p:cNvSpPr txBox="1"/>
          <p:nvPr>
            <p:ph idx="8" type="subTitle"/>
          </p:nvPr>
        </p:nvSpPr>
        <p:spPr>
          <a:xfrm>
            <a:off x="1555225" y="3348151"/>
            <a:ext cx="20775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Inspecciones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 Código</a:t>
            </a:r>
            <a:endParaRPr sz="1800"/>
          </a:p>
        </p:txBody>
      </p:sp>
      <p:sp>
        <p:nvSpPr>
          <p:cNvPr id="300" name="Google Shape;300;p39"/>
          <p:cNvSpPr txBox="1"/>
          <p:nvPr>
            <p:ph idx="9" type="title"/>
          </p:nvPr>
        </p:nvSpPr>
        <p:spPr>
          <a:xfrm>
            <a:off x="5423200" y="257175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1" name="Google Shape;301;p39"/>
          <p:cNvSpPr txBox="1"/>
          <p:nvPr>
            <p:ph idx="14" type="subTitle"/>
          </p:nvPr>
        </p:nvSpPr>
        <p:spPr>
          <a:xfrm>
            <a:off x="5302175" y="3367350"/>
            <a:ext cx="28023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Creación de estándares de Calidad de Código</a:t>
            </a:r>
            <a:endParaRPr sz="1800"/>
          </a:p>
        </p:txBody>
      </p:sp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1057175" y="236425"/>
            <a:ext cx="77094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Workplan 1: Co</a:t>
            </a:r>
            <a:r>
              <a:rPr lang="en" sz="3200"/>
              <a:t>or</a:t>
            </a:r>
            <a:r>
              <a:rPr lang="en" sz="3200"/>
              <a:t>dinación del Proyecto</a:t>
            </a:r>
            <a:endParaRPr sz="3200"/>
          </a:p>
        </p:txBody>
      </p:sp>
      <p:sp>
        <p:nvSpPr>
          <p:cNvPr id="303" name="Google Shape;303;p39"/>
          <p:cNvSpPr/>
          <p:nvPr/>
        </p:nvSpPr>
        <p:spPr>
          <a:xfrm>
            <a:off x="-17225" y="4060575"/>
            <a:ext cx="9161100" cy="10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 txBox="1"/>
          <p:nvPr>
            <p:ph idx="1" type="subTitle"/>
          </p:nvPr>
        </p:nvSpPr>
        <p:spPr>
          <a:xfrm>
            <a:off x="1032375" y="42105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Objetivo</a:t>
            </a:r>
            <a:endParaRPr sz="2400"/>
          </a:p>
        </p:txBody>
      </p:sp>
      <p:sp>
        <p:nvSpPr>
          <p:cNvPr id="305" name="Google Shape;305;p39"/>
          <p:cNvSpPr txBox="1"/>
          <p:nvPr>
            <p:ph idx="5" type="subTitle"/>
          </p:nvPr>
        </p:nvSpPr>
        <p:spPr>
          <a:xfrm>
            <a:off x="1057175" y="4577050"/>
            <a:ext cx="76617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Apoyar la implementación del proyecto mediante mecanismos de control que permitan hacer un código escalable y seguro.</a:t>
            </a:r>
            <a:endParaRPr/>
          </a:p>
        </p:txBody>
      </p:sp>
      <p:sp>
        <p:nvSpPr>
          <p:cNvPr id="306" name="Google Shape;306;p39"/>
          <p:cNvSpPr txBox="1"/>
          <p:nvPr>
            <p:ph idx="1" type="subTitle"/>
          </p:nvPr>
        </p:nvSpPr>
        <p:spPr>
          <a:xfrm>
            <a:off x="1057175" y="7894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Tareas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6017950" y="2471538"/>
            <a:ext cx="2940000" cy="1483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3086025" y="2028663"/>
            <a:ext cx="2940000" cy="1483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310450" y="1111000"/>
            <a:ext cx="2940000" cy="1483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 txBox="1"/>
          <p:nvPr>
            <p:ph type="title"/>
          </p:nvPr>
        </p:nvSpPr>
        <p:spPr>
          <a:xfrm>
            <a:off x="569200" y="111100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" name="Google Shape;315;p40"/>
          <p:cNvSpPr txBox="1"/>
          <p:nvPr>
            <p:ph idx="2" type="subTitle"/>
          </p:nvPr>
        </p:nvSpPr>
        <p:spPr>
          <a:xfrm>
            <a:off x="393200" y="1735900"/>
            <a:ext cx="2761200" cy="8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Tratamiento y limpieza de datos. Análisis previo</a:t>
            </a:r>
            <a:endParaRPr sz="1800"/>
          </a:p>
        </p:txBody>
      </p:sp>
      <p:sp>
        <p:nvSpPr>
          <p:cNvPr id="316" name="Google Shape;316;p40"/>
          <p:cNvSpPr txBox="1"/>
          <p:nvPr>
            <p:ph idx="3" type="title"/>
          </p:nvPr>
        </p:nvSpPr>
        <p:spPr>
          <a:xfrm>
            <a:off x="3344775" y="1983987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" name="Google Shape;317;p40"/>
          <p:cNvSpPr txBox="1"/>
          <p:nvPr>
            <p:ph idx="5" type="subTitle"/>
          </p:nvPr>
        </p:nvSpPr>
        <p:spPr>
          <a:xfrm>
            <a:off x="3154425" y="2739538"/>
            <a:ext cx="2728800" cy="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Creación de un grafo de conocimiento que siga estándar RDF</a:t>
            </a:r>
            <a:endParaRPr sz="1800"/>
          </a:p>
        </p:txBody>
      </p:sp>
      <p:sp>
        <p:nvSpPr>
          <p:cNvPr id="318" name="Google Shape;318;p40"/>
          <p:cNvSpPr txBox="1"/>
          <p:nvPr>
            <p:ph idx="1" type="subTitle"/>
          </p:nvPr>
        </p:nvSpPr>
        <p:spPr>
          <a:xfrm>
            <a:off x="1057175" y="236425"/>
            <a:ext cx="77094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Workplan 2: Gestión de los datos</a:t>
            </a:r>
            <a:endParaRPr sz="3200"/>
          </a:p>
        </p:txBody>
      </p:sp>
      <p:sp>
        <p:nvSpPr>
          <p:cNvPr id="319" name="Google Shape;319;p40"/>
          <p:cNvSpPr/>
          <p:nvPr/>
        </p:nvSpPr>
        <p:spPr>
          <a:xfrm>
            <a:off x="-17225" y="4060575"/>
            <a:ext cx="9161100" cy="10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032375" y="42105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Objetivo</a:t>
            </a:r>
            <a:endParaRPr sz="2400"/>
          </a:p>
        </p:txBody>
      </p:sp>
      <p:sp>
        <p:nvSpPr>
          <p:cNvPr id="321" name="Google Shape;321;p40"/>
          <p:cNvSpPr txBox="1"/>
          <p:nvPr>
            <p:ph idx="5" type="subTitle"/>
          </p:nvPr>
        </p:nvSpPr>
        <p:spPr>
          <a:xfrm>
            <a:off x="1057175" y="4577050"/>
            <a:ext cx="76617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grafo de conocimiento que estructure datos heterogéneos de distintas fuentes y que permita la extracción de datos de una manera más eficiente. </a:t>
            </a:r>
            <a:endParaRPr/>
          </a:p>
        </p:txBody>
      </p:sp>
      <p:sp>
        <p:nvSpPr>
          <p:cNvPr id="322" name="Google Shape;322;p40"/>
          <p:cNvSpPr txBox="1"/>
          <p:nvPr>
            <p:ph idx="1" type="subTitle"/>
          </p:nvPr>
        </p:nvSpPr>
        <p:spPr>
          <a:xfrm>
            <a:off x="1057175" y="7894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Tareas</a:t>
            </a:r>
            <a:endParaRPr sz="2400"/>
          </a:p>
        </p:txBody>
      </p:sp>
      <p:sp>
        <p:nvSpPr>
          <p:cNvPr id="323" name="Google Shape;323;p40"/>
          <p:cNvSpPr txBox="1"/>
          <p:nvPr>
            <p:ph idx="6" type="title"/>
          </p:nvPr>
        </p:nvSpPr>
        <p:spPr>
          <a:xfrm>
            <a:off x="6190450" y="2446237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4" name="Google Shape;324;p40"/>
          <p:cNvSpPr txBox="1"/>
          <p:nvPr>
            <p:ph idx="8" type="subTitle"/>
          </p:nvPr>
        </p:nvSpPr>
        <p:spPr>
          <a:xfrm>
            <a:off x="6362950" y="3135650"/>
            <a:ext cx="22500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Creación de un SPARQL endpoint  para recoger datos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/>
          <p:nvPr/>
        </p:nvSpPr>
        <p:spPr>
          <a:xfrm>
            <a:off x="5164475" y="1155675"/>
            <a:ext cx="2940000" cy="2792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/>
          <p:nvPr/>
        </p:nvSpPr>
        <p:spPr>
          <a:xfrm>
            <a:off x="1123975" y="1111150"/>
            <a:ext cx="2940000" cy="28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1382725" y="107095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41"/>
          <p:cNvSpPr txBox="1"/>
          <p:nvPr>
            <p:ph idx="2" type="subTitle"/>
          </p:nvPr>
        </p:nvSpPr>
        <p:spPr>
          <a:xfrm>
            <a:off x="1304625" y="1906600"/>
            <a:ext cx="25851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Tratamiento de datos enfocado a clustering</a:t>
            </a:r>
            <a:endParaRPr sz="1800"/>
          </a:p>
        </p:txBody>
      </p:sp>
      <p:sp>
        <p:nvSpPr>
          <p:cNvPr id="333" name="Google Shape;333;p41"/>
          <p:cNvSpPr txBox="1"/>
          <p:nvPr>
            <p:ph idx="3" type="title"/>
          </p:nvPr>
        </p:nvSpPr>
        <p:spPr>
          <a:xfrm>
            <a:off x="5423225" y="111100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41"/>
          <p:cNvSpPr txBox="1"/>
          <p:nvPr>
            <p:ph idx="5" type="subTitle"/>
          </p:nvPr>
        </p:nvSpPr>
        <p:spPr>
          <a:xfrm>
            <a:off x="5323500" y="1906600"/>
            <a:ext cx="26169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Clustering y obtención de perfiles</a:t>
            </a:r>
            <a:endParaRPr sz="1800"/>
          </a:p>
        </p:txBody>
      </p:sp>
      <p:sp>
        <p:nvSpPr>
          <p:cNvPr id="335" name="Google Shape;335;p41"/>
          <p:cNvSpPr txBox="1"/>
          <p:nvPr>
            <p:ph idx="6" type="title"/>
          </p:nvPr>
        </p:nvSpPr>
        <p:spPr>
          <a:xfrm>
            <a:off x="1382725" y="2552562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6" name="Google Shape;336;p41"/>
          <p:cNvSpPr txBox="1"/>
          <p:nvPr>
            <p:ph idx="8" type="subTitle"/>
          </p:nvPr>
        </p:nvSpPr>
        <p:spPr>
          <a:xfrm>
            <a:off x="1123975" y="3507813"/>
            <a:ext cx="30069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Revisión de los resultados en base a KPIs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41"/>
          <p:cNvSpPr txBox="1"/>
          <p:nvPr>
            <p:ph idx="9" type="title"/>
          </p:nvPr>
        </p:nvSpPr>
        <p:spPr>
          <a:xfrm>
            <a:off x="5423200" y="257175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8" name="Google Shape;338;p41"/>
          <p:cNvSpPr txBox="1"/>
          <p:nvPr>
            <p:ph idx="14" type="subTitle"/>
          </p:nvPr>
        </p:nvSpPr>
        <p:spPr>
          <a:xfrm>
            <a:off x="5207350" y="3367375"/>
            <a:ext cx="30912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Mantenimiento y se-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guimiento de proyecto</a:t>
            </a:r>
            <a:endParaRPr sz="1800"/>
          </a:p>
        </p:txBody>
      </p:sp>
      <p:sp>
        <p:nvSpPr>
          <p:cNvPr id="339" name="Google Shape;339;p41"/>
          <p:cNvSpPr txBox="1"/>
          <p:nvPr>
            <p:ph idx="1" type="subTitle"/>
          </p:nvPr>
        </p:nvSpPr>
        <p:spPr>
          <a:xfrm>
            <a:off x="1057175" y="236425"/>
            <a:ext cx="77094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Workplan 3: Análisis Clínico</a:t>
            </a:r>
            <a:endParaRPr sz="3200"/>
          </a:p>
        </p:txBody>
      </p:sp>
      <p:sp>
        <p:nvSpPr>
          <p:cNvPr id="340" name="Google Shape;340;p41"/>
          <p:cNvSpPr/>
          <p:nvPr/>
        </p:nvSpPr>
        <p:spPr>
          <a:xfrm>
            <a:off x="-17225" y="4060575"/>
            <a:ext cx="9161100" cy="10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"/>
          <p:cNvSpPr txBox="1"/>
          <p:nvPr>
            <p:ph idx="1" type="subTitle"/>
          </p:nvPr>
        </p:nvSpPr>
        <p:spPr>
          <a:xfrm>
            <a:off x="1032375" y="4138113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Objetivo</a:t>
            </a:r>
            <a:endParaRPr sz="2400"/>
          </a:p>
        </p:txBody>
      </p:sp>
      <p:sp>
        <p:nvSpPr>
          <p:cNvPr id="342" name="Google Shape;342;p41"/>
          <p:cNvSpPr txBox="1"/>
          <p:nvPr>
            <p:ph idx="5" type="subTitle"/>
          </p:nvPr>
        </p:nvSpPr>
        <p:spPr>
          <a:xfrm>
            <a:off x="1057175" y="4547000"/>
            <a:ext cx="76617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Realizar un estudio del conjunto de datos clínico, utilizar algoritmos de clasificación no supervisado para obtener grupos de pacientes. Preparar el proyecto para que sea escalable y el análisis de datos se actualice en el tiempo al recibir nuevos datos.</a:t>
            </a:r>
            <a:endParaRPr/>
          </a:p>
        </p:txBody>
      </p:sp>
      <p:sp>
        <p:nvSpPr>
          <p:cNvPr id="343" name="Google Shape;343;p41"/>
          <p:cNvSpPr txBox="1"/>
          <p:nvPr>
            <p:ph idx="1" type="subTitle"/>
          </p:nvPr>
        </p:nvSpPr>
        <p:spPr>
          <a:xfrm>
            <a:off x="1057175" y="7894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Tareas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/>
          <p:nvPr/>
        </p:nvSpPr>
        <p:spPr>
          <a:xfrm>
            <a:off x="5164475" y="1155675"/>
            <a:ext cx="2940000" cy="2792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1123975" y="1111150"/>
            <a:ext cx="2940000" cy="28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 txBox="1"/>
          <p:nvPr>
            <p:ph type="title"/>
          </p:nvPr>
        </p:nvSpPr>
        <p:spPr>
          <a:xfrm>
            <a:off x="1382725" y="107095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42"/>
          <p:cNvSpPr txBox="1"/>
          <p:nvPr>
            <p:ph idx="2" type="subTitle"/>
          </p:nvPr>
        </p:nvSpPr>
        <p:spPr>
          <a:xfrm>
            <a:off x="1123975" y="1923425"/>
            <a:ext cx="29400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Establecimiento de un comité de ética</a:t>
            </a:r>
            <a:endParaRPr/>
          </a:p>
        </p:txBody>
      </p:sp>
      <p:sp>
        <p:nvSpPr>
          <p:cNvPr id="352" name="Google Shape;352;p42"/>
          <p:cNvSpPr txBox="1"/>
          <p:nvPr>
            <p:ph idx="3" type="title"/>
          </p:nvPr>
        </p:nvSpPr>
        <p:spPr>
          <a:xfrm>
            <a:off x="5423225" y="111100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42"/>
          <p:cNvSpPr txBox="1"/>
          <p:nvPr>
            <p:ph idx="5" type="subTitle"/>
          </p:nvPr>
        </p:nvSpPr>
        <p:spPr>
          <a:xfrm>
            <a:off x="5250700" y="1922850"/>
            <a:ext cx="27804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Elaborar estrategias de anonimización de datos</a:t>
            </a:r>
            <a:endParaRPr sz="1800"/>
          </a:p>
        </p:txBody>
      </p:sp>
      <p:sp>
        <p:nvSpPr>
          <p:cNvPr id="354" name="Google Shape;354;p42"/>
          <p:cNvSpPr txBox="1"/>
          <p:nvPr>
            <p:ph idx="6" type="title"/>
          </p:nvPr>
        </p:nvSpPr>
        <p:spPr>
          <a:xfrm>
            <a:off x="1382725" y="2552562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" name="Google Shape;355;p42"/>
          <p:cNvSpPr txBox="1"/>
          <p:nvPr>
            <p:ph idx="8" type="subTitle"/>
          </p:nvPr>
        </p:nvSpPr>
        <p:spPr>
          <a:xfrm>
            <a:off x="1057175" y="3284888"/>
            <a:ext cx="32706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Creación de procesos transparentes </a:t>
            </a:r>
            <a:endParaRPr sz="1800"/>
          </a:p>
        </p:txBody>
      </p:sp>
      <p:sp>
        <p:nvSpPr>
          <p:cNvPr id="356" name="Google Shape;356;p42"/>
          <p:cNvSpPr txBox="1"/>
          <p:nvPr>
            <p:ph idx="9" type="title"/>
          </p:nvPr>
        </p:nvSpPr>
        <p:spPr>
          <a:xfrm>
            <a:off x="5423200" y="2571750"/>
            <a:ext cx="24225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7" name="Google Shape;357;p42"/>
          <p:cNvSpPr txBox="1"/>
          <p:nvPr>
            <p:ph idx="14" type="subTitle"/>
          </p:nvPr>
        </p:nvSpPr>
        <p:spPr>
          <a:xfrm>
            <a:off x="5341300" y="3367350"/>
            <a:ext cx="26898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Informes recurrentes de comité de ética</a:t>
            </a:r>
            <a:endParaRPr sz="1800"/>
          </a:p>
        </p:txBody>
      </p:sp>
      <p:sp>
        <p:nvSpPr>
          <p:cNvPr id="358" name="Google Shape;358;p42"/>
          <p:cNvSpPr txBox="1"/>
          <p:nvPr>
            <p:ph idx="1" type="subTitle"/>
          </p:nvPr>
        </p:nvSpPr>
        <p:spPr>
          <a:xfrm>
            <a:off x="1057175" y="236425"/>
            <a:ext cx="77094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Workplan 4: Requerimientos éticos</a:t>
            </a:r>
            <a:endParaRPr sz="3200"/>
          </a:p>
        </p:txBody>
      </p:sp>
      <p:sp>
        <p:nvSpPr>
          <p:cNvPr id="359" name="Google Shape;359;p42"/>
          <p:cNvSpPr/>
          <p:nvPr/>
        </p:nvSpPr>
        <p:spPr>
          <a:xfrm>
            <a:off x="-17225" y="4060575"/>
            <a:ext cx="9161100" cy="10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 txBox="1"/>
          <p:nvPr>
            <p:ph idx="1" type="subTitle"/>
          </p:nvPr>
        </p:nvSpPr>
        <p:spPr>
          <a:xfrm>
            <a:off x="1032375" y="42105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Objetivo</a:t>
            </a:r>
            <a:endParaRPr sz="2400"/>
          </a:p>
        </p:txBody>
      </p:sp>
      <p:sp>
        <p:nvSpPr>
          <p:cNvPr id="361" name="Google Shape;361;p42"/>
          <p:cNvSpPr txBox="1"/>
          <p:nvPr>
            <p:ph idx="5" type="subTitle"/>
          </p:nvPr>
        </p:nvSpPr>
        <p:spPr>
          <a:xfrm>
            <a:off x="1057175" y="4577050"/>
            <a:ext cx="76617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Anonimizar los datos y gestionarlos para cumplir el GDPR (Normativa Europea).</a:t>
            </a:r>
            <a:endParaRPr/>
          </a:p>
        </p:txBody>
      </p:sp>
      <p:sp>
        <p:nvSpPr>
          <p:cNvPr id="362" name="Google Shape;362;p42"/>
          <p:cNvSpPr txBox="1"/>
          <p:nvPr>
            <p:ph idx="1" type="subTitle"/>
          </p:nvPr>
        </p:nvSpPr>
        <p:spPr>
          <a:xfrm>
            <a:off x="1057175" y="789400"/>
            <a:ext cx="70473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Tareas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1303550" y="1475500"/>
            <a:ext cx="2940000" cy="28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/>
          <p:nvPr/>
        </p:nvSpPr>
        <p:spPr>
          <a:xfrm>
            <a:off x="5246725" y="1475500"/>
            <a:ext cx="2940000" cy="2837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type="title"/>
          </p:nvPr>
        </p:nvSpPr>
        <p:spPr>
          <a:xfrm>
            <a:off x="991800" y="6315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Requisitos y Presupuesto</a:t>
            </a:r>
            <a:endParaRPr sz="3200"/>
          </a:p>
        </p:txBody>
      </p:sp>
      <p:sp>
        <p:nvSpPr>
          <p:cNvPr id="370" name="Google Shape;370;p43"/>
          <p:cNvSpPr txBox="1"/>
          <p:nvPr/>
        </p:nvSpPr>
        <p:spPr>
          <a:xfrm>
            <a:off x="1875250" y="1588713"/>
            <a:ext cx="25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4.176 horas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Empleados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12.528 horas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tota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28 € brutos por hora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5780750" y="1930788"/>
            <a:ext cx="254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Requisitos: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Acceso a los datos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Vías de comunicación con expertos de HM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Los datos otorgados son usables en al menos un 85%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2" name="Google Shape;372;p43"/>
          <p:cNvGrpSpPr/>
          <p:nvPr/>
        </p:nvGrpSpPr>
        <p:grpSpPr>
          <a:xfrm>
            <a:off x="1511736" y="1722496"/>
            <a:ext cx="321121" cy="563763"/>
            <a:chOff x="2487439" y="4280740"/>
            <a:chExt cx="198775" cy="348972"/>
          </a:xfrm>
        </p:grpSpPr>
        <p:sp>
          <p:nvSpPr>
            <p:cNvPr id="373" name="Google Shape;373;p43"/>
            <p:cNvSpPr/>
            <p:nvPr/>
          </p:nvSpPr>
          <p:spPr>
            <a:xfrm>
              <a:off x="2487439" y="4280740"/>
              <a:ext cx="198775" cy="348972"/>
            </a:xfrm>
            <a:custGeom>
              <a:rect b="b" l="l" r="r" t="t"/>
              <a:pathLst>
                <a:path extrusionOk="0" h="10955" w="624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2516267" y="4511784"/>
              <a:ext cx="139620" cy="95565"/>
            </a:xfrm>
            <a:custGeom>
              <a:rect b="b" l="l" r="r" t="t"/>
              <a:pathLst>
                <a:path extrusionOk="0" h="3000" w="4383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2518911" y="4385065"/>
              <a:ext cx="134683" cy="105090"/>
            </a:xfrm>
            <a:custGeom>
              <a:rect b="b" l="l" r="r" t="t"/>
              <a:pathLst>
                <a:path extrusionOk="0" h="3299" w="4228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2580742" y="4501113"/>
              <a:ext cx="11786" cy="13315"/>
            </a:xfrm>
            <a:custGeom>
              <a:rect b="b" l="l" r="r" t="t"/>
              <a:pathLst>
                <a:path extrusionOk="0" h="418" w="37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43"/>
          <p:cNvSpPr txBox="1"/>
          <p:nvPr/>
        </p:nvSpPr>
        <p:spPr>
          <a:xfrm>
            <a:off x="1832850" y="2802550"/>
            <a:ext cx="23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Gastos añadidos: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Financiación socios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Servidores e infraes- tructuras de datos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Licencias Software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8" name="Google Shape;378;p43"/>
          <p:cNvGrpSpPr/>
          <p:nvPr/>
        </p:nvGrpSpPr>
        <p:grpSpPr>
          <a:xfrm>
            <a:off x="1377067" y="3159099"/>
            <a:ext cx="590443" cy="563735"/>
            <a:chOff x="7390435" y="3680868"/>
            <a:chExt cx="372073" cy="355243"/>
          </a:xfrm>
        </p:grpSpPr>
        <p:sp>
          <p:nvSpPr>
            <p:cNvPr id="379" name="Google Shape;379;p43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7408948" y="377199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3"/>
          <p:cNvGrpSpPr/>
          <p:nvPr/>
        </p:nvGrpSpPr>
        <p:grpSpPr>
          <a:xfrm>
            <a:off x="5344722" y="2435426"/>
            <a:ext cx="590410" cy="594779"/>
            <a:chOff x="6671087" y="2009304"/>
            <a:chExt cx="332757" cy="281833"/>
          </a:xfrm>
        </p:grpSpPr>
        <p:sp>
          <p:nvSpPr>
            <p:cNvPr id="386" name="Google Shape;386;p43"/>
            <p:cNvSpPr/>
            <p:nvPr/>
          </p:nvSpPr>
          <p:spPr>
            <a:xfrm>
              <a:off x="6671087" y="2023658"/>
              <a:ext cx="331993" cy="267478"/>
            </a:xfrm>
            <a:custGeom>
              <a:rect b="b" l="l" r="r" t="t"/>
              <a:pathLst>
                <a:path extrusionOk="0" h="8404" w="10431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6965173" y="2009304"/>
              <a:ext cx="38670" cy="27181"/>
            </a:xfrm>
            <a:custGeom>
              <a:rect b="b" l="l" r="r" t="t"/>
              <a:pathLst>
                <a:path extrusionOk="0" h="854" w="1215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991800" y="1376700"/>
            <a:ext cx="5869800" cy="2390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1404150" y="1534563"/>
            <a:ext cx="50013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Datos Básicos del Proyecto</a:t>
            </a:r>
            <a:endParaRPr sz="3200"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1356200" y="2102338"/>
            <a:ext cx="44577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/>
              <a:t>Título:</a:t>
            </a:r>
            <a:r>
              <a:rPr lang="en" sz="2000"/>
              <a:t> Hospital Data Analysis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/>
              <a:t>Fecha Comienzo: </a:t>
            </a:r>
            <a:r>
              <a:rPr lang="en" sz="2000"/>
              <a:t>01/09/2022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/>
              <a:t>Duración</a:t>
            </a:r>
            <a:r>
              <a:rPr lang="en" sz="2000"/>
              <a:t>: 24 meses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2000"/>
              <a:t>Presupuesto</a:t>
            </a:r>
            <a:r>
              <a:rPr lang="en" sz="2000"/>
              <a:t>: xxxx euros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1600200" y="776150"/>
            <a:ext cx="6862200" cy="3765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/>
          <p:nvPr/>
        </p:nvSpPr>
        <p:spPr>
          <a:xfrm>
            <a:off x="716275" y="467550"/>
            <a:ext cx="3132000" cy="4208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1953650" y="987125"/>
            <a:ext cx="42345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Motivación</a:t>
            </a:r>
            <a:endParaRPr sz="3200"/>
          </a:p>
        </p:txBody>
      </p:sp>
      <p:sp>
        <p:nvSpPr>
          <p:cNvPr id="138" name="Google Shape;138;p29"/>
          <p:cNvSpPr txBox="1"/>
          <p:nvPr>
            <p:ph idx="1" type="subTitle"/>
          </p:nvPr>
        </p:nvSpPr>
        <p:spPr>
          <a:xfrm>
            <a:off x="1716600" y="1761975"/>
            <a:ext cx="67038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Caracterización de pacientes CoVid: </a:t>
            </a:r>
            <a:br>
              <a:rPr lang="en" sz="2000"/>
            </a:br>
            <a:r>
              <a:rPr lang="en" sz="2000"/>
              <a:t>Problema poco abordado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Ofrecer medidas comunes a toda la población, en lugar de respuestas “personalizadas”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Obtener resultados e</a:t>
            </a:r>
            <a:r>
              <a:rPr lang="en" sz="2000"/>
              <a:t>xtrapolables a otras enfermedades que afecten el Sistema Respiratorio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669300" y="4568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Visión y Objetivos</a:t>
            </a:r>
            <a:endParaRPr sz="3200"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1028500" y="1729325"/>
            <a:ext cx="76362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 desarrollará un sistema de análisis de datos estructurado automático que: </a:t>
            </a:r>
            <a:endParaRPr sz="2000"/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Realizará un </a:t>
            </a:r>
            <a:r>
              <a:rPr b="1" lang="en" sz="2000">
                <a:solidFill>
                  <a:schemeClr val="accent1"/>
                </a:solidFill>
              </a:rPr>
              <a:t>análisis</a:t>
            </a:r>
            <a:r>
              <a:rPr lang="en" sz="2000"/>
              <a:t> en profundidad de </a:t>
            </a:r>
            <a:r>
              <a:rPr b="1" lang="en" sz="2000">
                <a:solidFill>
                  <a:schemeClr val="accent1"/>
                </a:solidFill>
              </a:rPr>
              <a:t>población hospitalizada</a:t>
            </a:r>
            <a:r>
              <a:rPr lang="en" sz="2000"/>
              <a:t>, proporcionando conocimiento sobre </a:t>
            </a:r>
            <a:r>
              <a:rPr b="1" lang="en" sz="2000">
                <a:solidFill>
                  <a:schemeClr val="accent1"/>
                </a:solidFill>
              </a:rPr>
              <a:t>síntomas, riesgos y antecedentes</a:t>
            </a:r>
            <a:endParaRPr b="1" sz="2000">
              <a:solidFill>
                <a:schemeClr val="accent1"/>
              </a:solidFill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Ofrecerá </a:t>
            </a:r>
            <a:r>
              <a:rPr b="1" lang="en" sz="2000">
                <a:solidFill>
                  <a:schemeClr val="accent1"/>
                </a:solidFill>
              </a:rPr>
              <a:t>soporte y guías</a:t>
            </a:r>
            <a:r>
              <a:rPr lang="en" sz="2000"/>
              <a:t> sobre el estudio, </a:t>
            </a:r>
            <a:r>
              <a:rPr b="1" lang="en" sz="2000">
                <a:solidFill>
                  <a:schemeClr val="accent1"/>
                </a:solidFill>
              </a:rPr>
              <a:t>visualización de datos</a:t>
            </a:r>
            <a:r>
              <a:rPr lang="en" sz="2000"/>
              <a:t> y </a:t>
            </a:r>
            <a:r>
              <a:rPr b="1" lang="en" sz="2000">
                <a:solidFill>
                  <a:schemeClr val="accent1"/>
                </a:solidFill>
              </a:rPr>
              <a:t>comprensión</a:t>
            </a:r>
            <a:r>
              <a:rPr lang="en" sz="2000"/>
              <a:t> de los resultados obtenidos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5" name="Google Shape;145;p30"/>
          <p:cNvSpPr txBox="1"/>
          <p:nvPr/>
        </p:nvSpPr>
        <p:spPr>
          <a:xfrm>
            <a:off x="669300" y="990150"/>
            <a:ext cx="847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Con este proyecto buscamos dar respuestas y ayudas que permitan a la población continuar su vida diaria lo más normalmente  posible.</a:t>
            </a:r>
            <a:endParaRPr b="1" sz="19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1028491" y="4140911"/>
            <a:ext cx="762463" cy="713798"/>
            <a:chOff x="3074027" y="1983777"/>
            <a:chExt cx="380604" cy="313854"/>
          </a:xfrm>
        </p:grpSpPr>
        <p:sp>
          <p:nvSpPr>
            <p:cNvPr id="147" name="Google Shape;147;p30"/>
            <p:cNvSpPr/>
            <p:nvPr/>
          </p:nvSpPr>
          <p:spPr>
            <a:xfrm>
              <a:off x="3130608" y="1984886"/>
              <a:ext cx="324023" cy="312745"/>
            </a:xfrm>
            <a:custGeom>
              <a:rect b="b" l="l" r="r" t="t"/>
              <a:pathLst>
                <a:path extrusionOk="0" h="9872" w="10228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3243008" y="2008678"/>
              <a:ext cx="185613" cy="169741"/>
            </a:xfrm>
            <a:custGeom>
              <a:rect b="b" l="l" r="r" t="t"/>
              <a:pathLst>
                <a:path extrusionOk="0" h="5358" w="5859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3074027" y="1983777"/>
              <a:ext cx="155802" cy="163342"/>
            </a:xfrm>
            <a:custGeom>
              <a:rect b="b" l="l" r="r" t="t"/>
              <a:pathLst>
                <a:path extrusionOk="0" h="5156" w="4918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3135518" y="2038077"/>
              <a:ext cx="28322" cy="54363"/>
            </a:xfrm>
            <a:custGeom>
              <a:rect b="b" l="l" r="r" t="t"/>
              <a:pathLst>
                <a:path extrusionOk="0" h="1716" w="894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3138908" y="2021096"/>
              <a:ext cx="16252" cy="16252"/>
            </a:xfrm>
            <a:custGeom>
              <a:rect b="b" l="l" r="r" t="t"/>
              <a:pathLst>
                <a:path extrusionOk="0" h="513" w="513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30"/>
          <p:cNvGrpSpPr/>
          <p:nvPr/>
        </p:nvGrpSpPr>
        <p:grpSpPr>
          <a:xfrm>
            <a:off x="980544" y="2930109"/>
            <a:ext cx="762469" cy="634881"/>
            <a:chOff x="1737258" y="1988371"/>
            <a:chExt cx="370814" cy="307359"/>
          </a:xfrm>
        </p:grpSpPr>
        <p:sp>
          <p:nvSpPr>
            <p:cNvPr id="153" name="Google Shape;153;p30"/>
            <p:cNvSpPr/>
            <p:nvPr/>
          </p:nvSpPr>
          <p:spPr>
            <a:xfrm>
              <a:off x="1963200" y="1996607"/>
              <a:ext cx="144873" cy="144492"/>
            </a:xfrm>
            <a:custGeom>
              <a:rect b="b" l="l" r="r" t="t"/>
              <a:pathLst>
                <a:path extrusionOk="0" h="4561" w="4573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1737258" y="1988371"/>
              <a:ext cx="350064" cy="307359"/>
            </a:xfrm>
            <a:custGeom>
              <a:rect b="b" l="l" r="r" t="t"/>
              <a:pathLst>
                <a:path extrusionOk="0" h="9702" w="1105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1799129" y="2040738"/>
              <a:ext cx="28322" cy="53571"/>
            </a:xfrm>
            <a:custGeom>
              <a:rect b="b" l="l" r="r" t="t"/>
              <a:pathLst>
                <a:path extrusionOk="0" h="1691" w="894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1802899" y="2024137"/>
              <a:ext cx="16252" cy="15872"/>
            </a:xfrm>
            <a:custGeom>
              <a:rect b="b" l="l" r="r" t="t"/>
              <a:pathLst>
                <a:path extrusionOk="0" h="501" w="513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895750" y="281500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Fuente de Datos</a:t>
            </a:r>
            <a:endParaRPr sz="3200"/>
          </a:p>
        </p:txBody>
      </p:sp>
      <p:sp>
        <p:nvSpPr>
          <p:cNvPr id="162" name="Google Shape;162;p31"/>
          <p:cNvSpPr/>
          <p:nvPr/>
        </p:nvSpPr>
        <p:spPr>
          <a:xfrm>
            <a:off x="895750" y="822325"/>
            <a:ext cx="7784100" cy="42504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900" y="822300"/>
            <a:ext cx="4011600" cy="4272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idx="2" type="subTitle"/>
          </p:nvPr>
        </p:nvSpPr>
        <p:spPr>
          <a:xfrm>
            <a:off x="1198025" y="1467800"/>
            <a:ext cx="34167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Covid Data Saves Lives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850" y="966638"/>
            <a:ext cx="26670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1406000" y="2051738"/>
            <a:ext cx="344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Conjunto de Datos Clínico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1428975" y="2725900"/>
            <a:ext cx="331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 de Diagnósticos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428975" y="3180850"/>
            <a:ext cx="331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Tratamientos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428975" y="3645950"/>
            <a:ext cx="331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Pasos por UCI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1428975" y="4100900"/>
            <a:ext cx="331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Pruebas de laboratorio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1" name="Google Shape;171;p31"/>
          <p:cNvGrpSpPr/>
          <p:nvPr/>
        </p:nvGrpSpPr>
        <p:grpSpPr>
          <a:xfrm>
            <a:off x="1027292" y="2051748"/>
            <a:ext cx="435587" cy="434718"/>
            <a:chOff x="5756399" y="2413594"/>
            <a:chExt cx="367925" cy="367161"/>
          </a:xfrm>
        </p:grpSpPr>
        <p:sp>
          <p:nvSpPr>
            <p:cNvPr id="172" name="Google Shape;172;p31"/>
            <p:cNvSpPr/>
            <p:nvPr/>
          </p:nvSpPr>
          <p:spPr>
            <a:xfrm>
              <a:off x="5864865" y="2563023"/>
              <a:ext cx="39882" cy="68297"/>
            </a:xfrm>
            <a:custGeom>
              <a:rect b="b" l="l" r="r" t="t"/>
              <a:pathLst>
                <a:path extrusionOk="0" h="2144" w="1252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920261" y="2563023"/>
              <a:ext cx="40233" cy="68297"/>
            </a:xfrm>
            <a:custGeom>
              <a:rect b="b" l="l" r="r" t="t"/>
              <a:pathLst>
                <a:path extrusionOk="0" h="2144" w="1263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5790165" y="2646451"/>
              <a:ext cx="39851" cy="68329"/>
            </a:xfrm>
            <a:custGeom>
              <a:rect b="b" l="l" r="r" t="t"/>
              <a:pathLst>
                <a:path extrusionOk="0" h="2145" w="1251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6050707" y="2646451"/>
              <a:ext cx="39882" cy="68329"/>
            </a:xfrm>
            <a:custGeom>
              <a:rect b="b" l="l" r="r" t="t"/>
              <a:pathLst>
                <a:path extrusionOk="0" h="2145" w="1252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5959314" y="2563023"/>
              <a:ext cx="39851" cy="68297"/>
            </a:xfrm>
            <a:custGeom>
              <a:rect b="b" l="l" r="r" t="t"/>
              <a:pathLst>
                <a:path extrusionOk="0" h="2144" w="1251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919114" y="2432166"/>
              <a:ext cx="42877" cy="43673"/>
            </a:xfrm>
            <a:custGeom>
              <a:rect b="b" l="l" r="r" t="t"/>
              <a:pathLst>
                <a:path extrusionOk="0" h="1371" w="1346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756399" y="2413594"/>
              <a:ext cx="367925" cy="367161"/>
            </a:xfrm>
            <a:custGeom>
              <a:rect b="b" l="l" r="r" t="t"/>
              <a:pathLst>
                <a:path extrusionOk="0" h="11526" w="1155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31"/>
          <p:cNvGrpSpPr/>
          <p:nvPr/>
        </p:nvGrpSpPr>
        <p:grpSpPr>
          <a:xfrm>
            <a:off x="1105614" y="2796391"/>
            <a:ext cx="278795" cy="351615"/>
            <a:chOff x="8010427" y="3348503"/>
            <a:chExt cx="278795" cy="351615"/>
          </a:xfrm>
        </p:grpSpPr>
        <p:sp>
          <p:nvSpPr>
            <p:cNvPr id="180" name="Google Shape;180;p31"/>
            <p:cNvSpPr/>
            <p:nvPr/>
          </p:nvSpPr>
          <p:spPr>
            <a:xfrm>
              <a:off x="8010427" y="3348503"/>
              <a:ext cx="278795" cy="351615"/>
            </a:xfrm>
            <a:custGeom>
              <a:rect b="b" l="l" r="r" t="t"/>
              <a:pathLst>
                <a:path extrusionOk="0" h="11038" w="8752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8078692" y="3438653"/>
              <a:ext cx="142264" cy="100216"/>
            </a:xfrm>
            <a:custGeom>
              <a:rect b="b" l="l" r="r" t="t"/>
              <a:pathLst>
                <a:path extrusionOk="0" h="3146" w="4466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8079074" y="3574928"/>
              <a:ext cx="141882" cy="10257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079074" y="3619685"/>
              <a:ext cx="141882" cy="10640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31"/>
          <p:cNvGrpSpPr/>
          <p:nvPr/>
        </p:nvGrpSpPr>
        <p:grpSpPr>
          <a:xfrm>
            <a:off x="1061042" y="3220792"/>
            <a:ext cx="367925" cy="352380"/>
            <a:chOff x="7101317" y="2441655"/>
            <a:chExt cx="367925" cy="352380"/>
          </a:xfrm>
        </p:grpSpPr>
        <p:sp>
          <p:nvSpPr>
            <p:cNvPr id="185" name="Google Shape;185;p31"/>
            <p:cNvSpPr/>
            <p:nvPr/>
          </p:nvSpPr>
          <p:spPr>
            <a:xfrm>
              <a:off x="7101317" y="2441655"/>
              <a:ext cx="367925" cy="352380"/>
            </a:xfrm>
            <a:custGeom>
              <a:rect b="b" l="l" r="r" t="t"/>
              <a:pathLst>
                <a:path extrusionOk="0" h="11062" w="11550">
                  <a:moveTo>
                    <a:pt x="7061" y="334"/>
                  </a:moveTo>
                  <a:cubicBezTo>
                    <a:pt x="7799" y="334"/>
                    <a:pt x="8406" y="941"/>
                    <a:pt x="8406" y="1679"/>
                  </a:cubicBezTo>
                  <a:lnTo>
                    <a:pt x="8406" y="3108"/>
                  </a:lnTo>
                  <a:lnTo>
                    <a:pt x="7906" y="3108"/>
                  </a:lnTo>
                  <a:lnTo>
                    <a:pt x="7906" y="1679"/>
                  </a:lnTo>
                  <a:cubicBezTo>
                    <a:pt x="7906" y="1227"/>
                    <a:pt x="7537" y="834"/>
                    <a:pt x="7061" y="834"/>
                  </a:cubicBezTo>
                  <a:lnTo>
                    <a:pt x="4465" y="834"/>
                  </a:lnTo>
                  <a:cubicBezTo>
                    <a:pt x="4001" y="834"/>
                    <a:pt x="3620" y="1203"/>
                    <a:pt x="3620" y="1679"/>
                  </a:cubicBezTo>
                  <a:lnTo>
                    <a:pt x="3620" y="2429"/>
                  </a:lnTo>
                  <a:cubicBezTo>
                    <a:pt x="3620" y="2513"/>
                    <a:pt x="3691" y="2596"/>
                    <a:pt x="3786" y="2596"/>
                  </a:cubicBezTo>
                  <a:cubicBezTo>
                    <a:pt x="3870" y="2596"/>
                    <a:pt x="3941" y="2513"/>
                    <a:pt x="3941" y="2429"/>
                  </a:cubicBezTo>
                  <a:lnTo>
                    <a:pt x="3941" y="1679"/>
                  </a:lnTo>
                  <a:cubicBezTo>
                    <a:pt x="3941" y="1406"/>
                    <a:pt x="4167" y="1179"/>
                    <a:pt x="4453" y="1179"/>
                  </a:cubicBezTo>
                  <a:lnTo>
                    <a:pt x="7037" y="1179"/>
                  </a:lnTo>
                  <a:cubicBezTo>
                    <a:pt x="7323" y="1179"/>
                    <a:pt x="7549" y="1406"/>
                    <a:pt x="7549" y="1679"/>
                  </a:cubicBezTo>
                  <a:lnTo>
                    <a:pt x="7549" y="3108"/>
                  </a:lnTo>
                  <a:lnTo>
                    <a:pt x="3108" y="3108"/>
                  </a:lnTo>
                  <a:lnTo>
                    <a:pt x="3120" y="1679"/>
                  </a:lnTo>
                  <a:cubicBezTo>
                    <a:pt x="3120" y="941"/>
                    <a:pt x="3727" y="334"/>
                    <a:pt x="4465" y="334"/>
                  </a:cubicBezTo>
                  <a:close/>
                  <a:moveTo>
                    <a:pt x="8382" y="3453"/>
                  </a:moveTo>
                  <a:cubicBezTo>
                    <a:pt x="9930" y="3453"/>
                    <a:pt x="11180" y="4704"/>
                    <a:pt x="11180" y="6251"/>
                  </a:cubicBezTo>
                  <a:lnTo>
                    <a:pt x="11180" y="9252"/>
                  </a:lnTo>
                  <a:lnTo>
                    <a:pt x="2905" y="9252"/>
                  </a:lnTo>
                  <a:cubicBezTo>
                    <a:pt x="2822" y="9252"/>
                    <a:pt x="2739" y="9335"/>
                    <a:pt x="2739" y="9418"/>
                  </a:cubicBezTo>
                  <a:cubicBezTo>
                    <a:pt x="2739" y="9514"/>
                    <a:pt x="2822" y="9585"/>
                    <a:pt x="2905" y="9585"/>
                  </a:cubicBezTo>
                  <a:lnTo>
                    <a:pt x="11180" y="9585"/>
                  </a:lnTo>
                  <a:lnTo>
                    <a:pt x="11180" y="10288"/>
                  </a:lnTo>
                  <a:cubicBezTo>
                    <a:pt x="11168" y="10538"/>
                    <a:pt x="10942" y="10728"/>
                    <a:pt x="10716" y="10728"/>
                  </a:cubicBezTo>
                  <a:cubicBezTo>
                    <a:pt x="10716" y="10716"/>
                    <a:pt x="822" y="10716"/>
                    <a:pt x="774" y="10716"/>
                  </a:cubicBezTo>
                  <a:cubicBezTo>
                    <a:pt x="536" y="10704"/>
                    <a:pt x="334" y="10490"/>
                    <a:pt x="334" y="10240"/>
                  </a:cubicBezTo>
                  <a:lnTo>
                    <a:pt x="334" y="9585"/>
                  </a:lnTo>
                  <a:lnTo>
                    <a:pt x="2072" y="9585"/>
                  </a:lnTo>
                  <a:cubicBezTo>
                    <a:pt x="2167" y="9585"/>
                    <a:pt x="2239" y="9514"/>
                    <a:pt x="2239" y="9418"/>
                  </a:cubicBezTo>
                  <a:cubicBezTo>
                    <a:pt x="2239" y="9335"/>
                    <a:pt x="2167" y="9252"/>
                    <a:pt x="2072" y="9252"/>
                  </a:cubicBezTo>
                  <a:lnTo>
                    <a:pt x="334" y="9252"/>
                  </a:lnTo>
                  <a:lnTo>
                    <a:pt x="334" y="6251"/>
                  </a:lnTo>
                  <a:cubicBezTo>
                    <a:pt x="334" y="4704"/>
                    <a:pt x="1584" y="3453"/>
                    <a:pt x="3132" y="3453"/>
                  </a:cubicBezTo>
                  <a:close/>
                  <a:moveTo>
                    <a:pt x="4465" y="1"/>
                  </a:moveTo>
                  <a:cubicBezTo>
                    <a:pt x="3536" y="1"/>
                    <a:pt x="2786" y="763"/>
                    <a:pt x="2786" y="1679"/>
                  </a:cubicBezTo>
                  <a:lnTo>
                    <a:pt x="2786" y="3132"/>
                  </a:lnTo>
                  <a:cubicBezTo>
                    <a:pt x="1227" y="3311"/>
                    <a:pt x="0" y="4632"/>
                    <a:pt x="0" y="6239"/>
                  </a:cubicBezTo>
                  <a:lnTo>
                    <a:pt x="0" y="10240"/>
                  </a:lnTo>
                  <a:cubicBezTo>
                    <a:pt x="0" y="10692"/>
                    <a:pt x="357" y="11061"/>
                    <a:pt x="822" y="11061"/>
                  </a:cubicBezTo>
                  <a:lnTo>
                    <a:pt x="10740" y="11061"/>
                  </a:lnTo>
                  <a:cubicBezTo>
                    <a:pt x="11180" y="11061"/>
                    <a:pt x="11549" y="10704"/>
                    <a:pt x="11549" y="10240"/>
                  </a:cubicBezTo>
                  <a:lnTo>
                    <a:pt x="11549" y="6239"/>
                  </a:lnTo>
                  <a:cubicBezTo>
                    <a:pt x="11526" y="4632"/>
                    <a:pt x="10299" y="3287"/>
                    <a:pt x="8739" y="3132"/>
                  </a:cubicBezTo>
                  <a:lnTo>
                    <a:pt x="8739" y="1679"/>
                  </a:lnTo>
                  <a:cubicBezTo>
                    <a:pt x="8739" y="751"/>
                    <a:pt x="7977" y="1"/>
                    <a:pt x="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7222302" y="2588443"/>
              <a:ext cx="124426" cy="124043"/>
            </a:xfrm>
            <a:custGeom>
              <a:rect b="b" l="l" r="r" t="t"/>
              <a:pathLst>
                <a:path extrusionOk="0" h="3894" w="3906">
                  <a:moveTo>
                    <a:pt x="2441" y="334"/>
                  </a:moveTo>
                  <a:lnTo>
                    <a:pt x="2441" y="1286"/>
                  </a:lnTo>
                  <a:cubicBezTo>
                    <a:pt x="2441" y="1381"/>
                    <a:pt x="2513" y="1453"/>
                    <a:pt x="2608" y="1453"/>
                  </a:cubicBezTo>
                  <a:lnTo>
                    <a:pt x="3560" y="1453"/>
                  </a:lnTo>
                  <a:lnTo>
                    <a:pt x="3560" y="2429"/>
                  </a:lnTo>
                  <a:lnTo>
                    <a:pt x="2608" y="2429"/>
                  </a:lnTo>
                  <a:cubicBezTo>
                    <a:pt x="2513" y="2429"/>
                    <a:pt x="2441" y="2513"/>
                    <a:pt x="2441" y="2596"/>
                  </a:cubicBezTo>
                  <a:lnTo>
                    <a:pt x="2441" y="3548"/>
                  </a:lnTo>
                  <a:lnTo>
                    <a:pt x="1465" y="3548"/>
                  </a:lnTo>
                  <a:lnTo>
                    <a:pt x="1465" y="2596"/>
                  </a:lnTo>
                  <a:cubicBezTo>
                    <a:pt x="1465" y="2513"/>
                    <a:pt x="1382" y="2429"/>
                    <a:pt x="1298" y="2429"/>
                  </a:cubicBezTo>
                  <a:lnTo>
                    <a:pt x="346" y="2429"/>
                  </a:lnTo>
                  <a:lnTo>
                    <a:pt x="346" y="1453"/>
                  </a:lnTo>
                  <a:lnTo>
                    <a:pt x="1298" y="1453"/>
                  </a:lnTo>
                  <a:cubicBezTo>
                    <a:pt x="1382" y="1453"/>
                    <a:pt x="1465" y="1381"/>
                    <a:pt x="1465" y="1286"/>
                  </a:cubicBezTo>
                  <a:lnTo>
                    <a:pt x="1465" y="334"/>
                  </a:lnTo>
                  <a:close/>
                  <a:moveTo>
                    <a:pt x="1298" y="0"/>
                  </a:moveTo>
                  <a:cubicBezTo>
                    <a:pt x="1203" y="0"/>
                    <a:pt x="1131" y="84"/>
                    <a:pt x="1131" y="167"/>
                  </a:cubicBezTo>
                  <a:lnTo>
                    <a:pt x="1131" y="1120"/>
                  </a:lnTo>
                  <a:lnTo>
                    <a:pt x="179" y="1120"/>
                  </a:lnTo>
                  <a:cubicBezTo>
                    <a:pt x="96" y="1120"/>
                    <a:pt x="12" y="1191"/>
                    <a:pt x="12" y="1286"/>
                  </a:cubicBezTo>
                  <a:lnTo>
                    <a:pt x="12" y="2608"/>
                  </a:lnTo>
                  <a:cubicBezTo>
                    <a:pt x="0" y="2703"/>
                    <a:pt x="96" y="2774"/>
                    <a:pt x="179" y="2774"/>
                  </a:cubicBezTo>
                  <a:lnTo>
                    <a:pt x="1131" y="2774"/>
                  </a:lnTo>
                  <a:lnTo>
                    <a:pt x="1131" y="3727"/>
                  </a:lnTo>
                  <a:cubicBezTo>
                    <a:pt x="1131" y="3822"/>
                    <a:pt x="1203" y="3894"/>
                    <a:pt x="1298" y="3894"/>
                  </a:cubicBezTo>
                  <a:lnTo>
                    <a:pt x="2620" y="3894"/>
                  </a:lnTo>
                  <a:cubicBezTo>
                    <a:pt x="2715" y="3894"/>
                    <a:pt x="2786" y="3822"/>
                    <a:pt x="2786" y="3727"/>
                  </a:cubicBezTo>
                  <a:lnTo>
                    <a:pt x="2786" y="2774"/>
                  </a:lnTo>
                  <a:lnTo>
                    <a:pt x="3739" y="2774"/>
                  </a:lnTo>
                  <a:cubicBezTo>
                    <a:pt x="3822" y="2774"/>
                    <a:pt x="3906" y="2703"/>
                    <a:pt x="3906" y="2608"/>
                  </a:cubicBezTo>
                  <a:lnTo>
                    <a:pt x="3906" y="1286"/>
                  </a:lnTo>
                  <a:cubicBezTo>
                    <a:pt x="3906" y="1191"/>
                    <a:pt x="3822" y="1120"/>
                    <a:pt x="3739" y="1120"/>
                  </a:cubicBezTo>
                  <a:lnTo>
                    <a:pt x="2786" y="1120"/>
                  </a:lnTo>
                  <a:lnTo>
                    <a:pt x="2786" y="167"/>
                  </a:lnTo>
                  <a:cubicBezTo>
                    <a:pt x="2786" y="84"/>
                    <a:pt x="2715" y="0"/>
                    <a:pt x="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31"/>
          <p:cNvGrpSpPr/>
          <p:nvPr/>
        </p:nvGrpSpPr>
        <p:grpSpPr>
          <a:xfrm>
            <a:off x="1061492" y="3721249"/>
            <a:ext cx="401380" cy="314320"/>
            <a:chOff x="4878379" y="2473892"/>
            <a:chExt cx="367161" cy="287523"/>
          </a:xfrm>
        </p:grpSpPr>
        <p:sp>
          <p:nvSpPr>
            <p:cNvPr id="188" name="Google Shape;188;p31"/>
            <p:cNvSpPr/>
            <p:nvPr/>
          </p:nvSpPr>
          <p:spPr>
            <a:xfrm>
              <a:off x="5110889" y="2554676"/>
              <a:ext cx="75496" cy="71355"/>
            </a:xfrm>
            <a:custGeom>
              <a:rect b="b" l="l" r="r" t="t"/>
              <a:pathLst>
                <a:path extrusionOk="0" h="2240" w="2370">
                  <a:moveTo>
                    <a:pt x="1250" y="322"/>
                  </a:moveTo>
                  <a:lnTo>
                    <a:pt x="2048" y="1263"/>
                  </a:lnTo>
                  <a:lnTo>
                    <a:pt x="2048" y="1918"/>
                  </a:lnTo>
                  <a:lnTo>
                    <a:pt x="322" y="1918"/>
                  </a:lnTo>
                  <a:lnTo>
                    <a:pt x="322" y="322"/>
                  </a:lnTo>
                  <a:close/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2084"/>
                  </a:lnTo>
                  <a:cubicBezTo>
                    <a:pt x="0" y="2168"/>
                    <a:pt x="72" y="2239"/>
                    <a:pt x="155" y="2239"/>
                  </a:cubicBezTo>
                  <a:lnTo>
                    <a:pt x="2215" y="2239"/>
                  </a:lnTo>
                  <a:cubicBezTo>
                    <a:pt x="2298" y="2239"/>
                    <a:pt x="2370" y="2168"/>
                    <a:pt x="2370" y="2084"/>
                  </a:cubicBezTo>
                  <a:lnTo>
                    <a:pt x="2370" y="1191"/>
                  </a:lnTo>
                  <a:cubicBezTo>
                    <a:pt x="2370" y="1084"/>
                    <a:pt x="2358" y="1132"/>
                    <a:pt x="1441" y="36"/>
                  </a:cubicBezTo>
                  <a:cubicBezTo>
                    <a:pt x="1429" y="13"/>
                    <a:pt x="1381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58049" y="2691972"/>
              <a:ext cx="45521" cy="45553"/>
            </a:xfrm>
            <a:custGeom>
              <a:rect b="b" l="l" r="r" t="t"/>
              <a:pathLst>
                <a:path extrusionOk="0" h="1430" w="1429">
                  <a:moveTo>
                    <a:pt x="714" y="358"/>
                  </a:moveTo>
                  <a:cubicBezTo>
                    <a:pt x="929" y="358"/>
                    <a:pt x="1084" y="525"/>
                    <a:pt x="1084" y="727"/>
                  </a:cubicBezTo>
                  <a:cubicBezTo>
                    <a:pt x="1084" y="941"/>
                    <a:pt x="929" y="1108"/>
                    <a:pt x="714" y="1108"/>
                  </a:cubicBezTo>
                  <a:cubicBezTo>
                    <a:pt x="512" y="1108"/>
                    <a:pt x="345" y="941"/>
                    <a:pt x="345" y="727"/>
                  </a:cubicBezTo>
                  <a:cubicBezTo>
                    <a:pt x="345" y="525"/>
                    <a:pt x="512" y="358"/>
                    <a:pt x="714" y="358"/>
                  </a:cubicBezTo>
                  <a:close/>
                  <a:moveTo>
                    <a:pt x="714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108"/>
                    <a:pt x="333" y="1429"/>
                    <a:pt x="714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34"/>
                    <a:pt x="1119" y="1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130225" y="2691972"/>
              <a:ext cx="45553" cy="45553"/>
            </a:xfrm>
            <a:custGeom>
              <a:rect b="b" l="l" r="r" t="t"/>
              <a:pathLst>
                <a:path extrusionOk="0" h="1430" w="1430">
                  <a:moveTo>
                    <a:pt x="715" y="358"/>
                  </a:moveTo>
                  <a:cubicBezTo>
                    <a:pt x="917" y="358"/>
                    <a:pt x="1084" y="525"/>
                    <a:pt x="1084" y="727"/>
                  </a:cubicBezTo>
                  <a:cubicBezTo>
                    <a:pt x="1084" y="929"/>
                    <a:pt x="917" y="1108"/>
                    <a:pt x="715" y="1108"/>
                  </a:cubicBezTo>
                  <a:cubicBezTo>
                    <a:pt x="501" y="1108"/>
                    <a:pt x="346" y="941"/>
                    <a:pt x="346" y="727"/>
                  </a:cubicBezTo>
                  <a:cubicBezTo>
                    <a:pt x="346" y="525"/>
                    <a:pt x="501" y="358"/>
                    <a:pt x="715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08"/>
                    <a:pt x="322" y="1429"/>
                    <a:pt x="715" y="1429"/>
                  </a:cubicBezTo>
                  <a:cubicBezTo>
                    <a:pt x="1096" y="1429"/>
                    <a:pt x="1429" y="1108"/>
                    <a:pt x="1429" y="715"/>
                  </a:cubicBezTo>
                  <a:cubicBezTo>
                    <a:pt x="1429" y="334"/>
                    <a:pt x="1120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4930717" y="2523586"/>
              <a:ext cx="100917" cy="100534"/>
            </a:xfrm>
            <a:custGeom>
              <a:rect b="b" l="l" r="r" t="t"/>
              <a:pathLst>
                <a:path extrusionOk="0" h="3156" w="3168">
                  <a:moveTo>
                    <a:pt x="1763" y="346"/>
                  </a:moveTo>
                  <a:cubicBezTo>
                    <a:pt x="1811" y="346"/>
                    <a:pt x="1858" y="393"/>
                    <a:pt x="1858" y="441"/>
                  </a:cubicBezTo>
                  <a:lnTo>
                    <a:pt x="1858" y="1120"/>
                  </a:lnTo>
                  <a:cubicBezTo>
                    <a:pt x="1858" y="1215"/>
                    <a:pt x="1930" y="1286"/>
                    <a:pt x="2013" y="1286"/>
                  </a:cubicBezTo>
                  <a:lnTo>
                    <a:pt x="2704" y="1286"/>
                  </a:lnTo>
                  <a:cubicBezTo>
                    <a:pt x="2751" y="1286"/>
                    <a:pt x="2787" y="1334"/>
                    <a:pt x="2787" y="1370"/>
                  </a:cubicBezTo>
                  <a:lnTo>
                    <a:pt x="2787" y="1774"/>
                  </a:lnTo>
                  <a:cubicBezTo>
                    <a:pt x="2787" y="1822"/>
                    <a:pt x="2751" y="1870"/>
                    <a:pt x="2704" y="1870"/>
                  </a:cubicBezTo>
                  <a:lnTo>
                    <a:pt x="2013" y="1870"/>
                  </a:lnTo>
                  <a:cubicBezTo>
                    <a:pt x="1930" y="1870"/>
                    <a:pt x="1858" y="1941"/>
                    <a:pt x="1858" y="2024"/>
                  </a:cubicBezTo>
                  <a:lnTo>
                    <a:pt x="1858" y="2715"/>
                  </a:lnTo>
                  <a:cubicBezTo>
                    <a:pt x="1858" y="2763"/>
                    <a:pt x="1811" y="2798"/>
                    <a:pt x="1763" y="2798"/>
                  </a:cubicBezTo>
                  <a:lnTo>
                    <a:pt x="1358" y="2798"/>
                  </a:lnTo>
                  <a:cubicBezTo>
                    <a:pt x="1322" y="2798"/>
                    <a:pt x="1275" y="2763"/>
                    <a:pt x="1275" y="2715"/>
                  </a:cubicBezTo>
                  <a:lnTo>
                    <a:pt x="1275" y="2024"/>
                  </a:lnTo>
                  <a:cubicBezTo>
                    <a:pt x="1275" y="1941"/>
                    <a:pt x="1203" y="1870"/>
                    <a:pt x="1108" y="1870"/>
                  </a:cubicBezTo>
                  <a:lnTo>
                    <a:pt x="429" y="1870"/>
                  </a:lnTo>
                  <a:cubicBezTo>
                    <a:pt x="382" y="1870"/>
                    <a:pt x="334" y="1822"/>
                    <a:pt x="334" y="1774"/>
                  </a:cubicBezTo>
                  <a:lnTo>
                    <a:pt x="334" y="1370"/>
                  </a:lnTo>
                  <a:cubicBezTo>
                    <a:pt x="334" y="1334"/>
                    <a:pt x="382" y="1286"/>
                    <a:pt x="429" y="1286"/>
                  </a:cubicBezTo>
                  <a:lnTo>
                    <a:pt x="1108" y="1286"/>
                  </a:lnTo>
                  <a:cubicBezTo>
                    <a:pt x="1203" y="1286"/>
                    <a:pt x="1275" y="1215"/>
                    <a:pt x="1275" y="1120"/>
                  </a:cubicBezTo>
                  <a:lnTo>
                    <a:pt x="1275" y="441"/>
                  </a:lnTo>
                  <a:cubicBezTo>
                    <a:pt x="1275" y="393"/>
                    <a:pt x="1322" y="346"/>
                    <a:pt x="1358" y="346"/>
                  </a:cubicBezTo>
                  <a:close/>
                  <a:moveTo>
                    <a:pt x="1394" y="0"/>
                  </a:moveTo>
                  <a:cubicBezTo>
                    <a:pt x="1156" y="0"/>
                    <a:pt x="965" y="203"/>
                    <a:pt x="965" y="441"/>
                  </a:cubicBezTo>
                  <a:lnTo>
                    <a:pt x="965" y="953"/>
                  </a:lnTo>
                  <a:lnTo>
                    <a:pt x="441" y="953"/>
                  </a:lnTo>
                  <a:cubicBezTo>
                    <a:pt x="203" y="953"/>
                    <a:pt x="13" y="1155"/>
                    <a:pt x="13" y="1393"/>
                  </a:cubicBezTo>
                  <a:lnTo>
                    <a:pt x="13" y="1786"/>
                  </a:lnTo>
                  <a:cubicBezTo>
                    <a:pt x="1" y="2013"/>
                    <a:pt x="191" y="2203"/>
                    <a:pt x="429" y="2203"/>
                  </a:cubicBezTo>
                  <a:lnTo>
                    <a:pt x="953" y="2203"/>
                  </a:lnTo>
                  <a:lnTo>
                    <a:pt x="953" y="2727"/>
                  </a:lnTo>
                  <a:cubicBezTo>
                    <a:pt x="953" y="2965"/>
                    <a:pt x="1144" y="3156"/>
                    <a:pt x="1382" y="3156"/>
                  </a:cubicBezTo>
                  <a:lnTo>
                    <a:pt x="1787" y="3156"/>
                  </a:lnTo>
                  <a:cubicBezTo>
                    <a:pt x="2025" y="3156"/>
                    <a:pt x="2215" y="2965"/>
                    <a:pt x="2215" y="2727"/>
                  </a:cubicBezTo>
                  <a:lnTo>
                    <a:pt x="2215" y="2203"/>
                  </a:lnTo>
                  <a:lnTo>
                    <a:pt x="2739" y="2203"/>
                  </a:lnTo>
                  <a:cubicBezTo>
                    <a:pt x="2977" y="2203"/>
                    <a:pt x="3168" y="2013"/>
                    <a:pt x="3168" y="1774"/>
                  </a:cubicBezTo>
                  <a:lnTo>
                    <a:pt x="3168" y="1370"/>
                  </a:lnTo>
                  <a:cubicBezTo>
                    <a:pt x="3168" y="1131"/>
                    <a:pt x="2977" y="941"/>
                    <a:pt x="2739" y="941"/>
                  </a:cubicBezTo>
                  <a:lnTo>
                    <a:pt x="2227" y="941"/>
                  </a:lnTo>
                  <a:lnTo>
                    <a:pt x="2227" y="441"/>
                  </a:lnTo>
                  <a:cubicBezTo>
                    <a:pt x="2227" y="203"/>
                    <a:pt x="2037" y="0"/>
                    <a:pt x="1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4878379" y="2473892"/>
              <a:ext cx="367161" cy="287523"/>
            </a:xfrm>
            <a:custGeom>
              <a:rect b="b" l="l" r="r" t="t"/>
              <a:pathLst>
                <a:path extrusionOk="0" h="9026" w="11526">
                  <a:moveTo>
                    <a:pt x="7966" y="346"/>
                  </a:moveTo>
                  <a:cubicBezTo>
                    <a:pt x="8228" y="346"/>
                    <a:pt x="8454" y="572"/>
                    <a:pt x="8454" y="834"/>
                  </a:cubicBezTo>
                  <a:lnTo>
                    <a:pt x="8454" y="1203"/>
                  </a:lnTo>
                  <a:lnTo>
                    <a:pt x="7478" y="1203"/>
                  </a:lnTo>
                  <a:lnTo>
                    <a:pt x="7478" y="834"/>
                  </a:lnTo>
                  <a:cubicBezTo>
                    <a:pt x="7478" y="572"/>
                    <a:pt x="7692" y="346"/>
                    <a:pt x="7966" y="346"/>
                  </a:cubicBezTo>
                  <a:close/>
                  <a:moveTo>
                    <a:pt x="8645" y="1548"/>
                  </a:moveTo>
                  <a:lnTo>
                    <a:pt x="8645" y="1703"/>
                  </a:lnTo>
                  <a:lnTo>
                    <a:pt x="7275" y="1703"/>
                  </a:lnTo>
                  <a:lnTo>
                    <a:pt x="7275" y="1548"/>
                  </a:lnTo>
                  <a:close/>
                  <a:moveTo>
                    <a:pt x="6132" y="5894"/>
                  </a:moveTo>
                  <a:lnTo>
                    <a:pt x="6132" y="7192"/>
                  </a:lnTo>
                  <a:lnTo>
                    <a:pt x="4644" y="7192"/>
                  </a:lnTo>
                  <a:cubicBezTo>
                    <a:pt x="4644" y="7180"/>
                    <a:pt x="4632" y="7156"/>
                    <a:pt x="4632" y="7144"/>
                  </a:cubicBezTo>
                  <a:cubicBezTo>
                    <a:pt x="4420" y="6454"/>
                    <a:pt x="3830" y="6114"/>
                    <a:pt x="3240" y="6114"/>
                  </a:cubicBezTo>
                  <a:cubicBezTo>
                    <a:pt x="2639" y="6114"/>
                    <a:pt x="2038" y="6466"/>
                    <a:pt x="1834" y="7156"/>
                  </a:cubicBezTo>
                  <a:cubicBezTo>
                    <a:pt x="1834" y="7180"/>
                    <a:pt x="1822" y="7192"/>
                    <a:pt x="1822" y="7204"/>
                  </a:cubicBezTo>
                  <a:lnTo>
                    <a:pt x="691" y="7204"/>
                  </a:lnTo>
                  <a:cubicBezTo>
                    <a:pt x="489" y="7204"/>
                    <a:pt x="334" y="7061"/>
                    <a:pt x="334" y="6847"/>
                  </a:cubicBezTo>
                  <a:lnTo>
                    <a:pt x="334" y="5894"/>
                  </a:lnTo>
                  <a:close/>
                  <a:moveTo>
                    <a:pt x="11181" y="5906"/>
                  </a:moveTo>
                  <a:lnTo>
                    <a:pt x="11181" y="6847"/>
                  </a:lnTo>
                  <a:cubicBezTo>
                    <a:pt x="11181" y="7037"/>
                    <a:pt x="11026" y="7204"/>
                    <a:pt x="10824" y="7204"/>
                  </a:cubicBezTo>
                  <a:lnTo>
                    <a:pt x="10038" y="7204"/>
                  </a:lnTo>
                  <a:cubicBezTo>
                    <a:pt x="10038" y="7192"/>
                    <a:pt x="10014" y="7180"/>
                    <a:pt x="10014" y="7156"/>
                  </a:cubicBezTo>
                  <a:cubicBezTo>
                    <a:pt x="9823" y="6525"/>
                    <a:pt x="9228" y="6109"/>
                    <a:pt x="8621" y="6109"/>
                  </a:cubicBezTo>
                  <a:cubicBezTo>
                    <a:pt x="8026" y="6109"/>
                    <a:pt x="7430" y="6490"/>
                    <a:pt x="7216" y="7156"/>
                  </a:cubicBezTo>
                  <a:cubicBezTo>
                    <a:pt x="7216" y="7180"/>
                    <a:pt x="7204" y="7192"/>
                    <a:pt x="7204" y="7204"/>
                  </a:cubicBezTo>
                  <a:lnTo>
                    <a:pt x="6466" y="7204"/>
                  </a:lnTo>
                  <a:lnTo>
                    <a:pt x="6466" y="5906"/>
                  </a:lnTo>
                  <a:close/>
                  <a:moveTo>
                    <a:pt x="3215" y="6466"/>
                  </a:moveTo>
                  <a:cubicBezTo>
                    <a:pt x="3823" y="6466"/>
                    <a:pt x="4335" y="6978"/>
                    <a:pt x="4335" y="7573"/>
                  </a:cubicBezTo>
                  <a:cubicBezTo>
                    <a:pt x="4335" y="8192"/>
                    <a:pt x="3835" y="8692"/>
                    <a:pt x="3215" y="8692"/>
                  </a:cubicBezTo>
                  <a:cubicBezTo>
                    <a:pt x="2596" y="8692"/>
                    <a:pt x="2096" y="8192"/>
                    <a:pt x="2096" y="7573"/>
                  </a:cubicBezTo>
                  <a:cubicBezTo>
                    <a:pt x="2096" y="6978"/>
                    <a:pt x="2608" y="6466"/>
                    <a:pt x="3215" y="6466"/>
                  </a:cubicBezTo>
                  <a:close/>
                  <a:moveTo>
                    <a:pt x="8621" y="6466"/>
                  </a:moveTo>
                  <a:cubicBezTo>
                    <a:pt x="9240" y="6466"/>
                    <a:pt x="9740" y="6978"/>
                    <a:pt x="9740" y="7573"/>
                  </a:cubicBezTo>
                  <a:cubicBezTo>
                    <a:pt x="9740" y="8192"/>
                    <a:pt x="9240" y="8692"/>
                    <a:pt x="8621" y="8692"/>
                  </a:cubicBezTo>
                  <a:cubicBezTo>
                    <a:pt x="7990" y="8692"/>
                    <a:pt x="7502" y="8192"/>
                    <a:pt x="7502" y="7573"/>
                  </a:cubicBezTo>
                  <a:cubicBezTo>
                    <a:pt x="7502" y="6966"/>
                    <a:pt x="8014" y="6466"/>
                    <a:pt x="8621" y="6466"/>
                  </a:cubicBezTo>
                  <a:close/>
                  <a:moveTo>
                    <a:pt x="7966" y="1"/>
                  </a:moveTo>
                  <a:cubicBezTo>
                    <a:pt x="7502" y="1"/>
                    <a:pt x="7133" y="370"/>
                    <a:pt x="7133" y="834"/>
                  </a:cubicBezTo>
                  <a:lnTo>
                    <a:pt x="7133" y="1203"/>
                  </a:lnTo>
                  <a:lnTo>
                    <a:pt x="7097" y="1203"/>
                  </a:lnTo>
                  <a:cubicBezTo>
                    <a:pt x="7014" y="1203"/>
                    <a:pt x="6942" y="1275"/>
                    <a:pt x="6942" y="1370"/>
                  </a:cubicBezTo>
                  <a:lnTo>
                    <a:pt x="6942" y="1679"/>
                  </a:lnTo>
                  <a:lnTo>
                    <a:pt x="6466" y="1679"/>
                  </a:lnTo>
                  <a:lnTo>
                    <a:pt x="6466" y="1072"/>
                  </a:lnTo>
                  <a:cubicBezTo>
                    <a:pt x="6466" y="703"/>
                    <a:pt x="6144" y="382"/>
                    <a:pt x="5775" y="382"/>
                  </a:cubicBezTo>
                  <a:lnTo>
                    <a:pt x="2311" y="382"/>
                  </a:lnTo>
                  <a:cubicBezTo>
                    <a:pt x="2215" y="382"/>
                    <a:pt x="2144" y="465"/>
                    <a:pt x="2144" y="548"/>
                  </a:cubicBezTo>
                  <a:cubicBezTo>
                    <a:pt x="2144" y="644"/>
                    <a:pt x="2215" y="715"/>
                    <a:pt x="2311" y="715"/>
                  </a:cubicBezTo>
                  <a:lnTo>
                    <a:pt x="5775" y="715"/>
                  </a:lnTo>
                  <a:cubicBezTo>
                    <a:pt x="5966" y="715"/>
                    <a:pt x="6132" y="870"/>
                    <a:pt x="6132" y="1072"/>
                  </a:cubicBezTo>
                  <a:lnTo>
                    <a:pt x="6132" y="5573"/>
                  </a:lnTo>
                  <a:lnTo>
                    <a:pt x="334" y="5573"/>
                  </a:lnTo>
                  <a:lnTo>
                    <a:pt x="334" y="1072"/>
                  </a:lnTo>
                  <a:cubicBezTo>
                    <a:pt x="334" y="882"/>
                    <a:pt x="477" y="715"/>
                    <a:pt x="691" y="715"/>
                  </a:cubicBezTo>
                  <a:lnTo>
                    <a:pt x="1477" y="715"/>
                  </a:lnTo>
                  <a:cubicBezTo>
                    <a:pt x="1560" y="715"/>
                    <a:pt x="1644" y="644"/>
                    <a:pt x="1644" y="548"/>
                  </a:cubicBezTo>
                  <a:cubicBezTo>
                    <a:pt x="1644" y="465"/>
                    <a:pt x="1560" y="394"/>
                    <a:pt x="1477" y="394"/>
                  </a:cubicBezTo>
                  <a:lnTo>
                    <a:pt x="691" y="394"/>
                  </a:lnTo>
                  <a:cubicBezTo>
                    <a:pt x="310" y="394"/>
                    <a:pt x="1" y="703"/>
                    <a:pt x="1" y="1072"/>
                  </a:cubicBezTo>
                  <a:lnTo>
                    <a:pt x="1" y="6847"/>
                  </a:lnTo>
                  <a:cubicBezTo>
                    <a:pt x="1" y="7216"/>
                    <a:pt x="310" y="7537"/>
                    <a:pt x="691" y="7537"/>
                  </a:cubicBezTo>
                  <a:lnTo>
                    <a:pt x="1775" y="7537"/>
                  </a:lnTo>
                  <a:cubicBezTo>
                    <a:pt x="1763" y="8371"/>
                    <a:pt x="2442" y="9026"/>
                    <a:pt x="3227" y="9026"/>
                  </a:cubicBezTo>
                  <a:cubicBezTo>
                    <a:pt x="4025" y="9026"/>
                    <a:pt x="4704" y="8383"/>
                    <a:pt x="4692" y="7537"/>
                  </a:cubicBezTo>
                  <a:lnTo>
                    <a:pt x="7180" y="7537"/>
                  </a:lnTo>
                  <a:cubicBezTo>
                    <a:pt x="7156" y="8371"/>
                    <a:pt x="7847" y="9026"/>
                    <a:pt x="8633" y="9026"/>
                  </a:cubicBezTo>
                  <a:cubicBezTo>
                    <a:pt x="9419" y="9026"/>
                    <a:pt x="10109" y="8383"/>
                    <a:pt x="10097" y="7537"/>
                  </a:cubicBezTo>
                  <a:lnTo>
                    <a:pt x="10835" y="7537"/>
                  </a:lnTo>
                  <a:cubicBezTo>
                    <a:pt x="11205" y="7537"/>
                    <a:pt x="11526" y="7216"/>
                    <a:pt x="11526" y="6847"/>
                  </a:cubicBezTo>
                  <a:lnTo>
                    <a:pt x="11502" y="4299"/>
                  </a:lnTo>
                  <a:cubicBezTo>
                    <a:pt x="11502" y="4084"/>
                    <a:pt x="11431" y="3870"/>
                    <a:pt x="11276" y="3692"/>
                  </a:cubicBezTo>
                  <a:lnTo>
                    <a:pt x="10657" y="2989"/>
                  </a:lnTo>
                  <a:cubicBezTo>
                    <a:pt x="10626" y="2952"/>
                    <a:pt x="10582" y="2934"/>
                    <a:pt x="10536" y="2934"/>
                  </a:cubicBezTo>
                  <a:cubicBezTo>
                    <a:pt x="10495" y="2934"/>
                    <a:pt x="10453" y="2949"/>
                    <a:pt x="10419" y="2977"/>
                  </a:cubicBezTo>
                  <a:cubicBezTo>
                    <a:pt x="10347" y="3037"/>
                    <a:pt x="10347" y="3144"/>
                    <a:pt x="10407" y="3215"/>
                  </a:cubicBezTo>
                  <a:lnTo>
                    <a:pt x="11026" y="3918"/>
                  </a:lnTo>
                  <a:cubicBezTo>
                    <a:pt x="11121" y="4025"/>
                    <a:pt x="11181" y="4156"/>
                    <a:pt x="11181" y="4287"/>
                  </a:cubicBezTo>
                  <a:lnTo>
                    <a:pt x="11181" y="5549"/>
                  </a:lnTo>
                  <a:lnTo>
                    <a:pt x="6466" y="5549"/>
                  </a:lnTo>
                  <a:lnTo>
                    <a:pt x="6466" y="2013"/>
                  </a:lnTo>
                  <a:lnTo>
                    <a:pt x="9097" y="2013"/>
                  </a:lnTo>
                  <a:cubicBezTo>
                    <a:pt x="9264" y="2013"/>
                    <a:pt x="9407" y="2084"/>
                    <a:pt x="9514" y="2203"/>
                  </a:cubicBezTo>
                  <a:lnTo>
                    <a:pt x="9812" y="2549"/>
                  </a:lnTo>
                  <a:cubicBezTo>
                    <a:pt x="9843" y="2586"/>
                    <a:pt x="9887" y="2604"/>
                    <a:pt x="9932" y="2604"/>
                  </a:cubicBezTo>
                  <a:cubicBezTo>
                    <a:pt x="9973" y="2604"/>
                    <a:pt x="10016" y="2589"/>
                    <a:pt x="10050" y="2560"/>
                  </a:cubicBezTo>
                  <a:cubicBezTo>
                    <a:pt x="10121" y="2501"/>
                    <a:pt x="10121" y="2394"/>
                    <a:pt x="10062" y="2322"/>
                  </a:cubicBezTo>
                  <a:lnTo>
                    <a:pt x="9764" y="1977"/>
                  </a:lnTo>
                  <a:cubicBezTo>
                    <a:pt x="9532" y="1709"/>
                    <a:pt x="9226" y="1676"/>
                    <a:pt x="9077" y="1676"/>
                  </a:cubicBezTo>
                  <a:cubicBezTo>
                    <a:pt x="9028" y="1676"/>
                    <a:pt x="8996" y="1679"/>
                    <a:pt x="8990" y="1679"/>
                  </a:cubicBezTo>
                  <a:lnTo>
                    <a:pt x="8990" y="1370"/>
                  </a:lnTo>
                  <a:cubicBezTo>
                    <a:pt x="8990" y="1275"/>
                    <a:pt x="8919" y="1203"/>
                    <a:pt x="8823" y="1203"/>
                  </a:cubicBezTo>
                  <a:lnTo>
                    <a:pt x="8799" y="1203"/>
                  </a:lnTo>
                  <a:lnTo>
                    <a:pt x="8799" y="834"/>
                  </a:lnTo>
                  <a:cubicBezTo>
                    <a:pt x="8799" y="370"/>
                    <a:pt x="8418" y="1"/>
                    <a:pt x="7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31"/>
          <p:cNvSpPr/>
          <p:nvPr/>
        </p:nvSpPr>
        <p:spPr>
          <a:xfrm>
            <a:off x="1027301" y="4171400"/>
            <a:ext cx="435552" cy="351606"/>
          </a:xfrm>
          <a:custGeom>
            <a:rect b="b" l="l" r="r" t="t"/>
            <a:pathLst>
              <a:path extrusionOk="0" h="18110" w="29464">
                <a:moveTo>
                  <a:pt x="10365" y="1"/>
                </a:moveTo>
                <a:cubicBezTo>
                  <a:pt x="10212" y="1"/>
                  <a:pt x="10059" y="98"/>
                  <a:pt x="10038" y="297"/>
                </a:cubicBezTo>
                <a:lnTo>
                  <a:pt x="8943" y="10253"/>
                </a:lnTo>
                <a:lnTo>
                  <a:pt x="344" y="10253"/>
                </a:lnTo>
                <a:cubicBezTo>
                  <a:pt x="341" y="10252"/>
                  <a:pt x="338" y="10252"/>
                  <a:pt x="334" y="10252"/>
                </a:cubicBezTo>
                <a:cubicBezTo>
                  <a:pt x="153" y="10252"/>
                  <a:pt x="1" y="10398"/>
                  <a:pt x="1" y="10585"/>
                </a:cubicBezTo>
                <a:cubicBezTo>
                  <a:pt x="1" y="10767"/>
                  <a:pt x="153" y="10912"/>
                  <a:pt x="334" y="10912"/>
                </a:cubicBezTo>
                <a:cubicBezTo>
                  <a:pt x="338" y="10912"/>
                  <a:pt x="341" y="10912"/>
                  <a:pt x="344" y="10912"/>
                </a:cubicBezTo>
                <a:lnTo>
                  <a:pt x="9231" y="10912"/>
                </a:lnTo>
                <a:cubicBezTo>
                  <a:pt x="9400" y="10912"/>
                  <a:pt x="9542" y="10787"/>
                  <a:pt x="9558" y="10618"/>
                </a:cubicBezTo>
                <a:lnTo>
                  <a:pt x="10240" y="4444"/>
                </a:lnTo>
                <a:lnTo>
                  <a:pt x="10910" y="17799"/>
                </a:lnTo>
                <a:cubicBezTo>
                  <a:pt x="10921" y="17968"/>
                  <a:pt x="11057" y="18104"/>
                  <a:pt x="11226" y="18110"/>
                </a:cubicBezTo>
                <a:lnTo>
                  <a:pt x="11242" y="18110"/>
                </a:lnTo>
                <a:cubicBezTo>
                  <a:pt x="11406" y="18110"/>
                  <a:pt x="11542" y="17990"/>
                  <a:pt x="11564" y="17832"/>
                </a:cubicBezTo>
                <a:lnTo>
                  <a:pt x="12724" y="10018"/>
                </a:lnTo>
                <a:lnTo>
                  <a:pt x="13629" y="13680"/>
                </a:lnTo>
                <a:cubicBezTo>
                  <a:pt x="13670" y="13848"/>
                  <a:pt x="13809" y="13929"/>
                  <a:pt x="13948" y="13929"/>
                </a:cubicBezTo>
                <a:cubicBezTo>
                  <a:pt x="14103" y="13929"/>
                  <a:pt x="14257" y="13829"/>
                  <a:pt x="14277" y="13636"/>
                </a:cubicBezTo>
                <a:lnTo>
                  <a:pt x="15056" y="6084"/>
                </a:lnTo>
                <a:lnTo>
                  <a:pt x="16108" y="13004"/>
                </a:lnTo>
                <a:cubicBezTo>
                  <a:pt x="16135" y="13157"/>
                  <a:pt x="16261" y="13271"/>
                  <a:pt x="16419" y="13282"/>
                </a:cubicBezTo>
                <a:cubicBezTo>
                  <a:pt x="16426" y="13283"/>
                  <a:pt x="16434" y="13283"/>
                  <a:pt x="16441" y="13283"/>
                </a:cubicBezTo>
                <a:cubicBezTo>
                  <a:pt x="16590" y="13283"/>
                  <a:pt x="16720" y="13182"/>
                  <a:pt x="16751" y="13037"/>
                </a:cubicBezTo>
                <a:lnTo>
                  <a:pt x="17835" y="8885"/>
                </a:lnTo>
                <a:lnTo>
                  <a:pt x="18331" y="14481"/>
                </a:lnTo>
                <a:cubicBezTo>
                  <a:pt x="18348" y="14650"/>
                  <a:pt x="18489" y="14781"/>
                  <a:pt x="18658" y="14781"/>
                </a:cubicBezTo>
                <a:lnTo>
                  <a:pt x="18664" y="14781"/>
                </a:lnTo>
                <a:cubicBezTo>
                  <a:pt x="18827" y="14781"/>
                  <a:pt x="18969" y="14655"/>
                  <a:pt x="18991" y="14492"/>
                </a:cubicBezTo>
                <a:lnTo>
                  <a:pt x="19721" y="7806"/>
                </a:lnTo>
                <a:lnTo>
                  <a:pt x="20353" y="10961"/>
                </a:lnTo>
                <a:cubicBezTo>
                  <a:pt x="20380" y="11113"/>
                  <a:pt x="20516" y="11228"/>
                  <a:pt x="20674" y="11228"/>
                </a:cubicBezTo>
                <a:lnTo>
                  <a:pt x="29120" y="11228"/>
                </a:lnTo>
                <a:cubicBezTo>
                  <a:pt x="29124" y="11228"/>
                  <a:pt x="29127" y="11228"/>
                  <a:pt x="29130" y="11228"/>
                </a:cubicBezTo>
                <a:cubicBezTo>
                  <a:pt x="29316" y="11228"/>
                  <a:pt x="29464" y="11083"/>
                  <a:pt x="29464" y="10895"/>
                </a:cubicBezTo>
                <a:cubicBezTo>
                  <a:pt x="29464" y="10716"/>
                  <a:pt x="29321" y="10568"/>
                  <a:pt x="29139" y="10568"/>
                </a:cubicBezTo>
                <a:cubicBezTo>
                  <a:pt x="29133" y="10568"/>
                  <a:pt x="29127" y="10568"/>
                  <a:pt x="29120" y="10569"/>
                </a:cubicBezTo>
                <a:lnTo>
                  <a:pt x="20941" y="10569"/>
                </a:lnTo>
                <a:lnTo>
                  <a:pt x="19950" y="5594"/>
                </a:lnTo>
                <a:cubicBezTo>
                  <a:pt x="19918" y="5434"/>
                  <a:pt x="19782" y="5326"/>
                  <a:pt x="19623" y="5326"/>
                </a:cubicBezTo>
                <a:cubicBezTo>
                  <a:pt x="19620" y="5326"/>
                  <a:pt x="19616" y="5327"/>
                  <a:pt x="19612" y="5327"/>
                </a:cubicBezTo>
                <a:cubicBezTo>
                  <a:pt x="19448" y="5332"/>
                  <a:pt x="19318" y="5457"/>
                  <a:pt x="19301" y="5621"/>
                </a:cubicBezTo>
                <a:lnTo>
                  <a:pt x="18691" y="11130"/>
                </a:lnTo>
                <a:lnTo>
                  <a:pt x="18320" y="6940"/>
                </a:lnTo>
                <a:cubicBezTo>
                  <a:pt x="18303" y="6745"/>
                  <a:pt x="18148" y="6642"/>
                  <a:pt x="17994" y="6642"/>
                </a:cubicBezTo>
                <a:cubicBezTo>
                  <a:pt x="17857" y="6642"/>
                  <a:pt x="17721" y="6722"/>
                  <a:pt x="17677" y="6890"/>
                </a:cubicBezTo>
                <a:lnTo>
                  <a:pt x="16517" y="11326"/>
                </a:lnTo>
                <a:lnTo>
                  <a:pt x="15318" y="3441"/>
                </a:lnTo>
                <a:cubicBezTo>
                  <a:pt x="15291" y="3278"/>
                  <a:pt x="15149" y="3158"/>
                  <a:pt x="14986" y="3158"/>
                </a:cubicBezTo>
                <a:cubicBezTo>
                  <a:pt x="14817" y="3163"/>
                  <a:pt x="14680" y="3289"/>
                  <a:pt x="14664" y="3452"/>
                </a:cubicBezTo>
                <a:lnTo>
                  <a:pt x="13814" y="11696"/>
                </a:lnTo>
                <a:lnTo>
                  <a:pt x="12959" y="8242"/>
                </a:lnTo>
                <a:cubicBezTo>
                  <a:pt x="12922" y="8096"/>
                  <a:pt x="12792" y="7990"/>
                  <a:pt x="12642" y="7990"/>
                </a:cubicBezTo>
                <a:cubicBezTo>
                  <a:pt x="12635" y="7990"/>
                  <a:pt x="12628" y="7991"/>
                  <a:pt x="12621" y="7991"/>
                </a:cubicBezTo>
                <a:cubicBezTo>
                  <a:pt x="12468" y="8002"/>
                  <a:pt x="12337" y="8117"/>
                  <a:pt x="12316" y="8275"/>
                </a:cubicBezTo>
                <a:lnTo>
                  <a:pt x="11400" y="14437"/>
                </a:lnTo>
                <a:lnTo>
                  <a:pt x="10697" y="314"/>
                </a:lnTo>
                <a:cubicBezTo>
                  <a:pt x="10686" y="107"/>
                  <a:pt x="10525" y="1"/>
                  <a:pt x="10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6861950" y="1435507"/>
            <a:ext cx="934800" cy="3170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4104650" y="1435507"/>
            <a:ext cx="934800" cy="3170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400750" y="1435507"/>
            <a:ext cx="934800" cy="3170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3378025" y="2189725"/>
            <a:ext cx="2361300" cy="2058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6133650" y="2189725"/>
            <a:ext cx="2295900" cy="2058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649150" y="2189725"/>
            <a:ext cx="2361300" cy="2058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2" type="subTitle"/>
          </p:nvPr>
        </p:nvSpPr>
        <p:spPr>
          <a:xfrm>
            <a:off x="574300" y="2651575"/>
            <a:ext cx="25110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Analizar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b="1" lang="en" sz="2000">
                <a:solidFill>
                  <a:schemeClr val="accent1"/>
                </a:solidFill>
              </a:rPr>
              <a:t>grandes volúmenes</a:t>
            </a:r>
            <a:r>
              <a:rPr lang="en" sz="2000"/>
              <a:t> de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datos clínicos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205" name="Google Shape;205;p32"/>
          <p:cNvSpPr txBox="1"/>
          <p:nvPr>
            <p:ph idx="6" type="subTitle"/>
          </p:nvPr>
        </p:nvSpPr>
        <p:spPr>
          <a:xfrm>
            <a:off x="6004800" y="2428975"/>
            <a:ext cx="25536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Realizar </a:t>
            </a:r>
            <a:r>
              <a:rPr b="1" lang="en" sz="2000">
                <a:solidFill>
                  <a:schemeClr val="accent1"/>
                </a:solidFill>
              </a:rPr>
              <a:t>perfiles </a:t>
            </a:r>
            <a:r>
              <a:rPr lang="en" sz="2000"/>
              <a:t>relevantes basados </a:t>
            </a:r>
            <a:r>
              <a:rPr lang="en" sz="2000"/>
              <a:t>en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b="1" lang="en" sz="2000">
                <a:solidFill>
                  <a:schemeClr val="accent1"/>
                </a:solidFill>
              </a:rPr>
              <a:t>información clínica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2"/>
          <p:cNvGrpSpPr/>
          <p:nvPr/>
        </p:nvGrpSpPr>
        <p:grpSpPr>
          <a:xfrm>
            <a:off x="4335401" y="1538196"/>
            <a:ext cx="446535" cy="547533"/>
            <a:chOff x="3086313" y="2877049"/>
            <a:chExt cx="320143" cy="392581"/>
          </a:xfrm>
        </p:grpSpPr>
        <p:sp>
          <p:nvSpPr>
            <p:cNvPr id="207" name="Google Shape;207;p32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2"/>
          <p:cNvSpPr txBox="1"/>
          <p:nvPr>
            <p:ph type="title"/>
          </p:nvPr>
        </p:nvSpPr>
        <p:spPr>
          <a:xfrm>
            <a:off x="768050" y="4929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Objetivos Científicos</a:t>
            </a:r>
            <a:endParaRPr sz="3200"/>
          </a:p>
        </p:txBody>
      </p:sp>
      <p:sp>
        <p:nvSpPr>
          <p:cNvPr id="220" name="Google Shape;220;p32"/>
          <p:cNvSpPr txBox="1"/>
          <p:nvPr>
            <p:ph idx="2" type="subTitle"/>
          </p:nvPr>
        </p:nvSpPr>
        <p:spPr>
          <a:xfrm>
            <a:off x="3316550" y="2428975"/>
            <a:ext cx="25110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Extraer conclusiones sobre </a:t>
            </a:r>
            <a:r>
              <a:rPr b="1" lang="en" sz="2000">
                <a:solidFill>
                  <a:schemeClr val="accent1"/>
                </a:solidFill>
              </a:rPr>
              <a:t>características de</a:t>
            </a:r>
            <a:r>
              <a:rPr lang="en" sz="2000"/>
              <a:t> los </a:t>
            </a:r>
            <a:r>
              <a:rPr b="1" lang="en" sz="2000">
                <a:solidFill>
                  <a:schemeClr val="accent1"/>
                </a:solidFill>
              </a:rPr>
              <a:t>pacientes </a:t>
            </a:r>
            <a:endParaRPr b="1" sz="2000">
              <a:solidFill>
                <a:schemeClr val="accent1"/>
              </a:solidFill>
            </a:endParaRPr>
          </a:p>
        </p:txBody>
      </p:sp>
      <p:grpSp>
        <p:nvGrpSpPr>
          <p:cNvPr id="221" name="Google Shape;221;p32"/>
          <p:cNvGrpSpPr/>
          <p:nvPr/>
        </p:nvGrpSpPr>
        <p:grpSpPr>
          <a:xfrm>
            <a:off x="1622336" y="1565245"/>
            <a:ext cx="490385" cy="493756"/>
            <a:chOff x="6099375" y="2456083"/>
            <a:chExt cx="337684" cy="314194"/>
          </a:xfrm>
        </p:grpSpPr>
        <p:sp>
          <p:nvSpPr>
            <p:cNvPr id="222" name="Google Shape;222;p32"/>
            <p:cNvSpPr/>
            <p:nvPr/>
          </p:nvSpPr>
          <p:spPr>
            <a:xfrm>
              <a:off x="6099375" y="2456083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2"/>
          <p:cNvSpPr/>
          <p:nvPr/>
        </p:nvSpPr>
        <p:spPr>
          <a:xfrm>
            <a:off x="7084160" y="1565088"/>
            <a:ext cx="490381" cy="493737"/>
          </a:xfrm>
          <a:custGeom>
            <a:rect b="b" l="l" r="r" t="t"/>
            <a:pathLst>
              <a:path extrusionOk="0" h="11134" w="11133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991800" y="4929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Motivación para pilotos</a:t>
            </a:r>
            <a:endParaRPr sz="3200"/>
          </a:p>
        </p:txBody>
      </p:sp>
      <p:sp>
        <p:nvSpPr>
          <p:cNvPr id="230" name="Google Shape;230;p33"/>
          <p:cNvSpPr txBox="1"/>
          <p:nvPr/>
        </p:nvSpPr>
        <p:spPr>
          <a:xfrm>
            <a:off x="1440025" y="1294200"/>
            <a:ext cx="7539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SARS-CoV-2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ha sido un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de 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 virus más significativos de la última década y nos ha mostrado la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falta de preparación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y la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pobre gestión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por parte de los sistemas gubernamentales a la hora de enfrentarse a la crisis.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En caso de que se produzca una situación similar es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clave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dar una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respuesta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eficiente, rápida y adecuada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para la situación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Abundante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información clínica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(mucha aún no registrada) </a:t>
            </a: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sin uso</a:t>
            </a:r>
            <a:endParaRPr b="1" sz="1600">
              <a:solidFill>
                <a:srgbClr val="00C3B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C3B1"/>
                </a:solidFill>
                <a:latin typeface="Open Sans"/>
                <a:ea typeface="Open Sans"/>
                <a:cs typeface="Open Sans"/>
                <a:sym typeface="Open Sans"/>
              </a:rPr>
              <a:t>Gran impacto socioeconómico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954475" y="1566027"/>
            <a:ext cx="304716" cy="304048"/>
          </a:xfrm>
          <a:custGeom>
            <a:rect b="b" l="l" r="r" t="t"/>
            <a:pathLst>
              <a:path extrusionOk="0" h="9553" w="9574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3"/>
          <p:cNvGrpSpPr/>
          <p:nvPr/>
        </p:nvGrpSpPr>
        <p:grpSpPr>
          <a:xfrm>
            <a:off x="919475" y="4286329"/>
            <a:ext cx="374709" cy="374010"/>
            <a:chOff x="1421638" y="4125629"/>
            <a:chExt cx="374709" cy="374010"/>
          </a:xfrm>
        </p:grpSpPr>
        <p:sp>
          <p:nvSpPr>
            <p:cNvPr id="233" name="Google Shape;233;p33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33"/>
          <p:cNvGrpSpPr/>
          <p:nvPr/>
        </p:nvGrpSpPr>
        <p:grpSpPr>
          <a:xfrm>
            <a:off x="964204" y="3550738"/>
            <a:ext cx="304718" cy="374021"/>
            <a:chOff x="871254" y="3360146"/>
            <a:chExt cx="285183" cy="347023"/>
          </a:xfrm>
        </p:grpSpPr>
        <p:sp>
          <p:nvSpPr>
            <p:cNvPr id="236" name="Google Shape;236;p33"/>
            <p:cNvSpPr/>
            <p:nvPr/>
          </p:nvSpPr>
          <p:spPr>
            <a:xfrm>
              <a:off x="871254" y="3360146"/>
              <a:ext cx="135052" cy="164863"/>
            </a:xfrm>
            <a:custGeom>
              <a:rect b="b" l="l" r="r" t="t"/>
              <a:pathLst>
                <a:path extrusionOk="0" h="5204" w="4263">
                  <a:moveTo>
                    <a:pt x="4084" y="0"/>
                  </a:moveTo>
                  <a:cubicBezTo>
                    <a:pt x="2965" y="107"/>
                    <a:pt x="1941" y="619"/>
                    <a:pt x="1179" y="1453"/>
                  </a:cubicBezTo>
                  <a:cubicBezTo>
                    <a:pt x="417" y="2286"/>
                    <a:pt x="0" y="3358"/>
                    <a:pt x="0" y="4489"/>
                  </a:cubicBezTo>
                  <a:cubicBezTo>
                    <a:pt x="0" y="4679"/>
                    <a:pt x="12" y="4870"/>
                    <a:pt x="36" y="5060"/>
                  </a:cubicBezTo>
                  <a:cubicBezTo>
                    <a:pt x="48" y="5144"/>
                    <a:pt x="107" y="5203"/>
                    <a:pt x="191" y="5203"/>
                  </a:cubicBezTo>
                  <a:lnTo>
                    <a:pt x="214" y="5203"/>
                  </a:lnTo>
                  <a:cubicBezTo>
                    <a:pt x="298" y="5179"/>
                    <a:pt x="357" y="5108"/>
                    <a:pt x="345" y="5025"/>
                  </a:cubicBezTo>
                  <a:cubicBezTo>
                    <a:pt x="310" y="4834"/>
                    <a:pt x="310" y="4667"/>
                    <a:pt x="310" y="4477"/>
                  </a:cubicBezTo>
                  <a:cubicBezTo>
                    <a:pt x="310" y="2310"/>
                    <a:pt x="1941" y="524"/>
                    <a:pt x="4096" y="310"/>
                  </a:cubicBezTo>
                  <a:cubicBezTo>
                    <a:pt x="4107" y="312"/>
                    <a:pt x="4118" y="313"/>
                    <a:pt x="4128" y="313"/>
                  </a:cubicBezTo>
                  <a:cubicBezTo>
                    <a:pt x="4215" y="313"/>
                    <a:pt x="4263" y="229"/>
                    <a:pt x="4263" y="155"/>
                  </a:cubicBezTo>
                  <a:cubicBezTo>
                    <a:pt x="4239" y="60"/>
                    <a:pt x="4167" y="0"/>
                    <a:pt x="4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876132" y="3360146"/>
              <a:ext cx="280305" cy="347023"/>
            </a:xfrm>
            <a:custGeom>
              <a:rect b="b" l="l" r="r" t="t"/>
              <a:pathLst>
                <a:path extrusionOk="0" h="10954" w="8848">
                  <a:moveTo>
                    <a:pt x="4585" y="0"/>
                  </a:moveTo>
                  <a:cubicBezTo>
                    <a:pt x="4490" y="0"/>
                    <a:pt x="4418" y="60"/>
                    <a:pt x="4418" y="155"/>
                  </a:cubicBezTo>
                  <a:cubicBezTo>
                    <a:pt x="4418" y="238"/>
                    <a:pt x="4478" y="322"/>
                    <a:pt x="4561" y="322"/>
                  </a:cubicBezTo>
                  <a:cubicBezTo>
                    <a:pt x="6787" y="441"/>
                    <a:pt x="8526" y="2262"/>
                    <a:pt x="8526" y="4489"/>
                  </a:cubicBezTo>
                  <a:cubicBezTo>
                    <a:pt x="8526" y="6298"/>
                    <a:pt x="7359" y="7906"/>
                    <a:pt x="5621" y="8454"/>
                  </a:cubicBezTo>
                  <a:cubicBezTo>
                    <a:pt x="5597" y="8477"/>
                    <a:pt x="5549" y="8489"/>
                    <a:pt x="5537" y="8537"/>
                  </a:cubicBezTo>
                  <a:lnTo>
                    <a:pt x="4347" y="10501"/>
                  </a:lnTo>
                  <a:lnTo>
                    <a:pt x="3156" y="8537"/>
                  </a:lnTo>
                  <a:cubicBezTo>
                    <a:pt x="3132" y="8501"/>
                    <a:pt x="3108" y="8477"/>
                    <a:pt x="3061" y="8454"/>
                  </a:cubicBezTo>
                  <a:cubicBezTo>
                    <a:pt x="1727" y="8025"/>
                    <a:pt x="715" y="6965"/>
                    <a:pt x="322" y="5632"/>
                  </a:cubicBezTo>
                  <a:cubicBezTo>
                    <a:pt x="303" y="5556"/>
                    <a:pt x="238" y="5517"/>
                    <a:pt x="177" y="5517"/>
                  </a:cubicBezTo>
                  <a:cubicBezTo>
                    <a:pt x="161" y="5517"/>
                    <a:pt x="146" y="5520"/>
                    <a:pt x="132" y="5525"/>
                  </a:cubicBezTo>
                  <a:cubicBezTo>
                    <a:pt x="37" y="5560"/>
                    <a:pt x="1" y="5644"/>
                    <a:pt x="25" y="5715"/>
                  </a:cubicBezTo>
                  <a:cubicBezTo>
                    <a:pt x="239" y="6429"/>
                    <a:pt x="608" y="7084"/>
                    <a:pt x="1132" y="7608"/>
                  </a:cubicBezTo>
                  <a:cubicBezTo>
                    <a:pt x="1632" y="8132"/>
                    <a:pt x="2239" y="8513"/>
                    <a:pt x="2930" y="8739"/>
                  </a:cubicBezTo>
                  <a:lnTo>
                    <a:pt x="4228" y="10882"/>
                  </a:lnTo>
                  <a:cubicBezTo>
                    <a:pt x="4251" y="10930"/>
                    <a:pt x="4299" y="10954"/>
                    <a:pt x="4359" y="10954"/>
                  </a:cubicBezTo>
                  <a:cubicBezTo>
                    <a:pt x="4418" y="10954"/>
                    <a:pt x="4466" y="10930"/>
                    <a:pt x="4490" y="10882"/>
                  </a:cubicBezTo>
                  <a:lnTo>
                    <a:pt x="5787" y="8739"/>
                  </a:lnTo>
                  <a:cubicBezTo>
                    <a:pt x="6668" y="8442"/>
                    <a:pt x="7407" y="7894"/>
                    <a:pt x="7978" y="7144"/>
                  </a:cubicBezTo>
                  <a:cubicBezTo>
                    <a:pt x="8550" y="6370"/>
                    <a:pt x="8847" y="5441"/>
                    <a:pt x="8847" y="4465"/>
                  </a:cubicBezTo>
                  <a:cubicBezTo>
                    <a:pt x="8847" y="2107"/>
                    <a:pt x="6978" y="119"/>
                    <a:pt x="4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950073" y="3450656"/>
              <a:ext cx="792" cy="1172"/>
            </a:xfrm>
            <a:custGeom>
              <a:rect b="b" l="l" r="r" t="t"/>
              <a:pathLst>
                <a:path extrusionOk="0" h="37" w="25">
                  <a:moveTo>
                    <a:pt x="24" y="1"/>
                  </a:moveTo>
                  <a:lnTo>
                    <a:pt x="12" y="24"/>
                  </a:lnTo>
                  <a:cubicBezTo>
                    <a:pt x="12" y="24"/>
                    <a:pt x="0" y="24"/>
                    <a:pt x="0" y="36"/>
                  </a:cubicBezTo>
                  <a:cubicBezTo>
                    <a:pt x="12" y="24"/>
                    <a:pt x="24" y="24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923304" y="3434784"/>
              <a:ext cx="178042" cy="156594"/>
            </a:xfrm>
            <a:custGeom>
              <a:rect b="b" l="l" r="r" t="t"/>
              <a:pathLst>
                <a:path extrusionOk="0" h="4943" w="5620">
                  <a:moveTo>
                    <a:pt x="845" y="549"/>
                  </a:moveTo>
                  <a:cubicBezTo>
                    <a:pt x="844" y="550"/>
                    <a:pt x="842" y="552"/>
                    <a:pt x="841" y="553"/>
                  </a:cubicBezTo>
                  <a:lnTo>
                    <a:pt x="841" y="553"/>
                  </a:lnTo>
                  <a:cubicBezTo>
                    <a:pt x="842" y="552"/>
                    <a:pt x="844" y="550"/>
                    <a:pt x="845" y="549"/>
                  </a:cubicBezTo>
                  <a:close/>
                  <a:moveTo>
                    <a:pt x="4548" y="2561"/>
                  </a:moveTo>
                  <a:lnTo>
                    <a:pt x="4548" y="3145"/>
                  </a:lnTo>
                  <a:cubicBezTo>
                    <a:pt x="4548" y="3228"/>
                    <a:pt x="4620" y="3300"/>
                    <a:pt x="4715" y="3300"/>
                  </a:cubicBezTo>
                  <a:lnTo>
                    <a:pt x="5298" y="3300"/>
                  </a:lnTo>
                  <a:lnTo>
                    <a:pt x="5298" y="3871"/>
                  </a:lnTo>
                  <a:lnTo>
                    <a:pt x="4715" y="3871"/>
                  </a:lnTo>
                  <a:cubicBezTo>
                    <a:pt x="4620" y="3871"/>
                    <a:pt x="4548" y="3942"/>
                    <a:pt x="4548" y="4038"/>
                  </a:cubicBezTo>
                  <a:lnTo>
                    <a:pt x="4548" y="4609"/>
                  </a:lnTo>
                  <a:lnTo>
                    <a:pt x="3989" y="4609"/>
                  </a:lnTo>
                  <a:lnTo>
                    <a:pt x="3989" y="4038"/>
                  </a:lnTo>
                  <a:cubicBezTo>
                    <a:pt x="3989" y="3942"/>
                    <a:pt x="3905" y="3871"/>
                    <a:pt x="3822" y="3871"/>
                  </a:cubicBezTo>
                  <a:lnTo>
                    <a:pt x="3239" y="3871"/>
                  </a:lnTo>
                  <a:lnTo>
                    <a:pt x="3239" y="3300"/>
                  </a:lnTo>
                  <a:lnTo>
                    <a:pt x="3822" y="3300"/>
                  </a:lnTo>
                  <a:cubicBezTo>
                    <a:pt x="3905" y="3300"/>
                    <a:pt x="3989" y="3228"/>
                    <a:pt x="3989" y="3145"/>
                  </a:cubicBezTo>
                  <a:lnTo>
                    <a:pt x="3989" y="2561"/>
                  </a:lnTo>
                  <a:close/>
                  <a:moveTo>
                    <a:pt x="1441" y="0"/>
                  </a:moveTo>
                  <a:cubicBezTo>
                    <a:pt x="1159" y="0"/>
                    <a:pt x="895" y="90"/>
                    <a:pt x="667" y="263"/>
                  </a:cubicBezTo>
                  <a:cubicBezTo>
                    <a:pt x="0" y="787"/>
                    <a:pt x="0" y="1716"/>
                    <a:pt x="274" y="2347"/>
                  </a:cubicBezTo>
                  <a:cubicBezTo>
                    <a:pt x="441" y="2704"/>
                    <a:pt x="679" y="3038"/>
                    <a:pt x="988" y="3371"/>
                  </a:cubicBezTo>
                  <a:cubicBezTo>
                    <a:pt x="1441" y="3859"/>
                    <a:pt x="1941" y="4228"/>
                    <a:pt x="2405" y="4585"/>
                  </a:cubicBezTo>
                  <a:cubicBezTo>
                    <a:pt x="2441" y="4597"/>
                    <a:pt x="2465" y="4609"/>
                    <a:pt x="2500" y="4609"/>
                  </a:cubicBezTo>
                  <a:cubicBezTo>
                    <a:pt x="2524" y="4609"/>
                    <a:pt x="2560" y="4597"/>
                    <a:pt x="2584" y="4585"/>
                  </a:cubicBezTo>
                  <a:cubicBezTo>
                    <a:pt x="2798" y="4454"/>
                    <a:pt x="2977" y="4312"/>
                    <a:pt x="3131" y="4193"/>
                  </a:cubicBezTo>
                  <a:lnTo>
                    <a:pt x="3667" y="4193"/>
                  </a:lnTo>
                  <a:lnTo>
                    <a:pt x="3667" y="4776"/>
                  </a:lnTo>
                  <a:cubicBezTo>
                    <a:pt x="3667" y="4859"/>
                    <a:pt x="3739" y="4943"/>
                    <a:pt x="3834" y="4943"/>
                  </a:cubicBezTo>
                  <a:lnTo>
                    <a:pt x="4715" y="4943"/>
                  </a:lnTo>
                  <a:cubicBezTo>
                    <a:pt x="4798" y="4943"/>
                    <a:pt x="4870" y="4859"/>
                    <a:pt x="4870" y="4776"/>
                  </a:cubicBezTo>
                  <a:lnTo>
                    <a:pt x="4870" y="4193"/>
                  </a:lnTo>
                  <a:lnTo>
                    <a:pt x="5453" y="4193"/>
                  </a:lnTo>
                  <a:cubicBezTo>
                    <a:pt x="5548" y="4193"/>
                    <a:pt x="5620" y="4121"/>
                    <a:pt x="5620" y="4026"/>
                  </a:cubicBezTo>
                  <a:lnTo>
                    <a:pt x="5620" y="3157"/>
                  </a:lnTo>
                  <a:cubicBezTo>
                    <a:pt x="5620" y="3050"/>
                    <a:pt x="5548" y="2978"/>
                    <a:pt x="5453" y="2978"/>
                  </a:cubicBezTo>
                  <a:lnTo>
                    <a:pt x="4882" y="2978"/>
                  </a:lnTo>
                  <a:lnTo>
                    <a:pt x="4882" y="2395"/>
                  </a:lnTo>
                  <a:cubicBezTo>
                    <a:pt x="4882" y="2323"/>
                    <a:pt x="4834" y="2276"/>
                    <a:pt x="4775" y="2252"/>
                  </a:cubicBezTo>
                  <a:cubicBezTo>
                    <a:pt x="4798" y="2157"/>
                    <a:pt x="4834" y="2073"/>
                    <a:pt x="4858" y="1966"/>
                  </a:cubicBezTo>
                  <a:cubicBezTo>
                    <a:pt x="4882" y="1871"/>
                    <a:pt x="4834" y="1787"/>
                    <a:pt x="4739" y="1776"/>
                  </a:cubicBezTo>
                  <a:cubicBezTo>
                    <a:pt x="4725" y="1771"/>
                    <a:pt x="4710" y="1769"/>
                    <a:pt x="4695" y="1769"/>
                  </a:cubicBezTo>
                  <a:cubicBezTo>
                    <a:pt x="4625" y="1769"/>
                    <a:pt x="4558" y="1816"/>
                    <a:pt x="4548" y="1895"/>
                  </a:cubicBezTo>
                  <a:cubicBezTo>
                    <a:pt x="4525" y="2014"/>
                    <a:pt x="4489" y="2109"/>
                    <a:pt x="4429" y="2228"/>
                  </a:cubicBezTo>
                  <a:lnTo>
                    <a:pt x="3834" y="2228"/>
                  </a:lnTo>
                  <a:cubicBezTo>
                    <a:pt x="3739" y="2228"/>
                    <a:pt x="3667" y="2311"/>
                    <a:pt x="3667" y="2395"/>
                  </a:cubicBezTo>
                  <a:lnTo>
                    <a:pt x="3667" y="2978"/>
                  </a:lnTo>
                  <a:lnTo>
                    <a:pt x="3096" y="2978"/>
                  </a:lnTo>
                  <a:cubicBezTo>
                    <a:pt x="3001" y="2978"/>
                    <a:pt x="2929" y="3050"/>
                    <a:pt x="2929" y="3145"/>
                  </a:cubicBezTo>
                  <a:lnTo>
                    <a:pt x="2929" y="3942"/>
                  </a:lnTo>
                  <a:cubicBezTo>
                    <a:pt x="2798" y="4050"/>
                    <a:pt x="2655" y="4157"/>
                    <a:pt x="2500" y="4252"/>
                  </a:cubicBezTo>
                  <a:cubicBezTo>
                    <a:pt x="2060" y="3942"/>
                    <a:pt x="1619" y="3585"/>
                    <a:pt x="1215" y="3169"/>
                  </a:cubicBezTo>
                  <a:cubicBezTo>
                    <a:pt x="917" y="2859"/>
                    <a:pt x="715" y="2549"/>
                    <a:pt x="560" y="2228"/>
                  </a:cubicBezTo>
                  <a:cubicBezTo>
                    <a:pt x="322" y="1718"/>
                    <a:pt x="322" y="970"/>
                    <a:pt x="841" y="553"/>
                  </a:cubicBezTo>
                  <a:lnTo>
                    <a:pt x="841" y="553"/>
                  </a:lnTo>
                  <a:cubicBezTo>
                    <a:pt x="770" y="610"/>
                    <a:pt x="665" y="692"/>
                    <a:pt x="665" y="692"/>
                  </a:cubicBezTo>
                  <a:cubicBezTo>
                    <a:pt x="664" y="692"/>
                    <a:pt x="713" y="653"/>
                    <a:pt x="857" y="537"/>
                  </a:cubicBezTo>
                  <a:cubicBezTo>
                    <a:pt x="887" y="514"/>
                    <a:pt x="899" y="505"/>
                    <a:pt x="899" y="505"/>
                  </a:cubicBezTo>
                  <a:lnTo>
                    <a:pt x="899" y="505"/>
                  </a:lnTo>
                  <a:cubicBezTo>
                    <a:pt x="899" y="505"/>
                    <a:pt x="887" y="514"/>
                    <a:pt x="869" y="525"/>
                  </a:cubicBezTo>
                  <a:cubicBezTo>
                    <a:pt x="1045" y="396"/>
                    <a:pt x="1250" y="331"/>
                    <a:pt x="1461" y="331"/>
                  </a:cubicBezTo>
                  <a:cubicBezTo>
                    <a:pt x="1521" y="331"/>
                    <a:pt x="1582" y="336"/>
                    <a:pt x="1643" y="347"/>
                  </a:cubicBezTo>
                  <a:cubicBezTo>
                    <a:pt x="1941" y="406"/>
                    <a:pt x="2191" y="561"/>
                    <a:pt x="2358" y="799"/>
                  </a:cubicBezTo>
                  <a:cubicBezTo>
                    <a:pt x="2396" y="866"/>
                    <a:pt x="2445" y="893"/>
                    <a:pt x="2495" y="893"/>
                  </a:cubicBezTo>
                  <a:cubicBezTo>
                    <a:pt x="2552" y="893"/>
                    <a:pt x="2611" y="857"/>
                    <a:pt x="2655" y="799"/>
                  </a:cubicBezTo>
                  <a:cubicBezTo>
                    <a:pt x="2903" y="497"/>
                    <a:pt x="3171" y="342"/>
                    <a:pt x="3440" y="342"/>
                  </a:cubicBezTo>
                  <a:cubicBezTo>
                    <a:pt x="3468" y="342"/>
                    <a:pt x="3496" y="343"/>
                    <a:pt x="3524" y="347"/>
                  </a:cubicBezTo>
                  <a:lnTo>
                    <a:pt x="3536" y="347"/>
                  </a:lnTo>
                  <a:cubicBezTo>
                    <a:pt x="3763" y="347"/>
                    <a:pt x="3929" y="383"/>
                    <a:pt x="4072" y="478"/>
                  </a:cubicBezTo>
                  <a:cubicBezTo>
                    <a:pt x="4227" y="561"/>
                    <a:pt x="4358" y="716"/>
                    <a:pt x="4441" y="894"/>
                  </a:cubicBezTo>
                  <a:cubicBezTo>
                    <a:pt x="4501" y="1014"/>
                    <a:pt x="4548" y="1133"/>
                    <a:pt x="4560" y="1264"/>
                  </a:cubicBezTo>
                  <a:cubicBezTo>
                    <a:pt x="4584" y="1335"/>
                    <a:pt x="4644" y="1395"/>
                    <a:pt x="4727" y="1395"/>
                  </a:cubicBezTo>
                  <a:lnTo>
                    <a:pt x="4763" y="1395"/>
                  </a:lnTo>
                  <a:cubicBezTo>
                    <a:pt x="4846" y="1383"/>
                    <a:pt x="4906" y="1287"/>
                    <a:pt x="4894" y="1204"/>
                  </a:cubicBezTo>
                  <a:cubicBezTo>
                    <a:pt x="4858" y="1037"/>
                    <a:pt x="4822" y="883"/>
                    <a:pt x="4739" y="740"/>
                  </a:cubicBezTo>
                  <a:cubicBezTo>
                    <a:pt x="4620" y="525"/>
                    <a:pt x="4465" y="323"/>
                    <a:pt x="4251" y="192"/>
                  </a:cubicBezTo>
                  <a:cubicBezTo>
                    <a:pt x="4060" y="73"/>
                    <a:pt x="3834" y="13"/>
                    <a:pt x="3548" y="13"/>
                  </a:cubicBezTo>
                  <a:cubicBezTo>
                    <a:pt x="3514" y="10"/>
                    <a:pt x="3479" y="8"/>
                    <a:pt x="3445" y="8"/>
                  </a:cubicBezTo>
                  <a:cubicBezTo>
                    <a:pt x="3115" y="8"/>
                    <a:pt x="2805" y="165"/>
                    <a:pt x="2524" y="478"/>
                  </a:cubicBezTo>
                  <a:cubicBezTo>
                    <a:pt x="2322" y="240"/>
                    <a:pt x="2036" y="85"/>
                    <a:pt x="1703" y="25"/>
                  </a:cubicBezTo>
                  <a:cubicBezTo>
                    <a:pt x="1614" y="9"/>
                    <a:pt x="1527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3"/>
          <p:cNvGrpSpPr/>
          <p:nvPr/>
        </p:nvGrpSpPr>
        <p:grpSpPr>
          <a:xfrm>
            <a:off x="954483" y="2674814"/>
            <a:ext cx="345997" cy="345997"/>
            <a:chOff x="1756921" y="1509739"/>
            <a:chExt cx="345997" cy="345997"/>
          </a:xfrm>
        </p:grpSpPr>
        <p:sp>
          <p:nvSpPr>
            <p:cNvPr id="241" name="Google Shape;241;p33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991800" y="4929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Piloto 1:</a:t>
            </a:r>
            <a:endParaRPr sz="3200"/>
          </a:p>
        </p:txBody>
      </p:sp>
      <p:sp>
        <p:nvSpPr>
          <p:cNvPr id="263" name="Google Shape;263;p34"/>
          <p:cNvSpPr txBox="1"/>
          <p:nvPr/>
        </p:nvSpPr>
        <p:spPr>
          <a:xfrm>
            <a:off x="1096750" y="1435050"/>
            <a:ext cx="7440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Investigar y determinar grupos de riesgo basados en patrones de respuesta frente a la enfermedad utilizando 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aprendizaje automático no supervisado</a:t>
            </a:r>
            <a:endParaRPr b="1"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Identificación de comportamiento similares en enfermedades infecciosas (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predecir riesgos para sectores determinados de la población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Obtener perfiles de pacientes hospitalizados en base a la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correlación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entre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Enfermedades respiratorias</a:t>
            </a:r>
            <a:endParaRPr b="1"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Ingresos en la UCI</a:t>
            </a:r>
            <a:endParaRPr b="1"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iagnósticos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y tratamientos</a:t>
            </a:r>
            <a:endParaRPr b="1"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991800" y="349075"/>
            <a:ext cx="7160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Ambición y </a:t>
            </a:r>
            <a:r>
              <a:rPr lang="en" sz="3200"/>
              <a:t>Key Performance Indicators</a:t>
            </a:r>
            <a:endParaRPr sz="3200"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1281430" y="982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{DFC369EF-1E65-4E03-A068-7E3E727B2466}</a:tableStyleId>
              </a:tblPr>
              <a:tblGrid>
                <a:gridCol w="3725075"/>
                <a:gridCol w="3725075"/>
              </a:tblGrid>
              <a:tr h="422050"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Resultado</a:t>
                      </a:r>
                      <a:endParaRPr b="1"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C4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KPI</a:t>
                      </a:r>
                      <a:endParaRPr b="1" sz="20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C4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Implementación y asimilación de la base de conocimiento (grafo) de datos sobre enfer- medades respiratorias  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 un mínimo de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10 conjuntos de datos no similares de 2 países distintos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estén completamente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integrados en el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grafo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 conocimiento. Que la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interfaz SPARQL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re- ciba al menos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llamada a la semana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3810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Alinear el big data con las decisiones guber- namentales para proveer de medidas más eficaces y rápidas.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 la cantidad de decisiones (medidas co- mo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planes de contigencia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en materia de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pandemias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 parte del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Gobierno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vean i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ncrementadas al menos un 10%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Crear perfiles relevantes sobre pacientes de enfermedades respiratorias, basados en da- tos clínicos.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 al menos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usuarios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(por ej. expertos en informática y medicina)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 al menos 5 centros de investigación distintos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validen los resultados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obtenidos por nuestros me- canismos de aprendizaje automático.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DF6E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blic Hospit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44C5C8"/>
      </a:accent1>
      <a:accent2>
        <a:srgbClr val="67D1D3"/>
      </a:accent2>
      <a:accent3>
        <a:srgbClr val="8DDCDE"/>
      </a:accent3>
      <a:accent4>
        <a:srgbClr val="BAEAEA"/>
      </a:accent4>
      <a:accent5>
        <a:srgbClr val="C8EEF0"/>
      </a:accent5>
      <a:accent6>
        <a:srgbClr val="EBF9F9"/>
      </a:accent6>
      <a:hlink>
        <a:srgbClr val="44C5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