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74" r:id="rId3"/>
    <p:sldId id="307" r:id="rId4"/>
    <p:sldId id="275" r:id="rId5"/>
    <p:sldId id="305" r:id="rId6"/>
    <p:sldId id="306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DM Sans" pitchFamily="2" charset="0"/>
      <p:regular r:id="rId10"/>
      <p:bold r:id="rId11"/>
      <p:italic r:id="rId12"/>
      <p:boldItalic r:id="rId13"/>
    </p:embeddedFont>
    <p:embeddedFont>
      <p:font typeface="Righteous" panose="020B0604020202020204" charset="0"/>
      <p:regular r:id="rId14"/>
    </p:embeddedFont>
    <p:embeddedFont>
      <p:font typeface="Spartan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A18FD-D6C5-4E2D-8A46-39CAD8A8AEAA}">
  <a:tblStyle styleId="{201A18FD-D6C5-4E2D-8A46-39CAD8A8AE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f2779dbbd3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f2779dbbd3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f2779dbbd3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f2779dbbd3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f2779dbbd3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f2779dbbd3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0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f2779dbbd3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f2779dbbd3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24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8424000" y="541161"/>
            <a:ext cx="2337900" cy="560387"/>
            <a:chOff x="6135125" y="2934550"/>
            <a:chExt cx="2337900" cy="701975"/>
          </a:xfrm>
        </p:grpSpPr>
        <p:sp>
          <p:nvSpPr>
            <p:cNvPr id="208" name="Google Shape;208;p16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21"/>
          <p:cNvGrpSpPr/>
          <p:nvPr/>
        </p:nvGrpSpPr>
        <p:grpSpPr>
          <a:xfrm>
            <a:off x="8424000" y="541161"/>
            <a:ext cx="2337900" cy="560387"/>
            <a:chOff x="6135125" y="2934550"/>
            <a:chExt cx="2337900" cy="701975"/>
          </a:xfrm>
        </p:grpSpPr>
        <p:sp>
          <p:nvSpPr>
            <p:cNvPr id="271" name="Google Shape;271;p21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06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2" r:id="rId2"/>
    <p:sldLayoutId id="2147483667" r:id="rId3"/>
    <p:sldLayoutId id="2147483678" r:id="rId4"/>
    <p:sldLayoutId id="2147483679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42,133 Cartoon Of A Bakeries Illustrations &amp;amp;amp; Clip Art - iStock">
            <a:extLst>
              <a:ext uri="{FF2B5EF4-FFF2-40B4-BE49-F238E27FC236}">
                <a16:creationId xmlns:a16="http://schemas.microsoft.com/office/drawing/2014/main" id="{99DDFC9E-ED1F-47C7-A53E-BDA493F2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482" y="1"/>
            <a:ext cx="550751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863;p54">
            <a:extLst>
              <a:ext uri="{FF2B5EF4-FFF2-40B4-BE49-F238E27FC236}">
                <a16:creationId xmlns:a16="http://schemas.microsoft.com/office/drawing/2014/main" id="{0CC2F65B-F34B-4CF7-BABB-2418E3C573EF}"/>
              </a:ext>
            </a:extLst>
          </p:cNvPr>
          <p:cNvSpPr txBox="1">
            <a:spLocks/>
          </p:cNvSpPr>
          <p:nvPr/>
        </p:nvSpPr>
        <p:spPr>
          <a:xfrm>
            <a:off x="-907771" y="761967"/>
            <a:ext cx="5507517" cy="335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ighteous"/>
              <a:buNone/>
              <a:defRPr sz="52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 dirty="0">
                <a:solidFill>
                  <a:schemeClr val="accent3"/>
                </a:solidFill>
              </a:rPr>
              <a:t>Problema</a:t>
            </a:r>
          </a:p>
          <a:p>
            <a:r>
              <a:rPr lang="es-ES" dirty="0">
                <a:solidFill>
                  <a:schemeClr val="accent3"/>
                </a:solidFill>
              </a:rPr>
              <a:t>De </a:t>
            </a:r>
            <a:r>
              <a:rPr lang="es-ES" dirty="0">
                <a:solidFill>
                  <a:srgbClr val="FFC000"/>
                </a:solidFill>
              </a:rPr>
              <a:t>Negocio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4"/>
          <p:cNvSpPr txBox="1">
            <a:spLocks noGrp="1"/>
          </p:cNvSpPr>
          <p:nvPr>
            <p:ph type="title"/>
          </p:nvPr>
        </p:nvSpPr>
        <p:spPr>
          <a:xfrm>
            <a:off x="720000" y="3834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NUESTRA IDEA</a:t>
            </a:r>
            <a:endParaRPr dirty="0"/>
          </a:p>
        </p:txBody>
      </p:sp>
      <p:sp>
        <p:nvSpPr>
          <p:cNvPr id="867" name="Google Shape;867;p54"/>
          <p:cNvSpPr txBox="1"/>
          <p:nvPr/>
        </p:nvSpPr>
        <p:spPr>
          <a:xfrm>
            <a:off x="275008" y="1519304"/>
            <a:ext cx="8745238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Ofrecer descuentos que permitan hacer </a:t>
            </a:r>
            <a:r>
              <a:rPr lang="es-ES" sz="2400" b="1" dirty="0" err="1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cross-selling</a:t>
            </a:r>
            <a:endParaRPr sz="2400" b="1" dirty="0">
              <a:solidFill>
                <a:srgbClr val="FFFFFF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005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5" name="Google Shape;875;p54"/>
          <p:cNvSpPr txBox="1"/>
          <p:nvPr/>
        </p:nvSpPr>
        <p:spPr>
          <a:xfrm>
            <a:off x="11169588" y="3671675"/>
            <a:ext cx="571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21-30</a:t>
            </a:r>
            <a:endParaRPr sz="1200">
              <a:solidFill>
                <a:srgbClr val="FFFFFF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6" name="Google Shape;876;p54"/>
          <p:cNvSpPr txBox="1"/>
          <p:nvPr/>
        </p:nvSpPr>
        <p:spPr>
          <a:xfrm>
            <a:off x="11169588" y="4027200"/>
            <a:ext cx="571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31-50</a:t>
            </a:r>
            <a:endParaRPr sz="1200">
              <a:solidFill>
                <a:srgbClr val="FFFFFF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02;p43">
            <a:extLst>
              <a:ext uri="{FF2B5EF4-FFF2-40B4-BE49-F238E27FC236}">
                <a16:creationId xmlns:a16="http://schemas.microsoft.com/office/drawing/2014/main" id="{E50C3DDB-780E-45A5-ABF7-688AB2CD16D3}"/>
              </a:ext>
            </a:extLst>
          </p:cNvPr>
          <p:cNvSpPr txBox="1">
            <a:spLocks/>
          </p:cNvSpPr>
          <p:nvPr/>
        </p:nvSpPr>
        <p:spPr>
          <a:xfrm>
            <a:off x="1626300" y="3407225"/>
            <a:ext cx="523800" cy="528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/>
              <a:t>01</a:t>
            </a:r>
          </a:p>
        </p:txBody>
      </p:sp>
      <p:cxnSp>
        <p:nvCxnSpPr>
          <p:cNvPr id="68" name="Google Shape;603;p43">
            <a:extLst>
              <a:ext uri="{FF2B5EF4-FFF2-40B4-BE49-F238E27FC236}">
                <a16:creationId xmlns:a16="http://schemas.microsoft.com/office/drawing/2014/main" id="{6449EDBD-D903-415D-ADE6-FB7A9897C4A0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>
            <a:off x="2150100" y="3671675"/>
            <a:ext cx="216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05;p43">
            <a:extLst>
              <a:ext uri="{FF2B5EF4-FFF2-40B4-BE49-F238E27FC236}">
                <a16:creationId xmlns:a16="http://schemas.microsoft.com/office/drawing/2014/main" id="{29566798-D938-419A-B0A1-9602A7A38B05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>
            <a:off x="4833900" y="3671675"/>
            <a:ext cx="216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607;p43">
            <a:extLst>
              <a:ext uri="{FF2B5EF4-FFF2-40B4-BE49-F238E27FC236}">
                <a16:creationId xmlns:a16="http://schemas.microsoft.com/office/drawing/2014/main" id="{FE2FA163-69D4-497A-A527-9ACA3EBC80B6}"/>
              </a:ext>
            </a:extLst>
          </p:cNvPr>
          <p:cNvSpPr txBox="1">
            <a:spLocks/>
          </p:cNvSpPr>
          <p:nvPr/>
        </p:nvSpPr>
        <p:spPr>
          <a:xfrm>
            <a:off x="720000" y="269449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 b="0" dirty="0"/>
              <a:t>Análisis de Datos Exploratorio</a:t>
            </a:r>
          </a:p>
        </p:txBody>
      </p:sp>
      <p:sp>
        <p:nvSpPr>
          <p:cNvPr id="72" name="Google Shape;609;p43">
            <a:extLst>
              <a:ext uri="{FF2B5EF4-FFF2-40B4-BE49-F238E27FC236}">
                <a16:creationId xmlns:a16="http://schemas.microsoft.com/office/drawing/2014/main" id="{1BDBECBE-8CFD-4D0C-9871-96CDCF524640}"/>
              </a:ext>
            </a:extLst>
          </p:cNvPr>
          <p:cNvSpPr txBox="1">
            <a:spLocks/>
          </p:cNvSpPr>
          <p:nvPr/>
        </p:nvSpPr>
        <p:spPr>
          <a:xfrm>
            <a:off x="3403800" y="273664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 b="0" dirty="0"/>
              <a:t>Apriori</a:t>
            </a:r>
          </a:p>
        </p:txBody>
      </p:sp>
      <p:sp>
        <p:nvSpPr>
          <p:cNvPr id="74" name="Google Shape;611;p43">
            <a:extLst>
              <a:ext uri="{FF2B5EF4-FFF2-40B4-BE49-F238E27FC236}">
                <a16:creationId xmlns:a16="http://schemas.microsoft.com/office/drawing/2014/main" id="{8FFAF08F-F66B-4A5F-9ABE-BD43993B9C5C}"/>
              </a:ext>
            </a:extLst>
          </p:cNvPr>
          <p:cNvSpPr txBox="1">
            <a:spLocks/>
          </p:cNvSpPr>
          <p:nvPr/>
        </p:nvSpPr>
        <p:spPr>
          <a:xfrm>
            <a:off x="6087600" y="273774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 b="0" dirty="0"/>
              <a:t>Graficar ingresos</a:t>
            </a:r>
          </a:p>
        </p:txBody>
      </p:sp>
      <p:sp>
        <p:nvSpPr>
          <p:cNvPr id="76" name="Google Shape;604;p43">
            <a:extLst>
              <a:ext uri="{FF2B5EF4-FFF2-40B4-BE49-F238E27FC236}">
                <a16:creationId xmlns:a16="http://schemas.microsoft.com/office/drawing/2014/main" id="{399EB216-30DD-479F-A5B6-29117F9B31B4}"/>
              </a:ext>
            </a:extLst>
          </p:cNvPr>
          <p:cNvSpPr txBox="1">
            <a:spLocks/>
          </p:cNvSpPr>
          <p:nvPr/>
        </p:nvSpPr>
        <p:spPr>
          <a:xfrm>
            <a:off x="4310100" y="3407225"/>
            <a:ext cx="523800" cy="528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/>
              <a:t>02</a:t>
            </a:r>
          </a:p>
        </p:txBody>
      </p:sp>
      <p:sp>
        <p:nvSpPr>
          <p:cNvPr id="77" name="Google Shape;606;p43">
            <a:extLst>
              <a:ext uri="{FF2B5EF4-FFF2-40B4-BE49-F238E27FC236}">
                <a16:creationId xmlns:a16="http://schemas.microsoft.com/office/drawing/2014/main" id="{A469BA06-096C-4DBA-BE68-128604FAC609}"/>
              </a:ext>
            </a:extLst>
          </p:cNvPr>
          <p:cNvSpPr txBox="1">
            <a:spLocks/>
          </p:cNvSpPr>
          <p:nvPr/>
        </p:nvSpPr>
        <p:spPr>
          <a:xfrm>
            <a:off x="6993900" y="3407225"/>
            <a:ext cx="523800" cy="528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/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DB5B3-20AE-4A02-88E6-8B1A435B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8" y="736440"/>
            <a:ext cx="7404578" cy="21902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7296AA-43BB-427F-AA76-D0F188432212}"/>
              </a:ext>
            </a:extLst>
          </p:cNvPr>
          <p:cNvGrpSpPr/>
          <p:nvPr/>
        </p:nvGrpSpPr>
        <p:grpSpPr>
          <a:xfrm>
            <a:off x="1268774" y="3664353"/>
            <a:ext cx="7452704" cy="603201"/>
            <a:chOff x="1268774" y="3664353"/>
            <a:chExt cx="7452704" cy="603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E3D575-CAA8-4516-9FE5-7380A7608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8774" y="3664353"/>
              <a:ext cx="7452704" cy="6032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7ABC63-667D-4936-87CA-441D70086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1491" y="3952203"/>
              <a:ext cx="644962" cy="235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09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OPCIÓN 1: 20% DESCUENTO</a:t>
            </a:r>
            <a:endParaRPr dirty="0"/>
          </a:p>
        </p:txBody>
      </p:sp>
      <p:sp>
        <p:nvSpPr>
          <p:cNvPr id="936" name="Google Shape;936;p55"/>
          <p:cNvSpPr txBox="1"/>
          <p:nvPr/>
        </p:nvSpPr>
        <p:spPr>
          <a:xfrm>
            <a:off x="1548200" y="1764713"/>
            <a:ext cx="18723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A partir del </a:t>
            </a:r>
            <a:r>
              <a:rPr lang="en" sz="2000" b="1" dirty="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36%</a:t>
            </a:r>
            <a:endParaRPr lang="en" sz="1400" b="1" dirty="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  mejores ingresos</a:t>
            </a:r>
          </a:p>
        </p:txBody>
      </p:sp>
      <p:sp>
        <p:nvSpPr>
          <p:cNvPr id="937" name="Google Shape;937;p55"/>
          <p:cNvSpPr txBox="1"/>
          <p:nvPr/>
        </p:nvSpPr>
        <p:spPr>
          <a:xfrm>
            <a:off x="1807200" y="2828113"/>
            <a:ext cx="1249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938" name="Google Shape;938;p55"/>
          <p:cNvSpPr txBox="1"/>
          <p:nvPr/>
        </p:nvSpPr>
        <p:spPr>
          <a:xfrm>
            <a:off x="1548200" y="2828113"/>
            <a:ext cx="1872300" cy="101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algn="r"/>
            <a: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Con </a:t>
            </a:r>
            <a:r>
              <a:rPr lang="en" sz="1800" b="1" dirty="0">
                <a:solidFill>
                  <a:schemeClr val="bg2">
                    <a:lumMod val="75000"/>
                  </a:schemeClr>
                </a:solidFill>
                <a:latin typeface="Righteous"/>
                <a:ea typeface="Spartan"/>
                <a:cs typeface="Spartan"/>
                <a:sym typeface="Righteous"/>
              </a:rPr>
              <a:t>5</a:t>
            </a:r>
            <a:r>
              <a:rPr lang="en" sz="1800" b="1" dirty="0">
                <a:solidFill>
                  <a:schemeClr val="bg2">
                    <a:lumMod val="75000"/>
                  </a:schemeClr>
                </a:solidFill>
                <a:latin typeface="Righteous"/>
                <a:ea typeface="Righteous"/>
                <a:cs typeface="Righteous"/>
                <a:sym typeface="Righteous"/>
              </a:rPr>
              <a:t>0%</a:t>
            </a:r>
            <a:r>
              <a:rPr lang="en" sz="1400" b="1" dirty="0">
                <a:solidFill>
                  <a:schemeClr val="bg2">
                    <a:lumMod val="75000"/>
                  </a:schemeClr>
                </a:solidFill>
                <a:latin typeface="Righteous"/>
                <a:ea typeface="Righteous"/>
                <a:cs typeface="Righteous"/>
                <a:sym typeface="Righteous"/>
              </a:rPr>
              <a:t> </a:t>
            </a:r>
            <a:br>
              <a:rPr lang="en" sz="1400" b="1" dirty="0">
                <a:solidFill>
                  <a:srgbClr val="FFFFFF"/>
                </a:solidFill>
                <a:latin typeface="Spartan"/>
                <a:ea typeface="Righteous"/>
                <a:cs typeface="Righteous"/>
                <a:sym typeface="Spartan"/>
              </a:rPr>
            </a:br>
            <a: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 ingresos crecen </a:t>
            </a:r>
            <a:b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</a:br>
            <a: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en </a:t>
            </a:r>
            <a:r>
              <a:rPr lang="en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partan"/>
                <a:ea typeface="Spartan"/>
                <a:cs typeface="Spartan"/>
                <a:sym typeface="Spartan"/>
              </a:rPr>
              <a:t>41.34€ </a:t>
            </a:r>
          </a:p>
          <a:p>
            <a:pPr algn="r"/>
            <a:r>
              <a:rPr lang="en" sz="18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cada sábado   </a:t>
            </a:r>
            <a:r>
              <a:rPr lang="en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  </a:t>
            </a:r>
            <a:r>
              <a:rPr lang="en" sz="1400" b="1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44" name="Google Shape;944;p55"/>
          <p:cNvSpPr/>
          <p:nvPr/>
        </p:nvSpPr>
        <p:spPr>
          <a:xfrm rot="-5400000">
            <a:off x="713625" y="534588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55"/>
          <p:cNvGrpSpPr/>
          <p:nvPr/>
        </p:nvGrpSpPr>
        <p:grpSpPr>
          <a:xfrm rot="-5400000">
            <a:off x="1606513" y="533375"/>
            <a:ext cx="201100" cy="204325"/>
            <a:chOff x="3375338" y="419625"/>
            <a:chExt cx="201100" cy="204325"/>
          </a:xfrm>
        </p:grpSpPr>
        <p:sp>
          <p:nvSpPr>
            <p:cNvPr id="946" name="Google Shape;946;p55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D479D5B-4848-453C-B616-902F70656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3"/>
          <a:stretch/>
        </p:blipFill>
        <p:spPr>
          <a:xfrm>
            <a:off x="3994483" y="1339435"/>
            <a:ext cx="3526973" cy="34445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5F715C-5879-4BA0-A58E-867FAB81AE50}"/>
              </a:ext>
            </a:extLst>
          </p:cNvPr>
          <p:cNvSpPr txBox="1"/>
          <p:nvPr/>
        </p:nvSpPr>
        <p:spPr>
          <a:xfrm>
            <a:off x="7595800" y="1956197"/>
            <a:ext cx="15000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lt1"/>
                </a:solidFill>
                <a:latin typeface="Righteous"/>
                <a:sym typeface="Righteous"/>
              </a:rPr>
              <a:t>- </a:t>
            </a:r>
            <a:r>
              <a:rPr lang="en" dirty="0">
                <a:solidFill>
                  <a:schemeClr val="accent2"/>
                </a:solidFill>
                <a:latin typeface="Righteous"/>
                <a:sym typeface="Righteous"/>
              </a:rPr>
              <a:t>Ingresos con descuento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A67E9-119A-4A60-8B14-C95E1615F0C0}"/>
              </a:ext>
            </a:extLst>
          </p:cNvPr>
          <p:cNvSpPr txBox="1"/>
          <p:nvPr/>
        </p:nvSpPr>
        <p:spPr>
          <a:xfrm>
            <a:off x="7595800" y="2622660"/>
            <a:ext cx="15000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FF0000"/>
                </a:solidFill>
                <a:latin typeface="Righteous"/>
                <a:sym typeface="Righteous"/>
              </a:rPr>
              <a:t>-</a:t>
            </a:r>
            <a:r>
              <a:rPr lang="en" sz="2000" b="1" dirty="0">
                <a:solidFill>
                  <a:schemeClr val="lt1"/>
                </a:solidFill>
                <a:latin typeface="Righteous"/>
                <a:sym typeface="Righteous"/>
              </a:rPr>
              <a:t> </a:t>
            </a:r>
            <a:r>
              <a:rPr lang="en" dirty="0">
                <a:solidFill>
                  <a:schemeClr val="accent2"/>
                </a:solidFill>
                <a:latin typeface="Righteous"/>
                <a:sym typeface="Righteous"/>
              </a:rPr>
              <a:t>Ingresos sin descuento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460CA-3FD4-4D7B-8843-13F3C013DF91}"/>
              </a:ext>
            </a:extLst>
          </p:cNvPr>
          <p:cNvSpPr txBox="1"/>
          <p:nvPr/>
        </p:nvSpPr>
        <p:spPr>
          <a:xfrm>
            <a:off x="7595800" y="3289123"/>
            <a:ext cx="1500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bg2">
                    <a:lumMod val="75000"/>
                  </a:schemeClr>
                </a:solidFill>
                <a:latin typeface="Righteous"/>
                <a:sym typeface="Righteous"/>
              </a:rPr>
              <a:t>-</a:t>
            </a:r>
            <a:r>
              <a:rPr lang="en" sz="2000" b="1" dirty="0">
                <a:solidFill>
                  <a:schemeClr val="lt1"/>
                </a:solidFill>
                <a:latin typeface="Righteous"/>
                <a:sym typeface="Righteous"/>
              </a:rPr>
              <a:t> </a:t>
            </a:r>
            <a:r>
              <a:rPr lang="en" dirty="0">
                <a:solidFill>
                  <a:schemeClr val="accent2"/>
                </a:solidFill>
                <a:latin typeface="Righteous"/>
                <a:sym typeface="Righteous"/>
              </a:rPr>
              <a:t>Confianza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9A625-EB16-4C5B-86CD-9C1BD2574691}"/>
              </a:ext>
            </a:extLst>
          </p:cNvPr>
          <p:cNvSpPr txBox="1"/>
          <p:nvPr/>
        </p:nvSpPr>
        <p:spPr>
          <a:xfrm>
            <a:off x="2894454" y="4783936"/>
            <a:ext cx="6029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accent3"/>
                </a:solidFill>
                <a:latin typeface="Righteous"/>
                <a:sym typeface="Righteous"/>
              </a:rPr>
              <a:t>Eje x: % de clientes que consumen café, pasan a caf</a:t>
            </a:r>
            <a:r>
              <a:rPr lang="es-ES" sz="1600" dirty="0">
                <a:solidFill>
                  <a:schemeClr val="accent3"/>
                </a:solidFill>
                <a:latin typeface="Righteous"/>
                <a:sym typeface="Righteous"/>
              </a:rPr>
              <a:t>é</a:t>
            </a:r>
            <a:r>
              <a:rPr lang="en" sz="1600" dirty="0">
                <a:solidFill>
                  <a:schemeClr val="accent3"/>
                </a:solidFill>
                <a:latin typeface="Righteous"/>
                <a:sym typeface="Righteous"/>
              </a:rPr>
              <a:t> + tarta</a:t>
            </a:r>
            <a:endParaRPr lang="es-ES" sz="1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OPCIÓN 2: 15% DESCUENTO</a:t>
            </a:r>
            <a:endParaRPr dirty="0"/>
          </a:p>
        </p:txBody>
      </p:sp>
      <p:sp>
        <p:nvSpPr>
          <p:cNvPr id="944" name="Google Shape;944;p55"/>
          <p:cNvSpPr/>
          <p:nvPr/>
        </p:nvSpPr>
        <p:spPr>
          <a:xfrm rot="-5400000">
            <a:off x="713625" y="534588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55"/>
          <p:cNvGrpSpPr/>
          <p:nvPr/>
        </p:nvGrpSpPr>
        <p:grpSpPr>
          <a:xfrm rot="-5400000">
            <a:off x="1606513" y="533375"/>
            <a:ext cx="201100" cy="204325"/>
            <a:chOff x="3375338" y="419625"/>
            <a:chExt cx="201100" cy="204325"/>
          </a:xfrm>
        </p:grpSpPr>
        <p:sp>
          <p:nvSpPr>
            <p:cNvPr id="946" name="Google Shape;946;p55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896546-C301-4976-9DBD-8CBF2969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46" y="1372914"/>
            <a:ext cx="3429479" cy="3429479"/>
          </a:xfrm>
          <a:prstGeom prst="rect">
            <a:avLst/>
          </a:prstGeom>
        </p:spPr>
      </p:pic>
      <p:sp>
        <p:nvSpPr>
          <p:cNvPr id="14" name="Google Shape;936;p55">
            <a:extLst>
              <a:ext uri="{FF2B5EF4-FFF2-40B4-BE49-F238E27FC236}">
                <a16:creationId xmlns:a16="http://schemas.microsoft.com/office/drawing/2014/main" id="{EFFAD305-54EF-47FF-AE1A-A25675B966A4}"/>
              </a:ext>
            </a:extLst>
          </p:cNvPr>
          <p:cNvSpPr txBox="1"/>
          <p:nvPr/>
        </p:nvSpPr>
        <p:spPr>
          <a:xfrm>
            <a:off x="1548200" y="1764713"/>
            <a:ext cx="18723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A partir del </a:t>
            </a:r>
            <a:r>
              <a:rPr lang="en" sz="2000" b="1" dirty="0">
                <a:solidFill>
                  <a:schemeClr val="lt1"/>
                </a:solidFill>
                <a:latin typeface="Righteous"/>
                <a:ea typeface="Spartan"/>
                <a:cs typeface="Spartan"/>
                <a:sym typeface="Righteous"/>
              </a:rPr>
              <a:t>23.5</a:t>
            </a:r>
            <a:r>
              <a:rPr lang="en" sz="2000" b="1" dirty="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%</a:t>
            </a:r>
            <a:endParaRPr lang="en" sz="1400" b="1" dirty="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  mejores ingresos</a:t>
            </a:r>
          </a:p>
        </p:txBody>
      </p:sp>
      <p:sp>
        <p:nvSpPr>
          <p:cNvPr id="15" name="Google Shape;938;p55">
            <a:extLst>
              <a:ext uri="{FF2B5EF4-FFF2-40B4-BE49-F238E27FC236}">
                <a16:creationId xmlns:a16="http://schemas.microsoft.com/office/drawing/2014/main" id="{5EFD1A4D-E0B4-4E59-98C0-94DC294BDC45}"/>
              </a:ext>
            </a:extLst>
          </p:cNvPr>
          <p:cNvSpPr txBox="1"/>
          <p:nvPr/>
        </p:nvSpPr>
        <p:spPr>
          <a:xfrm>
            <a:off x="1548200" y="2828113"/>
            <a:ext cx="1872300" cy="101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algn="r"/>
            <a: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Con </a:t>
            </a:r>
            <a:r>
              <a:rPr lang="en" sz="1800" b="1" dirty="0">
                <a:solidFill>
                  <a:schemeClr val="bg2">
                    <a:lumMod val="75000"/>
                  </a:schemeClr>
                </a:solidFill>
                <a:latin typeface="Righteous"/>
                <a:ea typeface="Spartan"/>
                <a:cs typeface="Spartan"/>
                <a:sym typeface="Righteous"/>
              </a:rPr>
              <a:t>5</a:t>
            </a:r>
            <a:r>
              <a:rPr lang="en" sz="1800" b="1" dirty="0">
                <a:solidFill>
                  <a:schemeClr val="bg2">
                    <a:lumMod val="75000"/>
                  </a:schemeClr>
                </a:solidFill>
                <a:latin typeface="Righteous"/>
                <a:ea typeface="Righteous"/>
                <a:cs typeface="Righteous"/>
                <a:sym typeface="Righteous"/>
              </a:rPr>
              <a:t>0%</a:t>
            </a:r>
            <a:r>
              <a:rPr lang="en" sz="1400" b="1" dirty="0">
                <a:solidFill>
                  <a:schemeClr val="bg2">
                    <a:lumMod val="75000"/>
                  </a:schemeClr>
                </a:solidFill>
                <a:latin typeface="Righteous"/>
                <a:ea typeface="Righteous"/>
                <a:cs typeface="Righteous"/>
                <a:sym typeface="Righteous"/>
              </a:rPr>
              <a:t> </a:t>
            </a:r>
            <a:br>
              <a:rPr lang="en" sz="1400" b="1" dirty="0">
                <a:solidFill>
                  <a:srgbClr val="FFFFFF"/>
                </a:solidFill>
                <a:latin typeface="Spartan"/>
                <a:ea typeface="Righteous"/>
                <a:cs typeface="Righteous"/>
                <a:sym typeface="Spartan"/>
              </a:rPr>
            </a:br>
            <a: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 ingresos crecen </a:t>
            </a:r>
            <a:b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</a:br>
            <a: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en </a:t>
            </a:r>
            <a:r>
              <a:rPr lang="en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partan"/>
                <a:ea typeface="Spartan"/>
                <a:cs typeface="Spartan"/>
                <a:sym typeface="Spartan"/>
              </a:rPr>
              <a:t>76.42€ </a:t>
            </a:r>
          </a:p>
          <a:p>
            <a:pPr algn="r"/>
            <a:r>
              <a:rPr lang="en" sz="18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cada sábado   </a:t>
            </a:r>
            <a:r>
              <a:rPr lang="en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  </a:t>
            </a:r>
            <a:r>
              <a:rPr lang="en" sz="1400" b="1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D496F-460A-45FE-AED4-5BA2E1FA7B28}"/>
              </a:ext>
            </a:extLst>
          </p:cNvPr>
          <p:cNvSpPr txBox="1"/>
          <p:nvPr/>
        </p:nvSpPr>
        <p:spPr>
          <a:xfrm>
            <a:off x="2894454" y="4783936"/>
            <a:ext cx="6029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accent3"/>
                </a:solidFill>
                <a:latin typeface="Righteous"/>
                <a:sym typeface="Righteous"/>
              </a:rPr>
              <a:t>Eje x: % de clientes que consumen café, pasan a caf</a:t>
            </a:r>
            <a:r>
              <a:rPr lang="es-ES" sz="1600" dirty="0">
                <a:solidFill>
                  <a:schemeClr val="accent3"/>
                </a:solidFill>
                <a:latin typeface="Righteous"/>
                <a:sym typeface="Righteous"/>
              </a:rPr>
              <a:t>é</a:t>
            </a:r>
            <a:r>
              <a:rPr lang="en" sz="1600" dirty="0">
                <a:solidFill>
                  <a:schemeClr val="accent3"/>
                </a:solidFill>
                <a:latin typeface="Righteous"/>
                <a:sym typeface="Righteous"/>
              </a:rPr>
              <a:t> + tarta</a:t>
            </a:r>
            <a:endParaRPr lang="es-ES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34D9F-C81A-4803-9E7E-AC385CF16C1B}"/>
              </a:ext>
            </a:extLst>
          </p:cNvPr>
          <p:cNvSpPr txBox="1"/>
          <p:nvPr/>
        </p:nvSpPr>
        <p:spPr>
          <a:xfrm>
            <a:off x="7595800" y="2079300"/>
            <a:ext cx="15000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lt1"/>
                </a:solidFill>
                <a:latin typeface="Righteous"/>
                <a:sym typeface="Righteous"/>
              </a:rPr>
              <a:t>- </a:t>
            </a:r>
            <a:r>
              <a:rPr lang="en" dirty="0">
                <a:solidFill>
                  <a:schemeClr val="accent2"/>
                </a:solidFill>
                <a:latin typeface="Righteous"/>
                <a:sym typeface="Righteous"/>
              </a:rPr>
              <a:t>Ingresos con descuento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EE9B9-A4FB-4B08-9943-1BBAB5DF9657}"/>
              </a:ext>
            </a:extLst>
          </p:cNvPr>
          <p:cNvSpPr txBox="1"/>
          <p:nvPr/>
        </p:nvSpPr>
        <p:spPr>
          <a:xfrm>
            <a:off x="7595800" y="2745763"/>
            <a:ext cx="15000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FF0000"/>
                </a:solidFill>
                <a:latin typeface="Righteous"/>
                <a:sym typeface="Righteous"/>
              </a:rPr>
              <a:t>-</a:t>
            </a:r>
            <a:r>
              <a:rPr lang="en" sz="2000" b="1" dirty="0">
                <a:solidFill>
                  <a:schemeClr val="lt1"/>
                </a:solidFill>
                <a:latin typeface="Righteous"/>
                <a:sym typeface="Righteous"/>
              </a:rPr>
              <a:t> </a:t>
            </a:r>
            <a:r>
              <a:rPr lang="en" dirty="0">
                <a:solidFill>
                  <a:schemeClr val="accent2"/>
                </a:solidFill>
                <a:latin typeface="Righteous"/>
                <a:sym typeface="Righteous"/>
              </a:rPr>
              <a:t>Ingresos sin descuento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9942F-4DB3-496E-A3EA-2203080B682B}"/>
              </a:ext>
            </a:extLst>
          </p:cNvPr>
          <p:cNvSpPr txBox="1"/>
          <p:nvPr/>
        </p:nvSpPr>
        <p:spPr>
          <a:xfrm>
            <a:off x="7595800" y="3412226"/>
            <a:ext cx="1500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bg2">
                    <a:lumMod val="75000"/>
                  </a:schemeClr>
                </a:solidFill>
                <a:latin typeface="Righteous"/>
                <a:sym typeface="Righteous"/>
              </a:rPr>
              <a:t>-</a:t>
            </a:r>
            <a:r>
              <a:rPr lang="en" sz="2000" b="1" dirty="0">
                <a:solidFill>
                  <a:schemeClr val="lt1"/>
                </a:solidFill>
                <a:latin typeface="Righteous"/>
                <a:sym typeface="Righteous"/>
              </a:rPr>
              <a:t> </a:t>
            </a:r>
            <a:r>
              <a:rPr lang="en" dirty="0">
                <a:solidFill>
                  <a:schemeClr val="accent2"/>
                </a:solidFill>
                <a:latin typeface="Righteous"/>
                <a:sym typeface="Righteous"/>
              </a:rPr>
              <a:t>Confianza</a:t>
            </a:r>
            <a:endParaRPr lang="es-E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4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OPCIÓN 3: 10% DESCUENTO</a:t>
            </a:r>
            <a:endParaRPr dirty="0"/>
          </a:p>
        </p:txBody>
      </p:sp>
      <p:sp>
        <p:nvSpPr>
          <p:cNvPr id="944" name="Google Shape;944;p55"/>
          <p:cNvSpPr/>
          <p:nvPr/>
        </p:nvSpPr>
        <p:spPr>
          <a:xfrm rot="-5400000">
            <a:off x="713625" y="534588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55"/>
          <p:cNvGrpSpPr/>
          <p:nvPr/>
        </p:nvGrpSpPr>
        <p:grpSpPr>
          <a:xfrm rot="-5400000">
            <a:off x="1606513" y="533375"/>
            <a:ext cx="201100" cy="204325"/>
            <a:chOff x="3375338" y="419625"/>
            <a:chExt cx="201100" cy="204325"/>
          </a:xfrm>
        </p:grpSpPr>
        <p:sp>
          <p:nvSpPr>
            <p:cNvPr id="946" name="Google Shape;946;p55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479214-BD03-4025-A6C1-FA085018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07" y="1369163"/>
            <a:ext cx="3381847" cy="3419952"/>
          </a:xfrm>
          <a:prstGeom prst="rect">
            <a:avLst/>
          </a:prstGeom>
        </p:spPr>
      </p:pic>
      <p:sp>
        <p:nvSpPr>
          <p:cNvPr id="14" name="Google Shape;936;p55">
            <a:extLst>
              <a:ext uri="{FF2B5EF4-FFF2-40B4-BE49-F238E27FC236}">
                <a16:creationId xmlns:a16="http://schemas.microsoft.com/office/drawing/2014/main" id="{4A8E2F5D-CA5C-46BA-BABE-C0F4658C7795}"/>
              </a:ext>
            </a:extLst>
          </p:cNvPr>
          <p:cNvSpPr txBox="1"/>
          <p:nvPr/>
        </p:nvSpPr>
        <p:spPr>
          <a:xfrm>
            <a:off x="1548200" y="1785339"/>
            <a:ext cx="18723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A partir del </a:t>
            </a:r>
            <a:r>
              <a:rPr lang="en" sz="2000" b="1" dirty="0">
                <a:solidFill>
                  <a:schemeClr val="lt1"/>
                </a:solidFill>
                <a:latin typeface="Righteous"/>
                <a:ea typeface="Spartan"/>
                <a:cs typeface="Spartan"/>
                <a:sym typeface="Righteous"/>
              </a:rPr>
              <a:t>17</a:t>
            </a:r>
            <a:r>
              <a:rPr lang="en" sz="2000" b="1" dirty="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%</a:t>
            </a:r>
            <a:endParaRPr lang="en" sz="1400" b="1" dirty="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  mejores ingresos</a:t>
            </a:r>
          </a:p>
        </p:txBody>
      </p:sp>
      <p:sp>
        <p:nvSpPr>
          <p:cNvPr id="15" name="Google Shape;938;p55">
            <a:extLst>
              <a:ext uri="{FF2B5EF4-FFF2-40B4-BE49-F238E27FC236}">
                <a16:creationId xmlns:a16="http://schemas.microsoft.com/office/drawing/2014/main" id="{A40B889B-CA55-4E4C-9383-2D47535A1C12}"/>
              </a:ext>
            </a:extLst>
          </p:cNvPr>
          <p:cNvSpPr txBox="1"/>
          <p:nvPr/>
        </p:nvSpPr>
        <p:spPr>
          <a:xfrm>
            <a:off x="1548200" y="2848739"/>
            <a:ext cx="1872300" cy="101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algn="r"/>
            <a: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Con </a:t>
            </a:r>
            <a:r>
              <a:rPr lang="en" sz="1800" b="1" dirty="0">
                <a:solidFill>
                  <a:schemeClr val="bg2">
                    <a:lumMod val="75000"/>
                  </a:schemeClr>
                </a:solidFill>
                <a:latin typeface="Righteous"/>
                <a:ea typeface="Spartan"/>
                <a:cs typeface="Spartan"/>
                <a:sym typeface="Righteous"/>
              </a:rPr>
              <a:t>5</a:t>
            </a:r>
            <a:r>
              <a:rPr lang="en" sz="1800" b="1" dirty="0">
                <a:solidFill>
                  <a:schemeClr val="bg2">
                    <a:lumMod val="75000"/>
                  </a:schemeClr>
                </a:solidFill>
                <a:latin typeface="Righteous"/>
                <a:ea typeface="Righteous"/>
                <a:cs typeface="Righteous"/>
                <a:sym typeface="Righteous"/>
              </a:rPr>
              <a:t>0%</a:t>
            </a:r>
            <a:r>
              <a:rPr lang="en" sz="1400" b="1" dirty="0">
                <a:solidFill>
                  <a:schemeClr val="bg2">
                    <a:lumMod val="75000"/>
                  </a:schemeClr>
                </a:solidFill>
                <a:latin typeface="Righteous"/>
                <a:ea typeface="Righteous"/>
                <a:cs typeface="Righteous"/>
                <a:sym typeface="Righteous"/>
              </a:rPr>
              <a:t> </a:t>
            </a:r>
            <a:br>
              <a:rPr lang="en" sz="1400" b="1" dirty="0">
                <a:solidFill>
                  <a:srgbClr val="FFFFFF"/>
                </a:solidFill>
                <a:latin typeface="Spartan"/>
                <a:ea typeface="Righteous"/>
                <a:cs typeface="Righteous"/>
                <a:sym typeface="Spartan"/>
              </a:rPr>
            </a:br>
            <a: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 ingresos crecen </a:t>
            </a:r>
            <a:b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</a:br>
            <a:r>
              <a:rPr lang="en" dirty="0">
                <a:solidFill>
                  <a:srgbClr val="FFFFFF"/>
                </a:solidFill>
                <a:latin typeface="Spartan"/>
                <a:ea typeface="Spartan"/>
                <a:cs typeface="Spartan"/>
                <a:sym typeface="Spartan"/>
              </a:rPr>
              <a:t>en </a:t>
            </a:r>
            <a:r>
              <a:rPr lang="en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partan"/>
                <a:ea typeface="Spartan"/>
                <a:cs typeface="Spartan"/>
                <a:sym typeface="Spartan"/>
              </a:rPr>
              <a:t>111.50€ </a:t>
            </a:r>
          </a:p>
          <a:p>
            <a:pPr algn="r"/>
            <a:r>
              <a:rPr lang="en" sz="1800" b="1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cada sábado   </a:t>
            </a:r>
            <a:r>
              <a:rPr lang="en" dirty="0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  </a:t>
            </a:r>
            <a:r>
              <a:rPr lang="en" sz="1400" b="1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2A1076-F615-4205-9FDB-A76AEEF4D62F}"/>
              </a:ext>
            </a:extLst>
          </p:cNvPr>
          <p:cNvSpPr txBox="1"/>
          <p:nvPr/>
        </p:nvSpPr>
        <p:spPr>
          <a:xfrm>
            <a:off x="2894454" y="4783936"/>
            <a:ext cx="6029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accent3"/>
                </a:solidFill>
                <a:latin typeface="Righteous"/>
                <a:sym typeface="Righteous"/>
              </a:rPr>
              <a:t>Eje x: % de clientes que consumen café, pasan a caf</a:t>
            </a:r>
            <a:r>
              <a:rPr lang="es-ES" sz="1600" dirty="0">
                <a:solidFill>
                  <a:schemeClr val="accent3"/>
                </a:solidFill>
                <a:latin typeface="Righteous"/>
                <a:sym typeface="Righteous"/>
              </a:rPr>
              <a:t>é</a:t>
            </a:r>
            <a:r>
              <a:rPr lang="en" sz="1600" dirty="0">
                <a:solidFill>
                  <a:schemeClr val="accent3"/>
                </a:solidFill>
                <a:latin typeface="Righteous"/>
                <a:sym typeface="Righteous"/>
              </a:rPr>
              <a:t> + tarta</a:t>
            </a:r>
            <a:endParaRPr lang="es-ES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47FF6-AD04-4471-AE65-6FE3EED36503}"/>
              </a:ext>
            </a:extLst>
          </p:cNvPr>
          <p:cNvSpPr txBox="1"/>
          <p:nvPr/>
        </p:nvSpPr>
        <p:spPr>
          <a:xfrm>
            <a:off x="7595800" y="2079300"/>
            <a:ext cx="15000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lt1"/>
                </a:solidFill>
                <a:latin typeface="Righteous"/>
                <a:sym typeface="Righteous"/>
              </a:rPr>
              <a:t>- </a:t>
            </a:r>
            <a:r>
              <a:rPr lang="en" dirty="0">
                <a:solidFill>
                  <a:schemeClr val="accent2"/>
                </a:solidFill>
                <a:latin typeface="Righteous"/>
                <a:sym typeface="Righteous"/>
              </a:rPr>
              <a:t>Ingresos con descuento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B916F-FE50-4399-88BC-90C9E262849A}"/>
              </a:ext>
            </a:extLst>
          </p:cNvPr>
          <p:cNvSpPr txBox="1"/>
          <p:nvPr/>
        </p:nvSpPr>
        <p:spPr>
          <a:xfrm>
            <a:off x="7595800" y="2745763"/>
            <a:ext cx="15000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FF0000"/>
                </a:solidFill>
                <a:latin typeface="Righteous"/>
                <a:sym typeface="Righteous"/>
              </a:rPr>
              <a:t>-</a:t>
            </a:r>
            <a:r>
              <a:rPr lang="en" sz="2000" b="1" dirty="0">
                <a:solidFill>
                  <a:schemeClr val="lt1"/>
                </a:solidFill>
                <a:latin typeface="Righteous"/>
                <a:sym typeface="Righteous"/>
              </a:rPr>
              <a:t> </a:t>
            </a:r>
            <a:r>
              <a:rPr lang="en" dirty="0">
                <a:solidFill>
                  <a:schemeClr val="accent2"/>
                </a:solidFill>
                <a:latin typeface="Righteous"/>
                <a:sym typeface="Righteous"/>
              </a:rPr>
              <a:t>Ingresos sin descuento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68B85-AA28-4FF1-8D00-AA3AC4F9339F}"/>
              </a:ext>
            </a:extLst>
          </p:cNvPr>
          <p:cNvSpPr txBox="1"/>
          <p:nvPr/>
        </p:nvSpPr>
        <p:spPr>
          <a:xfrm>
            <a:off x="7595800" y="3412226"/>
            <a:ext cx="1500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bg2">
                    <a:lumMod val="75000"/>
                  </a:schemeClr>
                </a:solidFill>
                <a:latin typeface="Righteous"/>
                <a:sym typeface="Righteous"/>
              </a:rPr>
              <a:t>-</a:t>
            </a:r>
            <a:r>
              <a:rPr lang="en" sz="2000" b="1" dirty="0">
                <a:solidFill>
                  <a:schemeClr val="lt1"/>
                </a:solidFill>
                <a:latin typeface="Righteous"/>
                <a:sym typeface="Righteous"/>
              </a:rPr>
              <a:t> </a:t>
            </a:r>
            <a:r>
              <a:rPr lang="en" dirty="0">
                <a:solidFill>
                  <a:schemeClr val="accent2"/>
                </a:solidFill>
                <a:latin typeface="Righteous"/>
                <a:sym typeface="Righteous"/>
              </a:rPr>
              <a:t>Confianza</a:t>
            </a:r>
            <a:endParaRPr lang="es-E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2787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mpany Profile by Slidesgo">
  <a:themeElements>
    <a:clrScheme name="Simple Light">
      <a:dk1>
        <a:srgbClr val="10092D"/>
      </a:dk1>
      <a:lt1>
        <a:srgbClr val="0084FF"/>
      </a:lt1>
      <a:dk2>
        <a:srgbClr val="00FFD5"/>
      </a:dk2>
      <a:lt2>
        <a:srgbClr val="FAFAFA"/>
      </a:lt2>
      <a:accent1>
        <a:srgbClr val="FAFA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182</Words>
  <Application>Microsoft Office PowerPoint</Application>
  <PresentationFormat>On-screen Show (16:9)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Spartan</vt:lpstr>
      <vt:lpstr>Bebas Neue</vt:lpstr>
      <vt:lpstr>Arial</vt:lpstr>
      <vt:lpstr>DM Sans</vt:lpstr>
      <vt:lpstr>Righteous</vt:lpstr>
      <vt:lpstr>Data Science Company Profile by Slidesgo</vt:lpstr>
      <vt:lpstr>PowerPoint Presentation</vt:lpstr>
      <vt:lpstr>NUESTRA IDEA</vt:lpstr>
      <vt:lpstr>PowerPoint Presentation</vt:lpstr>
      <vt:lpstr>OPCIÓN 1: 20% DESCUENTO</vt:lpstr>
      <vt:lpstr>OPCIÓN 2: 15% DESCUENTO</vt:lpstr>
      <vt:lpstr>OPCIÓN 3: 10% DESCUENTO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</dc:title>
  <cp:lastModifiedBy>José Manuel Vega Gradit</cp:lastModifiedBy>
  <cp:revision>3</cp:revision>
  <dcterms:modified xsi:type="dcterms:W3CDTF">2022-03-08T17:50:15Z</dcterms:modified>
</cp:coreProperties>
</file>