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8D8F-B3E8-3F8C-7CD5-574CA9948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1B6CF-88D4-F39A-BA94-1B11F1531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3668-9A5A-AF67-6635-83A010DE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BB78-A48D-4773-BCC2-1E36495EABD2}" type="datetimeFigureOut">
              <a:rPr lang="pt-PT" smtClean="0"/>
              <a:t>25/01/2023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B0F10-213F-8DBD-9C07-FFBCD5FE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4AC7-DC73-092C-04F8-61770014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CA1-9716-4A05-BF7D-27125AE5D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944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4283-8D36-C16E-36A1-537B2179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83F8E-9222-6465-4911-2185D679A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FD751-D77A-4F3B-77FC-C4653DD7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BB78-A48D-4773-BCC2-1E36495EABD2}" type="datetimeFigureOut">
              <a:rPr lang="pt-PT" smtClean="0"/>
              <a:t>25/01/2023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AC15-A09D-E874-339E-A927254D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1DE7-3FAA-0897-C507-FAFC7100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CA1-9716-4A05-BF7D-27125AE5D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288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DD476-568D-4ECB-3680-16ABFCC52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6B1F5-2509-2EF1-5D61-503AB44A5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9A3CA-862F-3F52-65B3-621C445C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BB78-A48D-4773-BCC2-1E36495EABD2}" type="datetimeFigureOut">
              <a:rPr lang="pt-PT" smtClean="0"/>
              <a:t>25/01/2023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CC83F-8622-5EB5-AA2C-3D7FEBDB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A8AD-DD29-6F6C-8A0E-73376A3B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CA1-9716-4A05-BF7D-27125AE5D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790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2DC0-F726-FF81-88AE-008CDAA6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418E1-2634-6EB1-E1AB-26111D1AA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2DA30-5100-CE7D-53DB-91DA82DF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BB78-A48D-4773-BCC2-1E36495EABD2}" type="datetimeFigureOut">
              <a:rPr lang="pt-PT" smtClean="0"/>
              <a:t>25/01/2023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53183-7C2B-B955-D31F-7CA226D8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23398-53D1-14F3-7349-7640AB02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CA1-9716-4A05-BF7D-27125AE5D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838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4CD3-0C3A-0982-C6B7-43A688C0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E2277-17F3-0331-E0AE-924A7E95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23558-D57B-8FBC-2691-C4E0F5BA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BB78-A48D-4773-BCC2-1E36495EABD2}" type="datetimeFigureOut">
              <a:rPr lang="pt-PT" smtClean="0"/>
              <a:t>25/01/2023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3B3AF-4876-8EF4-C90B-E7448022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1F00C-C399-EE31-26BE-8A9C3B81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CA1-9716-4A05-BF7D-27125AE5D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472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473B-01C3-3B4C-5AF6-E565FEA4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4A9B-D2F7-6966-48F6-FB093154A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F3BE3-B71A-C317-D6FA-B24869FCC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0AC10-9DCF-3C20-AD7A-C186BE57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BB78-A48D-4773-BCC2-1E36495EABD2}" type="datetimeFigureOut">
              <a:rPr lang="pt-PT" smtClean="0"/>
              <a:t>25/01/2023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9FB7B-FCEC-E74B-EF15-22B7F75B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06012-00E4-3E58-CF40-8277C5FD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CA1-9716-4A05-BF7D-27125AE5D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89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452C-FFA9-E88A-4435-BF698DCE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B7BA8-1928-A8E0-A030-CF12E22E1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AF1DC-4E97-CABE-2F82-A569D2B61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B2058-38B9-BB9E-F726-4176D6959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05344-5446-B20C-6C9B-5B4B70D12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2BD04-38DC-00E8-1F25-7620301C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BB78-A48D-4773-BCC2-1E36495EABD2}" type="datetimeFigureOut">
              <a:rPr lang="pt-PT" smtClean="0"/>
              <a:t>25/01/2023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A878E-A3EA-6A58-841C-B600F33A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32CC7-CDA6-60B3-2D9E-68E93B68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CA1-9716-4A05-BF7D-27125AE5D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973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BBEA-E4CD-CE7D-60E6-6C133B02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86BAB-720A-8ACC-3F25-4B3D9924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BB78-A48D-4773-BCC2-1E36495EABD2}" type="datetimeFigureOut">
              <a:rPr lang="pt-PT" smtClean="0"/>
              <a:t>25/01/2023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D9CAD-FAF2-6520-A5BE-4BF4D277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D1961-8A7D-E81A-632E-0237BD05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CA1-9716-4A05-BF7D-27125AE5D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264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C1265-26D5-391D-121F-2DFD6512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BB78-A48D-4773-BCC2-1E36495EABD2}" type="datetimeFigureOut">
              <a:rPr lang="pt-PT" smtClean="0"/>
              <a:t>25/01/2023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938B1-5D27-5CA6-6CE9-94D4DF4F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A23AE-8DC5-71E3-4331-855213B6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CA1-9716-4A05-BF7D-27125AE5D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540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5682-C176-9E3A-DF3B-D8E436AE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74CC-422C-71AE-827F-51D19A6B6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0FD2-535C-9702-674C-0E325162F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08F2E-2B7B-C962-B8D6-D109306D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BB78-A48D-4773-BCC2-1E36495EABD2}" type="datetimeFigureOut">
              <a:rPr lang="pt-PT" smtClean="0"/>
              <a:t>25/01/2023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13FF4-6534-A973-D688-687F7B1E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87950-A719-215F-7DD2-FFCB2990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CA1-9716-4A05-BF7D-27125AE5D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63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453A-D1E5-8D67-DCBA-52767AC4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ECA1B-2D08-F76E-1E45-11B67CCED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48345-E7B0-4BD6-CAFD-30EA7B640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16E10-7D99-34A8-3657-6836E1B3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BB78-A48D-4773-BCC2-1E36495EABD2}" type="datetimeFigureOut">
              <a:rPr lang="pt-PT" smtClean="0"/>
              <a:t>25/01/2023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92DE6-418C-F083-5B11-E7B00264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DFEA-50F5-6F17-E960-B9A0DD08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2CA1-9716-4A05-BF7D-27125AE5D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527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142E9-EFA5-D628-556C-0BD40F16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962DC-E833-4F4D-D14A-8B7F79902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3495A-BEA3-5F08-1E2B-BEC0BA9B7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BB78-A48D-4773-BCC2-1E36495EABD2}" type="datetimeFigureOut">
              <a:rPr lang="pt-PT" smtClean="0"/>
              <a:t>25/01/2023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6BDB4-A419-9652-8270-1E59FC778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6E6D9-9B9F-78ED-7124-9792E0D73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2CA1-9716-4A05-BF7D-27125AE5D3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780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70AC-CC86-63E9-4430-FAE95A88F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36763"/>
            <a:ext cx="9144000" cy="2387600"/>
          </a:xfrm>
        </p:spPr>
        <p:txBody>
          <a:bodyPr>
            <a:normAutofit/>
          </a:bodyPr>
          <a:lstStyle/>
          <a:p>
            <a:r>
              <a:rPr lang="pt-PT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UNIVERSIDADE METODISTA DE ANGOLA</a:t>
            </a:r>
            <a:endParaRPr lang="pt-PT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14554-E539-DD5F-EECE-E165C4042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359"/>
            <a:ext cx="9144000" cy="1655762"/>
          </a:xfrm>
        </p:spPr>
        <p:txBody>
          <a:bodyPr/>
          <a:lstStyle/>
          <a:p>
            <a:endParaRPr lang="pt-PT" dirty="0"/>
          </a:p>
          <a:p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 de Gestão e Cadastro e Avaliação de Eventos do ISAF</a:t>
            </a:r>
            <a:endParaRPr lang="pt-P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E7BBA7-FD58-4DAC-36CC-AF8C062B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66" y="107423"/>
            <a:ext cx="3596667" cy="349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33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CC00-0947-B399-70F9-53D22EC5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877077"/>
            <a:ext cx="11989835" cy="5895716"/>
          </a:xfrm>
        </p:spPr>
        <p:txBody>
          <a:bodyPr/>
          <a:lstStyle/>
          <a:p>
            <a:r>
              <a:rPr lang="pt-PT" b="1" dirty="0"/>
              <a:t>Modelo Conceitual</a:t>
            </a:r>
          </a:p>
          <a:p>
            <a:pPr marL="0" indent="0">
              <a:buNone/>
            </a:pPr>
            <a:endParaRPr lang="pt-PT" sz="1600" dirty="0"/>
          </a:p>
          <a:p>
            <a:pPr marL="0" indent="0">
              <a:buNone/>
            </a:pPr>
            <a:r>
              <a:rPr lang="pt-PT" sz="1800" b="1" dirty="0"/>
              <a:t>utilizadores</a:t>
            </a:r>
            <a:r>
              <a:rPr lang="pt-PT" sz="1800" dirty="0"/>
              <a:t> </a:t>
            </a:r>
            <a:r>
              <a:rPr lang="pt-PT" sz="1600" dirty="0"/>
              <a:t>{</a:t>
            </a:r>
            <a:r>
              <a:rPr lang="pt-PT" sz="1600" b="1" dirty="0" err="1">
                <a:solidFill>
                  <a:srgbClr val="FF0000"/>
                </a:solidFill>
              </a:rPr>
              <a:t>id_utilizador</a:t>
            </a:r>
            <a:r>
              <a:rPr lang="pt-PT" sz="1600" dirty="0"/>
              <a:t>, nome, email, utilizador, password, categoria}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1800" b="1" dirty="0"/>
              <a:t>convidados</a:t>
            </a:r>
            <a:r>
              <a:rPr lang="pt-PT" sz="1800" dirty="0"/>
              <a:t> { </a:t>
            </a:r>
            <a:r>
              <a:rPr lang="pt-PT" sz="1600" dirty="0" err="1"/>
              <a:t>id_convidado</a:t>
            </a:r>
            <a:r>
              <a:rPr lang="pt-PT" sz="1600" dirty="0"/>
              <a:t>, </a:t>
            </a:r>
            <a:r>
              <a:rPr lang="pt-PT" sz="1600" dirty="0" err="1"/>
              <a:t>nome_convidado</a:t>
            </a:r>
            <a:r>
              <a:rPr lang="pt-PT" sz="1600" dirty="0"/>
              <a:t>, </a:t>
            </a:r>
            <a:r>
              <a:rPr lang="pt-PT" sz="1600" dirty="0" err="1"/>
              <a:t>email_convidado</a:t>
            </a:r>
            <a:r>
              <a:rPr lang="pt-PT" sz="1600" dirty="0"/>
              <a:t>, </a:t>
            </a:r>
            <a:r>
              <a:rPr lang="pt-PT" sz="1600" dirty="0" err="1"/>
              <a:t>user_convidado</a:t>
            </a:r>
            <a:r>
              <a:rPr lang="pt-PT" sz="1600" dirty="0"/>
              <a:t>, </a:t>
            </a:r>
            <a:r>
              <a:rPr lang="pt-PT" sz="1600" dirty="0" err="1"/>
              <a:t>password_convidado</a:t>
            </a:r>
            <a:r>
              <a:rPr lang="pt-PT" sz="1600" dirty="0"/>
              <a:t>, </a:t>
            </a:r>
            <a:r>
              <a:rPr lang="pt-PT" sz="1600" b="1" dirty="0"/>
              <a:t>categoria_convidado </a:t>
            </a:r>
            <a:r>
              <a:rPr lang="pt-PT" sz="1800" dirty="0"/>
              <a:t>}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1800" b="1" dirty="0"/>
              <a:t>eventos</a:t>
            </a:r>
            <a:r>
              <a:rPr lang="pt-PT" sz="1800" dirty="0"/>
              <a:t> </a:t>
            </a:r>
            <a:r>
              <a:rPr lang="pt-PT" sz="1600" dirty="0"/>
              <a:t>{ </a:t>
            </a:r>
            <a:r>
              <a:rPr lang="pt-PT" sz="1600" b="1" dirty="0" err="1">
                <a:solidFill>
                  <a:srgbClr val="FF0000"/>
                </a:solidFill>
              </a:rPr>
              <a:t>id_evento</a:t>
            </a:r>
            <a:r>
              <a:rPr lang="pt-PT" sz="1600" dirty="0"/>
              <a:t>, </a:t>
            </a:r>
            <a:r>
              <a:rPr lang="pt-PT" sz="1600" dirty="0" err="1"/>
              <a:t>tema_evento</a:t>
            </a:r>
            <a:r>
              <a:rPr lang="pt-PT" sz="1600" dirty="0"/>
              <a:t>, </a:t>
            </a:r>
            <a:r>
              <a:rPr lang="pt-PT" sz="1600" dirty="0" err="1"/>
              <a:t>local_evento</a:t>
            </a:r>
            <a:r>
              <a:rPr lang="pt-PT" sz="1600" dirty="0"/>
              <a:t>, </a:t>
            </a:r>
            <a:r>
              <a:rPr lang="pt-PT" sz="1600" dirty="0" err="1"/>
              <a:t>nome_palestrante</a:t>
            </a:r>
            <a:r>
              <a:rPr lang="pt-PT" sz="1600" dirty="0"/>
              <a:t>, </a:t>
            </a:r>
            <a:r>
              <a:rPr lang="pt-PT" sz="1600" dirty="0" err="1"/>
              <a:t>numMax_participante</a:t>
            </a:r>
            <a:r>
              <a:rPr lang="pt-PT" sz="1600" dirty="0"/>
              <a:t>, tipo_evento, data_evento, descrição_evento, </a:t>
            </a:r>
            <a:r>
              <a:rPr lang="pt-PT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cod_evento, tipo_evento </a:t>
            </a:r>
            <a:r>
              <a:rPr lang="pt-PT" sz="1600" dirty="0"/>
              <a:t>}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1800" b="1" dirty="0" err="1"/>
              <a:t>tipoevento</a:t>
            </a:r>
            <a:r>
              <a:rPr lang="pt-PT" sz="1800" b="1" dirty="0"/>
              <a:t> </a:t>
            </a:r>
            <a:r>
              <a:rPr lang="pt-PT" sz="1600" dirty="0"/>
              <a:t>{</a:t>
            </a:r>
            <a:r>
              <a:rPr lang="pt-PT" sz="1600" b="1" dirty="0" err="1">
                <a:solidFill>
                  <a:srgbClr val="FF0000"/>
                </a:solidFill>
              </a:rPr>
              <a:t>id_evento</a:t>
            </a:r>
            <a:r>
              <a:rPr lang="pt-PT" sz="1600" dirty="0"/>
              <a:t>, tipo_evento, </a:t>
            </a:r>
            <a:r>
              <a:rPr lang="pt-PT" sz="1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cod_evento</a:t>
            </a:r>
            <a:r>
              <a:rPr lang="pt-PT" sz="1600" dirty="0"/>
              <a:t>}</a:t>
            </a:r>
          </a:p>
          <a:p>
            <a:pPr marL="0" indent="0">
              <a:buNone/>
            </a:pPr>
            <a:endParaRPr lang="pt-PT" sz="1600" dirty="0"/>
          </a:p>
          <a:p>
            <a:pPr marL="0" indent="0">
              <a:buNone/>
            </a:pPr>
            <a:r>
              <a:rPr lang="pt-PT" sz="1800" b="1" dirty="0" err="1"/>
              <a:t>eventos_convidados</a:t>
            </a:r>
            <a:r>
              <a:rPr lang="pt-PT" sz="1800" b="1" dirty="0"/>
              <a:t> </a:t>
            </a:r>
            <a:r>
              <a:rPr lang="pt-PT" sz="1600" dirty="0"/>
              <a:t>{</a:t>
            </a:r>
            <a:r>
              <a:rPr lang="pt-PT" sz="1600" b="1" dirty="0" err="1">
                <a:solidFill>
                  <a:srgbClr val="FF0000"/>
                </a:solidFill>
              </a:rPr>
              <a:t>id_evento</a:t>
            </a:r>
            <a:r>
              <a:rPr lang="pt-PT" sz="1600" dirty="0"/>
              <a:t>, </a:t>
            </a:r>
            <a:r>
              <a:rPr lang="pt-PT" sz="1600" dirty="0" err="1"/>
              <a:t>tema_evento</a:t>
            </a:r>
            <a:r>
              <a:rPr lang="pt-PT" sz="1600" dirty="0"/>
              <a:t>, </a:t>
            </a:r>
            <a:r>
              <a:rPr lang="pt-PT" sz="1600" dirty="0" err="1"/>
              <a:t>local_evento</a:t>
            </a:r>
            <a:r>
              <a:rPr lang="pt-PT" sz="1600" dirty="0"/>
              <a:t>, </a:t>
            </a:r>
            <a:r>
              <a:rPr lang="pt-PT" sz="1600" dirty="0" err="1"/>
              <a:t>nome_participante</a:t>
            </a:r>
            <a:r>
              <a:rPr lang="pt-PT" sz="1600" dirty="0"/>
              <a:t>, </a:t>
            </a:r>
            <a:r>
              <a:rPr lang="pt-PT" sz="1600" dirty="0" err="1"/>
              <a:t>categoria_participante</a:t>
            </a:r>
            <a:r>
              <a:rPr lang="pt-PT" sz="1600" dirty="0"/>
              <a:t>, </a:t>
            </a:r>
            <a:r>
              <a:rPr lang="pt-PT" sz="1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cod_evento</a:t>
            </a:r>
            <a:r>
              <a:rPr lang="pt-PT" sz="1600" dirty="0"/>
              <a:t>}</a:t>
            </a:r>
            <a:endParaRPr lang="pt-PT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58D24F-3968-8FBC-2AEC-D125E715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8" y="19892"/>
            <a:ext cx="6766249" cy="857185"/>
          </a:xfrm>
        </p:spPr>
        <p:txBody>
          <a:bodyPr/>
          <a:lstStyle/>
          <a:p>
            <a:r>
              <a:rPr lang="pt-PT" b="1" dirty="0"/>
              <a:t>Diagramas da base de dados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CD38B5-5AB8-E7BA-06B8-2A003B939C16}"/>
              </a:ext>
            </a:extLst>
          </p:cNvPr>
          <p:cNvCxnSpPr/>
          <p:nvPr/>
        </p:nvCxnSpPr>
        <p:spPr>
          <a:xfrm>
            <a:off x="3586842" y="4460033"/>
            <a:ext cx="0" cy="3545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74FAE4-7279-5B77-F8E1-2554F0A57A01}"/>
              </a:ext>
            </a:extLst>
          </p:cNvPr>
          <p:cNvCxnSpPr/>
          <p:nvPr/>
        </p:nvCxnSpPr>
        <p:spPr>
          <a:xfrm>
            <a:off x="3586842" y="4814596"/>
            <a:ext cx="60050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09852A-9A7A-DF85-49E0-4390BE1EF653}"/>
              </a:ext>
            </a:extLst>
          </p:cNvPr>
          <p:cNvCxnSpPr/>
          <p:nvPr/>
        </p:nvCxnSpPr>
        <p:spPr>
          <a:xfrm>
            <a:off x="9591869" y="4814596"/>
            <a:ext cx="0" cy="214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629277-3CF8-F012-A3CE-6BEA8AA8850E}"/>
              </a:ext>
            </a:extLst>
          </p:cNvPr>
          <p:cNvCxnSpPr>
            <a:cxnSpLocks/>
          </p:cNvCxnSpPr>
          <p:nvPr/>
        </p:nvCxnSpPr>
        <p:spPr>
          <a:xfrm>
            <a:off x="454866" y="3716694"/>
            <a:ext cx="0" cy="2768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2B3A2C-AF6F-322E-071A-6B2D64E0CDE5}"/>
              </a:ext>
            </a:extLst>
          </p:cNvPr>
          <p:cNvCxnSpPr>
            <a:cxnSpLocks/>
          </p:cNvCxnSpPr>
          <p:nvPr/>
        </p:nvCxnSpPr>
        <p:spPr>
          <a:xfrm>
            <a:off x="454866" y="3993502"/>
            <a:ext cx="32307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76E7B6-40CE-5C44-9001-2E19F475C39D}"/>
              </a:ext>
            </a:extLst>
          </p:cNvPr>
          <p:cNvCxnSpPr>
            <a:cxnSpLocks/>
          </p:cNvCxnSpPr>
          <p:nvPr/>
        </p:nvCxnSpPr>
        <p:spPr>
          <a:xfrm>
            <a:off x="3679371" y="3993502"/>
            <a:ext cx="0" cy="357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869378-3744-0E62-08F1-949AD1224F7C}"/>
              </a:ext>
            </a:extLst>
          </p:cNvPr>
          <p:cNvCxnSpPr>
            <a:cxnSpLocks/>
          </p:cNvCxnSpPr>
          <p:nvPr/>
        </p:nvCxnSpPr>
        <p:spPr>
          <a:xfrm>
            <a:off x="1363045" y="3498980"/>
            <a:ext cx="0" cy="289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E23D96-3316-FFF1-6358-C4886FE61A0E}"/>
              </a:ext>
            </a:extLst>
          </p:cNvPr>
          <p:cNvCxnSpPr>
            <a:cxnSpLocks/>
          </p:cNvCxnSpPr>
          <p:nvPr/>
        </p:nvCxnSpPr>
        <p:spPr>
          <a:xfrm>
            <a:off x="1363045" y="3788229"/>
            <a:ext cx="260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C57218-85E6-7960-4BC2-A1F77087F813}"/>
              </a:ext>
            </a:extLst>
          </p:cNvPr>
          <p:cNvCxnSpPr>
            <a:cxnSpLocks/>
          </p:cNvCxnSpPr>
          <p:nvPr/>
        </p:nvCxnSpPr>
        <p:spPr>
          <a:xfrm>
            <a:off x="1623527" y="3788229"/>
            <a:ext cx="0" cy="562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FD52397-FF06-4EE5-982F-81E93559F4EF}"/>
              </a:ext>
            </a:extLst>
          </p:cNvPr>
          <p:cNvCxnSpPr>
            <a:cxnSpLocks/>
          </p:cNvCxnSpPr>
          <p:nvPr/>
        </p:nvCxnSpPr>
        <p:spPr>
          <a:xfrm flipH="1">
            <a:off x="2547257" y="4702629"/>
            <a:ext cx="3111" cy="335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B4E1E5-3D61-D413-FF77-6776BD505912}"/>
              </a:ext>
            </a:extLst>
          </p:cNvPr>
          <p:cNvCxnSpPr>
            <a:cxnSpLocks/>
          </p:cNvCxnSpPr>
          <p:nvPr/>
        </p:nvCxnSpPr>
        <p:spPr>
          <a:xfrm>
            <a:off x="1623527" y="4702629"/>
            <a:ext cx="9268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EA4C3C-4000-6D39-A032-109431B99CB7}"/>
              </a:ext>
            </a:extLst>
          </p:cNvPr>
          <p:cNvCxnSpPr>
            <a:cxnSpLocks/>
          </p:cNvCxnSpPr>
          <p:nvPr/>
        </p:nvCxnSpPr>
        <p:spPr>
          <a:xfrm>
            <a:off x="1632858" y="4460033"/>
            <a:ext cx="0" cy="2425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03E87C-B5AF-652E-6775-7E9F4A0DC632}"/>
              </a:ext>
            </a:extLst>
          </p:cNvPr>
          <p:cNvCxnSpPr>
            <a:cxnSpLocks/>
          </p:cNvCxnSpPr>
          <p:nvPr/>
        </p:nvCxnSpPr>
        <p:spPr>
          <a:xfrm>
            <a:off x="8033657" y="4351176"/>
            <a:ext cx="0" cy="715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E2F92CC-0928-3BD1-0AA2-52CDCC3CD90C}"/>
              </a:ext>
            </a:extLst>
          </p:cNvPr>
          <p:cNvCxnSpPr>
            <a:cxnSpLocks/>
          </p:cNvCxnSpPr>
          <p:nvPr/>
        </p:nvCxnSpPr>
        <p:spPr>
          <a:xfrm>
            <a:off x="8033657" y="4351176"/>
            <a:ext cx="1278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67669C7-AF30-1F07-9E46-979E15E1A4A3}"/>
              </a:ext>
            </a:extLst>
          </p:cNvPr>
          <p:cNvCxnSpPr>
            <a:cxnSpLocks/>
          </p:cNvCxnSpPr>
          <p:nvPr/>
        </p:nvCxnSpPr>
        <p:spPr>
          <a:xfrm>
            <a:off x="9311951" y="2743200"/>
            <a:ext cx="0" cy="1626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4D4629F-47C4-05DD-7B5A-8AE2C3FD0094}"/>
              </a:ext>
            </a:extLst>
          </p:cNvPr>
          <p:cNvCxnSpPr>
            <a:cxnSpLocks/>
          </p:cNvCxnSpPr>
          <p:nvPr/>
        </p:nvCxnSpPr>
        <p:spPr>
          <a:xfrm>
            <a:off x="2669330" y="3788229"/>
            <a:ext cx="0" cy="562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73B6ECD-1055-DF42-00EE-096D90DD9256}"/>
              </a:ext>
            </a:extLst>
          </p:cNvPr>
          <p:cNvCxnSpPr>
            <a:cxnSpLocks/>
          </p:cNvCxnSpPr>
          <p:nvPr/>
        </p:nvCxnSpPr>
        <p:spPr>
          <a:xfrm>
            <a:off x="2669330" y="3788229"/>
            <a:ext cx="56255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85B20CE-3032-21F1-B9DB-49B2569B22EB}"/>
              </a:ext>
            </a:extLst>
          </p:cNvPr>
          <p:cNvCxnSpPr>
            <a:cxnSpLocks/>
          </p:cNvCxnSpPr>
          <p:nvPr/>
        </p:nvCxnSpPr>
        <p:spPr>
          <a:xfrm flipV="1">
            <a:off x="8294914" y="3498980"/>
            <a:ext cx="0" cy="289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F9DA603-8844-06D7-70E8-28AC908347D4}"/>
              </a:ext>
            </a:extLst>
          </p:cNvPr>
          <p:cNvCxnSpPr>
            <a:cxnSpLocks/>
          </p:cNvCxnSpPr>
          <p:nvPr/>
        </p:nvCxnSpPr>
        <p:spPr>
          <a:xfrm>
            <a:off x="5806751" y="2034073"/>
            <a:ext cx="0" cy="1129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DEAA11D-4964-08FA-7CE5-B8C21C05D533}"/>
              </a:ext>
            </a:extLst>
          </p:cNvPr>
          <p:cNvCxnSpPr>
            <a:cxnSpLocks/>
          </p:cNvCxnSpPr>
          <p:nvPr/>
        </p:nvCxnSpPr>
        <p:spPr>
          <a:xfrm>
            <a:off x="5806751" y="3163078"/>
            <a:ext cx="248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ABF8E63-72B7-102E-6916-CF0B1E67A003}"/>
              </a:ext>
            </a:extLst>
          </p:cNvPr>
          <p:cNvCxnSpPr>
            <a:cxnSpLocks/>
          </p:cNvCxnSpPr>
          <p:nvPr/>
        </p:nvCxnSpPr>
        <p:spPr>
          <a:xfrm>
            <a:off x="8294914" y="3163078"/>
            <a:ext cx="0" cy="167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02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CC00-0947-B399-70F9-53D22EC5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" y="877077"/>
            <a:ext cx="12055150" cy="5895716"/>
          </a:xfrm>
        </p:spPr>
        <p:txBody>
          <a:bodyPr/>
          <a:lstStyle/>
          <a:p>
            <a:r>
              <a:rPr lang="pt-PT" b="1" dirty="0"/>
              <a:t>Diagrama Lógico </a:t>
            </a:r>
          </a:p>
          <a:p>
            <a:pPr marL="0" indent="0">
              <a:buNone/>
            </a:pPr>
            <a:endParaRPr lang="pt-PT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58D24F-3968-8FBC-2AEC-D125E715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8" y="19892"/>
            <a:ext cx="6766249" cy="857185"/>
          </a:xfrm>
        </p:spPr>
        <p:txBody>
          <a:bodyPr/>
          <a:lstStyle/>
          <a:p>
            <a:r>
              <a:rPr lang="pt-PT" b="1" dirty="0"/>
              <a:t>Diagramas da base de dados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BA6E6-BBC9-F0D9-979B-770D4F8AF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19" y="1284051"/>
            <a:ext cx="10021672" cy="542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6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CC00-0947-B399-70F9-53D22EC5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" y="0"/>
            <a:ext cx="12055150" cy="6772793"/>
          </a:xfrm>
        </p:spPr>
        <p:txBody>
          <a:bodyPr/>
          <a:lstStyle/>
          <a:p>
            <a:r>
              <a:rPr lang="pt-PT" b="1" dirty="0"/>
              <a:t>Diagrama Físico </a:t>
            </a:r>
          </a:p>
          <a:p>
            <a:pPr marL="0" indent="0">
              <a:buNone/>
            </a:pPr>
            <a:endParaRPr lang="pt-PT" sz="16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4AAFBF7-9682-D74F-768D-92874E58A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44" y="85207"/>
            <a:ext cx="9181917" cy="668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3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77B7-E970-4188-E6F4-9048BA35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2" y="0"/>
            <a:ext cx="7417837" cy="858823"/>
          </a:xfrm>
        </p:spPr>
        <p:txBody>
          <a:bodyPr/>
          <a:lstStyle/>
          <a:p>
            <a:r>
              <a:rPr lang="pt-PT" b="1" dirty="0"/>
              <a:t>Diagramas de fluxo de processos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85F1-D383-45DF-F206-DF99E13C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" y="1007706"/>
            <a:ext cx="11784564" cy="5654351"/>
          </a:xfrm>
        </p:spPr>
        <p:txBody>
          <a:bodyPr/>
          <a:lstStyle/>
          <a:p>
            <a:pPr marL="0" indent="0" algn="ctr">
              <a:buNone/>
            </a:pPr>
            <a:r>
              <a:rPr lang="pt-PT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de processo de Cadastro de Utilizadores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EDC74-788B-D98A-E13A-159BFE9B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1" y="1744824"/>
            <a:ext cx="10972801" cy="46545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4386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77B7-E970-4188-E6F4-9048BA35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2" y="0"/>
            <a:ext cx="7417837" cy="858823"/>
          </a:xfrm>
        </p:spPr>
        <p:txBody>
          <a:bodyPr/>
          <a:lstStyle/>
          <a:p>
            <a:r>
              <a:rPr lang="pt-PT" b="1" dirty="0"/>
              <a:t>Diagramas de fluxo de processos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85F1-D383-45DF-F206-DF99E13C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18" y="951722"/>
            <a:ext cx="11784564" cy="5710335"/>
          </a:xfrm>
        </p:spPr>
        <p:txBody>
          <a:bodyPr/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de processo de Login no portal SCAEI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FD0798E-5194-C96F-3650-19979C50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46" y="1698171"/>
            <a:ext cx="11228003" cy="48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4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3550-9E42-DBDC-6D1E-81F3E905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408506" cy="868153"/>
          </a:xfrm>
        </p:spPr>
        <p:txBody>
          <a:bodyPr/>
          <a:lstStyle/>
          <a:p>
            <a:r>
              <a:rPr lang="pt-PT" b="1" dirty="0"/>
              <a:t>Diagramas de fluxo de processos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E06E-FECD-77C9-D644-390AE84B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82" y="886407"/>
            <a:ext cx="11765902" cy="5794311"/>
          </a:xfrm>
        </p:spPr>
        <p:txBody>
          <a:bodyPr/>
          <a:lstStyle/>
          <a:p>
            <a:pPr marL="0" indent="0" algn="ctr">
              <a:buNone/>
            </a:pPr>
            <a:r>
              <a:rPr lang="pt-PT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de processo de cadastro de eventos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BF011-B44F-2E58-A125-0DE0FA931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58" y="1502423"/>
            <a:ext cx="104203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40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3550-9E42-DBDC-6D1E-81F3E905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408506" cy="868153"/>
          </a:xfrm>
        </p:spPr>
        <p:txBody>
          <a:bodyPr/>
          <a:lstStyle/>
          <a:p>
            <a:r>
              <a:rPr lang="pt-PT" b="1" dirty="0"/>
              <a:t>Diagramas de fluxo de processos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E06E-FECD-77C9-D644-390AE84B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82" y="886407"/>
            <a:ext cx="11765902" cy="5794311"/>
          </a:xfrm>
        </p:spPr>
        <p:txBody>
          <a:bodyPr/>
          <a:lstStyle/>
          <a:p>
            <a:pPr marL="0" indent="0" algn="ctr">
              <a:buNone/>
            </a:pPr>
            <a:r>
              <a:rPr lang="pt-PT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de processo de </a:t>
            </a:r>
            <a:r>
              <a:rPr lang="pt-P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visualização de eventos</a:t>
            </a:r>
            <a:endParaRPr lang="pt-PT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19354-985F-10A0-D42C-7618E4407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95" y="1423598"/>
            <a:ext cx="103536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00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3550-9E42-DBDC-6D1E-81F3E905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408506" cy="868153"/>
          </a:xfrm>
        </p:spPr>
        <p:txBody>
          <a:bodyPr/>
          <a:lstStyle/>
          <a:p>
            <a:r>
              <a:rPr lang="pt-PT" b="1" dirty="0"/>
              <a:t>Diagramas de fluxo de processos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E06E-FECD-77C9-D644-390AE84B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82" y="886407"/>
            <a:ext cx="11765902" cy="5794311"/>
          </a:xfrm>
        </p:spPr>
        <p:txBody>
          <a:bodyPr/>
          <a:lstStyle/>
          <a:p>
            <a:pPr marL="0" indent="0" algn="ctr">
              <a:buNone/>
            </a:pPr>
            <a:r>
              <a:rPr lang="pt-PT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de processo de </a:t>
            </a:r>
            <a:r>
              <a:rPr lang="pt-P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alteração de eventos</a:t>
            </a:r>
            <a:endParaRPr lang="pt-PT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34972-1E56-30C4-5F98-8B3027F46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7" y="1443037"/>
            <a:ext cx="11532637" cy="505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36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3550-9E42-DBDC-6D1E-81F3E905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408506" cy="868153"/>
          </a:xfrm>
        </p:spPr>
        <p:txBody>
          <a:bodyPr/>
          <a:lstStyle/>
          <a:p>
            <a:r>
              <a:rPr lang="pt-PT" b="1" dirty="0"/>
              <a:t>Diagramas de fluxo de processos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E06E-FECD-77C9-D644-390AE84B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82" y="886407"/>
            <a:ext cx="11765902" cy="5794311"/>
          </a:xfrm>
        </p:spPr>
        <p:txBody>
          <a:bodyPr/>
          <a:lstStyle/>
          <a:p>
            <a:pPr marL="0" indent="0" algn="ctr">
              <a:buNone/>
            </a:pPr>
            <a:r>
              <a:rPr lang="pt-PT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de processo de </a:t>
            </a:r>
            <a:r>
              <a:rPr lang="pt-P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remoção de eventos via Job</a:t>
            </a:r>
            <a:endParaRPr lang="pt-PT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D983D-D49D-BDFC-5394-1BA0C558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447799"/>
            <a:ext cx="11837436" cy="50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49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3550-9E42-DBDC-6D1E-81F3E905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408506" cy="868153"/>
          </a:xfrm>
        </p:spPr>
        <p:txBody>
          <a:bodyPr/>
          <a:lstStyle/>
          <a:p>
            <a:r>
              <a:rPr lang="pt-PT" b="1" dirty="0"/>
              <a:t>Diagramas de fluxo de processos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E06E-FECD-77C9-D644-390AE84B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82" y="886407"/>
            <a:ext cx="11765902" cy="5794311"/>
          </a:xfrm>
        </p:spPr>
        <p:txBody>
          <a:bodyPr/>
          <a:lstStyle/>
          <a:p>
            <a:pPr marL="0" indent="0" algn="ctr">
              <a:buNone/>
            </a:pPr>
            <a:r>
              <a:rPr lang="pt-PT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de processo de </a:t>
            </a:r>
            <a:r>
              <a:rPr lang="pt-P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remoção de eventos pelo administrador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D983D-D49D-BDFC-5394-1BA0C558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447799"/>
            <a:ext cx="11837436" cy="50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5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BB05-48FA-B38E-7900-AF415657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4482"/>
            <a:ext cx="10515600" cy="5542481"/>
          </a:xfrm>
        </p:spPr>
        <p:txBody>
          <a:bodyPr/>
          <a:lstStyle/>
          <a:p>
            <a:pPr marL="0" indent="0"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 de cadastro e avaliação de eventos do ISAF</a:t>
            </a:r>
            <a:endParaRPr lang="pt-P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Trabalho de conclusão do 1º Semestre apresentado à </a:t>
            </a:r>
          </a:p>
          <a:p>
            <a:pPr marL="0" indent="0"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Universidade Metodista de Angola para a cadeira de Programação II;</a:t>
            </a:r>
          </a:p>
          <a:p>
            <a:pPr marL="0" indent="0"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Orientador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Nanitamo Pedro António</a:t>
            </a:r>
          </a:p>
          <a:p>
            <a:pPr marL="0" indent="0"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Orientandos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Integrantes do grupo 4</a:t>
            </a:r>
          </a:p>
          <a:p>
            <a:pPr marL="0" indent="0" algn="r">
              <a:lnSpc>
                <a:spcPct val="107000"/>
              </a:lnSpc>
              <a:spcAft>
                <a:spcPts val="800"/>
              </a:spcAft>
              <a:buNone/>
            </a:pPr>
            <a:endParaRPr lang="pt-P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Josemyr </a:t>
            </a:r>
            <a:r>
              <a:rPr lang="pt-PT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Filipe Da Costa Sebastião – nº Estudante: 15679 – Percentagem de Participação 99%</a:t>
            </a:r>
          </a:p>
          <a:p>
            <a:pPr marL="0" indent="0"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José Francisco Luciano – </a:t>
            </a:r>
            <a:r>
              <a:rPr lang="pt-PT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48389 </a:t>
            </a:r>
            <a:r>
              <a:rPr lang="pt-PT" sz="18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PT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Percentagem de Participação 60%</a:t>
            </a:r>
          </a:p>
          <a:p>
            <a:pPr marL="0" indent="0"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Virgílio Bernardo João – 34225 – Percentagem de Participação 60%</a:t>
            </a:r>
          </a:p>
          <a:p>
            <a:pPr marL="0" indent="0" algn="r">
              <a:lnSpc>
                <a:spcPct val="107000"/>
              </a:lnSpc>
              <a:spcAft>
                <a:spcPts val="800"/>
              </a:spcAft>
              <a:buNone/>
            </a:pPr>
            <a:endParaRPr lang="pt-P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7557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97246-6184-87CB-A703-634E3C42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Narrativas de caso de uso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B8DCBF-4F4D-88E0-A0A6-DDFCCCF2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63715"/>
              </p:ext>
            </p:extLst>
          </p:nvPr>
        </p:nvGraphicFramePr>
        <p:xfrm>
          <a:off x="290512" y="1802489"/>
          <a:ext cx="11610976" cy="2170966"/>
        </p:xfrm>
        <a:graphic>
          <a:graphicData uri="http://schemas.openxmlformats.org/drawingml/2006/table">
            <a:tbl>
              <a:tblPr/>
              <a:tblGrid>
                <a:gridCol w="1150406">
                  <a:extLst>
                    <a:ext uri="{9D8B030D-6E8A-4147-A177-3AD203B41FA5}">
                      <a16:colId xmlns:a16="http://schemas.microsoft.com/office/drawing/2014/main" val="3473883504"/>
                    </a:ext>
                  </a:extLst>
                </a:gridCol>
                <a:gridCol w="4620687">
                  <a:extLst>
                    <a:ext uri="{9D8B030D-6E8A-4147-A177-3AD203B41FA5}">
                      <a16:colId xmlns:a16="http://schemas.microsoft.com/office/drawing/2014/main" val="4003813806"/>
                    </a:ext>
                  </a:extLst>
                </a:gridCol>
                <a:gridCol w="5839883">
                  <a:extLst>
                    <a:ext uri="{9D8B030D-6E8A-4147-A177-3AD203B41FA5}">
                      <a16:colId xmlns:a16="http://schemas.microsoft.com/office/drawing/2014/main" val="2769985208"/>
                    </a:ext>
                  </a:extLst>
                </a:gridCol>
              </a:tblGrid>
              <a:tr h="685105">
                <a:tc gridSpan="3"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1.1 - Fluxo Principal – Cadastro de Utilizadores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235" marR="184235" marT="92118" marB="921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93048"/>
                  </a:ext>
                </a:extLst>
              </a:tr>
              <a:tr h="495287"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Passo</a:t>
                      </a:r>
                      <a:endParaRPr lang="pt-PT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Acção do utilizador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Acção do Sistema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5086"/>
                  </a:ext>
                </a:extLst>
              </a:tr>
              <a:tr h="495287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P1</a:t>
                      </a:r>
                      <a:endParaRPr lang="pt-PT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Aceder pela página de Login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 se utilizador cadastrado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32107"/>
                  </a:ext>
                </a:extLst>
              </a:tr>
              <a:tr h="495287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P2</a:t>
                      </a:r>
                      <a:endParaRPr lang="pt-PT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Preenche formulário e submete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Regista na base de dados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995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577378-16B8-F349-AA7F-6C7DD322B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37500"/>
              </p:ext>
            </p:extLst>
          </p:nvPr>
        </p:nvGraphicFramePr>
        <p:xfrm>
          <a:off x="290512" y="4292391"/>
          <a:ext cx="11610976" cy="2170966"/>
        </p:xfrm>
        <a:graphic>
          <a:graphicData uri="http://schemas.openxmlformats.org/drawingml/2006/table">
            <a:tbl>
              <a:tblPr/>
              <a:tblGrid>
                <a:gridCol w="1150406">
                  <a:extLst>
                    <a:ext uri="{9D8B030D-6E8A-4147-A177-3AD203B41FA5}">
                      <a16:colId xmlns:a16="http://schemas.microsoft.com/office/drawing/2014/main" val="3473883504"/>
                    </a:ext>
                  </a:extLst>
                </a:gridCol>
                <a:gridCol w="4620687">
                  <a:extLst>
                    <a:ext uri="{9D8B030D-6E8A-4147-A177-3AD203B41FA5}">
                      <a16:colId xmlns:a16="http://schemas.microsoft.com/office/drawing/2014/main" val="4003813806"/>
                    </a:ext>
                  </a:extLst>
                </a:gridCol>
                <a:gridCol w="5839883">
                  <a:extLst>
                    <a:ext uri="{9D8B030D-6E8A-4147-A177-3AD203B41FA5}">
                      <a16:colId xmlns:a16="http://schemas.microsoft.com/office/drawing/2014/main" val="2769985208"/>
                    </a:ext>
                  </a:extLst>
                </a:gridCol>
              </a:tblGrid>
              <a:tr h="685105">
                <a:tc gridSpan="3"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1.2 - Fluxo Secundário – Cadastro de Utilizadores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235" marR="184235" marT="92118" marB="921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93048"/>
                  </a:ext>
                </a:extLst>
              </a:tr>
              <a:tr h="495287"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Passo</a:t>
                      </a:r>
                      <a:endParaRPr lang="pt-PT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Acção do Actor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Acção do Sistema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5086"/>
                  </a:ext>
                </a:extLst>
              </a:tr>
              <a:tr h="495287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P1</a:t>
                      </a:r>
                      <a:endParaRPr lang="pt-PT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Aceder pela página de Login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 se utilizador cadastrado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32107"/>
                  </a:ext>
                </a:extLst>
              </a:tr>
              <a:tr h="495287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P2</a:t>
                      </a:r>
                      <a:endParaRPr lang="pt-PT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Procede ao cadastro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Envia utilizador à tela de login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99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208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97246-6184-87CB-A703-634E3C42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Narrativas de caso de uso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B8DCBF-4F4D-88E0-A0A6-DDFCCCF2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16847"/>
              </p:ext>
            </p:extLst>
          </p:nvPr>
        </p:nvGraphicFramePr>
        <p:xfrm>
          <a:off x="290512" y="1877134"/>
          <a:ext cx="11610976" cy="3651250"/>
        </p:xfrm>
        <a:graphic>
          <a:graphicData uri="http://schemas.openxmlformats.org/drawingml/2006/table">
            <a:tbl>
              <a:tblPr/>
              <a:tblGrid>
                <a:gridCol w="1150406">
                  <a:extLst>
                    <a:ext uri="{9D8B030D-6E8A-4147-A177-3AD203B41FA5}">
                      <a16:colId xmlns:a16="http://schemas.microsoft.com/office/drawing/2014/main" val="3473883504"/>
                    </a:ext>
                  </a:extLst>
                </a:gridCol>
                <a:gridCol w="4620687">
                  <a:extLst>
                    <a:ext uri="{9D8B030D-6E8A-4147-A177-3AD203B41FA5}">
                      <a16:colId xmlns:a16="http://schemas.microsoft.com/office/drawing/2014/main" val="4003813806"/>
                    </a:ext>
                  </a:extLst>
                </a:gridCol>
                <a:gridCol w="5839883">
                  <a:extLst>
                    <a:ext uri="{9D8B030D-6E8A-4147-A177-3AD203B41FA5}">
                      <a16:colId xmlns:a16="http://schemas.microsoft.com/office/drawing/2014/main" val="2769985208"/>
                    </a:ext>
                  </a:extLst>
                </a:gridCol>
              </a:tblGrid>
              <a:tr h="690445">
                <a:tc gridSpan="3"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1.3 - Fluxo Principal – Login no portal SCAEI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235" marR="184235" marT="92118" marB="921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93048"/>
                  </a:ext>
                </a:extLst>
              </a:tr>
              <a:tr h="499147"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Passo</a:t>
                      </a:r>
                      <a:endParaRPr lang="pt-PT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Acção do Utilizador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Acção do Sistema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5086"/>
                  </a:ext>
                </a:extLst>
              </a:tr>
              <a:tr h="572257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P1</a:t>
                      </a:r>
                      <a:endParaRPr lang="pt-PT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Insere user e password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32107"/>
                  </a:ext>
                </a:extLst>
              </a:tr>
              <a:tr h="695127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P2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Clica no botão submeter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 se utilizador cadastrado</a:t>
                      </a:r>
                    </a:p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 a role do utilizador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99551"/>
                  </a:ext>
                </a:extLst>
              </a:tr>
              <a:tr h="695127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P3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Direciona utilizador ao menu segundo a role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667367"/>
                  </a:ext>
                </a:extLst>
              </a:tr>
              <a:tr h="499147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P4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Visualiza menu segundo role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46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137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97246-6184-87CB-A703-634E3C42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Narrativas de caso de uso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B8DCBF-4F4D-88E0-A0A6-DDFCCCF2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53339"/>
              </p:ext>
            </p:extLst>
          </p:nvPr>
        </p:nvGraphicFramePr>
        <p:xfrm>
          <a:off x="290512" y="1603375"/>
          <a:ext cx="11610976" cy="5113134"/>
        </p:xfrm>
        <a:graphic>
          <a:graphicData uri="http://schemas.openxmlformats.org/drawingml/2006/table">
            <a:tbl>
              <a:tblPr/>
              <a:tblGrid>
                <a:gridCol w="1150406">
                  <a:extLst>
                    <a:ext uri="{9D8B030D-6E8A-4147-A177-3AD203B41FA5}">
                      <a16:colId xmlns:a16="http://schemas.microsoft.com/office/drawing/2014/main" val="3473883504"/>
                    </a:ext>
                  </a:extLst>
                </a:gridCol>
                <a:gridCol w="4620687">
                  <a:extLst>
                    <a:ext uri="{9D8B030D-6E8A-4147-A177-3AD203B41FA5}">
                      <a16:colId xmlns:a16="http://schemas.microsoft.com/office/drawing/2014/main" val="4003813806"/>
                    </a:ext>
                  </a:extLst>
                </a:gridCol>
                <a:gridCol w="5839883">
                  <a:extLst>
                    <a:ext uri="{9D8B030D-6E8A-4147-A177-3AD203B41FA5}">
                      <a16:colId xmlns:a16="http://schemas.microsoft.com/office/drawing/2014/main" val="2769985208"/>
                    </a:ext>
                  </a:extLst>
                </a:gridCol>
              </a:tblGrid>
              <a:tr h="717758">
                <a:tc gridSpan="3"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1.4 - Fluxo Secundário – Login no portal SCAEI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235" marR="184235" marT="92118" marB="921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93048"/>
                  </a:ext>
                </a:extLst>
              </a:tr>
              <a:tr h="518893"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Passo</a:t>
                      </a:r>
                      <a:endParaRPr lang="pt-PT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Acção do Utilizador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Acção do Sistema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5086"/>
                  </a:ext>
                </a:extLst>
              </a:tr>
              <a:tr h="594895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P1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Insere user e password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32107"/>
                  </a:ext>
                </a:extLst>
              </a:tr>
              <a:tr h="722625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P2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Clica no botão submeter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 se utilizador cadastrado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99551"/>
                  </a:ext>
                </a:extLst>
              </a:tr>
              <a:tr h="483391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P3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Direciona utilizador à página de cadastro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667367"/>
                  </a:ext>
                </a:extLst>
              </a:tr>
              <a:tr h="518893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P4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Insere informação de cadastro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466394"/>
                  </a:ext>
                </a:extLst>
              </a:tr>
              <a:tr h="518893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P5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Clica no botão cadastrar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Regista dados na base de dados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980763"/>
                  </a:ext>
                </a:extLst>
              </a:tr>
              <a:tr h="518893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P6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Devolve o utilizador à página de login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33853"/>
                  </a:ext>
                </a:extLst>
              </a:tr>
              <a:tr h="518893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P7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Procede a novo login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Valida credencias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876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657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97246-6184-87CB-A703-634E3C42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Narrativas de caso de uso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B8DCBF-4F4D-88E0-A0A6-DDFCCCF2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1446"/>
              </p:ext>
            </p:extLst>
          </p:nvPr>
        </p:nvGraphicFramePr>
        <p:xfrm>
          <a:off x="290512" y="1603375"/>
          <a:ext cx="11610976" cy="4968831"/>
        </p:xfrm>
        <a:graphic>
          <a:graphicData uri="http://schemas.openxmlformats.org/drawingml/2006/table">
            <a:tbl>
              <a:tblPr/>
              <a:tblGrid>
                <a:gridCol w="1150406">
                  <a:extLst>
                    <a:ext uri="{9D8B030D-6E8A-4147-A177-3AD203B41FA5}">
                      <a16:colId xmlns:a16="http://schemas.microsoft.com/office/drawing/2014/main" val="3473883504"/>
                    </a:ext>
                  </a:extLst>
                </a:gridCol>
                <a:gridCol w="4620687">
                  <a:extLst>
                    <a:ext uri="{9D8B030D-6E8A-4147-A177-3AD203B41FA5}">
                      <a16:colId xmlns:a16="http://schemas.microsoft.com/office/drawing/2014/main" val="4003813806"/>
                    </a:ext>
                  </a:extLst>
                </a:gridCol>
                <a:gridCol w="5839883">
                  <a:extLst>
                    <a:ext uri="{9D8B030D-6E8A-4147-A177-3AD203B41FA5}">
                      <a16:colId xmlns:a16="http://schemas.microsoft.com/office/drawing/2014/main" val="2769985208"/>
                    </a:ext>
                  </a:extLst>
                </a:gridCol>
              </a:tblGrid>
              <a:tr h="717758">
                <a:tc gridSpan="3"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1.5 - Fluxo Primário – Cadastro de Eventos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235" marR="184235" marT="92118" marB="921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93048"/>
                  </a:ext>
                </a:extLst>
              </a:tr>
              <a:tr h="518893"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Passo</a:t>
                      </a:r>
                      <a:endParaRPr lang="pt-PT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Acção do Utilizador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Acção do Sistema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5086"/>
                  </a:ext>
                </a:extLst>
              </a:tr>
              <a:tr h="594895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P1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Inserir user e password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32107"/>
                  </a:ext>
                </a:extLst>
              </a:tr>
              <a:tr h="722625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P2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Clica no botão Entrar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 se utilizador cadastrado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99551"/>
                  </a:ext>
                </a:extLst>
              </a:tr>
              <a:tr h="722625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P3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8288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Mostra a tela de cadastro de evento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803181"/>
                  </a:ext>
                </a:extLst>
              </a:tr>
              <a:tr h="483391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P3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Preenche formulário e submete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Regista na base de dados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667367"/>
                  </a:ext>
                </a:extLst>
              </a:tr>
              <a:tr h="518893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P4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Devolve informação de sucesso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466394"/>
                  </a:ext>
                </a:extLst>
              </a:tr>
              <a:tr h="518893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P5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8288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Visualiza informação de sucesso</a:t>
                      </a:r>
                    </a:p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980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736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97246-6184-87CB-A703-634E3C42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Narrativas de caso de uso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B8DCBF-4F4D-88E0-A0A6-DDFCCCF2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9388"/>
              </p:ext>
            </p:extLst>
          </p:nvPr>
        </p:nvGraphicFramePr>
        <p:xfrm>
          <a:off x="290511" y="1603375"/>
          <a:ext cx="11792631" cy="5113134"/>
        </p:xfrm>
        <a:graphic>
          <a:graphicData uri="http://schemas.openxmlformats.org/drawingml/2006/table">
            <a:tbl>
              <a:tblPr/>
              <a:tblGrid>
                <a:gridCol w="1168404">
                  <a:extLst>
                    <a:ext uri="{9D8B030D-6E8A-4147-A177-3AD203B41FA5}">
                      <a16:colId xmlns:a16="http://schemas.microsoft.com/office/drawing/2014/main" val="3473883504"/>
                    </a:ext>
                  </a:extLst>
                </a:gridCol>
                <a:gridCol w="4692978">
                  <a:extLst>
                    <a:ext uri="{9D8B030D-6E8A-4147-A177-3AD203B41FA5}">
                      <a16:colId xmlns:a16="http://schemas.microsoft.com/office/drawing/2014/main" val="4003813806"/>
                    </a:ext>
                  </a:extLst>
                </a:gridCol>
                <a:gridCol w="5931249">
                  <a:extLst>
                    <a:ext uri="{9D8B030D-6E8A-4147-A177-3AD203B41FA5}">
                      <a16:colId xmlns:a16="http://schemas.microsoft.com/office/drawing/2014/main" val="2769985208"/>
                    </a:ext>
                  </a:extLst>
                </a:gridCol>
              </a:tblGrid>
              <a:tr h="717758">
                <a:tc gridSpan="3"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1.6 - Fluxo Secundário – Cadastro de Eventos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235" marR="184235" marT="92118" marB="921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93048"/>
                  </a:ext>
                </a:extLst>
              </a:tr>
              <a:tr h="518893"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Passo</a:t>
                      </a:r>
                      <a:endParaRPr lang="pt-PT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Acção do Utilizador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Acção do Sistema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5086"/>
                  </a:ext>
                </a:extLst>
              </a:tr>
              <a:tr h="594895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P1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Inserir user e password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32107"/>
                  </a:ext>
                </a:extLst>
              </a:tr>
              <a:tr h="722625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P2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Clica no botão Entrar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 se utilizador cadastrado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99551"/>
                  </a:ext>
                </a:extLst>
              </a:tr>
              <a:tr h="483391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P3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Mostra a tela de cadastro de evento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667367"/>
                  </a:ext>
                </a:extLst>
              </a:tr>
              <a:tr h="518893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P4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Mensagem de que utilizador deve preencher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466394"/>
                  </a:ext>
                </a:extLst>
              </a:tr>
              <a:tr h="518893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P5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Visualiza mensagem do sistema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Mostra a tela de cadastro de evento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980763"/>
                  </a:ext>
                </a:extLst>
              </a:tr>
              <a:tr h="518893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P6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Insere informação e submete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Salva informação no banco de dados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33853"/>
                  </a:ext>
                </a:extLst>
              </a:tr>
              <a:tr h="518893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P7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Visualiza informação de sucesso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83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075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97246-6184-87CB-A703-634E3C42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Narrativas de caso de uso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B8DCBF-4F4D-88E0-A0A6-DDFCCCF2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175629"/>
              </p:ext>
            </p:extLst>
          </p:nvPr>
        </p:nvGraphicFramePr>
        <p:xfrm>
          <a:off x="290511" y="1603375"/>
          <a:ext cx="11792631" cy="4075348"/>
        </p:xfrm>
        <a:graphic>
          <a:graphicData uri="http://schemas.openxmlformats.org/drawingml/2006/table">
            <a:tbl>
              <a:tblPr/>
              <a:tblGrid>
                <a:gridCol w="1168404">
                  <a:extLst>
                    <a:ext uri="{9D8B030D-6E8A-4147-A177-3AD203B41FA5}">
                      <a16:colId xmlns:a16="http://schemas.microsoft.com/office/drawing/2014/main" val="3473883504"/>
                    </a:ext>
                  </a:extLst>
                </a:gridCol>
                <a:gridCol w="4692978">
                  <a:extLst>
                    <a:ext uri="{9D8B030D-6E8A-4147-A177-3AD203B41FA5}">
                      <a16:colId xmlns:a16="http://schemas.microsoft.com/office/drawing/2014/main" val="4003813806"/>
                    </a:ext>
                  </a:extLst>
                </a:gridCol>
                <a:gridCol w="5931249">
                  <a:extLst>
                    <a:ext uri="{9D8B030D-6E8A-4147-A177-3AD203B41FA5}">
                      <a16:colId xmlns:a16="http://schemas.microsoft.com/office/drawing/2014/main" val="2769985208"/>
                    </a:ext>
                  </a:extLst>
                </a:gridCol>
              </a:tblGrid>
              <a:tr h="717758">
                <a:tc gridSpan="3"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1.7 – Fluxo Primário – Visualização de eventos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235" marR="184235" marT="92118" marB="921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93048"/>
                  </a:ext>
                </a:extLst>
              </a:tr>
              <a:tr h="518893"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Passo</a:t>
                      </a:r>
                      <a:endParaRPr lang="pt-PT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Acção do Utilizador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Acção do Sistema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5086"/>
                  </a:ext>
                </a:extLst>
              </a:tr>
              <a:tr h="594895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P1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Inserir user e password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32107"/>
                  </a:ext>
                </a:extLst>
              </a:tr>
              <a:tr h="722625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P2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Clica no botão Entrar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 se utilizador cadastrado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99551"/>
                  </a:ext>
                </a:extLst>
              </a:tr>
              <a:tr h="483391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P3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Apresenta o meu segundo a role do user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667367"/>
                  </a:ext>
                </a:extLst>
              </a:tr>
              <a:tr h="518893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P4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Clica no botão carregar eventos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Busca eventos na BD e exibe na tabela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466394"/>
                  </a:ext>
                </a:extLst>
              </a:tr>
              <a:tr h="518893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P5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Visualiza eventos na tabela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980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903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97246-6184-87CB-A703-634E3C42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Narrativas de caso de uso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B8DCBF-4F4D-88E0-A0A6-DDFCCCF2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77067"/>
              </p:ext>
            </p:extLst>
          </p:nvPr>
        </p:nvGraphicFramePr>
        <p:xfrm>
          <a:off x="265678" y="1482077"/>
          <a:ext cx="11792631" cy="5109511"/>
        </p:xfrm>
        <a:graphic>
          <a:graphicData uri="http://schemas.openxmlformats.org/drawingml/2006/table">
            <a:tbl>
              <a:tblPr/>
              <a:tblGrid>
                <a:gridCol w="1168404">
                  <a:extLst>
                    <a:ext uri="{9D8B030D-6E8A-4147-A177-3AD203B41FA5}">
                      <a16:colId xmlns:a16="http://schemas.microsoft.com/office/drawing/2014/main" val="3473883504"/>
                    </a:ext>
                  </a:extLst>
                </a:gridCol>
                <a:gridCol w="4692978">
                  <a:extLst>
                    <a:ext uri="{9D8B030D-6E8A-4147-A177-3AD203B41FA5}">
                      <a16:colId xmlns:a16="http://schemas.microsoft.com/office/drawing/2014/main" val="4003813806"/>
                    </a:ext>
                  </a:extLst>
                </a:gridCol>
                <a:gridCol w="5931249">
                  <a:extLst>
                    <a:ext uri="{9D8B030D-6E8A-4147-A177-3AD203B41FA5}">
                      <a16:colId xmlns:a16="http://schemas.microsoft.com/office/drawing/2014/main" val="2769985208"/>
                    </a:ext>
                  </a:extLst>
                </a:gridCol>
              </a:tblGrid>
              <a:tr h="717758">
                <a:tc gridSpan="3"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1.8 – Fluxo Secundário – Visualização de eventos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235" marR="184235" marT="92118" marB="921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93048"/>
                  </a:ext>
                </a:extLst>
              </a:tr>
              <a:tr h="518893"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Passo</a:t>
                      </a:r>
                      <a:endParaRPr lang="pt-PT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Acção do Utilizador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Acção do Sistema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5086"/>
                  </a:ext>
                </a:extLst>
              </a:tr>
              <a:tr h="216047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P1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Inserir user e password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32107"/>
                  </a:ext>
                </a:extLst>
              </a:tr>
              <a:tr h="473678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P2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Clica no botão Entrar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 se utilizador cadastrado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99551"/>
                  </a:ext>
                </a:extLst>
              </a:tr>
              <a:tr h="363894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P3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Devolve utilizador para página de cadastro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034089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P4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Preenche Formulário e Submete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Adiciona utilizador à base de dados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392586"/>
                  </a:ext>
                </a:extLst>
              </a:tr>
              <a:tr h="518893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P5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Direciona utilizador à página de login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579684"/>
                  </a:ext>
                </a:extLst>
              </a:tr>
              <a:tr h="518893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P6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Inserir user e password e submeter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8288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Apresenta o menu segundo a role do user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2641"/>
                  </a:ext>
                </a:extLst>
              </a:tr>
              <a:tr h="518893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P4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Clica no botão carregar eventos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Busca eventos na BD e exibe na tabela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651049"/>
                  </a:ext>
                </a:extLst>
              </a:tr>
              <a:tr h="518893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P5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Visualiza eventos na tabela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33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708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97246-6184-87CB-A703-634E3C42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Narrativas de caso de uso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B8DCBF-4F4D-88E0-A0A6-DDFCCCF2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247125"/>
              </p:ext>
            </p:extLst>
          </p:nvPr>
        </p:nvGraphicFramePr>
        <p:xfrm>
          <a:off x="199684" y="1761998"/>
          <a:ext cx="11792631" cy="4735509"/>
        </p:xfrm>
        <a:graphic>
          <a:graphicData uri="http://schemas.openxmlformats.org/drawingml/2006/table">
            <a:tbl>
              <a:tblPr/>
              <a:tblGrid>
                <a:gridCol w="1168404">
                  <a:extLst>
                    <a:ext uri="{9D8B030D-6E8A-4147-A177-3AD203B41FA5}">
                      <a16:colId xmlns:a16="http://schemas.microsoft.com/office/drawing/2014/main" val="3473883504"/>
                    </a:ext>
                  </a:extLst>
                </a:gridCol>
                <a:gridCol w="4692978">
                  <a:extLst>
                    <a:ext uri="{9D8B030D-6E8A-4147-A177-3AD203B41FA5}">
                      <a16:colId xmlns:a16="http://schemas.microsoft.com/office/drawing/2014/main" val="4003813806"/>
                    </a:ext>
                  </a:extLst>
                </a:gridCol>
                <a:gridCol w="5931249">
                  <a:extLst>
                    <a:ext uri="{9D8B030D-6E8A-4147-A177-3AD203B41FA5}">
                      <a16:colId xmlns:a16="http://schemas.microsoft.com/office/drawing/2014/main" val="2769985208"/>
                    </a:ext>
                  </a:extLst>
                </a:gridCol>
              </a:tblGrid>
              <a:tr h="624179">
                <a:tc gridSpan="3"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1.9 – Fluxo Primário – Alteração de eventos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235" marR="184235" marT="92118" marB="921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93048"/>
                  </a:ext>
                </a:extLst>
              </a:tr>
              <a:tr h="451242"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Passo</a:t>
                      </a:r>
                      <a:endParaRPr lang="pt-PT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Acção do Utilizador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Acção do Sistema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5086"/>
                  </a:ext>
                </a:extLst>
              </a:tr>
              <a:tr h="532353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P1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Inserir user e password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32107"/>
                  </a:ext>
                </a:extLst>
              </a:tr>
              <a:tr h="628412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P2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Clica no botão Entrar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 se utilizador cadastrado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99551"/>
                  </a:ext>
                </a:extLst>
              </a:tr>
              <a:tr h="420368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P3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Apresenta o meu segundo a role do user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667367"/>
                  </a:ext>
                </a:extLst>
              </a:tr>
              <a:tr h="451242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P4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Clica no botão carregar eventos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Busca eventos na BD e exibe na tabela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466394"/>
                  </a:ext>
                </a:extLst>
              </a:tr>
              <a:tr h="451242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P5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Seleciona um dos eventos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Busca evento selecionado e exibe na tabela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980763"/>
                  </a:ext>
                </a:extLst>
              </a:tr>
              <a:tr h="451242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P6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Efetua alterações e insere o código do evento que se pretende alterar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883662"/>
                  </a:ext>
                </a:extLst>
              </a:tr>
              <a:tr h="451242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P7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Submete a informação alterada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Recebe informação e guarda na BD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70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520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97246-6184-87CB-A703-634E3C42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Narrativas de caso de uso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B8DCBF-4F4D-88E0-A0A6-DDFCCCF2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96592"/>
              </p:ext>
            </p:extLst>
          </p:nvPr>
        </p:nvGraphicFramePr>
        <p:xfrm>
          <a:off x="265678" y="1556721"/>
          <a:ext cx="11792631" cy="4896417"/>
        </p:xfrm>
        <a:graphic>
          <a:graphicData uri="http://schemas.openxmlformats.org/drawingml/2006/table">
            <a:tbl>
              <a:tblPr/>
              <a:tblGrid>
                <a:gridCol w="1168404">
                  <a:extLst>
                    <a:ext uri="{9D8B030D-6E8A-4147-A177-3AD203B41FA5}">
                      <a16:colId xmlns:a16="http://schemas.microsoft.com/office/drawing/2014/main" val="3473883504"/>
                    </a:ext>
                  </a:extLst>
                </a:gridCol>
                <a:gridCol w="4692978">
                  <a:extLst>
                    <a:ext uri="{9D8B030D-6E8A-4147-A177-3AD203B41FA5}">
                      <a16:colId xmlns:a16="http://schemas.microsoft.com/office/drawing/2014/main" val="4003813806"/>
                    </a:ext>
                  </a:extLst>
                </a:gridCol>
                <a:gridCol w="5931249">
                  <a:extLst>
                    <a:ext uri="{9D8B030D-6E8A-4147-A177-3AD203B41FA5}">
                      <a16:colId xmlns:a16="http://schemas.microsoft.com/office/drawing/2014/main" val="2769985208"/>
                    </a:ext>
                  </a:extLst>
                </a:gridCol>
              </a:tblGrid>
              <a:tr h="575614">
                <a:tc gridSpan="3"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1.10 – Fluxo Secundário – Alteração de eventos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4235" marR="184235" marT="92118" marB="921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93048"/>
                  </a:ext>
                </a:extLst>
              </a:tr>
              <a:tr h="416132"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Passo</a:t>
                      </a:r>
                      <a:endParaRPr lang="pt-PT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Acção do Utilizador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Acção do Sistema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5086"/>
                  </a:ext>
                </a:extLst>
              </a:tr>
              <a:tr h="455378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P1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Inserir user e password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32107"/>
                  </a:ext>
                </a:extLst>
              </a:tr>
              <a:tr h="379871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P2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Clica no botão Entrar</a:t>
                      </a:r>
                      <a:endParaRPr lang="pt-PT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Executa processo de validação e chama o formlogin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99551"/>
                  </a:ext>
                </a:extLst>
              </a:tr>
              <a:tr h="291829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P3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Inserir user e password e submeter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8288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Apresenta o menu segundo a role do user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034089"/>
                  </a:ext>
                </a:extLst>
              </a:tr>
              <a:tr h="314277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P4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Clica no botão carregar eventos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Busca eventos na BD e exibe na tabela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392586"/>
                  </a:ext>
                </a:extLst>
              </a:tr>
              <a:tr h="416132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P5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8288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Visualiza eventos na tabela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579684"/>
                  </a:ext>
                </a:extLst>
              </a:tr>
              <a:tr h="416132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P6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Seleciona um evento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8288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Carrega os dados para os textfields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2641"/>
                  </a:ext>
                </a:extLst>
              </a:tr>
              <a:tr h="416132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P4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Altera informação e insere código de evento respectivo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651049"/>
                  </a:ext>
                </a:extLst>
              </a:tr>
              <a:tr h="416132">
                <a:tc>
                  <a:txBody>
                    <a:bodyPr/>
                    <a:lstStyle/>
                    <a:p>
                      <a:pPr marR="18288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P5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Submete informação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18288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2200" b="0" i="0" u="none" strike="noStrike" dirty="0">
                          <a:effectLst/>
                          <a:latin typeface="+mn-lt"/>
                        </a:rPr>
                        <a:t>Altera informação na base de dados</a:t>
                      </a:r>
                    </a:p>
                  </a:txBody>
                  <a:tcPr marL="89559" marR="89559" marT="1919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33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23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1AE9-F81A-2450-4EDE-2ED47AE1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4" y="475861"/>
            <a:ext cx="10840616" cy="5701102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RESUMO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P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Atualmente o processo de inscrição e gestão de evento precisa ser rápido e dinâmico. Independentemente do segmento dos eventos. O Objetivo desse trabalho é atender essas expectativas, transmitir segurança e agilidade, fornecendo informações detalhadas para os organizadores. Uma aplicação onde o gestor pode se cadastrar, criar o evento e os participantes podem 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acessar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efetuar a inscrição.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presente sistema foi desenvolvido por meio da plataforma </a:t>
            </a: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JSDK v.19.0 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plataforma java voltada para desenvolvimento de software;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8991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6D88-6B78-748D-9745-BED8E7EF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410547"/>
            <a:ext cx="10849947" cy="592493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 DE ILUSTRAÇÔES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1 – Estrutura analítica do projeto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2 – Lógico e físico da base de dados.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3 – Diagrama de Estrutura Analítica do Projeto.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4 – Diagrama de processo de Cadastro de Utilizadores.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5 – Diagrama de processo de Login no portal SCAEI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6 – Diagrama de processo de cadastro de eventos.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7 – Diagrama de processo de visualização de eventos.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8 – Diagrama de processo de alteração de eventos.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9 – Diagrama de processo de remoção de Eventos via Job.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10 – Diagrama de processo de remoção de Eventos pelo administrador.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184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BC93-0024-D9E5-B83D-AA012FFA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88" y="57217"/>
            <a:ext cx="10515600" cy="1015806"/>
          </a:xfrm>
        </p:spPr>
        <p:txBody>
          <a:bodyPr/>
          <a:lstStyle/>
          <a:p>
            <a:pPr algn="ctr"/>
            <a:r>
              <a:rPr lang="pt-PT" b="1" dirty="0"/>
              <a:t>Sumário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9B07-A65C-2D0E-DFCB-3530A4172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4" y="959822"/>
            <a:ext cx="8585719" cy="5898178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3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ESTRUTURA DO TRABALHO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3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1.1. Ferramentas para desenvolvimento do sistema</a:t>
            </a:r>
            <a:endParaRPr lang="pt-PT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3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 ESPECIFICAÇÃO DO SISTEMA</a:t>
            </a:r>
            <a:endParaRPr lang="pt-PT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3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2.1. Estrutura analítica do projeto</a:t>
            </a:r>
            <a:endParaRPr lang="pt-PT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3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2.2. Diagramas da base de dados</a:t>
            </a:r>
            <a:endParaRPr lang="pt-PT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3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2.3. Diagramas de fluxos de processos</a:t>
            </a:r>
            <a:endParaRPr lang="pt-PT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3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2.4. Narrativas de caso de uso</a:t>
            </a:r>
            <a:endParaRPr lang="pt-PT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3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2.5. Diagrama de Classes UML</a:t>
            </a:r>
            <a:endParaRPr lang="pt-PT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3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3.CONCLUSÃO</a:t>
            </a:r>
            <a:endParaRPr lang="pt-PT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3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  <a:endParaRPr lang="pt-PT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3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Bibliográficas</a:t>
            </a:r>
            <a:endParaRPr lang="pt-PT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3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Referências WEB</a:t>
            </a:r>
            <a:endParaRPr lang="pt-PT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272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872D-C8E5-FE36-B163-4D66C7960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354562"/>
            <a:ext cx="10775302" cy="6372809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ESTRUTURA DO TRABALHO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projeto foi desenvolvido contando 3 capítulos, sendo abordado no primeiro aquando da estrutura e conceção do projeto. O segundo capítulo aborda de especificações do sistema bem como a apresentação de diagramas funcionais e de base de dados. O terceiro capítulo são conclusões em torno a toda a apresentação bem como indicação de referências no processo de investigação;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pt-PT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FERRAMENTAS PARA DESENVOLVIMENTO DO SISTEMA</a:t>
            </a:r>
            <a:endParaRPr lang="pt-PT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 Eclipse </a:t>
            </a:r>
            <a:endParaRPr lang="pt-P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 Workbench</a:t>
            </a:r>
            <a:endParaRPr lang="pt-P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P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consolidar a atividade foi instalado alguns add-ins no Eclipse: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WindowBuilder Pro (Para disponibilidade da API Swing);</a:t>
            </a:r>
            <a:endParaRPr lang="pt-P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endParaRPr lang="pt-P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r2xml.jar</a:t>
            </a:r>
            <a:endParaRPr lang="pt-P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2548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F3E5-096A-92AF-D805-0D6882DE4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7" y="410547"/>
            <a:ext cx="11513975" cy="5766416"/>
          </a:xfrm>
        </p:spPr>
        <p:txBody>
          <a:bodyPr/>
          <a:lstStyle/>
          <a:p>
            <a:pPr marL="0" indent="0">
              <a:buNone/>
            </a:pPr>
            <a:r>
              <a:rPr lang="pt-PT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1.1. FERRAMENTAS PARA DESENVOLVIMENTO DO SISTEMA</a:t>
            </a:r>
            <a:endParaRPr lang="pt-PT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 Eclipse – </a:t>
            </a:r>
            <a:endParaRPr lang="pt-P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 Workbench – é um sistema de gerenciamento de base de dados (SGBD), que utiliza a linguagem SQL (Linguagem de consulta estruturada) como interface.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 –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WindowBuilder Pro – </a:t>
            </a:r>
            <a:endParaRPr lang="pt-P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JDBC – Para conexão ao MySQL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r2xml.jar – Para definição de tabelas no Eclipse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1565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4C2E-994D-752F-2410-952862DE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" y="55985"/>
            <a:ext cx="10515600" cy="813610"/>
          </a:xfrm>
        </p:spPr>
        <p:txBody>
          <a:bodyPr/>
          <a:lstStyle/>
          <a:p>
            <a:r>
              <a:rPr lang="pt-PT" b="1" dirty="0"/>
              <a:t>2. Especificações do Sistema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D010CB-86B6-90FB-FC34-CD203804B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17453"/>
              </p:ext>
            </p:extLst>
          </p:nvPr>
        </p:nvGraphicFramePr>
        <p:xfrm>
          <a:off x="146568" y="1037545"/>
          <a:ext cx="11898863" cy="554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5408">
                  <a:extLst>
                    <a:ext uri="{9D8B030D-6E8A-4147-A177-3AD203B41FA5}">
                      <a16:colId xmlns:a16="http://schemas.microsoft.com/office/drawing/2014/main" val="889971228"/>
                    </a:ext>
                  </a:extLst>
                </a:gridCol>
                <a:gridCol w="1399903">
                  <a:extLst>
                    <a:ext uri="{9D8B030D-6E8A-4147-A177-3AD203B41FA5}">
                      <a16:colId xmlns:a16="http://schemas.microsoft.com/office/drawing/2014/main" val="3844478082"/>
                    </a:ext>
                  </a:extLst>
                </a:gridCol>
                <a:gridCol w="6533552">
                  <a:extLst>
                    <a:ext uri="{9D8B030D-6E8A-4147-A177-3AD203B41FA5}">
                      <a16:colId xmlns:a16="http://schemas.microsoft.com/office/drawing/2014/main" val="2981647062"/>
                    </a:ext>
                  </a:extLst>
                </a:gridCol>
              </a:tblGrid>
              <a:tr h="369807">
                <a:tc>
                  <a:txBody>
                    <a:bodyPr/>
                    <a:lstStyle/>
                    <a:p>
                      <a:r>
                        <a:rPr lang="pt-PT" dirty="0"/>
                        <a:t>Componente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Conexão 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73250"/>
                  </a:ext>
                </a:extLst>
              </a:tr>
              <a:tr h="369807">
                <a:tc>
                  <a:txBody>
                    <a:bodyPr/>
                    <a:lstStyle/>
                    <a:p>
                      <a:r>
                        <a:rPr lang="pt-PT" sz="1600" dirty="0"/>
                        <a:t>frmLoginView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Formulário de login users Admin/Gestor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228584"/>
                  </a:ext>
                </a:extLst>
              </a:tr>
              <a:tr h="369807">
                <a:tc>
                  <a:txBody>
                    <a:bodyPr/>
                    <a:lstStyle/>
                    <a:p>
                      <a:r>
                        <a:rPr lang="pt-PT" sz="1600" dirty="0"/>
                        <a:t>frmLoginConvidado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Formulário de login user Gestor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04734"/>
                  </a:ext>
                </a:extLst>
              </a:tr>
              <a:tr h="369807">
                <a:tc>
                  <a:txBody>
                    <a:bodyPr/>
                    <a:lstStyle/>
                    <a:p>
                      <a:r>
                        <a:rPr lang="pt-PT" sz="1600" dirty="0"/>
                        <a:t>frmRegistoConvidado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Formulário de registo de users Convidados (Palestrante e Expectador)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18742"/>
                  </a:ext>
                </a:extLst>
              </a:tr>
              <a:tr h="369807">
                <a:tc>
                  <a:txBody>
                    <a:bodyPr/>
                    <a:lstStyle/>
                    <a:p>
                      <a:r>
                        <a:rPr lang="pt-PT" sz="1600" dirty="0"/>
                        <a:t>frmViewConvidado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Área de visualização de eventos do convidado palestrante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18296"/>
                  </a:ext>
                </a:extLst>
              </a:tr>
              <a:tr h="369807">
                <a:tc>
                  <a:txBody>
                    <a:bodyPr/>
                    <a:lstStyle/>
                    <a:p>
                      <a:r>
                        <a:rPr lang="pt-PT" sz="1600" dirty="0"/>
                        <a:t>frmViewEventos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Área de visualização de eventos do gestor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27689"/>
                  </a:ext>
                </a:extLst>
              </a:tr>
              <a:tr h="369807">
                <a:tc>
                  <a:txBody>
                    <a:bodyPr/>
                    <a:lstStyle/>
                    <a:p>
                      <a:r>
                        <a:rPr lang="pt-PT" sz="1600" dirty="0"/>
                        <a:t>frmViewExpectador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Área de visualização de eventos do convidado expectador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73500"/>
                  </a:ext>
                </a:extLst>
              </a:tr>
              <a:tr h="369807">
                <a:tc>
                  <a:txBody>
                    <a:bodyPr/>
                    <a:lstStyle/>
                    <a:p>
                      <a:r>
                        <a:rPr lang="pt-PT" sz="1600" dirty="0"/>
                        <a:t>viewPainelGeralAdmin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Área de gestão do administrador do sistema (users e eventos)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2103"/>
                  </a:ext>
                </a:extLst>
              </a:tr>
              <a:tr h="369807">
                <a:tc>
                  <a:txBody>
                    <a:bodyPr/>
                    <a:lstStyle/>
                    <a:p>
                      <a:r>
                        <a:rPr lang="pt-PT" sz="1600" dirty="0"/>
                        <a:t>frmViewAdmin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Área de gestão de utilizadores (Acesso a administradores)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123982"/>
                  </a:ext>
                </a:extLst>
              </a:tr>
              <a:tr h="369807">
                <a:tc>
                  <a:txBody>
                    <a:bodyPr/>
                    <a:lstStyle/>
                    <a:p>
                      <a:r>
                        <a:rPr lang="pt-PT" sz="1600" dirty="0"/>
                        <a:t>ConexaoDB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Classe de conexão à base de dados 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22719"/>
                  </a:ext>
                </a:extLst>
              </a:tr>
              <a:tr h="369807">
                <a:tc>
                  <a:txBody>
                    <a:bodyPr/>
                    <a:lstStyle/>
                    <a:p>
                      <a:r>
                        <a:rPr lang="pt-PT" sz="1600" dirty="0"/>
                        <a:t>ConvidadoDB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Classe para pesquisa de utilizadores  da tabela convidados na base de 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41061"/>
                  </a:ext>
                </a:extLst>
              </a:tr>
              <a:tr h="369807">
                <a:tc>
                  <a:txBody>
                    <a:bodyPr/>
                    <a:lstStyle/>
                    <a:p>
                      <a:r>
                        <a:rPr lang="pt-PT" sz="1600" dirty="0"/>
                        <a:t>UtilizadorDB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/>
                        <a:t>Classe para pesquisa de utilizadores  da tabela utilizadores na base de 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92636"/>
                  </a:ext>
                </a:extLst>
              </a:tr>
              <a:tr h="369807">
                <a:tc>
                  <a:txBody>
                    <a:bodyPr/>
                    <a:lstStyle/>
                    <a:p>
                      <a:r>
                        <a:rPr lang="pt-PT" sz="1600" dirty="0"/>
                        <a:t>UtilizadorDTO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Classe de transferência de objeto (variáveis e métodos)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5006"/>
                  </a:ext>
                </a:extLst>
              </a:tr>
              <a:tr h="369807">
                <a:tc>
                  <a:txBody>
                    <a:bodyPr/>
                    <a:lstStyle/>
                    <a:p>
                      <a:r>
                        <a:rPr lang="pt-PT" sz="1600" dirty="0"/>
                        <a:t>EventoDTO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/>
                        <a:t>Classe de transferência de objeto (variáveis e métodos)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70420"/>
                  </a:ext>
                </a:extLst>
              </a:tr>
              <a:tr h="369807">
                <a:tc>
                  <a:txBody>
                    <a:bodyPr/>
                    <a:lstStyle/>
                    <a:p>
                      <a:r>
                        <a:rPr lang="pt-PT" sz="1600" dirty="0"/>
                        <a:t>ConvidadoDTO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/>
                        <a:t>Classe de transferência de objeto (variáveis e métodos)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21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0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09B9-3AB6-FE82-54A4-4B7AF9CC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2" y="103868"/>
            <a:ext cx="6766249" cy="857185"/>
          </a:xfrm>
        </p:spPr>
        <p:txBody>
          <a:bodyPr/>
          <a:lstStyle/>
          <a:p>
            <a:r>
              <a:rPr lang="pt-PT" b="1" dirty="0"/>
              <a:t>Estrutura analítica do projeto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A7052-CE8C-25A3-C370-C27F4E26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40" y="1090291"/>
            <a:ext cx="8025319" cy="55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4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9390</TotalTime>
  <Words>1603</Words>
  <Application>Microsoft Office PowerPoint</Application>
  <PresentationFormat>Widescreen</PresentationFormat>
  <Paragraphs>326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Symbol</vt:lpstr>
      <vt:lpstr>Office Theme</vt:lpstr>
      <vt:lpstr>UNIVERSIDADE METODISTA DE ANGOLA</vt:lpstr>
      <vt:lpstr>PowerPoint Presentation</vt:lpstr>
      <vt:lpstr>PowerPoint Presentation</vt:lpstr>
      <vt:lpstr>PowerPoint Presentation</vt:lpstr>
      <vt:lpstr>Sumário</vt:lpstr>
      <vt:lpstr>PowerPoint Presentation</vt:lpstr>
      <vt:lpstr>PowerPoint Presentation</vt:lpstr>
      <vt:lpstr>2. Especificações do Sistema</vt:lpstr>
      <vt:lpstr>Estrutura analítica do projeto</vt:lpstr>
      <vt:lpstr>Diagramas da base de dados</vt:lpstr>
      <vt:lpstr>Diagramas da base de dados</vt:lpstr>
      <vt:lpstr>PowerPoint Presentation</vt:lpstr>
      <vt:lpstr>Diagramas de fluxo de processos</vt:lpstr>
      <vt:lpstr>Diagramas de fluxo de processos</vt:lpstr>
      <vt:lpstr>Diagramas de fluxo de processos</vt:lpstr>
      <vt:lpstr>Diagramas de fluxo de processos</vt:lpstr>
      <vt:lpstr>Diagramas de fluxo de processos</vt:lpstr>
      <vt:lpstr>Diagramas de fluxo de processos</vt:lpstr>
      <vt:lpstr>Diagramas de fluxo de processos</vt:lpstr>
      <vt:lpstr>Narrativas de caso de uso</vt:lpstr>
      <vt:lpstr>Narrativas de caso de uso</vt:lpstr>
      <vt:lpstr>Narrativas de caso de uso</vt:lpstr>
      <vt:lpstr>Narrativas de caso de uso</vt:lpstr>
      <vt:lpstr>Narrativas de caso de uso</vt:lpstr>
      <vt:lpstr>Narrativas de caso de uso</vt:lpstr>
      <vt:lpstr>Narrativas de caso de uso</vt:lpstr>
      <vt:lpstr>Narrativas de caso de uso</vt:lpstr>
      <vt:lpstr>Narrativas de caso de uso</vt:lpstr>
    </vt:vector>
  </TitlesOfParts>
  <Company>BAI - Banco Angolano de Investimentos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METODISTA DE ANGOLA</dc:title>
  <dc:creator>Josemyr Sebastiao</dc:creator>
  <cp:lastModifiedBy>Josemyr Sebastiao</cp:lastModifiedBy>
  <cp:revision>16</cp:revision>
  <dcterms:created xsi:type="dcterms:W3CDTF">2023-01-19T07:39:50Z</dcterms:created>
  <dcterms:modified xsi:type="dcterms:W3CDTF">2023-01-25T20:32:01Z</dcterms:modified>
</cp:coreProperties>
</file>