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2/7/2024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15255" y="368301"/>
            <a:ext cx="8825658" cy="3124200"/>
          </a:xfrm>
        </p:spPr>
        <p:txBody>
          <a:bodyPr/>
          <a:lstStyle/>
          <a:p>
            <a:r>
              <a:rPr lang="es-MX" sz="6000" dirty="0"/>
              <a:t>PHP y su importancia en la programación WEB.</a:t>
            </a:r>
            <a:endParaRPr lang="es-MX" sz="6000" dirty="0"/>
          </a:p>
        </p:txBody>
      </p:sp>
      <p:pic>
        <p:nvPicPr>
          <p:cNvPr id="6" name="Imagen 5"/>
          <p:cNvPicPr>
            <a:picLocks noChangeAspect="1"/>
          </p:cNvPicPr>
          <p:nvPr/>
        </p:nvPicPr>
        <p:blipFill>
          <a:blip r:embed="rId2"/>
          <a:stretch>
            <a:fillRect/>
          </a:stretch>
        </p:blipFill>
        <p:spPr>
          <a:xfrm>
            <a:off x="5025200" y="3860800"/>
            <a:ext cx="5393377" cy="2540000"/>
          </a:xfrm>
          <a:prstGeom prst="rect">
            <a:avLst/>
          </a:prstGeom>
        </p:spPr>
      </p:pic>
      <p:sp>
        <p:nvSpPr>
          <p:cNvPr id="5" name="AutoShape 4" descr="▷ ¿Qué es PHP en programación? Conoce 5 ventajas de usarlo | Coders Free"/>
          <p:cNvSpPr>
            <a:spLocks noGrp="1" noChangeAspect="1" noChangeArrowheads="1"/>
          </p:cNvSpPr>
          <p:nvPr>
            <p:ph type="subTitle" idx="1"/>
          </p:nvPr>
        </p:nvSpPr>
        <p:spPr bwMode="auto">
          <a:xfrm>
            <a:off x="269179" y="3978274"/>
            <a:ext cx="3782121" cy="342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20000"/>
          </a:bodyPr>
          <a:lstStyle/>
          <a:p>
            <a:r>
              <a:rPr lang="es-MX" dirty="0" smtClean="0"/>
              <a:t>JOSE NOE VEGA GORDILLO</a:t>
            </a:r>
            <a:endParaRPr lang="es-MX" dirty="0"/>
          </a:p>
        </p:txBody>
      </p:sp>
    </p:spTree>
    <p:extLst>
      <p:ext uri="{BB962C8B-B14F-4D97-AF65-F5344CB8AC3E}">
        <p14:creationId xmlns:p14="http://schemas.microsoft.com/office/powerpoint/2010/main" val="354449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Historia</a:t>
            </a:r>
            <a:endParaRPr lang="es-MX" dirty="0"/>
          </a:p>
        </p:txBody>
      </p:sp>
      <p:sp>
        <p:nvSpPr>
          <p:cNvPr id="3" name="Marcador de contenido 2"/>
          <p:cNvSpPr>
            <a:spLocks noGrp="1"/>
          </p:cNvSpPr>
          <p:nvPr>
            <p:ph idx="1"/>
          </p:nvPr>
        </p:nvSpPr>
        <p:spPr/>
        <p:txBody>
          <a:bodyPr/>
          <a:lstStyle/>
          <a:p>
            <a:r>
              <a:rPr lang="es-MX" dirty="0"/>
              <a:t>En el invierno de 1998, poco después del lanzamiento oficial de PHP 3.0, </a:t>
            </a:r>
            <a:r>
              <a:rPr lang="es-MX" dirty="0" err="1"/>
              <a:t>Andi</a:t>
            </a:r>
            <a:r>
              <a:rPr lang="es-MX" dirty="0"/>
              <a:t> </a:t>
            </a:r>
            <a:r>
              <a:rPr lang="es-MX" dirty="0" err="1"/>
              <a:t>Gutmans</a:t>
            </a:r>
            <a:r>
              <a:rPr lang="es-MX" dirty="0"/>
              <a:t> y </a:t>
            </a:r>
            <a:r>
              <a:rPr lang="es-MX" dirty="0" err="1"/>
              <a:t>Zeev</a:t>
            </a:r>
            <a:r>
              <a:rPr lang="es-MX" dirty="0"/>
              <a:t> </a:t>
            </a:r>
            <a:r>
              <a:rPr lang="es-MX" dirty="0" err="1"/>
              <a:t>Suraski</a:t>
            </a:r>
            <a:r>
              <a:rPr lang="es-MX" dirty="0"/>
              <a:t> comenzaron a trabajar en una nueva versión del núcleo de PHP</a:t>
            </a:r>
            <a:r>
              <a:rPr lang="es-MX" dirty="0" smtClean="0"/>
              <a:t>.</a:t>
            </a:r>
          </a:p>
          <a:p>
            <a:r>
              <a:rPr lang="es-MX" dirty="0" smtClean="0"/>
              <a:t>Pero sin mostrar un gran cambio ya que el éxito lo habían conseguido y solo lo tenían que mejorar.</a:t>
            </a:r>
          </a:p>
          <a:p>
            <a:endParaRPr lang="es-MX" dirty="0"/>
          </a:p>
        </p:txBody>
      </p:sp>
      <p:pic>
        <p:nvPicPr>
          <p:cNvPr id="7170" name="Picture 2" descr="Una iniciativa local busca mejorar las habilidades de desarrolladores de  software sin trabajo - LA N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3957055"/>
            <a:ext cx="3743325" cy="249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53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9911" y="503518"/>
            <a:ext cx="9404723" cy="1400530"/>
          </a:xfrm>
        </p:spPr>
        <p:txBody>
          <a:bodyPr/>
          <a:lstStyle/>
          <a:p>
            <a:r>
              <a:rPr lang="es-MX" dirty="0" smtClean="0"/>
              <a:t>Historia</a:t>
            </a:r>
            <a:endParaRPr lang="es-MX" dirty="0"/>
          </a:p>
        </p:txBody>
      </p:sp>
      <p:sp>
        <p:nvSpPr>
          <p:cNvPr id="3" name="Marcador de contenido 2"/>
          <p:cNvSpPr>
            <a:spLocks noGrp="1"/>
          </p:cNvSpPr>
          <p:nvPr>
            <p:ph idx="1"/>
          </p:nvPr>
        </p:nvSpPr>
        <p:spPr>
          <a:xfrm>
            <a:off x="722312" y="1494118"/>
            <a:ext cx="8946541" cy="4195481"/>
          </a:xfrm>
        </p:spPr>
        <p:txBody>
          <a:bodyPr/>
          <a:lstStyle/>
          <a:p>
            <a:r>
              <a:rPr lang="es-MX" dirty="0"/>
              <a:t>El nuevo motor, apodado 'Motor </a:t>
            </a:r>
            <a:r>
              <a:rPr lang="es-MX" dirty="0" err="1" smtClean="0"/>
              <a:t>Zend</a:t>
            </a:r>
            <a:r>
              <a:rPr lang="es-MX" dirty="0" smtClean="0"/>
              <a:t>‘ incluido en </a:t>
            </a:r>
            <a:r>
              <a:rPr lang="es-MX" dirty="0" err="1" smtClean="0"/>
              <a:t>php</a:t>
            </a:r>
            <a:r>
              <a:rPr lang="es-MX" dirty="0" smtClean="0"/>
              <a:t> 4 fue un agrado demasiado grande para las personas que usaban el </a:t>
            </a:r>
            <a:r>
              <a:rPr lang="es-MX" dirty="0" err="1" smtClean="0"/>
              <a:t>servicion</a:t>
            </a:r>
            <a:r>
              <a:rPr lang="es-MX" dirty="0" smtClean="0"/>
              <a:t> y mejoraron notablemente.</a:t>
            </a:r>
          </a:p>
          <a:p>
            <a:r>
              <a:rPr lang="es-MX" dirty="0" err="1" smtClean="0"/>
              <a:t>Ademas</a:t>
            </a:r>
            <a:r>
              <a:rPr lang="es-MX" dirty="0" smtClean="0"/>
              <a:t> de que </a:t>
            </a:r>
            <a:r>
              <a:rPr lang="es-MX" dirty="0" err="1" smtClean="0"/>
              <a:t>incluia</a:t>
            </a:r>
            <a:r>
              <a:rPr lang="es-MX" dirty="0" smtClean="0"/>
              <a:t> </a:t>
            </a:r>
            <a:r>
              <a:rPr lang="es-MX" dirty="0"/>
              <a:t>otras características clave como el soporte para la mayoría de los servidores Web, sesiones HTTP, buffers de salida, formas más seguras de controlar las entradas de usuario y muchas nuevas construcciones de lenguaje</a:t>
            </a:r>
            <a:r>
              <a:rPr lang="es-MX" dirty="0" smtClean="0"/>
              <a:t>.</a:t>
            </a:r>
          </a:p>
          <a:p>
            <a:endParaRPr lang="es-MX" dirty="0"/>
          </a:p>
        </p:txBody>
      </p:sp>
      <p:pic>
        <p:nvPicPr>
          <p:cNvPr id="8194" name="Picture 2" descr="Programador Web: Encuentra aquí uno de confian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3956048"/>
            <a:ext cx="3794125" cy="249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94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Historia</a:t>
            </a:r>
            <a:endParaRPr lang="es-MX" dirty="0"/>
          </a:p>
        </p:txBody>
      </p:sp>
      <p:sp>
        <p:nvSpPr>
          <p:cNvPr id="3" name="Marcador de contenido 2"/>
          <p:cNvSpPr>
            <a:spLocks noGrp="1"/>
          </p:cNvSpPr>
          <p:nvPr>
            <p:ph idx="1"/>
          </p:nvPr>
        </p:nvSpPr>
        <p:spPr/>
        <p:txBody>
          <a:bodyPr/>
          <a:lstStyle/>
          <a:p>
            <a:r>
              <a:rPr lang="es-MX" dirty="0" smtClean="0"/>
              <a:t>Con los grandes éxitos que habían sido las partes de PHP anteriores y olvidando a FI que no fue lo que espera se propusieron por crear la 5ta versión de PHP donde ellos verían que todo lo que se imaginaron se podría llegar hacer realidad.</a:t>
            </a:r>
          </a:p>
          <a:p>
            <a:endParaRPr lang="es-MX" dirty="0"/>
          </a:p>
        </p:txBody>
      </p:sp>
      <p:pic>
        <p:nvPicPr>
          <p:cNvPr id="4" name="Imagen 3"/>
          <p:cNvPicPr>
            <a:picLocks noChangeAspect="1"/>
          </p:cNvPicPr>
          <p:nvPr/>
        </p:nvPicPr>
        <p:blipFill>
          <a:blip r:embed="rId2"/>
          <a:stretch>
            <a:fillRect/>
          </a:stretch>
        </p:blipFill>
        <p:spPr>
          <a:xfrm>
            <a:off x="1250950" y="3581400"/>
            <a:ext cx="4513036" cy="2527300"/>
          </a:xfrm>
          <a:prstGeom prst="rect">
            <a:avLst/>
          </a:prstGeom>
        </p:spPr>
      </p:pic>
    </p:spTree>
    <p:extLst>
      <p:ext uri="{BB962C8B-B14F-4D97-AF65-F5344CB8AC3E}">
        <p14:creationId xmlns:p14="http://schemas.microsoft.com/office/powerpoint/2010/main" val="262386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Exíto</a:t>
            </a:r>
            <a:endParaRPr lang="es-MX" dirty="0"/>
          </a:p>
        </p:txBody>
      </p:sp>
      <p:sp>
        <p:nvSpPr>
          <p:cNvPr id="5" name="Marcador de contenido 4"/>
          <p:cNvSpPr>
            <a:spLocks noGrp="1"/>
          </p:cNvSpPr>
          <p:nvPr>
            <p:ph idx="1"/>
          </p:nvPr>
        </p:nvSpPr>
        <p:spPr/>
        <p:txBody>
          <a:bodyPr/>
          <a:lstStyle/>
          <a:p>
            <a:r>
              <a:rPr lang="es-MX" dirty="0" smtClean="0"/>
              <a:t>Así llegaría la 5ta versión de PHP donde todos los errores de la versión 4 fueron arreglados y por estos años este fue el lenguaje mas usado en los términos de paginas web y dominar la región </a:t>
            </a:r>
          </a:p>
          <a:p>
            <a:endParaRPr lang="es-MX" dirty="0"/>
          </a:p>
        </p:txBody>
      </p:sp>
      <p:pic>
        <p:nvPicPr>
          <p:cNvPr id="9220" name="Picture 4" descr="10 Consejos para Entrevistas Exitosas de programadores en inglé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5" y="3280953"/>
            <a:ext cx="4759325" cy="316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338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Exito</a:t>
            </a:r>
            <a:endParaRPr lang="es-MX" dirty="0"/>
          </a:p>
        </p:txBody>
      </p:sp>
      <p:sp>
        <p:nvSpPr>
          <p:cNvPr id="3" name="Marcador de contenido 2"/>
          <p:cNvSpPr>
            <a:spLocks noGrp="1"/>
          </p:cNvSpPr>
          <p:nvPr>
            <p:ph idx="1"/>
          </p:nvPr>
        </p:nvSpPr>
        <p:spPr/>
        <p:txBody>
          <a:bodyPr/>
          <a:lstStyle/>
          <a:p>
            <a:r>
              <a:rPr lang="es-MX" dirty="0"/>
              <a:t>El equipo de desarrollo de PHP incluye docenas de desarrolladores, así como docenas de otras personas trabajando en proyectos relacionados y de soporte para PHP, como PEAR, PECL, y documentación, y una infraestructura en red subyacente de más de cien servidores web individuales en seis de los siete continentes </a:t>
            </a:r>
            <a:r>
              <a:rPr lang="es-MX" dirty="0" smtClean="0"/>
              <a:t>del </a:t>
            </a:r>
            <a:r>
              <a:rPr lang="es-MX" dirty="0"/>
              <a:t>mundo</a:t>
            </a:r>
            <a:r>
              <a:rPr lang="es-MX" dirty="0" smtClean="0"/>
              <a:t>.</a:t>
            </a:r>
          </a:p>
          <a:p>
            <a:endParaRPr lang="es-MX" dirty="0"/>
          </a:p>
        </p:txBody>
      </p:sp>
      <p:pic>
        <p:nvPicPr>
          <p:cNvPr id="10242" name="Picture 2" descr="Programadores en empresas de Estados Unidos | CCNegoc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412" y="4000652"/>
            <a:ext cx="4370388" cy="2447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65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Debacle</a:t>
            </a:r>
            <a:endParaRPr lang="es-MX" dirty="0"/>
          </a:p>
        </p:txBody>
      </p:sp>
      <p:sp>
        <p:nvSpPr>
          <p:cNvPr id="3" name="Marcador de contenido 2"/>
          <p:cNvSpPr>
            <a:spLocks noGrp="1"/>
          </p:cNvSpPr>
          <p:nvPr>
            <p:ph idx="1"/>
          </p:nvPr>
        </p:nvSpPr>
        <p:spPr/>
        <p:txBody>
          <a:bodyPr/>
          <a:lstStyle/>
          <a:p>
            <a:r>
              <a:rPr lang="es-MX" dirty="0" smtClean="0"/>
              <a:t>En esta parte no podemos decir que </a:t>
            </a:r>
            <a:r>
              <a:rPr lang="es-MX" dirty="0" err="1" smtClean="0"/>
              <a:t>ocurrio</a:t>
            </a:r>
            <a:r>
              <a:rPr lang="es-MX" dirty="0" smtClean="0"/>
              <a:t> una catástrofe pero es verdad que casis por una década </a:t>
            </a:r>
            <a:r>
              <a:rPr lang="es-MX" dirty="0" err="1" smtClean="0"/>
              <a:t>php</a:t>
            </a:r>
            <a:r>
              <a:rPr lang="es-MX" dirty="0" smtClean="0"/>
              <a:t> no lanzo la tan </a:t>
            </a:r>
            <a:r>
              <a:rPr lang="es-MX" dirty="0" err="1" smtClean="0"/>
              <a:t>anceada</a:t>
            </a:r>
            <a:r>
              <a:rPr lang="es-MX" dirty="0" smtClean="0"/>
              <a:t> 6 versión de PHP que los usuarios esperaban y eso ocasiono que otros lenguajes fueran comiendo terreno en el mundo de la programación.</a:t>
            </a:r>
          </a:p>
          <a:p>
            <a:endParaRPr lang="es-MX" dirty="0"/>
          </a:p>
          <a:p>
            <a:endParaRPr lang="es-MX" dirty="0"/>
          </a:p>
        </p:txBody>
      </p:sp>
      <p:pic>
        <p:nvPicPr>
          <p:cNvPr id="11266" name="Picture 2" descr="Embajada de EU en México abre vacante para programador informático en CDMX;  ofrece salario de $540,000 al añ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794" y="3940066"/>
            <a:ext cx="4141788" cy="250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878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Otros Competidores</a:t>
            </a:r>
            <a:endParaRPr lang="es-MX" dirty="0"/>
          </a:p>
        </p:txBody>
      </p:sp>
      <p:sp>
        <p:nvSpPr>
          <p:cNvPr id="3" name="Marcador de contenido 2"/>
          <p:cNvSpPr>
            <a:spLocks noGrp="1"/>
          </p:cNvSpPr>
          <p:nvPr>
            <p:ph idx="1"/>
          </p:nvPr>
        </p:nvSpPr>
        <p:spPr/>
        <p:txBody>
          <a:bodyPr/>
          <a:lstStyle/>
          <a:p>
            <a:r>
              <a:rPr lang="es-MX" dirty="0" smtClean="0"/>
              <a:t>En esta época entraron nuevas opciones los programadores para seguir con sus proyectos ya que miraron que PHP como </a:t>
            </a:r>
            <a:r>
              <a:rPr lang="es-MX" dirty="0" err="1" smtClean="0"/>
              <a:t>JavaScrip</a:t>
            </a:r>
            <a:endParaRPr lang="es-MX" dirty="0" smtClean="0"/>
          </a:p>
          <a:p>
            <a:r>
              <a:rPr lang="es-MX" dirty="0" smtClean="0"/>
              <a:t>Y poco a poco dejo de ser de los favoritos del mercado</a:t>
            </a:r>
          </a:p>
          <a:p>
            <a:endParaRPr lang="es-MX" dirty="0"/>
          </a:p>
          <a:p>
            <a:endParaRPr lang="es-MX" dirty="0"/>
          </a:p>
        </p:txBody>
      </p:sp>
      <p:pic>
        <p:nvPicPr>
          <p:cNvPr id="12290" name="Picture 2" descr="Embajada de EU en México abre vacante para programador informático en CDMX;  ofrece salario de $540,000 al añ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3787120"/>
            <a:ext cx="3854897" cy="2334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563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Regreso </a:t>
            </a:r>
            <a:endParaRPr lang="es-MX" dirty="0"/>
          </a:p>
        </p:txBody>
      </p:sp>
      <p:sp>
        <p:nvSpPr>
          <p:cNvPr id="3" name="Marcador de contenido 2"/>
          <p:cNvSpPr>
            <a:spLocks noGrp="1"/>
          </p:cNvSpPr>
          <p:nvPr>
            <p:ph idx="1"/>
          </p:nvPr>
        </p:nvSpPr>
        <p:spPr/>
        <p:txBody>
          <a:bodyPr/>
          <a:lstStyle/>
          <a:p>
            <a:r>
              <a:rPr lang="es-MX" dirty="0" err="1" smtClean="0"/>
              <a:t>Despues</a:t>
            </a:r>
            <a:r>
              <a:rPr lang="es-MX" dirty="0" smtClean="0"/>
              <a:t> de todo lo que sucedió decidieron regresar y lo hicieron de forma triunfal con PHP 7 de una forma rara ya que nunca había salido PHP 6 pero los fieles seguidores no dudaron en probar esta </a:t>
            </a:r>
            <a:r>
              <a:rPr lang="es-MX" dirty="0" err="1" smtClean="0"/>
              <a:t>version</a:t>
            </a:r>
            <a:r>
              <a:rPr lang="es-MX" dirty="0" smtClean="0"/>
              <a:t> para enamorarse y seguir con el legado de PHP</a:t>
            </a:r>
            <a:endParaRPr lang="es-MX" dirty="0"/>
          </a:p>
        </p:txBody>
      </p:sp>
      <p:pic>
        <p:nvPicPr>
          <p:cNvPr id="4" name="Imagen 3"/>
          <p:cNvPicPr>
            <a:picLocks noChangeAspect="1"/>
          </p:cNvPicPr>
          <p:nvPr/>
        </p:nvPicPr>
        <p:blipFill>
          <a:blip r:embed="rId2"/>
          <a:stretch>
            <a:fillRect/>
          </a:stretch>
        </p:blipFill>
        <p:spPr>
          <a:xfrm>
            <a:off x="1236662" y="3908424"/>
            <a:ext cx="4743768" cy="2124075"/>
          </a:xfrm>
          <a:prstGeom prst="rect">
            <a:avLst/>
          </a:prstGeom>
        </p:spPr>
      </p:pic>
    </p:spTree>
    <p:extLst>
      <p:ext uri="{BB962C8B-B14F-4D97-AF65-F5344CB8AC3E}">
        <p14:creationId xmlns:p14="http://schemas.microsoft.com/office/powerpoint/2010/main" val="84325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Conclusion</a:t>
            </a:r>
            <a:endParaRPr lang="es-MX" dirty="0"/>
          </a:p>
        </p:txBody>
      </p:sp>
      <p:sp>
        <p:nvSpPr>
          <p:cNvPr id="3" name="Marcador de contenido 2"/>
          <p:cNvSpPr>
            <a:spLocks noGrp="1"/>
          </p:cNvSpPr>
          <p:nvPr>
            <p:ph idx="1"/>
          </p:nvPr>
        </p:nvSpPr>
        <p:spPr>
          <a:xfrm>
            <a:off x="1104293" y="2027518"/>
            <a:ext cx="8946541" cy="4195481"/>
          </a:xfrm>
        </p:spPr>
        <p:txBody>
          <a:bodyPr/>
          <a:lstStyle/>
          <a:p>
            <a:r>
              <a:rPr lang="es-MX" dirty="0" smtClean="0"/>
              <a:t>Para poder tener una conclusión firme sobre el lenguaje de PHP podemos ver que en gran parte de su éxito fue gracias a ellos y el </a:t>
            </a:r>
            <a:r>
              <a:rPr lang="es-MX" dirty="0" err="1" smtClean="0"/>
              <a:t>deblaque</a:t>
            </a:r>
            <a:r>
              <a:rPr lang="es-MX" dirty="0" smtClean="0"/>
              <a:t> </a:t>
            </a:r>
            <a:r>
              <a:rPr lang="es-MX" dirty="0" err="1" smtClean="0"/>
              <a:t>tambien</a:t>
            </a:r>
            <a:r>
              <a:rPr lang="es-MX" dirty="0" smtClean="0"/>
              <a:t> siempre quedara un recuerdo de lo que pudieron ser</a:t>
            </a:r>
            <a:endParaRPr lang="es-MX" dirty="0"/>
          </a:p>
        </p:txBody>
      </p:sp>
      <p:pic>
        <p:nvPicPr>
          <p:cNvPr id="4" name="Imagen 3"/>
          <p:cNvPicPr>
            <a:picLocks noChangeAspect="1"/>
          </p:cNvPicPr>
          <p:nvPr/>
        </p:nvPicPr>
        <p:blipFill>
          <a:blip r:embed="rId2"/>
          <a:stretch>
            <a:fillRect/>
          </a:stretch>
        </p:blipFill>
        <p:spPr>
          <a:xfrm>
            <a:off x="8053387" y="3231938"/>
            <a:ext cx="2474913" cy="3216131"/>
          </a:xfrm>
          <a:prstGeom prst="rect">
            <a:avLst/>
          </a:prstGeom>
        </p:spPr>
      </p:pic>
    </p:spTree>
    <p:extLst>
      <p:ext uri="{BB962C8B-B14F-4D97-AF65-F5344CB8AC3E}">
        <p14:creationId xmlns:p14="http://schemas.microsoft.com/office/powerpoint/2010/main" val="3880198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Conclusion</a:t>
            </a:r>
            <a:endParaRPr lang="es-MX" dirty="0"/>
          </a:p>
        </p:txBody>
      </p:sp>
      <p:sp>
        <p:nvSpPr>
          <p:cNvPr id="3" name="Marcador de contenido 2"/>
          <p:cNvSpPr>
            <a:spLocks noGrp="1"/>
          </p:cNvSpPr>
          <p:nvPr>
            <p:ph idx="1"/>
          </p:nvPr>
        </p:nvSpPr>
        <p:spPr/>
        <p:txBody>
          <a:bodyPr/>
          <a:lstStyle/>
          <a:p>
            <a:r>
              <a:rPr lang="es-MX" dirty="0" smtClean="0"/>
              <a:t>En fin para terminar podemos decir que aunque regresaron con PHP 7 y han seguido sacando actualizaciones de la versión 7 es muy complicado que vuelvan a replicar la </a:t>
            </a:r>
            <a:r>
              <a:rPr lang="es-MX" dirty="0" err="1" smtClean="0"/>
              <a:t>egemonia</a:t>
            </a:r>
            <a:r>
              <a:rPr lang="es-MX" dirty="0" smtClean="0"/>
              <a:t> que lograron conseguir sobre la década de los 2000s</a:t>
            </a:r>
            <a:endParaRPr lang="es-MX" dirty="0"/>
          </a:p>
        </p:txBody>
      </p:sp>
      <p:pic>
        <p:nvPicPr>
          <p:cNvPr id="5" name="Imagen 4"/>
          <p:cNvPicPr>
            <a:picLocks noChangeAspect="1"/>
          </p:cNvPicPr>
          <p:nvPr/>
        </p:nvPicPr>
        <p:blipFill>
          <a:blip r:embed="rId2"/>
          <a:stretch>
            <a:fillRect/>
          </a:stretch>
        </p:blipFill>
        <p:spPr>
          <a:xfrm>
            <a:off x="1298574" y="3473766"/>
            <a:ext cx="4429125" cy="2974303"/>
          </a:xfrm>
          <a:prstGeom prst="rect">
            <a:avLst/>
          </a:prstGeom>
        </p:spPr>
      </p:pic>
    </p:spTree>
    <p:extLst>
      <p:ext uri="{BB962C8B-B14F-4D97-AF65-F5344CB8AC3E}">
        <p14:creationId xmlns:p14="http://schemas.microsoft.com/office/powerpoint/2010/main" val="421437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220" y="536042"/>
            <a:ext cx="9404723" cy="1400530"/>
          </a:xfrm>
        </p:spPr>
        <p:txBody>
          <a:bodyPr/>
          <a:lstStyle/>
          <a:p>
            <a:r>
              <a:rPr lang="es-MX" dirty="0" err="1" smtClean="0"/>
              <a:t>Introduccion</a:t>
            </a:r>
            <a:endParaRPr lang="es-MX" dirty="0"/>
          </a:p>
        </p:txBody>
      </p:sp>
      <p:sp>
        <p:nvSpPr>
          <p:cNvPr id="3" name="Marcador de contenido 2"/>
          <p:cNvSpPr>
            <a:spLocks noGrp="1"/>
          </p:cNvSpPr>
          <p:nvPr>
            <p:ph idx="1"/>
          </p:nvPr>
        </p:nvSpPr>
        <p:spPr/>
        <p:txBody>
          <a:bodyPr/>
          <a:lstStyle/>
          <a:p>
            <a:r>
              <a:rPr lang="es-MX" dirty="0"/>
              <a:t>Creado en 1994 por </a:t>
            </a:r>
            <a:r>
              <a:rPr lang="es-MX" dirty="0" err="1"/>
              <a:t>Rasmus</a:t>
            </a:r>
            <a:r>
              <a:rPr lang="es-MX" dirty="0"/>
              <a:t> </a:t>
            </a:r>
            <a:r>
              <a:rPr lang="es-MX" dirty="0" err="1"/>
              <a:t>Lerdorf</a:t>
            </a:r>
            <a:r>
              <a:rPr lang="es-MX" dirty="0"/>
              <a:t>, la primera encarnación de PHP era un conjunto simple de ficheros binarios </a:t>
            </a:r>
            <a:endParaRPr lang="es-MX" dirty="0" smtClean="0"/>
          </a:p>
          <a:p>
            <a:r>
              <a:rPr lang="es-MX" dirty="0" smtClean="0"/>
              <a:t>Donde </a:t>
            </a:r>
            <a:r>
              <a:rPr lang="es-MX" dirty="0" err="1" smtClean="0"/>
              <a:t>Rasmus</a:t>
            </a:r>
            <a:r>
              <a:rPr lang="es-MX" dirty="0" smtClean="0"/>
              <a:t> </a:t>
            </a:r>
            <a:r>
              <a:rPr lang="es-MX" dirty="0"/>
              <a:t>Creó una lista de correo para intercambiar opiniones, sugerencias y correcciones y como resultado de todo esto accedió a un puesto en </a:t>
            </a:r>
            <a:r>
              <a:rPr lang="es-MX" dirty="0" smtClean="0"/>
              <a:t>la universidad de Toronto todo gracias a que las personas podían entrar y dejar su mensaje</a:t>
            </a:r>
            <a:endParaRPr lang="es-MX" dirty="0"/>
          </a:p>
        </p:txBody>
      </p:sp>
      <p:pic>
        <p:nvPicPr>
          <p:cNvPr id="4" name="Imagen 3"/>
          <p:cNvPicPr>
            <a:picLocks noChangeAspect="1"/>
          </p:cNvPicPr>
          <p:nvPr/>
        </p:nvPicPr>
        <p:blipFill>
          <a:blip r:embed="rId2"/>
          <a:stretch>
            <a:fillRect/>
          </a:stretch>
        </p:blipFill>
        <p:spPr>
          <a:xfrm>
            <a:off x="1103312" y="4333874"/>
            <a:ext cx="3886349" cy="2232025"/>
          </a:xfrm>
          <a:prstGeom prst="rect">
            <a:avLst/>
          </a:prstGeom>
        </p:spPr>
      </p:pic>
      <p:sp>
        <p:nvSpPr>
          <p:cNvPr id="5" name="AutoShape 2" descr="Rasmus Lerdorf (@rasmus) / X"/>
          <p:cNvSpPr>
            <a:spLocks noChangeAspect="1" noChangeArrowheads="1"/>
          </p:cNvSpPr>
          <p:nvPr/>
        </p:nvSpPr>
        <p:spPr bwMode="auto">
          <a:xfrm>
            <a:off x="155574" y="-144463"/>
            <a:ext cx="1084259" cy="10842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Imagen 6"/>
          <p:cNvPicPr>
            <a:picLocks noChangeAspect="1"/>
          </p:cNvPicPr>
          <p:nvPr/>
        </p:nvPicPr>
        <p:blipFill>
          <a:blip r:embed="rId3"/>
          <a:stretch>
            <a:fillRect/>
          </a:stretch>
        </p:blipFill>
        <p:spPr>
          <a:xfrm>
            <a:off x="8682037" y="3952874"/>
            <a:ext cx="2143125" cy="2143125"/>
          </a:xfrm>
          <a:prstGeom prst="rect">
            <a:avLst/>
          </a:prstGeom>
        </p:spPr>
      </p:pic>
    </p:spTree>
    <p:extLst>
      <p:ext uri="{BB962C8B-B14F-4D97-AF65-F5344CB8AC3E}">
        <p14:creationId xmlns:p14="http://schemas.microsoft.com/office/powerpoint/2010/main" val="403773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Grafica</a:t>
            </a:r>
            <a:endParaRPr lang="es-MX" dirty="0"/>
          </a:p>
        </p:txBody>
      </p:sp>
      <p:pic>
        <p:nvPicPr>
          <p:cNvPr id="4" name="Marcador de contenido 3"/>
          <p:cNvPicPr>
            <a:picLocks noGrp="1" noChangeAspect="1"/>
          </p:cNvPicPr>
          <p:nvPr>
            <p:ph idx="1"/>
          </p:nvPr>
        </p:nvPicPr>
        <p:blipFill>
          <a:blip r:embed="rId2"/>
          <a:stretch>
            <a:fillRect/>
          </a:stretch>
        </p:blipFill>
        <p:spPr>
          <a:xfrm>
            <a:off x="315912" y="1152983"/>
            <a:ext cx="6592888" cy="5494074"/>
          </a:xfrm>
          <a:prstGeom prst="rect">
            <a:avLst/>
          </a:prstGeom>
        </p:spPr>
      </p:pic>
      <p:sp>
        <p:nvSpPr>
          <p:cNvPr id="7" name="CuadroTexto 6"/>
          <p:cNvSpPr txBox="1"/>
          <p:nvPr/>
        </p:nvSpPr>
        <p:spPr>
          <a:xfrm>
            <a:off x="7086600" y="1599248"/>
            <a:ext cx="3467100" cy="3139321"/>
          </a:xfrm>
          <a:prstGeom prst="rect">
            <a:avLst/>
          </a:prstGeom>
          <a:noFill/>
        </p:spPr>
        <p:txBody>
          <a:bodyPr wrap="square" rtlCol="0">
            <a:spAutoFit/>
          </a:bodyPr>
          <a:lstStyle/>
          <a:p>
            <a:r>
              <a:rPr lang="es-MX" dirty="0" smtClean="0"/>
              <a:t>Para siempre recordaremos la versión 5 que tantas alegrías dejo durante su época dorada</a:t>
            </a:r>
          </a:p>
          <a:p>
            <a:endParaRPr lang="es-MX" dirty="0"/>
          </a:p>
          <a:p>
            <a:r>
              <a:rPr lang="es-MX" dirty="0" smtClean="0"/>
              <a:t>Pero aun en día de hoy es una gran opción ya que muchas empresas grandes usan este lenguaje como el caso de </a:t>
            </a:r>
            <a:r>
              <a:rPr lang="es-MX" dirty="0" err="1" smtClean="0"/>
              <a:t>Wikipedia,Facebook</a:t>
            </a:r>
            <a:endParaRPr lang="es-MX" dirty="0" smtClean="0"/>
          </a:p>
          <a:p>
            <a:r>
              <a:rPr lang="es-MX" dirty="0" smtClean="0"/>
              <a:t>Entre otras.</a:t>
            </a:r>
            <a:endParaRPr lang="es-MX" dirty="0"/>
          </a:p>
        </p:txBody>
      </p:sp>
    </p:spTree>
    <p:extLst>
      <p:ext uri="{BB962C8B-B14F-4D97-AF65-F5344CB8AC3E}">
        <p14:creationId xmlns:p14="http://schemas.microsoft.com/office/powerpoint/2010/main" val="1945977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Bibliografias</a:t>
            </a:r>
            <a:endParaRPr lang="es-MX" dirty="0"/>
          </a:p>
        </p:txBody>
      </p:sp>
      <p:sp>
        <p:nvSpPr>
          <p:cNvPr id="3" name="Marcador de contenido 2"/>
          <p:cNvSpPr>
            <a:spLocks noGrp="1"/>
          </p:cNvSpPr>
          <p:nvPr>
            <p:ph idx="1"/>
          </p:nvPr>
        </p:nvSpPr>
        <p:spPr/>
        <p:txBody>
          <a:bodyPr/>
          <a:lstStyle/>
          <a:p>
            <a:r>
              <a:rPr lang="es-MX" dirty="0" err="1"/>
              <a:t>References</a:t>
            </a:r>
            <a:endParaRPr lang="es-MX" dirty="0"/>
          </a:p>
          <a:p>
            <a:r>
              <a:rPr lang="es-MX" i="1" dirty="0"/>
              <a:t>PHP: Historia de PHP - Manual</a:t>
            </a:r>
            <a:r>
              <a:rPr lang="es-MX" dirty="0"/>
              <a:t>. (</a:t>
            </a:r>
            <a:r>
              <a:rPr lang="es-MX" dirty="0" err="1"/>
              <a:t>n.d</a:t>
            </a:r>
            <a:r>
              <a:rPr lang="es-MX" dirty="0"/>
              <a:t>.). Php.net. </a:t>
            </a:r>
            <a:r>
              <a:rPr lang="es-MX" dirty="0" err="1"/>
              <a:t>Retrieved</a:t>
            </a:r>
            <a:r>
              <a:rPr lang="es-MX" dirty="0"/>
              <a:t> </a:t>
            </a:r>
            <a:r>
              <a:rPr lang="es-MX" dirty="0" err="1"/>
              <a:t>February</a:t>
            </a:r>
            <a:r>
              <a:rPr lang="es-MX" dirty="0"/>
              <a:t> 8, 2024, </a:t>
            </a:r>
            <a:r>
              <a:rPr lang="es-MX" dirty="0" err="1"/>
              <a:t>from</a:t>
            </a:r>
            <a:r>
              <a:rPr lang="es-MX" dirty="0"/>
              <a:t> https://www.php.net/manual/es/history.php.php</a:t>
            </a:r>
          </a:p>
          <a:p>
            <a:r>
              <a:rPr lang="es-MX" dirty="0"/>
              <a:t>Wikipedia </a:t>
            </a:r>
            <a:r>
              <a:rPr lang="es-MX" dirty="0" err="1"/>
              <a:t>contributors</a:t>
            </a:r>
            <a:r>
              <a:rPr lang="es-MX" dirty="0"/>
              <a:t>. (</a:t>
            </a:r>
            <a:r>
              <a:rPr lang="es-MX" dirty="0" err="1"/>
              <a:t>n.d</a:t>
            </a:r>
            <a:r>
              <a:rPr lang="es-MX" dirty="0"/>
              <a:t>.-a). </a:t>
            </a:r>
            <a:r>
              <a:rPr lang="es-MX" i="1" dirty="0"/>
              <a:t>PHP</a:t>
            </a:r>
            <a:r>
              <a:rPr lang="es-MX" dirty="0"/>
              <a:t>. Wikipedia, </a:t>
            </a:r>
            <a:r>
              <a:rPr lang="es-MX" dirty="0" err="1"/>
              <a:t>The</a:t>
            </a:r>
            <a:r>
              <a:rPr lang="es-MX" dirty="0"/>
              <a:t> Free </a:t>
            </a:r>
            <a:r>
              <a:rPr lang="es-MX" dirty="0" err="1"/>
              <a:t>Encyclopedia</a:t>
            </a:r>
            <a:r>
              <a:rPr lang="es-MX" dirty="0"/>
              <a:t>. https://es.wikipedia.org/w/index.php?title=PHP&amp;oldid=157964085</a:t>
            </a:r>
          </a:p>
          <a:p>
            <a:r>
              <a:rPr lang="es-MX" dirty="0"/>
              <a:t>Wikipedia </a:t>
            </a:r>
            <a:r>
              <a:rPr lang="es-MX" dirty="0" err="1"/>
              <a:t>contributors</a:t>
            </a:r>
            <a:r>
              <a:rPr lang="es-MX" dirty="0"/>
              <a:t>. (</a:t>
            </a:r>
            <a:r>
              <a:rPr lang="es-MX" dirty="0" err="1"/>
              <a:t>n.d</a:t>
            </a:r>
            <a:r>
              <a:rPr lang="es-MX" dirty="0"/>
              <a:t>.-b). </a:t>
            </a:r>
            <a:r>
              <a:rPr lang="es-MX" i="1" dirty="0" err="1"/>
              <a:t>Rasmus</a:t>
            </a:r>
            <a:r>
              <a:rPr lang="es-MX" i="1" dirty="0"/>
              <a:t> </a:t>
            </a:r>
            <a:r>
              <a:rPr lang="es-MX" i="1" dirty="0" err="1"/>
              <a:t>Lerdorf</a:t>
            </a:r>
            <a:r>
              <a:rPr lang="es-MX" dirty="0"/>
              <a:t>. Wikipedia, </a:t>
            </a:r>
            <a:r>
              <a:rPr lang="es-MX" dirty="0" err="1"/>
              <a:t>The</a:t>
            </a:r>
            <a:r>
              <a:rPr lang="es-MX" dirty="0"/>
              <a:t> Free </a:t>
            </a:r>
            <a:r>
              <a:rPr lang="es-MX" dirty="0" err="1"/>
              <a:t>Encyclopedia</a:t>
            </a:r>
            <a:r>
              <a:rPr lang="es-MX" dirty="0"/>
              <a:t>. https://es.wikipedia.org/w/index.php?title=Rasmus_Lerdorf&amp;oldid=156288120</a:t>
            </a:r>
          </a:p>
        </p:txBody>
      </p:sp>
    </p:spTree>
    <p:extLst>
      <p:ext uri="{BB962C8B-B14F-4D97-AF65-F5344CB8AC3E}">
        <p14:creationId xmlns:p14="http://schemas.microsoft.com/office/powerpoint/2010/main" val="279194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Historia de PHP</a:t>
            </a:r>
            <a:endParaRPr lang="es-MX" dirty="0"/>
          </a:p>
        </p:txBody>
      </p:sp>
      <p:sp>
        <p:nvSpPr>
          <p:cNvPr id="3" name="Marcador de contenido 2"/>
          <p:cNvSpPr>
            <a:spLocks noGrp="1"/>
          </p:cNvSpPr>
          <p:nvPr>
            <p:ph idx="1"/>
          </p:nvPr>
        </p:nvSpPr>
        <p:spPr/>
        <p:txBody>
          <a:bodyPr/>
          <a:lstStyle/>
          <a:p>
            <a:r>
              <a:rPr lang="es-MX" dirty="0" smtClean="0"/>
              <a:t>Para encontrarnos en el tiempo después de un año de su pagina </a:t>
            </a:r>
          </a:p>
          <a:p>
            <a:r>
              <a:rPr lang="es-MX" dirty="0"/>
              <a:t>"Personal Home Page </a:t>
            </a:r>
            <a:r>
              <a:rPr lang="es-MX" dirty="0" smtClean="0"/>
              <a:t>Tools“ en 1995 publico el código fuente de </a:t>
            </a:r>
            <a:r>
              <a:rPr lang="es-MX" dirty="0" err="1" smtClean="0"/>
              <a:t>php</a:t>
            </a:r>
            <a:r>
              <a:rPr lang="es-MX" dirty="0" smtClean="0"/>
              <a:t> permitiendo que mas personas lo pudieran mejorar y resolver errores.</a:t>
            </a:r>
          </a:p>
          <a:p>
            <a:endParaRPr lang="es-MX" dirty="0" smtClean="0"/>
          </a:p>
          <a:p>
            <a:endParaRPr lang="es-MX" dirty="0"/>
          </a:p>
        </p:txBody>
      </p:sp>
      <p:pic>
        <p:nvPicPr>
          <p:cNvPr id="4" name="Imagen 3"/>
          <p:cNvPicPr>
            <a:picLocks noChangeAspect="1"/>
          </p:cNvPicPr>
          <p:nvPr/>
        </p:nvPicPr>
        <p:blipFill>
          <a:blip r:embed="rId2"/>
          <a:stretch>
            <a:fillRect/>
          </a:stretch>
        </p:blipFill>
        <p:spPr>
          <a:xfrm>
            <a:off x="1103312" y="3692524"/>
            <a:ext cx="4459288" cy="2940545"/>
          </a:xfrm>
          <a:prstGeom prst="rect">
            <a:avLst/>
          </a:prstGeom>
        </p:spPr>
      </p:pic>
    </p:spTree>
    <p:extLst>
      <p:ext uri="{BB962C8B-B14F-4D97-AF65-F5344CB8AC3E}">
        <p14:creationId xmlns:p14="http://schemas.microsoft.com/office/powerpoint/2010/main" val="288672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Historia</a:t>
            </a:r>
            <a:endParaRPr lang="es-MX" dirty="0"/>
          </a:p>
        </p:txBody>
      </p:sp>
      <p:sp>
        <p:nvSpPr>
          <p:cNvPr id="3" name="Marcador de contenido 2"/>
          <p:cNvSpPr>
            <a:spLocks noGrp="1"/>
          </p:cNvSpPr>
          <p:nvPr>
            <p:ph idx="1"/>
          </p:nvPr>
        </p:nvSpPr>
        <p:spPr/>
        <p:txBody>
          <a:bodyPr/>
          <a:lstStyle/>
          <a:p>
            <a:r>
              <a:rPr lang="es-MX" dirty="0"/>
              <a:t>En septiembre de ese mismo año, </a:t>
            </a:r>
            <a:r>
              <a:rPr lang="es-MX" dirty="0" err="1"/>
              <a:t>Rasmus</a:t>
            </a:r>
            <a:r>
              <a:rPr lang="es-MX" dirty="0"/>
              <a:t> amplió PHP y -por un corto periodo de tiempo- abandonó el nombre de </a:t>
            </a:r>
            <a:r>
              <a:rPr lang="es-MX" dirty="0" smtClean="0"/>
              <a:t>PHP Para pasar a FI(</a:t>
            </a:r>
            <a:r>
              <a:rPr lang="es-MX" dirty="0"/>
              <a:t> "</a:t>
            </a:r>
            <a:r>
              <a:rPr lang="es-MX" dirty="0" err="1"/>
              <a:t>Forms</a:t>
            </a:r>
            <a:r>
              <a:rPr lang="es-MX" dirty="0"/>
              <a:t> </a:t>
            </a:r>
            <a:r>
              <a:rPr lang="es-MX" dirty="0" err="1"/>
              <a:t>Interpreter</a:t>
            </a:r>
            <a:r>
              <a:rPr lang="es-MX" dirty="0" smtClean="0"/>
              <a:t>")</a:t>
            </a:r>
            <a:r>
              <a:rPr lang="es-MX" dirty="0" err="1" smtClean="0"/>
              <a:t>asi</a:t>
            </a:r>
            <a:r>
              <a:rPr lang="es-MX" dirty="0" smtClean="0"/>
              <a:t> esta versión siendo mas pequeña con herramientas básicas de </a:t>
            </a:r>
            <a:r>
              <a:rPr lang="es-MX" dirty="0" err="1" smtClean="0"/>
              <a:t>php</a:t>
            </a:r>
            <a:endParaRPr lang="es-MX" dirty="0" smtClean="0"/>
          </a:p>
          <a:p>
            <a:endParaRPr lang="es-MX" dirty="0"/>
          </a:p>
        </p:txBody>
      </p:sp>
      <p:pic>
        <p:nvPicPr>
          <p:cNvPr id="4" name="Imagen 3"/>
          <p:cNvPicPr>
            <a:picLocks noChangeAspect="1"/>
          </p:cNvPicPr>
          <p:nvPr/>
        </p:nvPicPr>
        <p:blipFill>
          <a:blip r:embed="rId2"/>
          <a:stretch>
            <a:fillRect/>
          </a:stretch>
        </p:blipFill>
        <p:spPr>
          <a:xfrm>
            <a:off x="1263650" y="3514369"/>
            <a:ext cx="5238750" cy="2933700"/>
          </a:xfrm>
          <a:prstGeom prst="rect">
            <a:avLst/>
          </a:prstGeom>
        </p:spPr>
      </p:pic>
    </p:spTree>
    <p:extLst>
      <p:ext uri="{BB962C8B-B14F-4D97-AF65-F5344CB8AC3E}">
        <p14:creationId xmlns:p14="http://schemas.microsoft.com/office/powerpoint/2010/main" val="276515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Historia</a:t>
            </a:r>
            <a:endParaRPr lang="es-MX" dirty="0"/>
          </a:p>
        </p:txBody>
      </p:sp>
      <p:sp>
        <p:nvSpPr>
          <p:cNvPr id="3" name="Marcador de contenido 2"/>
          <p:cNvSpPr>
            <a:spLocks noGrp="1"/>
          </p:cNvSpPr>
          <p:nvPr>
            <p:ph idx="1"/>
          </p:nvPr>
        </p:nvSpPr>
        <p:spPr>
          <a:xfrm>
            <a:off x="731837" y="1667436"/>
            <a:ext cx="8946541" cy="4195481"/>
          </a:xfrm>
        </p:spPr>
        <p:txBody>
          <a:bodyPr/>
          <a:lstStyle/>
          <a:p>
            <a:r>
              <a:rPr lang="es-MX" dirty="0" smtClean="0"/>
              <a:t>Pero después de un mes de la versión anterior en octubre de 1995 </a:t>
            </a:r>
            <a:r>
              <a:rPr lang="es-MX" dirty="0" err="1" smtClean="0"/>
              <a:t>volvia</a:t>
            </a:r>
            <a:r>
              <a:rPr lang="es-MX" dirty="0" smtClean="0"/>
              <a:t> a sus orígenes de </a:t>
            </a:r>
            <a:r>
              <a:rPr lang="es-MX" dirty="0" err="1" smtClean="0"/>
              <a:t>php</a:t>
            </a:r>
            <a:r>
              <a:rPr lang="es-MX" dirty="0" smtClean="0"/>
              <a:t>() y con mejoras como</a:t>
            </a:r>
          </a:p>
          <a:p>
            <a:r>
              <a:rPr lang="es-MX" dirty="0"/>
              <a:t>diseñado para asemejarse a C en estructura, haciéndolo una adopción sencilla para desarrolladores familiarizados con C, Perl, y </a:t>
            </a:r>
            <a:r>
              <a:rPr lang="es-MX" dirty="0" smtClean="0"/>
              <a:t>lenguajes similares</a:t>
            </a:r>
          </a:p>
          <a:p>
            <a:endParaRPr lang="es-MX" dirty="0"/>
          </a:p>
        </p:txBody>
      </p:sp>
      <p:pic>
        <p:nvPicPr>
          <p:cNvPr id="2050" name="Picture 2" descr="El sueldo de los programadores, al descubierto | Computer Ho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3117"/>
            <a:ext cx="4241800" cy="2383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10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Historia</a:t>
            </a:r>
            <a:endParaRPr lang="es-MX" dirty="0"/>
          </a:p>
        </p:txBody>
      </p:sp>
      <p:sp>
        <p:nvSpPr>
          <p:cNvPr id="3" name="Marcador de contenido 2"/>
          <p:cNvSpPr>
            <a:spLocks noGrp="1"/>
          </p:cNvSpPr>
          <p:nvPr>
            <p:ph idx="1"/>
          </p:nvPr>
        </p:nvSpPr>
        <p:spPr>
          <a:xfrm>
            <a:off x="760412" y="1494118"/>
            <a:ext cx="8946541" cy="4195481"/>
          </a:xfrm>
        </p:spPr>
        <p:txBody>
          <a:bodyPr/>
          <a:lstStyle/>
          <a:p>
            <a:r>
              <a:rPr lang="es-MX" dirty="0" smtClean="0"/>
              <a:t>En 1995 podemos encontrar que el código fue re echo completamente en 1996 combinando lo mejor de </a:t>
            </a:r>
            <a:r>
              <a:rPr lang="es-MX" dirty="0" err="1" smtClean="0"/>
              <a:t>php</a:t>
            </a:r>
            <a:r>
              <a:rPr lang="es-MX" dirty="0" smtClean="0"/>
              <a:t> y FI para poder lograr la versión definitiva</a:t>
            </a:r>
          </a:p>
          <a:p>
            <a:r>
              <a:rPr lang="es-MX" dirty="0" smtClean="0"/>
              <a:t>Donde las mejores mejoras fueron que </a:t>
            </a:r>
            <a:r>
              <a:rPr lang="es-MX" dirty="0"/>
              <a:t>Incluía soporte interno para DBM, </a:t>
            </a:r>
            <a:r>
              <a:rPr lang="es-MX" dirty="0" err="1"/>
              <a:t>mSQL</a:t>
            </a:r>
            <a:r>
              <a:rPr lang="es-MX" dirty="0"/>
              <a:t>, y bases de datos Postgres95, cookies, soporte para funciones definidas por el usuario</a:t>
            </a:r>
            <a:endParaRPr lang="es-MX" dirty="0"/>
          </a:p>
        </p:txBody>
      </p:sp>
      <p:pic>
        <p:nvPicPr>
          <p:cNvPr id="4098" name="Picture 2" descr="Programadores/as: los perfiles que están en la “cresta de la ola” - aliant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4" y="3731558"/>
            <a:ext cx="4949825" cy="247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31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Historia</a:t>
            </a:r>
            <a:endParaRPr lang="es-MX" dirty="0"/>
          </a:p>
        </p:txBody>
      </p:sp>
      <p:sp>
        <p:nvSpPr>
          <p:cNvPr id="3" name="Marcador de contenido 2"/>
          <p:cNvSpPr>
            <a:spLocks noGrp="1"/>
          </p:cNvSpPr>
          <p:nvPr>
            <p:ph idx="1"/>
          </p:nvPr>
        </p:nvSpPr>
        <p:spPr>
          <a:xfrm>
            <a:off x="760412" y="1557618"/>
            <a:ext cx="8946541" cy="4195481"/>
          </a:xfrm>
        </p:spPr>
        <p:txBody>
          <a:bodyPr/>
          <a:lstStyle/>
          <a:p>
            <a:r>
              <a:rPr lang="es-MX" dirty="0"/>
              <a:t>Una encuesta de </a:t>
            </a:r>
            <a:r>
              <a:rPr lang="es-MX" dirty="0" err="1"/>
              <a:t>Netcraft</a:t>
            </a:r>
            <a:r>
              <a:rPr lang="es-MX" dirty="0"/>
              <a:t> en mayo de 1998 indicó que cerca de 60,000 dominios reportaron que tenían cabeceras que contenían "PHP", indicando en efecto que el servidor host lo tenía instalado. Este número se correspondía con aproximadamente el 1% de todos los dominios de Internet del momento. </a:t>
            </a:r>
            <a:endParaRPr lang="es-MX" dirty="0"/>
          </a:p>
        </p:txBody>
      </p:sp>
      <p:pic>
        <p:nvPicPr>
          <p:cNvPr id="3074" name="Picture 2" descr="Puede dejar sin trabajo a los programadores: esta Inteligencia Artificial  es temi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4" y="3429000"/>
            <a:ext cx="4898571"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99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Historia</a:t>
            </a:r>
            <a:endParaRPr lang="es-MX" dirty="0"/>
          </a:p>
        </p:txBody>
      </p:sp>
      <p:sp>
        <p:nvSpPr>
          <p:cNvPr id="3" name="Marcador de contenido 2"/>
          <p:cNvSpPr>
            <a:spLocks noGrp="1"/>
          </p:cNvSpPr>
          <p:nvPr>
            <p:ph idx="1"/>
          </p:nvPr>
        </p:nvSpPr>
        <p:spPr/>
        <p:txBody>
          <a:bodyPr/>
          <a:lstStyle/>
          <a:p>
            <a:r>
              <a:rPr lang="es-MX" dirty="0"/>
              <a:t> En un </a:t>
            </a:r>
            <a:r>
              <a:rPr lang="es-MX" dirty="0" err="1"/>
              <a:t>esfuerzon</a:t>
            </a:r>
            <a:r>
              <a:rPr lang="es-MX" dirty="0"/>
              <a:t> para mejorar el motor y comenzar a construir sobre la base de usuario de PHP/FI existente, </a:t>
            </a:r>
            <a:r>
              <a:rPr lang="es-MX" dirty="0" err="1"/>
              <a:t>Andi</a:t>
            </a:r>
            <a:r>
              <a:rPr lang="es-MX" dirty="0"/>
              <a:t>, </a:t>
            </a:r>
            <a:r>
              <a:rPr lang="es-MX" dirty="0" err="1"/>
              <a:t>Rasmus</a:t>
            </a:r>
            <a:r>
              <a:rPr lang="es-MX" dirty="0"/>
              <a:t> y </a:t>
            </a:r>
            <a:r>
              <a:rPr lang="es-MX" dirty="0" err="1"/>
              <a:t>Zeev</a:t>
            </a:r>
            <a:r>
              <a:rPr lang="es-MX" dirty="0"/>
              <a:t> decidieron colaborar en el desarrollo de un nuevo e independiente lenguaje de programación</a:t>
            </a:r>
            <a:r>
              <a:rPr lang="es-MX" dirty="0" smtClean="0"/>
              <a:t>.</a:t>
            </a:r>
          </a:p>
          <a:p>
            <a:pPr marL="0" indent="0">
              <a:buNone/>
            </a:pPr>
            <a:endParaRPr lang="es-MX" dirty="0"/>
          </a:p>
          <a:p>
            <a:r>
              <a:rPr lang="es-MX" dirty="0" err="1" smtClean="0"/>
              <a:t>Asi</a:t>
            </a:r>
            <a:r>
              <a:rPr lang="es-MX" dirty="0" smtClean="0"/>
              <a:t> es como comenzó el reto de</a:t>
            </a:r>
          </a:p>
          <a:p>
            <a:r>
              <a:rPr lang="es-MX" dirty="0" smtClean="0"/>
              <a:t>PHP 3 y conseguir una versión </a:t>
            </a:r>
          </a:p>
          <a:p>
            <a:r>
              <a:rPr lang="es-MX" dirty="0" smtClean="0"/>
              <a:t>Que fuera la definitiva.</a:t>
            </a:r>
          </a:p>
          <a:p>
            <a:endParaRPr lang="es-MX" dirty="0"/>
          </a:p>
        </p:txBody>
      </p:sp>
      <p:pic>
        <p:nvPicPr>
          <p:cNvPr id="5122" name="Picture 2" descr="Déficit de programadores en Latinoamérica ¿Cómo está el mercado laboral? -  Digital | Revista P&am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7112" y="4150658"/>
            <a:ext cx="4226757" cy="23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42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Historia</a:t>
            </a:r>
            <a:endParaRPr lang="es-MX" dirty="0"/>
          </a:p>
        </p:txBody>
      </p:sp>
      <p:sp>
        <p:nvSpPr>
          <p:cNvPr id="3" name="Marcador de contenido 2"/>
          <p:cNvSpPr>
            <a:spLocks noGrp="1"/>
          </p:cNvSpPr>
          <p:nvPr>
            <p:ph idx="1"/>
          </p:nvPr>
        </p:nvSpPr>
        <p:spPr/>
        <p:txBody>
          <a:bodyPr/>
          <a:lstStyle/>
          <a:p>
            <a:r>
              <a:rPr lang="es-MX" dirty="0"/>
              <a:t>Una de las mejores características de PHP 3.0 era su gran extensibilidad. Además de proveer a los usuarios finales de una interfaz madura para </a:t>
            </a:r>
            <a:r>
              <a:rPr lang="es-MX" dirty="0" err="1"/>
              <a:t>múltiplies</a:t>
            </a:r>
            <a:r>
              <a:rPr lang="es-MX" dirty="0"/>
              <a:t> bases de datos, protocolos, y </a:t>
            </a:r>
            <a:r>
              <a:rPr lang="es-MX" dirty="0" err="1"/>
              <a:t>APIs</a:t>
            </a:r>
            <a:r>
              <a:rPr lang="es-MX" dirty="0"/>
              <a:t>, la sencillez de ampliar el lenguaje mismo atrajo a docenas de desarrolladores que presentaron variedad de </a:t>
            </a:r>
            <a:r>
              <a:rPr lang="es-MX" dirty="0" smtClean="0"/>
              <a:t>módulos.</a:t>
            </a:r>
          </a:p>
          <a:p>
            <a:r>
              <a:rPr lang="es-MX" dirty="0" smtClean="0"/>
              <a:t>Se podría a decir que encontrar la mina de diamantes con esta versión.</a:t>
            </a:r>
          </a:p>
          <a:p>
            <a:pPr marL="0" indent="0">
              <a:buNone/>
            </a:pPr>
            <a:endParaRPr lang="es-MX" dirty="0"/>
          </a:p>
        </p:txBody>
      </p:sp>
      <p:pic>
        <p:nvPicPr>
          <p:cNvPr id="4" name="Imagen 3"/>
          <p:cNvPicPr>
            <a:picLocks noChangeAspect="1"/>
          </p:cNvPicPr>
          <p:nvPr/>
        </p:nvPicPr>
        <p:blipFill>
          <a:blip r:embed="rId2"/>
          <a:stretch>
            <a:fillRect/>
          </a:stretch>
        </p:blipFill>
        <p:spPr>
          <a:xfrm>
            <a:off x="1103312" y="4512709"/>
            <a:ext cx="5437188" cy="2087760"/>
          </a:xfrm>
          <a:prstGeom prst="rect">
            <a:avLst/>
          </a:prstGeom>
        </p:spPr>
      </p:pic>
    </p:spTree>
    <p:extLst>
      <p:ext uri="{BB962C8B-B14F-4D97-AF65-F5344CB8AC3E}">
        <p14:creationId xmlns:p14="http://schemas.microsoft.com/office/powerpoint/2010/main" val="2205314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TotalTime>
  <Words>860</Words>
  <Application>Microsoft Office PowerPoint</Application>
  <PresentationFormat>Panorámica</PresentationFormat>
  <Paragraphs>60</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Century Gothic</vt:lpstr>
      <vt:lpstr>Wingdings 3</vt:lpstr>
      <vt:lpstr>Ion</vt:lpstr>
      <vt:lpstr>PHP y su importancia en la programación WEB.</vt:lpstr>
      <vt:lpstr>Introduccion</vt:lpstr>
      <vt:lpstr>Historia de PHP</vt:lpstr>
      <vt:lpstr>Historia</vt:lpstr>
      <vt:lpstr>Historia</vt:lpstr>
      <vt:lpstr>Historia</vt:lpstr>
      <vt:lpstr>Historia</vt:lpstr>
      <vt:lpstr>Historia</vt:lpstr>
      <vt:lpstr>Historia</vt:lpstr>
      <vt:lpstr>Historia</vt:lpstr>
      <vt:lpstr>Historia</vt:lpstr>
      <vt:lpstr>Historia</vt:lpstr>
      <vt:lpstr>Exíto</vt:lpstr>
      <vt:lpstr>Exito</vt:lpstr>
      <vt:lpstr>Debacle</vt:lpstr>
      <vt:lpstr>Otros Competidores</vt:lpstr>
      <vt:lpstr>Regreso </vt:lpstr>
      <vt:lpstr>Conclusion</vt:lpstr>
      <vt:lpstr>Conclusion</vt:lpstr>
      <vt:lpstr>Grafica</vt:lpstr>
      <vt:lpstr>Bibliografias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y su importancia en la programación WEB.</dc:title>
  <dc:creator>CC2-PC18</dc:creator>
  <cp:lastModifiedBy>CC2-PC18</cp:lastModifiedBy>
  <cp:revision>9</cp:revision>
  <dcterms:created xsi:type="dcterms:W3CDTF">2024-02-07T16:36:41Z</dcterms:created>
  <dcterms:modified xsi:type="dcterms:W3CDTF">2024-02-07T17:42:37Z</dcterms:modified>
</cp:coreProperties>
</file>