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58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96" y="-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5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6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8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208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5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3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5/26/2016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Iskander</a:t>
            </a:r>
            <a:r>
              <a:rPr lang="en-US" dirty="0" smtClean="0"/>
              <a:t> Sierra</a:t>
            </a:r>
          </a:p>
          <a:p>
            <a:r>
              <a:rPr lang="en-US" dirty="0" err="1" smtClean="0"/>
              <a:t>JGIngenieros</a:t>
            </a:r>
            <a:r>
              <a:rPr lang="en-US" dirty="0" smtClean="0"/>
              <a:t> S.A.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6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6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IaaS and PaaS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6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and Source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r>
              <a:rPr lang="en-US" dirty="0" err="1" smtClean="0"/>
              <a:t>GitFlow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32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776639" y="4934257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pic>
        <p:nvPicPr>
          <p:cNvPr id="1026" name="Picture 2" descr="http://thumb7.shutterstock.com/thumb_small/80835/80835,1175875372,5/stock-photo-blue-interface-orb-button-with-a-computer-communication-network-icon-3025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96" y="2648170"/>
            <a:ext cx="1645233" cy="14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972769" y="4795758"/>
            <a:ext cx="18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Distributed</a:t>
            </a:r>
            <a:endParaRPr lang="es-ES" dirty="0"/>
          </a:p>
          <a:p>
            <a:pPr algn="ctr"/>
            <a:r>
              <a:rPr lang="es-ES" dirty="0" err="1"/>
              <a:t>Application</a:t>
            </a:r>
            <a:endParaRPr lang="es-ES" dirty="0"/>
          </a:p>
          <a:p>
            <a:pPr algn="ctr"/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1028" name="Picture 4" descr="http://i.istockimg.com/file_thumbview_approve/54816942/3/stock-illustration-54816942-comments-icon-glossy-green-round-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82" y="2538864"/>
            <a:ext cx="14478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izquierda y derecha 5"/>
          <p:cNvSpPr/>
          <p:nvPr/>
        </p:nvSpPr>
        <p:spPr>
          <a:xfrm>
            <a:off x="7386106" y="3192623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http://photos.gograph.com/thumbs/CSP/CSP265/k2652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009" y="4186157"/>
            <a:ext cx="1619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170173" y="5405358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Power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Desktop / Web</a:t>
            </a:r>
          </a:p>
        </p:txBody>
      </p:sp>
      <p:sp>
        <p:nvSpPr>
          <p:cNvPr id="12" name="Flecha izquierda y derecha 11"/>
          <p:cNvSpPr/>
          <p:nvPr/>
        </p:nvSpPr>
        <p:spPr>
          <a:xfrm rot="19192441">
            <a:off x="5292546" y="3753262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http://regmedia.co.uk/2011/06/02/asu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42" y="2246669"/>
            <a:ext cx="2068947" cy="1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 rot="1403436">
            <a:off x="5231245" y="2864549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3170173" y="1674046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Targeted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56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417" y="0"/>
            <a:ext cx="10972800" cy="1143000"/>
          </a:xfrm>
        </p:spPr>
        <p:txBody>
          <a:bodyPr/>
          <a:lstStyle/>
          <a:p>
            <a:r>
              <a:rPr lang="en-US" dirty="0" smtClean="0"/>
              <a:t>Server-Side Message-Oriented Architecture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 rot="16200000">
            <a:off x="720439" y="3245021"/>
            <a:ext cx="1287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Client</a:t>
            </a:r>
            <a:endParaRPr lang="es-E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687166" y="1035056"/>
            <a:ext cx="0" cy="54665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1776617" y="1109599"/>
            <a:ext cx="966151" cy="1540566"/>
            <a:chOff x="743379" y="1480930"/>
            <a:chExt cx="966151" cy="1540566"/>
          </a:xfrm>
        </p:grpSpPr>
        <p:sp>
          <p:nvSpPr>
            <p:cNvPr id="8" name="7 Retraso"/>
            <p:cNvSpPr/>
            <p:nvPr/>
          </p:nvSpPr>
          <p:spPr>
            <a:xfrm>
              <a:off x="743379" y="1480930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 rot="16200000">
              <a:off x="467108" y="1897269"/>
              <a:ext cx="13596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Commands</a:t>
              </a:r>
              <a:endParaRPr lang="es-ES" sz="2000" b="0" cap="none" spc="0" dirty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1776618" y="4926316"/>
            <a:ext cx="966151" cy="1540566"/>
            <a:chOff x="743379" y="4555434"/>
            <a:chExt cx="966151" cy="1540566"/>
          </a:xfrm>
        </p:grpSpPr>
        <p:sp>
          <p:nvSpPr>
            <p:cNvPr id="10" name="9 Retraso"/>
            <p:cNvSpPr/>
            <p:nvPr/>
          </p:nvSpPr>
          <p:spPr>
            <a:xfrm>
              <a:off x="743379" y="4555434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 rot="16200000">
              <a:off x="645041" y="4971773"/>
              <a:ext cx="10038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Queries</a:t>
              </a:r>
              <a:endParaRPr lang="es-ES" sz="2000" dirty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4646591" y="1671161"/>
            <a:ext cx="20088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queue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4362848" y="1238147"/>
            <a:ext cx="2633869" cy="433014"/>
            <a:chOff x="3329609" y="1226821"/>
            <a:chExt cx="2633869" cy="433014"/>
          </a:xfrm>
        </p:grpSpPr>
        <p:sp>
          <p:nvSpPr>
            <p:cNvPr id="12" name="1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cxnSp>
        <p:nvCxnSpPr>
          <p:cNvPr id="23" name="22 Conector curvado"/>
          <p:cNvCxnSpPr>
            <a:stCxn id="8" idx="3"/>
            <a:endCxn id="12" idx="1"/>
          </p:cNvCxnSpPr>
          <p:nvPr/>
        </p:nvCxnSpPr>
        <p:spPr>
          <a:xfrm flipV="1">
            <a:off x="2742768" y="1497226"/>
            <a:ext cx="1620080" cy="3826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40 Grupo"/>
          <p:cNvGrpSpPr/>
          <p:nvPr/>
        </p:nvGrpSpPr>
        <p:grpSpPr>
          <a:xfrm>
            <a:off x="8288803" y="1238147"/>
            <a:ext cx="2422575" cy="1594620"/>
            <a:chOff x="7255564" y="1226821"/>
            <a:chExt cx="3309731" cy="1594620"/>
          </a:xfrm>
        </p:grpSpPr>
        <p:sp>
          <p:nvSpPr>
            <p:cNvPr id="25" name="24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8142719" y="1413958"/>
              <a:ext cx="1535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Command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Processing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7" name="26 Esquina doblada"/>
          <p:cNvSpPr/>
          <p:nvPr/>
        </p:nvSpPr>
        <p:spPr>
          <a:xfrm>
            <a:off x="3386328" y="1518098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curvado"/>
          <p:cNvCxnSpPr>
            <a:stCxn id="12" idx="3"/>
            <a:endCxn id="25" idx="2"/>
          </p:cNvCxnSpPr>
          <p:nvPr/>
        </p:nvCxnSpPr>
        <p:spPr>
          <a:xfrm>
            <a:off x="6996717" y="1497226"/>
            <a:ext cx="1299600" cy="5382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4409232" y="3822964"/>
            <a:ext cx="2633869" cy="433014"/>
            <a:chOff x="3329609" y="1226821"/>
            <a:chExt cx="2633869" cy="433014"/>
          </a:xfrm>
        </p:grpSpPr>
        <p:sp>
          <p:nvSpPr>
            <p:cNvPr id="32" name="3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4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38" name="37 Rectángulo"/>
          <p:cNvSpPr/>
          <p:nvPr/>
        </p:nvSpPr>
        <p:spPr>
          <a:xfrm>
            <a:off x="5080573" y="4279030"/>
            <a:ext cx="12713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Hub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40" name="39 Conector curvado"/>
          <p:cNvCxnSpPr>
            <a:stCxn id="25" idx="1"/>
            <a:endCxn id="32" idx="3"/>
          </p:cNvCxnSpPr>
          <p:nvPr/>
        </p:nvCxnSpPr>
        <p:spPr>
          <a:xfrm rot="5400000">
            <a:off x="7646109" y="2228061"/>
            <a:ext cx="1250974" cy="24569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>
            <a:off x="4409233" y="2071271"/>
            <a:ext cx="2713756" cy="1594620"/>
            <a:chOff x="7255564" y="1226821"/>
            <a:chExt cx="3309731" cy="1594620"/>
          </a:xfrm>
        </p:grpSpPr>
        <p:sp>
          <p:nvSpPr>
            <p:cNvPr id="43" name="42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265862" y="1413958"/>
              <a:ext cx="128913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Business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Decision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Making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46" name="45 Conector curvado"/>
          <p:cNvCxnSpPr>
            <a:stCxn id="32" idx="1"/>
            <a:endCxn id="43" idx="2"/>
          </p:cNvCxnSpPr>
          <p:nvPr/>
        </p:nvCxnSpPr>
        <p:spPr>
          <a:xfrm rot="10800000" flipH="1">
            <a:off x="4409231" y="2868581"/>
            <a:ext cx="8419" cy="1213462"/>
          </a:xfrm>
          <a:prstGeom prst="curvedConnector3">
            <a:avLst>
              <a:gd name="adj1" fmla="val -2715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curvado"/>
          <p:cNvCxnSpPr>
            <a:stCxn id="43" idx="2"/>
            <a:endCxn id="12" idx="1"/>
          </p:cNvCxnSpPr>
          <p:nvPr/>
        </p:nvCxnSpPr>
        <p:spPr>
          <a:xfrm rot="10800000">
            <a:off x="4362849" y="1497227"/>
            <a:ext cx="54803" cy="1371355"/>
          </a:xfrm>
          <a:prstGeom prst="curvedConnector3">
            <a:avLst>
              <a:gd name="adj1" fmla="val 517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squina doblada"/>
          <p:cNvSpPr/>
          <p:nvPr/>
        </p:nvSpPr>
        <p:spPr>
          <a:xfrm>
            <a:off x="3990129" y="2071271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squina doblada"/>
          <p:cNvSpPr/>
          <p:nvPr/>
        </p:nvSpPr>
        <p:spPr>
          <a:xfrm>
            <a:off x="7481413" y="1589782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squina doblada"/>
          <p:cNvSpPr/>
          <p:nvPr/>
        </p:nvSpPr>
        <p:spPr>
          <a:xfrm>
            <a:off x="8605201" y="3489332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squina doblada"/>
          <p:cNvSpPr/>
          <p:nvPr/>
        </p:nvSpPr>
        <p:spPr>
          <a:xfrm>
            <a:off x="4029887" y="3282178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3" name="52 Grupo"/>
          <p:cNvGrpSpPr/>
          <p:nvPr/>
        </p:nvGrpSpPr>
        <p:grpSpPr>
          <a:xfrm>
            <a:off x="7748850" y="4835142"/>
            <a:ext cx="2626345" cy="1594620"/>
            <a:chOff x="7255564" y="1226821"/>
            <a:chExt cx="3309731" cy="1594620"/>
          </a:xfrm>
        </p:grpSpPr>
        <p:sp>
          <p:nvSpPr>
            <p:cNvPr id="54" name="53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7969221" y="1413958"/>
              <a:ext cx="1882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Projection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57" name="56 Conector curvado"/>
          <p:cNvCxnSpPr>
            <a:stCxn id="32" idx="3"/>
            <a:endCxn id="54" idx="3"/>
          </p:cNvCxnSpPr>
          <p:nvPr/>
        </p:nvCxnSpPr>
        <p:spPr>
          <a:xfrm>
            <a:off x="7043101" y="4082043"/>
            <a:ext cx="2018922" cy="8442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squina doblada"/>
          <p:cNvSpPr/>
          <p:nvPr/>
        </p:nvSpPr>
        <p:spPr>
          <a:xfrm>
            <a:off x="8245092" y="4155620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Disco magnético"/>
          <p:cNvSpPr/>
          <p:nvPr/>
        </p:nvSpPr>
        <p:spPr>
          <a:xfrm>
            <a:off x="4310919" y="5402903"/>
            <a:ext cx="671343" cy="72913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Multidocumento"/>
          <p:cNvSpPr/>
          <p:nvPr/>
        </p:nvSpPr>
        <p:spPr>
          <a:xfrm>
            <a:off x="5128431" y="5459196"/>
            <a:ext cx="874761" cy="785191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Almacenamiento de acceso directo"/>
          <p:cNvSpPr/>
          <p:nvPr/>
        </p:nvSpPr>
        <p:spPr>
          <a:xfrm>
            <a:off x="1776616" y="3223153"/>
            <a:ext cx="1609711" cy="799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Rectángulo"/>
          <p:cNvSpPr/>
          <p:nvPr/>
        </p:nvSpPr>
        <p:spPr>
          <a:xfrm>
            <a:off x="1918219" y="3435241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Notific</a:t>
            </a:r>
            <a:r>
              <a:rPr lang="es-ES" sz="2000" dirty="0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s-ES" sz="2000" dirty="0">
              <a:ln w="18415" cmpd="sng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8" name="67 Conector recto de flecha"/>
          <p:cNvCxnSpPr>
            <a:stCxn id="54" idx="2"/>
            <a:endCxn id="60" idx="3"/>
          </p:cNvCxnSpPr>
          <p:nvPr/>
        </p:nvCxnSpPr>
        <p:spPr>
          <a:xfrm flipH="1">
            <a:off x="6003192" y="5632452"/>
            <a:ext cx="1753805" cy="21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Flecha a la derecha con bandas"/>
          <p:cNvSpPr/>
          <p:nvPr/>
        </p:nvSpPr>
        <p:spPr>
          <a:xfrm rot="10800000">
            <a:off x="2720406" y="5358667"/>
            <a:ext cx="1453598" cy="675861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Rectángulo"/>
          <p:cNvSpPr/>
          <p:nvPr/>
        </p:nvSpPr>
        <p:spPr>
          <a:xfrm>
            <a:off x="3217972" y="5496544"/>
            <a:ext cx="6696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smtClean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es-ES" sz="2000" dirty="0">
              <a:ln w="18415" cmpd="sng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2" name="71 Conector curvado"/>
          <p:cNvCxnSpPr>
            <a:stCxn id="54" idx="2"/>
            <a:endCxn id="63" idx="4"/>
          </p:cNvCxnSpPr>
          <p:nvPr/>
        </p:nvCxnSpPr>
        <p:spPr>
          <a:xfrm rot="10800000">
            <a:off x="3386327" y="3623086"/>
            <a:ext cx="4370670" cy="2009366"/>
          </a:xfrm>
          <a:prstGeom prst="curvedConnector3">
            <a:avLst>
              <a:gd name="adj1" fmla="val 77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2833128" y="2013628"/>
            <a:ext cx="11416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8692948" y="3924735"/>
            <a:ext cx="7381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9" name="78 Esquina doblada"/>
          <p:cNvSpPr/>
          <p:nvPr/>
        </p:nvSpPr>
        <p:spPr>
          <a:xfrm>
            <a:off x="4300529" y="4573198"/>
            <a:ext cx="332960" cy="35311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299680" y="4579515"/>
            <a:ext cx="10112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3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Messages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3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6235993" y="5742122"/>
            <a:ext cx="8919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5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76917"/>
              </p:ext>
            </p:extLst>
          </p:nvPr>
        </p:nvGraphicFramePr>
        <p:xfrm>
          <a:off x="609600" y="1600200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6911015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75063594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0856047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85942214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7923737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59622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Standard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Performant</a:t>
                      </a:r>
                      <a:endParaRPr lang="es-ES" dirty="0"/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Scalable</a:t>
                      </a:r>
                      <a:endParaRPr lang="es-ES" dirty="0"/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Supported</a:t>
                      </a:r>
                      <a:endParaRPr lang="es-ES" dirty="0"/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 marL="116719" marR="116719"/>
                </a:tc>
                <a:extLst>
                  <a:ext uri="{0D108BD9-81ED-4DB2-BD59-A6C34878D82A}">
                    <a16:rowId xmlns:a16="http://schemas.microsoft.com/office/drawing/2014/main" xmlns="" val="226751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>
                          <a:solidFill>
                            <a:schemeClr val="bg1"/>
                          </a:solidFill>
                        </a:rPr>
                        <a:t>HTTP/S</a:t>
                      </a:r>
                    </a:p>
                  </a:txBody>
                  <a:tcPr marL="116719" marR="11671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6719" marR="11671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16719" marR="11671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6719" marR="11671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6719" marR="116719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116719" marR="116719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043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TCP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</a:p>
                  </a:txBody>
                  <a:tcPr marL="116719" marR="116719"/>
                </a:tc>
                <a:extLst>
                  <a:ext uri="{0D108BD9-81ED-4DB2-BD59-A6C34878D82A}">
                    <a16:rowId xmlns:a16="http://schemas.microsoft.com/office/drawing/2014/main" xmlns="" val="32407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Event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Hub</a:t>
                      </a:r>
                      <a:endParaRPr lang="es-ES" sz="1600" dirty="0"/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17</a:t>
                      </a:r>
                    </a:p>
                  </a:txBody>
                  <a:tcPr marL="116719" marR="116719"/>
                </a:tc>
                <a:extLst>
                  <a:ext uri="{0D108BD9-81ED-4DB2-BD59-A6C34878D82A}">
                    <a16:rowId xmlns:a16="http://schemas.microsoft.com/office/drawing/2014/main" xmlns="" val="27618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Azure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Queue</a:t>
                      </a:r>
                      <a:endParaRPr lang="es-ES" sz="1600" dirty="0"/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 marL="116719" marR="116719"/>
                </a:tc>
                <a:extLst>
                  <a:ext uri="{0D108BD9-81ED-4DB2-BD59-A6C34878D82A}">
                    <a16:rowId xmlns:a16="http://schemas.microsoft.com/office/drawing/2014/main" xmlns="" val="255409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Service</a:t>
                      </a:r>
                      <a:r>
                        <a:rPr lang="es-ES" sz="1600" dirty="0"/>
                        <a:t> Bus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 marL="116719" marR="116719"/>
                </a:tc>
                <a:extLst>
                  <a:ext uri="{0D108BD9-81ED-4DB2-BD59-A6C34878D82A}">
                    <a16:rowId xmlns:a16="http://schemas.microsoft.com/office/drawing/2014/main" xmlns="" val="13688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WCF/SOAP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6719" marR="116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</a:p>
                  </a:txBody>
                  <a:tcPr marL="116719" marR="116719"/>
                </a:tc>
                <a:extLst>
                  <a:ext uri="{0D108BD9-81ED-4DB2-BD59-A6C34878D82A}">
                    <a16:rowId xmlns:a16="http://schemas.microsoft.com/office/drawing/2014/main" xmlns="" val="20336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4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CAP theorem states that it is impossible for a distributed computer system to simultaneously provide all three of the following guarantees: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: all nodes see the same data at the same time</a:t>
            </a:r>
          </a:p>
          <a:p>
            <a:pPr lvl="1"/>
            <a:r>
              <a:rPr lang="en-US" b="1" dirty="0" smtClean="0"/>
              <a:t>Availability</a:t>
            </a:r>
            <a:r>
              <a:rPr lang="en-US" dirty="0" smtClean="0"/>
              <a:t>: every request receives a response about whether it succeeded or failed</a:t>
            </a:r>
          </a:p>
          <a:p>
            <a:pPr lvl="1"/>
            <a:r>
              <a:rPr lang="en-US" b="1" dirty="0" smtClean="0"/>
              <a:t>Partition</a:t>
            </a:r>
            <a:r>
              <a:rPr lang="en-US" dirty="0" smtClean="0"/>
              <a:t> </a:t>
            </a:r>
            <a:r>
              <a:rPr lang="en-US" b="1" dirty="0" smtClean="0"/>
              <a:t>tolerance</a:t>
            </a:r>
            <a:r>
              <a:rPr lang="en-US" dirty="0" smtClean="0"/>
              <a:t>: the system continues to operate despite arbitrary partitioning due to network failures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2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Fallacies of 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1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 err="1" smtClean="0"/>
              <a:t>Arquitecture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Event Sourcing</a:t>
            </a:r>
          </a:p>
          <a:p>
            <a:r>
              <a:rPr lang="en-US" dirty="0" smtClean="0"/>
              <a:t>Scaling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Store</a:t>
            </a:r>
          </a:p>
          <a:p>
            <a:r>
              <a:rPr lang="en-US" dirty="0" smtClean="0"/>
              <a:t>Document Store</a:t>
            </a:r>
          </a:p>
          <a:p>
            <a:r>
              <a:rPr lang="en-US" dirty="0" smtClean="0"/>
              <a:t>Key-Value Store</a:t>
            </a:r>
          </a:p>
          <a:p>
            <a:r>
              <a:rPr lang="en-US" dirty="0" smtClean="0"/>
              <a:t>Blob Store</a:t>
            </a:r>
          </a:p>
          <a:p>
            <a:r>
              <a:rPr lang="en-US" dirty="0" smtClean="0"/>
              <a:t>Table Store</a:t>
            </a:r>
            <a:endParaRPr lang="es-ES" dirty="0" smtClean="0"/>
          </a:p>
          <a:p>
            <a:r>
              <a:rPr lang="en-US" dirty="0" smtClean="0"/>
              <a:t>Column Store</a:t>
            </a:r>
          </a:p>
          <a:p>
            <a:r>
              <a:rPr lang="en-US" dirty="0" smtClean="0"/>
              <a:t>Index Store</a:t>
            </a:r>
          </a:p>
          <a:p>
            <a:r>
              <a:rPr lang="en-US" dirty="0" smtClean="0"/>
              <a:t>Graph Store</a:t>
            </a:r>
          </a:p>
        </p:txBody>
      </p:sp>
    </p:spTree>
    <p:extLst>
      <p:ext uri="{BB962C8B-B14F-4D97-AF65-F5344CB8AC3E}">
        <p14:creationId xmlns:p14="http://schemas.microsoft.com/office/powerpoint/2010/main" val="31782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219</Words>
  <Application>Microsoft Office PowerPoint</Application>
  <PresentationFormat>Personalizado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Distributed Architecture</vt:lpstr>
      <vt:lpstr>CAP Theorem</vt:lpstr>
      <vt:lpstr>Fallacies of Distributed Computing</vt:lpstr>
      <vt:lpstr>Message Oriented Arquitecture</vt:lpstr>
      <vt:lpstr>Data Persistence</vt:lpstr>
      <vt:lpstr>Domain Driven Design</vt:lpstr>
      <vt:lpstr>CQRS</vt:lpstr>
      <vt:lpstr>Functional Programming</vt:lpstr>
      <vt:lpstr>Actors Model</vt:lpstr>
      <vt:lpstr>Data Visualization</vt:lpstr>
      <vt:lpstr>HTTP and REST</vt:lpstr>
      <vt:lpstr>Azure IaaS and PaaS</vt:lpstr>
      <vt:lpstr>GIT and Source Control</vt:lpstr>
      <vt:lpstr>Distributed Application Architecture</vt:lpstr>
      <vt:lpstr>Server-Side Message-Oriented Architecture</vt:lpstr>
      <vt:lpstr>Communication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</dc:title>
  <dc:creator>Iskander Sierra Zaldivar</dc:creator>
  <cp:lastModifiedBy>isierra</cp:lastModifiedBy>
  <cp:revision>16</cp:revision>
  <dcterms:created xsi:type="dcterms:W3CDTF">2016-05-23T20:51:05Z</dcterms:created>
  <dcterms:modified xsi:type="dcterms:W3CDTF">2016-05-26T11:21:20Z</dcterms:modified>
</cp:coreProperties>
</file>