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61" r:id="rId3"/>
    <p:sldId id="262" r:id="rId4"/>
    <p:sldId id="278" r:id="rId5"/>
    <p:sldId id="276" r:id="rId6"/>
    <p:sldId id="283" r:id="rId7"/>
    <p:sldId id="277" r:id="rId8"/>
    <p:sldId id="263" r:id="rId9"/>
    <p:sldId id="273" r:id="rId10"/>
    <p:sldId id="280" r:id="rId11"/>
    <p:sldId id="281" r:id="rId12"/>
    <p:sldId id="275" r:id="rId13"/>
    <p:sldId id="274" r:id="rId14"/>
    <p:sldId id="265" r:id="rId15"/>
    <p:sldId id="266" r:id="rId16"/>
    <p:sldId id="282" r:id="rId17"/>
    <p:sldId id="267" r:id="rId18"/>
    <p:sldId id="284" r:id="rId19"/>
    <p:sldId id="285" r:id="rId20"/>
    <p:sldId id="264" r:id="rId21"/>
    <p:sldId id="279" r:id="rId22"/>
    <p:sldId id="269" r:id="rId23"/>
    <p:sldId id="268" r:id="rId24"/>
    <p:sldId id="270" r:id="rId25"/>
    <p:sldId id="271" r:id="rId26"/>
    <p:sldId id="272" r:id="rId27"/>
    <p:sldId id="258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612" y="-10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odomvc.com/examples/el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ee658117.aspx#DomainModelSty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Iskander</a:t>
            </a:r>
            <a:r>
              <a:rPr lang="en-US" dirty="0" smtClean="0"/>
              <a:t> Sierra</a:t>
            </a:r>
          </a:p>
          <a:p>
            <a:r>
              <a:rPr lang="en-US" dirty="0" smtClean="0"/>
              <a:t>JG Ingenieros </a:t>
            </a:r>
            <a:r>
              <a:rPr lang="en-US" dirty="0" smtClean="0"/>
              <a:t>S.A.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MantTest </a:t>
            </a:r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6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1334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Examples of messages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7221" y="2582704"/>
            <a:ext cx="4066674" cy="25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6726564" y="2382252"/>
            <a:ext cx="3621505" cy="769441"/>
            <a:chOff x="6292515" y="2466762"/>
            <a:chExt cx="3621505" cy="769441"/>
          </a:xfrm>
        </p:grpSpPr>
        <p:sp>
          <p:nvSpPr>
            <p:cNvPr id="5" name="4 Rectángulo redondeado"/>
            <p:cNvSpPr/>
            <p:nvPr/>
          </p:nvSpPr>
          <p:spPr>
            <a:xfrm>
              <a:off x="6292515" y="2538663"/>
              <a:ext cx="950495" cy="6256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8963525" y="2538663"/>
              <a:ext cx="950495" cy="6256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7724274" y="2466762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9 Conector curvado"/>
          <p:cNvCxnSpPr>
            <a:stCxn id="5" idx="2"/>
            <a:endCxn id="18" idx="0"/>
          </p:cNvCxnSpPr>
          <p:nvPr/>
        </p:nvCxnSpPr>
        <p:spPr>
          <a:xfrm rot="5400000">
            <a:off x="5774489" y="3786543"/>
            <a:ext cx="2134072" cy="720574"/>
          </a:xfrm>
          <a:prstGeom prst="curved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991224" y="3946066"/>
            <a:ext cx="1313180" cy="369332"/>
          </a:xfrm>
          <a:prstGeom prst="rect">
            <a:avLst/>
          </a:prstGeom>
          <a:solidFill>
            <a:srgbClr val="D9D9D9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Decrement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995895" y="5213866"/>
            <a:ext cx="2970685" cy="369332"/>
          </a:xfrm>
          <a:prstGeom prst="rect">
            <a:avLst/>
          </a:prstGeom>
          <a:solidFill>
            <a:srgbClr val="D9D9D9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(42, Increment)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9693339" y="5065840"/>
            <a:ext cx="1324402" cy="369332"/>
          </a:xfrm>
          <a:prstGeom prst="rect">
            <a:avLst/>
          </a:prstGeom>
          <a:solidFill>
            <a:srgbClr val="D9D9D9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(41)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20 Conector curvado"/>
          <p:cNvCxnSpPr>
            <a:stCxn id="18" idx="2"/>
            <a:endCxn id="22" idx="2"/>
          </p:cNvCxnSpPr>
          <p:nvPr/>
        </p:nvCxnSpPr>
        <p:spPr>
          <a:xfrm rot="5400000" flipH="1" flipV="1">
            <a:off x="8344376" y="3572034"/>
            <a:ext cx="148026" cy="3874302"/>
          </a:xfrm>
          <a:prstGeom prst="curvedConnector3">
            <a:avLst>
              <a:gd name="adj1" fmla="val -4307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7281253" y="6356574"/>
            <a:ext cx="2561342" cy="369332"/>
          </a:xfrm>
          <a:prstGeom prst="rect">
            <a:avLst/>
          </a:prstGeom>
          <a:solidFill>
            <a:srgbClr val="D9D9D9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(41, </a:t>
            </a:r>
            <a:r>
              <a:rPr lang="en-US" dirty="0" err="1" smtClean="0"/>
              <a:t>WasDecremented</a:t>
            </a:r>
            <a:r>
              <a:rPr lang="en-US" dirty="0" smtClean="0"/>
              <a:t>)</a:t>
            </a:r>
            <a:endParaRPr lang="es-ES" dirty="0"/>
          </a:p>
        </p:txBody>
      </p:sp>
      <p:cxnSp>
        <p:nvCxnSpPr>
          <p:cNvPr id="30" name="29 Conector recto de flecha"/>
          <p:cNvCxnSpPr>
            <a:stCxn id="22" idx="0"/>
            <a:endCxn id="26" idx="2"/>
          </p:cNvCxnSpPr>
          <p:nvPr/>
        </p:nvCxnSpPr>
        <p:spPr>
          <a:xfrm flipH="1" flipV="1">
            <a:off x="8559584" y="3156030"/>
            <a:ext cx="1795956" cy="1909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1227221" y="2090261"/>
            <a:ext cx="20120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Counter.fs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227221" y="5829879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http://elm-lang.org/examples</a:t>
            </a:r>
            <a:endParaRPr lang="es-ES" dirty="0"/>
          </a:p>
        </p:txBody>
      </p:sp>
      <p:grpSp>
        <p:nvGrpSpPr>
          <p:cNvPr id="23" name="22 Grupo"/>
          <p:cNvGrpSpPr/>
          <p:nvPr/>
        </p:nvGrpSpPr>
        <p:grpSpPr>
          <a:xfrm>
            <a:off x="6721303" y="2386589"/>
            <a:ext cx="3621505" cy="769441"/>
            <a:chOff x="6292515" y="2466762"/>
            <a:chExt cx="3621505" cy="769441"/>
          </a:xfrm>
        </p:grpSpPr>
        <p:sp>
          <p:nvSpPr>
            <p:cNvPr id="24" name="23 Rectángulo redondeado"/>
            <p:cNvSpPr/>
            <p:nvPr/>
          </p:nvSpPr>
          <p:spPr>
            <a:xfrm>
              <a:off x="6292515" y="2538663"/>
              <a:ext cx="950495" cy="6256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8963525" y="2538663"/>
              <a:ext cx="950495" cy="6256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7724274" y="2466762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41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84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2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http://todomvc.com/examples/elm/</a:t>
            </a:r>
            <a:endParaRPr lang="en-US" sz="2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endParaRPr lang="en-US" dirty="0" smtClean="0"/>
          </a:p>
          <a:p>
            <a:pPr marL="0" indent="0" algn="just">
              <a:spcAft>
                <a:spcPts val="0"/>
              </a:spcAft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Todo.elm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endParaRPr lang="es-ES" dirty="0"/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 err="1" smtClean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type</a:t>
            </a:r>
            <a:r>
              <a:rPr lang="es-ES" sz="1800" dirty="0" smtClean="0"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Action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=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NoOp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UpdateField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String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Add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UpdateTask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Int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,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Task.Action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DeleteComplete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CheckAll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Bool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 algn="just">
              <a:lnSpc>
                <a:spcPts val="14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s-ES" sz="1800" dirty="0">
                <a:solidFill>
                  <a:srgbClr val="943634"/>
                </a:solidFill>
                <a:latin typeface="Consolas"/>
                <a:ea typeface="Times New Roman"/>
                <a:cs typeface="Times New Roman"/>
              </a:rPr>
              <a:t>|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ChangeVisibility</a:t>
            </a:r>
            <a:r>
              <a:rPr lang="es-ES" sz="1800" dirty="0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s-ES" sz="1800" dirty="0" err="1">
                <a:solidFill>
                  <a:srgbClr val="365F91"/>
                </a:solidFill>
                <a:latin typeface="Consolas"/>
                <a:ea typeface="Times New Roman"/>
                <a:cs typeface="Times New Roman"/>
              </a:rPr>
              <a:t>String</a:t>
            </a:r>
            <a:endParaRPr lang="es-ES" sz="1800" dirty="0">
              <a:latin typeface="MetaCorr"/>
              <a:ea typeface="Times New Roman"/>
              <a:cs typeface="Times New Roman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7" t="7428" r="14835" b="43265"/>
          <a:stretch/>
        </p:blipFill>
        <p:spPr bwMode="auto">
          <a:xfrm>
            <a:off x="475245" y="1985211"/>
            <a:ext cx="5787191" cy="466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6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Message queues</a:t>
            </a:r>
          </a:p>
          <a:p>
            <a:pPr marL="0" indent="0">
              <a:buNone/>
            </a:pPr>
            <a:r>
              <a:rPr lang="en-US" dirty="0"/>
              <a:t>A queue is a line of things waiting to be handled - in sequential order starting at the beginning of the line. A message queue is a queue of messages sent between applications. It includes a sequence of work objects that are waiting to be processed.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83" y="3816517"/>
            <a:ext cx="5934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025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Message queues features</a:t>
            </a:r>
          </a:p>
          <a:p>
            <a:r>
              <a:rPr lang="en-US" dirty="0" smtClean="0"/>
              <a:t>Decoupling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Delivery policies</a:t>
            </a:r>
          </a:p>
          <a:p>
            <a:r>
              <a:rPr lang="en-US" dirty="0" smtClean="0"/>
              <a:t>Batching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Purging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Auditing</a:t>
            </a:r>
            <a:endParaRPr lang="en-US" dirty="0"/>
          </a:p>
        </p:txBody>
      </p:sp>
      <p:pic>
        <p:nvPicPr>
          <p:cNvPr id="1028" name="Picture 4" descr="https://www.cloudamqp.com/images/blog/message_queu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57" y="2142038"/>
            <a:ext cx="6495747" cy="31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approach to software development for complex needs</a:t>
            </a:r>
          </a:p>
          <a:p>
            <a:pPr lvl="1"/>
            <a:r>
              <a:rPr lang="en-US" b="1" dirty="0" smtClean="0"/>
              <a:t>Context</a:t>
            </a:r>
            <a:r>
              <a:rPr lang="en-US" dirty="0" smtClean="0"/>
              <a:t>: The setting in which a word or statement appears that determines its meaning (part of specification)</a:t>
            </a:r>
          </a:p>
          <a:p>
            <a:pPr lvl="1"/>
            <a:r>
              <a:rPr lang="en-US" b="1" dirty="0" smtClean="0"/>
              <a:t>Ubiquitous Language</a:t>
            </a:r>
            <a:r>
              <a:rPr lang="en-US" dirty="0" smtClean="0"/>
              <a:t>: Natural language words and statements to communicate experts with development team</a:t>
            </a:r>
          </a:p>
          <a:p>
            <a:pPr lvl="1"/>
            <a:r>
              <a:rPr lang="en-US" b="1" dirty="0" smtClean="0"/>
              <a:t>Domain</a:t>
            </a:r>
            <a:r>
              <a:rPr lang="en-US" dirty="0" smtClean="0"/>
              <a:t>: A sphere of knowledge, influence or activity (part of solution)</a:t>
            </a:r>
          </a:p>
          <a:p>
            <a:pPr lvl="1"/>
            <a:r>
              <a:rPr lang="en-US" b="1" dirty="0" smtClean="0"/>
              <a:t>Model</a:t>
            </a:r>
            <a:r>
              <a:rPr lang="en-US" dirty="0" smtClean="0"/>
              <a:t>: Abstractions that describes selected aspects of a domain</a:t>
            </a:r>
          </a:p>
          <a:p>
            <a:pPr lvl="1"/>
            <a:r>
              <a:rPr lang="en-US" b="1" dirty="0" smtClean="0"/>
              <a:t>Building blocks</a:t>
            </a:r>
            <a:r>
              <a:rPr lang="en-US" dirty="0" smtClean="0"/>
              <a:t>: Entity, Value Object, Aggregate, Domain Event, Service, Repository, Factory</a:t>
            </a:r>
          </a:p>
          <a:p>
            <a:pPr marL="320040" lvl="1" indent="0">
              <a:buNone/>
            </a:pPr>
            <a:r>
              <a:rPr lang="en-US" dirty="0" smtClean="0"/>
              <a:t>Eric Evans</a:t>
            </a:r>
          </a:p>
          <a:p>
            <a:pPr marL="320040" lvl="1" indent="0">
              <a:buNone/>
            </a:pPr>
            <a:r>
              <a:rPr lang="es-ES" sz="1800" dirty="0">
                <a:hlinkClick r:id="rId2"/>
              </a:rPr>
              <a:t>https://msdn.microsoft.com/en-us/library/ee658117.aspx#DomainModelStyle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068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1" y="1447800"/>
            <a:ext cx="4207042" cy="4572000"/>
          </a:xfrm>
        </p:spPr>
        <p:txBody>
          <a:bodyPr/>
          <a:lstStyle/>
          <a:p>
            <a:r>
              <a:rPr lang="en-US" dirty="0"/>
              <a:t>CQRS is simply the creation of two objects where there was previously only one. The separation occurs based upon whether the methods are a command or a </a:t>
            </a:r>
            <a:r>
              <a:rPr lang="en-US" dirty="0" smtClean="0"/>
              <a:t>query</a:t>
            </a:r>
          </a:p>
          <a:p>
            <a:pPr algn="r"/>
            <a:endParaRPr lang="es-ES" dirty="0"/>
          </a:p>
        </p:txBody>
      </p:sp>
      <p:pic>
        <p:nvPicPr>
          <p:cNvPr id="3074" name="Picture 2" descr="http://martinfowler.com/bliki/images/cqrs/cq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1985043"/>
            <a:ext cx="60674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258925" cy="4572000"/>
          </a:xfrm>
        </p:spPr>
        <p:txBody>
          <a:bodyPr/>
          <a:lstStyle/>
          <a:p>
            <a:r>
              <a:rPr lang="en-US" dirty="0" smtClean="0"/>
              <a:t>Responsibility Segregation</a:t>
            </a:r>
          </a:p>
          <a:p>
            <a:r>
              <a:rPr lang="en-US" dirty="0" smtClean="0"/>
              <a:t>Task based UI</a:t>
            </a:r>
          </a:p>
          <a:p>
            <a:r>
              <a:rPr lang="en-US" dirty="0" smtClean="0"/>
              <a:t>Event Sourcing</a:t>
            </a:r>
          </a:p>
          <a:p>
            <a:r>
              <a:rPr lang="en-US" dirty="0" smtClean="0"/>
              <a:t>Messaging Patterns</a:t>
            </a:r>
          </a:p>
          <a:p>
            <a:r>
              <a:rPr lang="en-US" dirty="0" smtClean="0"/>
              <a:t>Eventual Consistency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Greg Young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http://codebetter.com/gregyoung/2010/02/16/cqrs-task-based-uis-event-sourcing-agh/</a:t>
            </a:r>
            <a:endParaRPr lang="en-US" sz="2000" dirty="0" smtClean="0"/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1"/>
            <a:ext cx="10363200" cy="886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Is a programming paradigm that treats computation as the evaluation of mathematical functions and avoids changing state and mutable data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8000"/>
              </p:ext>
            </p:extLst>
          </p:nvPr>
        </p:nvGraphicFramePr>
        <p:xfrm>
          <a:off x="673767" y="2548466"/>
          <a:ext cx="10744200" cy="375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117"/>
                <a:gridCol w="4094319"/>
                <a:gridCol w="4700764"/>
              </a:tblGrid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Imperative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Focus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to perform tasks and track change in state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information is desired and what transformations are required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State change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Non-existent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Order of execution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importance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flow 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Loops, conditionals and function calls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calls</a:t>
                      </a:r>
                      <a:endParaRPr lang="es-ES" dirty="0"/>
                    </a:p>
                  </a:txBody>
                  <a:tcPr/>
                </a:tc>
              </a:tr>
              <a:tr h="595935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manipulation unit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Instances of structures and classes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 and data collections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4686" y="1748971"/>
            <a:ext cx="4608363" cy="408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4627" y="2242456"/>
            <a:ext cx="3301899" cy="272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2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1" t="17936" r="17619" b="43279"/>
          <a:stretch/>
        </p:blipFill>
        <p:spPr bwMode="auto">
          <a:xfrm>
            <a:off x="1306285" y="1698170"/>
            <a:ext cx="6114288" cy="459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2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5903495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CAP theorem states that it is impossible for a distributed computer system to simultaneously provide all three of the following guarantees: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 smtClean="0"/>
              <a:t>: all nodes see the same data at the same time</a:t>
            </a:r>
          </a:p>
          <a:p>
            <a:pPr lvl="1"/>
            <a:r>
              <a:rPr lang="en-US" b="1" dirty="0" smtClean="0"/>
              <a:t>Availability</a:t>
            </a:r>
            <a:r>
              <a:rPr lang="en-US" dirty="0" smtClean="0"/>
              <a:t>: every request receives a response about whether it succeeded or failed</a:t>
            </a:r>
          </a:p>
          <a:p>
            <a:pPr lvl="1"/>
            <a:r>
              <a:rPr lang="en-US" b="1" dirty="0" smtClean="0"/>
              <a:t>Partition</a:t>
            </a:r>
            <a:r>
              <a:rPr lang="en-US" dirty="0" smtClean="0"/>
              <a:t> </a:t>
            </a:r>
            <a:r>
              <a:rPr lang="en-US" b="1" dirty="0" smtClean="0"/>
              <a:t>tolerance</a:t>
            </a:r>
            <a:r>
              <a:rPr lang="en-US" dirty="0" smtClean="0"/>
              <a:t>: the system continues to operate despite arbitrary partitioning due to network failures</a:t>
            </a:r>
            <a:endParaRPr lang="es-ES" dirty="0"/>
          </a:p>
        </p:txBody>
      </p:sp>
      <p:pic>
        <p:nvPicPr>
          <p:cNvPr id="1026" name="Picture 2" descr="http://gaboesquivel.com/images/2013/09/cap_ve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91" y="1143000"/>
            <a:ext cx="4910643" cy="46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Data-Model</a:t>
            </a:r>
          </a:p>
          <a:p>
            <a:r>
              <a:rPr lang="en-US" dirty="0" smtClean="0"/>
              <a:t>Relational database</a:t>
            </a:r>
          </a:p>
          <a:p>
            <a:r>
              <a:rPr lang="en-US" dirty="0" smtClean="0"/>
              <a:t>Document database</a:t>
            </a:r>
          </a:p>
          <a:p>
            <a:r>
              <a:rPr lang="en-US" dirty="0" smtClean="0"/>
              <a:t>Key-Value store</a:t>
            </a:r>
          </a:p>
          <a:p>
            <a:r>
              <a:rPr lang="en-US" dirty="0" smtClean="0"/>
              <a:t>Blob store</a:t>
            </a:r>
          </a:p>
          <a:p>
            <a:r>
              <a:rPr lang="en-US" dirty="0" smtClean="0"/>
              <a:t>Table store</a:t>
            </a:r>
            <a:endParaRPr lang="es-ES" dirty="0" smtClean="0"/>
          </a:p>
          <a:p>
            <a:r>
              <a:rPr lang="en-US" dirty="0" smtClean="0"/>
              <a:t>Column store</a:t>
            </a:r>
          </a:p>
          <a:p>
            <a:r>
              <a:rPr lang="en-US" dirty="0" smtClean="0"/>
              <a:t>Index store</a:t>
            </a:r>
          </a:p>
          <a:p>
            <a:r>
              <a:rPr lang="en-US" dirty="0" smtClean="0"/>
              <a:t>Graph store</a:t>
            </a:r>
          </a:p>
          <a:p>
            <a:r>
              <a:rPr lang="en-US" dirty="0" smtClean="0"/>
              <a:t>Event store</a:t>
            </a:r>
          </a:p>
          <a:p>
            <a:r>
              <a:rPr lang="en-US" dirty="0" smtClean="0"/>
              <a:t>Hadoop</a:t>
            </a:r>
          </a:p>
        </p:txBody>
      </p:sp>
      <p:pic>
        <p:nvPicPr>
          <p:cNvPr id="8198" name="Picture 6" descr="https://azure.microsoft.com/svghandler/sql-database/?width=600&amp;height=3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r="29509"/>
          <a:stretch/>
        </p:blipFill>
        <p:spPr bwMode="auto">
          <a:xfrm>
            <a:off x="6688640" y="1062706"/>
            <a:ext cx="1864894" cy="23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azure.microsoft.com/svghandler/documentdb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r="28527"/>
          <a:stretch/>
        </p:blipFill>
        <p:spPr bwMode="auto">
          <a:xfrm>
            <a:off x="9049333" y="1062707"/>
            <a:ext cx="1920208" cy="237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loudacademy.com/blog/wp-content/uploads/2015/11/Azure-Stor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74" y="5050208"/>
            <a:ext cx="1692525" cy="16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jaxenter.com/wp-content/uploads/2013/01/Cassand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712" y="383807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s://s3.amazonaws.com/dev.assets.neo4j.com/wp-content/uploads/20140926224303/neo4j_logo-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50" y="3578437"/>
            <a:ext cx="2822575" cy="14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blog.sysfore.com/wp-content/uploads/2014/12/Event-Hub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29" y="5050208"/>
            <a:ext cx="1520992" cy="152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524175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On-line </a:t>
            </a:r>
            <a:r>
              <a:rPr lang="en-US" b="1" dirty="0" smtClean="0"/>
              <a:t>Transaction Processing</a:t>
            </a:r>
          </a:p>
          <a:p>
            <a:r>
              <a:rPr lang="en-US" dirty="0" smtClean="0"/>
              <a:t>Operational data</a:t>
            </a:r>
          </a:p>
          <a:p>
            <a:r>
              <a:rPr lang="en-US" dirty="0" smtClean="0"/>
              <a:t>Control and run fundamental business tasks</a:t>
            </a:r>
            <a:endParaRPr lang="en-US" dirty="0"/>
          </a:p>
          <a:p>
            <a:r>
              <a:rPr lang="en-US" dirty="0" smtClean="0"/>
              <a:t>Source of business facts</a:t>
            </a:r>
          </a:p>
          <a:p>
            <a:r>
              <a:rPr lang="en-US" dirty="0" smtClean="0"/>
              <a:t>Short and fast updates</a:t>
            </a:r>
            <a:endParaRPr lang="en-US" dirty="0"/>
          </a:p>
          <a:p>
            <a:r>
              <a:rPr lang="en-US" dirty="0" smtClean="0"/>
              <a:t>Simple queries and short results</a:t>
            </a:r>
            <a:endParaRPr lang="en-US" dirty="0"/>
          </a:p>
          <a:p>
            <a:r>
              <a:rPr lang="en-US" dirty="0" smtClean="0"/>
              <a:t>Requires small space</a:t>
            </a:r>
          </a:p>
          <a:p>
            <a:r>
              <a:rPr lang="en-US" dirty="0" smtClean="0"/>
              <a:t>Backup critical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53086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On-line Analytical Processing</a:t>
            </a:r>
            <a:endParaRPr lang="en-US" b="1" dirty="0" smtClean="0"/>
          </a:p>
          <a:p>
            <a:r>
              <a:rPr lang="en-US" dirty="0" smtClean="0"/>
              <a:t>Consolidation data</a:t>
            </a:r>
            <a:endParaRPr lang="en-US" dirty="0"/>
          </a:p>
          <a:p>
            <a:r>
              <a:rPr lang="en-US" dirty="0" smtClean="0"/>
              <a:t>Planning, problem solving and decision support</a:t>
            </a:r>
          </a:p>
          <a:p>
            <a:r>
              <a:rPr lang="en-US" dirty="0" smtClean="0"/>
              <a:t>Multidimensional views</a:t>
            </a:r>
          </a:p>
          <a:p>
            <a:r>
              <a:rPr lang="en-US" dirty="0" smtClean="0"/>
              <a:t>Complex stream/batch updates</a:t>
            </a:r>
          </a:p>
          <a:p>
            <a:r>
              <a:rPr lang="en-US" dirty="0" smtClean="0"/>
              <a:t>Complex indexed queries</a:t>
            </a:r>
            <a:endParaRPr lang="en-US" dirty="0"/>
          </a:p>
          <a:p>
            <a:r>
              <a:rPr lang="en-US" dirty="0" smtClean="0"/>
              <a:t>Large space, data duplication</a:t>
            </a:r>
          </a:p>
          <a:p>
            <a:r>
              <a:rPr lang="en-US" dirty="0" smtClean="0"/>
              <a:t>Derived from OLTP system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1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00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61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REST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92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IaaS and PaaS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62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Control and Continuous Integration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/>
              <a:t>GitFlow</a:t>
            </a:r>
            <a:endParaRPr lang="es-ES" dirty="0"/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67320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954023" y="4943692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pic>
        <p:nvPicPr>
          <p:cNvPr id="1026" name="Picture 2" descr="http://thumb7.shutterstock.com/thumb_small/80835/80835,1175875372,5/stock-photo-blue-interface-orb-button-with-a-computer-communication-network-icon-3025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80" y="2657605"/>
            <a:ext cx="1645233" cy="14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150153" y="4805193"/>
            <a:ext cx="18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Distributed</a:t>
            </a:r>
            <a:endParaRPr lang="es-ES" dirty="0"/>
          </a:p>
          <a:p>
            <a:pPr algn="ctr"/>
            <a:r>
              <a:rPr lang="es-ES" dirty="0" err="1"/>
              <a:t>Application</a:t>
            </a:r>
            <a:endParaRPr lang="es-ES" dirty="0"/>
          </a:p>
          <a:p>
            <a:pPr algn="ctr"/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1028" name="Picture 4" descr="http://i.istockimg.com/file_thumbview_approve/54816942/3/stock-illustration-54816942-comments-icon-glossy-green-round-but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66" y="2548299"/>
            <a:ext cx="14478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izquierda y derecha 5"/>
          <p:cNvSpPr/>
          <p:nvPr/>
        </p:nvSpPr>
        <p:spPr>
          <a:xfrm>
            <a:off x="6563490" y="3202058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http://photos.gograph.com/thumbs/CSP/CSP265/k26525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93" y="4195592"/>
            <a:ext cx="1619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2347557" y="5414793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Power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Desktop / Web</a:t>
            </a:r>
          </a:p>
        </p:txBody>
      </p:sp>
      <p:sp>
        <p:nvSpPr>
          <p:cNvPr id="12" name="Flecha izquierda y derecha 11"/>
          <p:cNvSpPr/>
          <p:nvPr/>
        </p:nvSpPr>
        <p:spPr>
          <a:xfrm rot="19192441">
            <a:off x="4469930" y="3762697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http://regmedia.co.uk/2011/06/02/asu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26" y="2256104"/>
            <a:ext cx="2068947" cy="1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izquierda y derecha 13"/>
          <p:cNvSpPr/>
          <p:nvPr/>
        </p:nvSpPr>
        <p:spPr>
          <a:xfrm rot="1403436">
            <a:off x="4408629" y="2873984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347557" y="1683481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Targeted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956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9417" y="0"/>
            <a:ext cx="10972800" cy="1143000"/>
          </a:xfrm>
        </p:spPr>
        <p:txBody>
          <a:bodyPr/>
          <a:lstStyle/>
          <a:p>
            <a:r>
              <a:rPr lang="en-US" dirty="0" smtClean="0"/>
              <a:t>Server-Side Message-Oriented Architecture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 rot="16200000">
            <a:off x="537985" y="3152146"/>
            <a:ext cx="16520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Client</a:t>
            </a:r>
            <a:endParaRPr lang="es-E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687166" y="1035056"/>
            <a:ext cx="0" cy="54665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1776617" y="1109599"/>
            <a:ext cx="966151" cy="1540566"/>
            <a:chOff x="743379" y="1480930"/>
            <a:chExt cx="966151" cy="1540566"/>
          </a:xfrm>
        </p:grpSpPr>
        <p:sp>
          <p:nvSpPr>
            <p:cNvPr id="8" name="7 Retraso"/>
            <p:cNvSpPr/>
            <p:nvPr/>
          </p:nvSpPr>
          <p:spPr>
            <a:xfrm>
              <a:off x="743379" y="1480930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 rot="16200000">
              <a:off x="467108" y="1897269"/>
              <a:ext cx="13596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Commands</a:t>
              </a:r>
              <a:endParaRPr lang="es-ES" sz="2000" b="0" cap="none" spc="0" dirty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1776618" y="4926316"/>
            <a:ext cx="966151" cy="1540566"/>
            <a:chOff x="743379" y="4555434"/>
            <a:chExt cx="966151" cy="1540566"/>
          </a:xfrm>
        </p:grpSpPr>
        <p:sp>
          <p:nvSpPr>
            <p:cNvPr id="10" name="9 Retraso"/>
            <p:cNvSpPr/>
            <p:nvPr/>
          </p:nvSpPr>
          <p:spPr>
            <a:xfrm>
              <a:off x="743379" y="4555434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 rot="16200000">
              <a:off x="645041" y="4971773"/>
              <a:ext cx="10038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Queries</a:t>
              </a:r>
              <a:endParaRPr lang="es-ES" sz="2000" dirty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4646591" y="1671161"/>
            <a:ext cx="20088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queue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4362848" y="1238147"/>
            <a:ext cx="2633869" cy="433014"/>
            <a:chOff x="3329609" y="1226821"/>
            <a:chExt cx="2633869" cy="433014"/>
          </a:xfrm>
        </p:grpSpPr>
        <p:sp>
          <p:nvSpPr>
            <p:cNvPr id="12" name="1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cxnSp>
        <p:nvCxnSpPr>
          <p:cNvPr id="23" name="22 Conector curvado"/>
          <p:cNvCxnSpPr>
            <a:stCxn id="8" idx="3"/>
            <a:endCxn id="12" idx="1"/>
          </p:cNvCxnSpPr>
          <p:nvPr/>
        </p:nvCxnSpPr>
        <p:spPr>
          <a:xfrm flipV="1">
            <a:off x="2742768" y="1497226"/>
            <a:ext cx="1620080" cy="3826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40 Grupo"/>
          <p:cNvGrpSpPr/>
          <p:nvPr/>
        </p:nvGrpSpPr>
        <p:grpSpPr>
          <a:xfrm>
            <a:off x="8288803" y="1238147"/>
            <a:ext cx="2422575" cy="1594620"/>
            <a:chOff x="7255564" y="1226821"/>
            <a:chExt cx="3309731" cy="1594620"/>
          </a:xfrm>
        </p:grpSpPr>
        <p:sp>
          <p:nvSpPr>
            <p:cNvPr id="25" name="24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8142719" y="1413958"/>
              <a:ext cx="1535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Command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Processing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7" name="26 Esquina doblada"/>
          <p:cNvSpPr/>
          <p:nvPr/>
        </p:nvSpPr>
        <p:spPr>
          <a:xfrm>
            <a:off x="3386328" y="1518098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curvado"/>
          <p:cNvCxnSpPr>
            <a:stCxn id="12" idx="3"/>
            <a:endCxn id="25" idx="2"/>
          </p:cNvCxnSpPr>
          <p:nvPr/>
        </p:nvCxnSpPr>
        <p:spPr>
          <a:xfrm>
            <a:off x="6996717" y="1497226"/>
            <a:ext cx="1299600" cy="5382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4409232" y="3822964"/>
            <a:ext cx="2633869" cy="433014"/>
            <a:chOff x="3329609" y="1226821"/>
            <a:chExt cx="2633869" cy="433014"/>
          </a:xfrm>
        </p:grpSpPr>
        <p:sp>
          <p:nvSpPr>
            <p:cNvPr id="32" name="3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4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38" name="37 Rectángulo"/>
          <p:cNvSpPr/>
          <p:nvPr/>
        </p:nvSpPr>
        <p:spPr>
          <a:xfrm>
            <a:off x="5080573" y="4279030"/>
            <a:ext cx="12713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Hub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40" name="39 Conector curvado"/>
          <p:cNvCxnSpPr>
            <a:stCxn id="25" idx="1"/>
            <a:endCxn id="32" idx="3"/>
          </p:cNvCxnSpPr>
          <p:nvPr/>
        </p:nvCxnSpPr>
        <p:spPr>
          <a:xfrm rot="5400000">
            <a:off x="7646109" y="2228061"/>
            <a:ext cx="1250974" cy="24569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41 Grupo"/>
          <p:cNvGrpSpPr/>
          <p:nvPr/>
        </p:nvGrpSpPr>
        <p:grpSpPr>
          <a:xfrm>
            <a:off x="4409233" y="2071271"/>
            <a:ext cx="2713756" cy="1594620"/>
            <a:chOff x="7255564" y="1226821"/>
            <a:chExt cx="3309731" cy="1594620"/>
          </a:xfrm>
        </p:grpSpPr>
        <p:sp>
          <p:nvSpPr>
            <p:cNvPr id="43" name="42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265862" y="1413958"/>
              <a:ext cx="1289134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Business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Decision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Making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46" name="45 Conector curvado"/>
          <p:cNvCxnSpPr>
            <a:stCxn id="32" idx="1"/>
            <a:endCxn id="43" idx="2"/>
          </p:cNvCxnSpPr>
          <p:nvPr/>
        </p:nvCxnSpPr>
        <p:spPr>
          <a:xfrm rot="10800000" flipH="1">
            <a:off x="4409231" y="2868581"/>
            <a:ext cx="8419" cy="1213462"/>
          </a:xfrm>
          <a:prstGeom prst="curvedConnector3">
            <a:avLst>
              <a:gd name="adj1" fmla="val -2715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curvado"/>
          <p:cNvCxnSpPr>
            <a:stCxn id="43" idx="2"/>
            <a:endCxn id="12" idx="1"/>
          </p:cNvCxnSpPr>
          <p:nvPr/>
        </p:nvCxnSpPr>
        <p:spPr>
          <a:xfrm rot="10800000">
            <a:off x="4362849" y="1497227"/>
            <a:ext cx="54803" cy="1371355"/>
          </a:xfrm>
          <a:prstGeom prst="curvedConnector3">
            <a:avLst>
              <a:gd name="adj1" fmla="val 517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squina doblada"/>
          <p:cNvSpPr/>
          <p:nvPr/>
        </p:nvSpPr>
        <p:spPr>
          <a:xfrm>
            <a:off x="3990129" y="2071271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squina doblada"/>
          <p:cNvSpPr/>
          <p:nvPr/>
        </p:nvSpPr>
        <p:spPr>
          <a:xfrm>
            <a:off x="7481413" y="1589782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squina doblada"/>
          <p:cNvSpPr/>
          <p:nvPr/>
        </p:nvSpPr>
        <p:spPr>
          <a:xfrm>
            <a:off x="8605201" y="3489332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squina doblada"/>
          <p:cNvSpPr/>
          <p:nvPr/>
        </p:nvSpPr>
        <p:spPr>
          <a:xfrm>
            <a:off x="4029887" y="3282178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3" name="52 Grupo"/>
          <p:cNvGrpSpPr/>
          <p:nvPr/>
        </p:nvGrpSpPr>
        <p:grpSpPr>
          <a:xfrm>
            <a:off x="7748850" y="4835142"/>
            <a:ext cx="2626345" cy="1594620"/>
            <a:chOff x="7255564" y="1226821"/>
            <a:chExt cx="3309731" cy="1594620"/>
          </a:xfrm>
        </p:grpSpPr>
        <p:sp>
          <p:nvSpPr>
            <p:cNvPr id="54" name="53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7969221" y="1413958"/>
              <a:ext cx="1882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View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Projection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57" name="56 Conector curvado"/>
          <p:cNvCxnSpPr>
            <a:stCxn id="32" idx="3"/>
            <a:endCxn id="54" idx="3"/>
          </p:cNvCxnSpPr>
          <p:nvPr/>
        </p:nvCxnSpPr>
        <p:spPr>
          <a:xfrm>
            <a:off x="7043101" y="4082043"/>
            <a:ext cx="2018922" cy="8442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squina doblada"/>
          <p:cNvSpPr/>
          <p:nvPr/>
        </p:nvSpPr>
        <p:spPr>
          <a:xfrm>
            <a:off x="8245092" y="4155620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Disco magnético"/>
          <p:cNvSpPr/>
          <p:nvPr/>
        </p:nvSpPr>
        <p:spPr>
          <a:xfrm>
            <a:off x="4310919" y="5402903"/>
            <a:ext cx="671343" cy="72913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Multidocumento"/>
          <p:cNvSpPr/>
          <p:nvPr/>
        </p:nvSpPr>
        <p:spPr>
          <a:xfrm>
            <a:off x="5128431" y="5459196"/>
            <a:ext cx="874761" cy="785191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Almacenamiento de acceso directo"/>
          <p:cNvSpPr/>
          <p:nvPr/>
        </p:nvSpPr>
        <p:spPr>
          <a:xfrm>
            <a:off x="1776616" y="3223153"/>
            <a:ext cx="1609711" cy="799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Rectángulo"/>
          <p:cNvSpPr/>
          <p:nvPr/>
        </p:nvSpPr>
        <p:spPr>
          <a:xfrm>
            <a:off x="1918219" y="3435241"/>
            <a:ext cx="962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Notific</a:t>
            </a:r>
            <a:r>
              <a:rPr lang="es-ES" sz="2000" dirty="0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s-ES" sz="2000" dirty="0">
              <a:ln w="18415" cmpd="sng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8" name="67 Conector recto de flecha"/>
          <p:cNvCxnSpPr>
            <a:stCxn id="54" idx="2"/>
            <a:endCxn id="60" idx="3"/>
          </p:cNvCxnSpPr>
          <p:nvPr/>
        </p:nvCxnSpPr>
        <p:spPr>
          <a:xfrm flipH="1">
            <a:off x="6003192" y="5632452"/>
            <a:ext cx="1753805" cy="21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Flecha a la derecha con bandas"/>
          <p:cNvSpPr/>
          <p:nvPr/>
        </p:nvSpPr>
        <p:spPr>
          <a:xfrm rot="10800000">
            <a:off x="2720406" y="5358667"/>
            <a:ext cx="1453598" cy="675861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Rectángulo"/>
          <p:cNvSpPr/>
          <p:nvPr/>
        </p:nvSpPr>
        <p:spPr>
          <a:xfrm>
            <a:off x="3217972" y="5496544"/>
            <a:ext cx="6696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smtClean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es-ES" sz="2000" dirty="0">
              <a:ln w="18415" cmpd="sng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2" name="71 Conector curvado"/>
          <p:cNvCxnSpPr>
            <a:stCxn id="54" idx="2"/>
            <a:endCxn id="63" idx="4"/>
          </p:cNvCxnSpPr>
          <p:nvPr/>
        </p:nvCxnSpPr>
        <p:spPr>
          <a:xfrm rot="10800000">
            <a:off x="3386327" y="3623086"/>
            <a:ext cx="4370670" cy="2009366"/>
          </a:xfrm>
          <a:prstGeom prst="curvedConnector3">
            <a:avLst>
              <a:gd name="adj1" fmla="val 77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2833128" y="2013628"/>
            <a:ext cx="11416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8692948" y="3924735"/>
            <a:ext cx="7381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9" name="78 Esquina doblada"/>
          <p:cNvSpPr/>
          <p:nvPr/>
        </p:nvSpPr>
        <p:spPr>
          <a:xfrm>
            <a:off x="4300529" y="4573198"/>
            <a:ext cx="332960" cy="35311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299680" y="4579515"/>
            <a:ext cx="10112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3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Messages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3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6235993" y="5742122"/>
            <a:ext cx="8919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5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611143" cy="4572000"/>
          </a:xfrm>
        </p:spPr>
        <p:txBody>
          <a:bodyPr/>
          <a:lstStyle/>
          <a:p>
            <a:r>
              <a:rPr lang="en-US" dirty="0" smtClean="0"/>
              <a:t>Several autonomous nodes with their own local memory and processors</a:t>
            </a:r>
          </a:p>
          <a:p>
            <a:r>
              <a:rPr lang="en-US" dirty="0" smtClean="0"/>
              <a:t>The nodes communicate with each other by message passing</a:t>
            </a:r>
          </a:p>
          <a:p>
            <a:r>
              <a:rPr lang="en-US" dirty="0" smtClean="0"/>
              <a:t>The system has to tolerate failures in individual nodes</a:t>
            </a:r>
          </a:p>
          <a:p>
            <a:r>
              <a:rPr lang="en-US" dirty="0" smtClean="0"/>
              <a:t>The topology of the system is not known in advance and can change anytime</a:t>
            </a:r>
          </a:p>
          <a:p>
            <a:r>
              <a:rPr lang="en-US" dirty="0" smtClean="0"/>
              <a:t>Each node has only a limited and incomplete view of the system</a:t>
            </a:r>
            <a:endParaRPr lang="es-ES" dirty="0"/>
          </a:p>
        </p:txBody>
      </p:sp>
      <p:grpSp>
        <p:nvGrpSpPr>
          <p:cNvPr id="5" name="4 Grupo"/>
          <p:cNvGrpSpPr/>
          <p:nvPr/>
        </p:nvGrpSpPr>
        <p:grpSpPr>
          <a:xfrm>
            <a:off x="8830343" y="1708483"/>
            <a:ext cx="2857500" cy="3990838"/>
            <a:chOff x="8830343" y="1708483"/>
            <a:chExt cx="2857500" cy="3990838"/>
          </a:xfrm>
        </p:grpSpPr>
        <p:pic>
          <p:nvPicPr>
            <p:cNvPr id="3074" name="Picture 2" descr="https://upload.wikimedia.org/wikipedia/commons/thumb/c/c6/Distributed-parallel.svg/300px-Distributed-parallel.sv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957"/>
            <a:stretch/>
          </p:blipFill>
          <p:spPr bwMode="auto">
            <a:xfrm>
              <a:off x="8830343" y="2117556"/>
              <a:ext cx="2857500" cy="310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9217782" y="1708483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system</a:t>
              </a:r>
              <a:endParaRPr lang="es-ES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9384494" y="5329989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Parallel system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51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Fallacies</a:t>
            </a:r>
          </a:p>
          <a:p>
            <a:r>
              <a:rPr lang="en-US" dirty="0" smtClean="0"/>
              <a:t>The network is </a:t>
            </a:r>
            <a:r>
              <a:rPr lang="en-US" b="1" dirty="0" smtClean="0"/>
              <a:t>reliable</a:t>
            </a:r>
          </a:p>
          <a:p>
            <a:r>
              <a:rPr lang="en-US" b="1" dirty="0" smtClean="0"/>
              <a:t>Latency</a:t>
            </a:r>
            <a:r>
              <a:rPr lang="en-US" dirty="0" smtClean="0"/>
              <a:t> is zero</a:t>
            </a:r>
          </a:p>
          <a:p>
            <a:r>
              <a:rPr lang="en-US" b="1" dirty="0" smtClean="0"/>
              <a:t>Bandwidth</a:t>
            </a:r>
            <a:r>
              <a:rPr lang="en-US" dirty="0" smtClean="0"/>
              <a:t> is infinite</a:t>
            </a:r>
          </a:p>
          <a:p>
            <a:r>
              <a:rPr lang="en-US" dirty="0" smtClean="0"/>
              <a:t>The network is </a:t>
            </a:r>
            <a:r>
              <a:rPr lang="en-US" b="1" dirty="0" smtClean="0"/>
              <a:t>secure</a:t>
            </a:r>
          </a:p>
          <a:p>
            <a:r>
              <a:rPr lang="en-US" b="1" dirty="0" smtClean="0"/>
              <a:t>Topology</a:t>
            </a:r>
            <a:r>
              <a:rPr lang="en-US" dirty="0" smtClean="0"/>
              <a:t> doesn’t change</a:t>
            </a:r>
          </a:p>
          <a:p>
            <a:r>
              <a:rPr lang="en-US" dirty="0" smtClean="0"/>
              <a:t>There is </a:t>
            </a:r>
            <a:r>
              <a:rPr lang="en-US" b="1" dirty="0" smtClean="0"/>
              <a:t>one administrator</a:t>
            </a:r>
          </a:p>
          <a:p>
            <a:r>
              <a:rPr lang="en-US" b="1" dirty="0" smtClean="0"/>
              <a:t>Transport cost</a:t>
            </a:r>
            <a:r>
              <a:rPr lang="en-US" dirty="0" smtClean="0"/>
              <a:t> is zero</a:t>
            </a:r>
            <a:endParaRPr lang="en-US" dirty="0"/>
          </a:p>
          <a:p>
            <a:r>
              <a:rPr lang="en-US" dirty="0" smtClean="0"/>
              <a:t>The network is </a:t>
            </a:r>
            <a:r>
              <a:rPr lang="en-US" b="1" dirty="0" smtClean="0"/>
              <a:t>homogeneous</a:t>
            </a:r>
          </a:p>
          <a:p>
            <a:pPr marL="0" indent="0">
              <a:buNone/>
            </a:pPr>
            <a:r>
              <a:rPr lang="es-ES" sz="2000" dirty="0"/>
              <a:t>https://pages.cs.wisc.edu/~zuyu/files/fallacies.pdf</a:t>
            </a:r>
          </a:p>
        </p:txBody>
      </p:sp>
      <p:pic>
        <p:nvPicPr>
          <p:cNvPr id="7170" name="Picture 2" descr="https://i.ytimg.com/vi/NiBka2FIfzQ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9" y="1511687"/>
            <a:ext cx="5868348" cy="3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199" y="1447800"/>
            <a:ext cx="10367211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Architectural Styles</a:t>
            </a:r>
          </a:p>
          <a:p>
            <a:r>
              <a:rPr lang="en-US" b="1" dirty="0" smtClean="0"/>
              <a:t>Client/Server</a:t>
            </a:r>
            <a:r>
              <a:rPr lang="en-US" dirty="0" smtClean="0"/>
              <a:t>: </a:t>
            </a:r>
            <a:r>
              <a:rPr lang="en-US" dirty="0"/>
              <a:t>Segregates the system into two applications, where the client makes requests to the server. In many cases, the server is a database with application logic represented as stored procedures.</a:t>
            </a:r>
            <a:endParaRPr lang="en-US" dirty="0" smtClean="0"/>
          </a:p>
          <a:p>
            <a:r>
              <a:rPr lang="en-US" b="1" dirty="0" smtClean="0"/>
              <a:t>Domain </a:t>
            </a:r>
            <a:r>
              <a:rPr lang="en-US" b="1" dirty="0"/>
              <a:t>Driven </a:t>
            </a:r>
            <a:r>
              <a:rPr lang="en-US" b="1" dirty="0" smtClean="0"/>
              <a:t>Design</a:t>
            </a:r>
            <a:r>
              <a:rPr lang="en-US" dirty="0" smtClean="0"/>
              <a:t>: </a:t>
            </a:r>
            <a:r>
              <a:rPr lang="en-US" dirty="0"/>
              <a:t>An object-oriented architectural style focused on modeling a business domain and defining business objects based on entities within the business domain</a:t>
            </a:r>
            <a:r>
              <a:rPr lang="en-US" dirty="0" smtClean="0"/>
              <a:t>.</a:t>
            </a:r>
          </a:p>
          <a:p>
            <a:r>
              <a:rPr lang="en-US" b="1" dirty="0"/>
              <a:t>Layered </a:t>
            </a:r>
            <a:r>
              <a:rPr lang="en-US" b="1" dirty="0" smtClean="0"/>
              <a:t>Architecture</a:t>
            </a:r>
            <a:r>
              <a:rPr lang="en-US" dirty="0" smtClean="0"/>
              <a:t>: </a:t>
            </a:r>
            <a:r>
              <a:rPr lang="en-US" dirty="0" smtClean="0"/>
              <a:t>Partition </a:t>
            </a:r>
            <a:r>
              <a:rPr lang="en-US" dirty="0"/>
              <a:t>the concerns of the </a:t>
            </a:r>
            <a:r>
              <a:rPr lang="en-US" dirty="0" smtClean="0"/>
              <a:t>application </a:t>
            </a:r>
            <a:r>
              <a:rPr lang="en-US" dirty="0"/>
              <a:t>into stacked groups (layers</a:t>
            </a:r>
            <a:r>
              <a:rPr lang="en-US" dirty="0" smtClean="0"/>
              <a:t>).</a:t>
            </a:r>
          </a:p>
          <a:p>
            <a:r>
              <a:rPr lang="en-US" b="1" dirty="0"/>
              <a:t>Service-Oriented Architecture (SOA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en-US" dirty="0"/>
              <a:t>Refers to applications that expose and consume functionality as a service using contracts and messages.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8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199" y="1447800"/>
            <a:ext cx="10367211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Architectural Styles</a:t>
            </a:r>
          </a:p>
          <a:p>
            <a:r>
              <a:rPr lang="en-US" b="1" dirty="0"/>
              <a:t>Message Bus</a:t>
            </a:r>
            <a:r>
              <a:rPr lang="en-US" dirty="0" smtClean="0"/>
              <a:t>: </a:t>
            </a:r>
            <a:r>
              <a:rPr lang="en-US" dirty="0"/>
              <a:t>An architecture style that prescribes use of a software system that can receive and send messages using one or more communication channels, so that applications can interact without needing to know specific details about each other.</a:t>
            </a:r>
            <a:endParaRPr lang="en-US" dirty="0" smtClean="0"/>
          </a:p>
          <a:p>
            <a:r>
              <a:rPr lang="en-US" b="1" dirty="0"/>
              <a:t>N-Tier / 3-Tier</a:t>
            </a:r>
            <a:r>
              <a:rPr lang="en-US" dirty="0" smtClean="0"/>
              <a:t>: </a:t>
            </a:r>
            <a:r>
              <a:rPr lang="en-US" dirty="0"/>
              <a:t>Segregates functionality into separate segments in much the same way as the layered style, but with each segment being a tier located on a physically separate computer.</a:t>
            </a:r>
            <a:endParaRPr lang="en-US" dirty="0" smtClean="0"/>
          </a:p>
          <a:p>
            <a:r>
              <a:rPr lang="en-US" b="1" dirty="0"/>
              <a:t>Object-Oriented</a:t>
            </a:r>
            <a:r>
              <a:rPr lang="en-US" dirty="0" smtClean="0"/>
              <a:t>: </a:t>
            </a:r>
            <a:r>
              <a:rPr lang="en-US" dirty="0"/>
              <a:t>A design paradigm based on division of responsibilities for an application or system into individual reusable and self-sufficient objects, each containing the data and the behavior relevant to the object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91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Challenges</a:t>
            </a:r>
          </a:p>
          <a:p>
            <a:r>
              <a:rPr lang="en-US" dirty="0" smtClean="0"/>
              <a:t>Identity and Access Management</a:t>
            </a:r>
          </a:p>
          <a:p>
            <a:r>
              <a:rPr lang="en-US" dirty="0" smtClean="0"/>
              <a:t>Load Balancing and Concurrency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Governance and Monitoring</a:t>
            </a:r>
          </a:p>
          <a:p>
            <a:r>
              <a:rPr lang="en-US" dirty="0" smtClean="0"/>
              <a:t>Message Exchange Models</a:t>
            </a:r>
          </a:p>
          <a:p>
            <a:r>
              <a:rPr lang="en-US" dirty="0" smtClean="0"/>
              <a:t>Mobile Devices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79094" y="6252228"/>
            <a:ext cx="587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https://msdn.microsoft.com/en-us/library/cc949110.aspx</a:t>
            </a:r>
          </a:p>
        </p:txBody>
      </p:sp>
      <p:pic>
        <p:nvPicPr>
          <p:cNvPr id="5122" name="Picture 2" descr="Cc949110.EntIntegDistribComp06(en-us,MSDN.10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3"/>
          <a:stretch/>
        </p:blipFill>
        <p:spPr bwMode="auto">
          <a:xfrm>
            <a:off x="5894638" y="2907632"/>
            <a:ext cx="5838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Messages</a:t>
            </a:r>
            <a:r>
              <a:rPr lang="en-US" dirty="0" smtClean="0"/>
              <a:t>: Unit of data exchange</a:t>
            </a:r>
          </a:p>
          <a:p>
            <a:r>
              <a:rPr lang="en-US" b="1" dirty="0" smtClean="0"/>
              <a:t>Queues</a:t>
            </a:r>
            <a:r>
              <a:rPr lang="en-US" dirty="0" smtClean="0"/>
              <a:t>: </a:t>
            </a:r>
            <a:r>
              <a:rPr lang="en-US" u="sng" dirty="0" smtClean="0"/>
              <a:t>Asynchronous</a:t>
            </a:r>
            <a:r>
              <a:rPr lang="en-US" dirty="0" smtClean="0"/>
              <a:t> transport mean for a consumer</a:t>
            </a:r>
          </a:p>
          <a:p>
            <a:r>
              <a:rPr lang="en-US" b="1" dirty="0" smtClean="0"/>
              <a:t>Routing</a:t>
            </a:r>
            <a:r>
              <a:rPr lang="en-US" dirty="0" smtClean="0"/>
              <a:t>: Location transparency of consumers and producers</a:t>
            </a:r>
          </a:p>
          <a:p>
            <a:r>
              <a:rPr lang="en-US" b="1" dirty="0" smtClean="0"/>
              <a:t>Services</a:t>
            </a:r>
            <a:r>
              <a:rPr lang="en-US" dirty="0" smtClean="0"/>
              <a:t>: Produce and consume messages</a:t>
            </a:r>
          </a:p>
          <a:p>
            <a:r>
              <a:rPr lang="en-US" b="1" dirty="0"/>
              <a:t>Integration</a:t>
            </a:r>
            <a:r>
              <a:rPr lang="en-US" dirty="0"/>
              <a:t>: Allows transforming messages for </a:t>
            </a:r>
            <a:r>
              <a:rPr lang="en-US" dirty="0" smtClean="0"/>
              <a:t>decoupling</a:t>
            </a:r>
            <a:endParaRPr lang="en-US" dirty="0"/>
          </a:p>
        </p:txBody>
      </p:sp>
      <p:pic>
        <p:nvPicPr>
          <p:cNvPr id="6146" name="Picture 2" descr="https://cloudcasts.blob.core.windows.net/bookimages/ServiceBusOverview_files/image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85" y="4222833"/>
            <a:ext cx="59340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3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Examples of messages</a:t>
            </a:r>
          </a:p>
          <a:p>
            <a:r>
              <a:rPr lang="en-US" dirty="0"/>
              <a:t>A </a:t>
            </a:r>
            <a:r>
              <a:rPr lang="en-US" dirty="0" smtClean="0"/>
              <a:t>message is any relatively short data unit which conveys some information for the system producing/consuming it</a:t>
            </a:r>
            <a:endParaRPr lang="en-US" dirty="0"/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“What is the answer to the Ultimate Question of Life, the Universe, and Everything"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LogError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&gt;Error on remote system&lt;/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LogError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command: “create-order”, zone: “East Building”, date: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...}</a:t>
            </a:r>
            <a:endParaRPr lang="en-US" b="1" dirty="0"/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binary content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1006</TotalTime>
  <Words>1028</Words>
  <Application>Microsoft Office PowerPoint</Application>
  <PresentationFormat>Personalizado</PresentationFormat>
  <Paragraphs>217</Paragraphs>
  <Slides>28</Slides>
  <Notes>0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Equidad</vt:lpstr>
      <vt:lpstr>MantTest Distributed Architecture</vt:lpstr>
      <vt:lpstr>CAP Theorem</vt:lpstr>
      <vt:lpstr>Distributed Computing</vt:lpstr>
      <vt:lpstr>Distributed Computing</vt:lpstr>
      <vt:lpstr>Distributed Computing</vt:lpstr>
      <vt:lpstr>Distributed Computing</vt:lpstr>
      <vt:lpstr>Distributed Computing</vt:lpstr>
      <vt:lpstr>Message Oriented Architecture</vt:lpstr>
      <vt:lpstr>Message Oriented Architecture</vt:lpstr>
      <vt:lpstr>Message Oriented Architecture</vt:lpstr>
      <vt:lpstr>Message Oriented Architecture</vt:lpstr>
      <vt:lpstr>Message Oriented Architecture</vt:lpstr>
      <vt:lpstr>Message Oriented Architecture</vt:lpstr>
      <vt:lpstr>Domain Driven Design</vt:lpstr>
      <vt:lpstr>CQRS</vt:lpstr>
      <vt:lpstr>CQRS</vt:lpstr>
      <vt:lpstr>Functional Programming</vt:lpstr>
      <vt:lpstr>Functional Programming</vt:lpstr>
      <vt:lpstr>Functional Programming</vt:lpstr>
      <vt:lpstr>Data Persistence</vt:lpstr>
      <vt:lpstr>Data Persistence</vt:lpstr>
      <vt:lpstr>Actors Model</vt:lpstr>
      <vt:lpstr>Data Visualization</vt:lpstr>
      <vt:lpstr>HTTP and REST</vt:lpstr>
      <vt:lpstr>Azure IaaS and PaaS</vt:lpstr>
      <vt:lpstr>Source Control and Continuous Integration</vt:lpstr>
      <vt:lpstr>Distributed Application Architecture</vt:lpstr>
      <vt:lpstr>Server-Side Message-Oriented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Architecture</dc:title>
  <dc:creator>Iskander Sierra Zaldivar</dc:creator>
  <cp:lastModifiedBy>isierra</cp:lastModifiedBy>
  <cp:revision>69</cp:revision>
  <dcterms:created xsi:type="dcterms:W3CDTF">2016-05-23T20:51:05Z</dcterms:created>
  <dcterms:modified xsi:type="dcterms:W3CDTF">2016-06-02T13:06:39Z</dcterms:modified>
</cp:coreProperties>
</file>