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1" r:id="rId1"/>
  </p:sldMasterIdLst>
  <p:sldIdLst>
    <p:sldId id="256" r:id="rId2"/>
    <p:sldId id="261" r:id="rId3"/>
    <p:sldId id="262" r:id="rId4"/>
    <p:sldId id="278" r:id="rId5"/>
    <p:sldId id="276" r:id="rId6"/>
    <p:sldId id="277" r:id="rId7"/>
    <p:sldId id="263" r:id="rId8"/>
    <p:sldId id="273" r:id="rId9"/>
    <p:sldId id="275" r:id="rId10"/>
    <p:sldId id="274" r:id="rId11"/>
    <p:sldId id="264" r:id="rId12"/>
    <p:sldId id="279" r:id="rId13"/>
    <p:sldId id="265" r:id="rId14"/>
    <p:sldId id="266" r:id="rId15"/>
    <p:sldId id="267" r:id="rId16"/>
    <p:sldId id="269" r:id="rId17"/>
    <p:sldId id="268" r:id="rId18"/>
    <p:sldId id="270" r:id="rId19"/>
    <p:sldId id="271" r:id="rId20"/>
    <p:sldId id="272" r:id="rId21"/>
    <p:sldId id="258" r:id="rId22"/>
    <p:sldId id="260" r:id="rId23"/>
    <p:sldId id="25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97" autoAdjust="0"/>
    <p:restoredTop sz="94660" autoAdjust="0"/>
  </p:normalViewPr>
  <p:slideViewPr>
    <p:cSldViewPr snapToGrid="0">
      <p:cViewPr varScale="1">
        <p:scale>
          <a:sx n="79" d="100"/>
          <a:sy n="79" d="100"/>
        </p:scale>
        <p:origin x="-96" y="-8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6/1/2016</a:t>
            </a:fld>
            <a:endParaRPr lang="en-U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6 Rectángulo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6/1/2016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6/1/2016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6/1/2016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6/1/2016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6 Rectángulo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6/1/2016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6/1/2016</a:t>
            </a:fld>
            <a:endParaRPr lang="en-U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6/1/2016</a:t>
            </a:fld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6/1/2016</a:t>
            </a:fld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6/1/2016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6/1/2016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10 Rectángulo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6/1/2016</a:t>
            </a:fld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Iskander</a:t>
            </a:r>
            <a:r>
              <a:rPr lang="en-US" dirty="0" smtClean="0"/>
              <a:t> Sierra</a:t>
            </a:r>
          </a:p>
          <a:p>
            <a:r>
              <a:rPr lang="en-US" dirty="0" err="1" smtClean="0"/>
              <a:t>JGIngenieros</a:t>
            </a:r>
            <a:r>
              <a:rPr lang="en-US" dirty="0" smtClean="0"/>
              <a:t> S.A.</a:t>
            </a:r>
            <a:endParaRPr lang="es-E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Distributed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662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Oriented </a:t>
            </a:r>
            <a:r>
              <a:rPr lang="en-US" dirty="0"/>
              <a:t>Architecture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Message queues features</a:t>
            </a:r>
          </a:p>
          <a:p>
            <a:r>
              <a:rPr lang="en-US" dirty="0" smtClean="0"/>
              <a:t>Decoupling</a:t>
            </a:r>
          </a:p>
          <a:p>
            <a:r>
              <a:rPr lang="en-US" dirty="0" smtClean="0"/>
              <a:t>Persistence</a:t>
            </a:r>
          </a:p>
          <a:p>
            <a:r>
              <a:rPr lang="en-US" dirty="0" smtClean="0"/>
              <a:t>Scalability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Delivery policies</a:t>
            </a:r>
          </a:p>
          <a:p>
            <a:r>
              <a:rPr lang="en-US" dirty="0" smtClean="0"/>
              <a:t>Batching</a:t>
            </a:r>
          </a:p>
          <a:p>
            <a:r>
              <a:rPr lang="en-US" dirty="0" smtClean="0"/>
              <a:t>Priority</a:t>
            </a:r>
          </a:p>
          <a:p>
            <a:r>
              <a:rPr lang="en-US" dirty="0" smtClean="0"/>
              <a:t>Purging</a:t>
            </a:r>
          </a:p>
          <a:p>
            <a:r>
              <a:rPr lang="en-US" dirty="0"/>
              <a:t>Routing</a:t>
            </a:r>
          </a:p>
        </p:txBody>
      </p:sp>
      <p:pic>
        <p:nvPicPr>
          <p:cNvPr id="1028" name="Picture 4" descr="https://www.cloudamqp.com/images/blog/message_queue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153" y="2755648"/>
            <a:ext cx="516255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29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Persistence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Data-Model</a:t>
            </a:r>
          </a:p>
          <a:p>
            <a:r>
              <a:rPr lang="en-US" dirty="0" smtClean="0"/>
              <a:t>Relational database</a:t>
            </a:r>
          </a:p>
          <a:p>
            <a:r>
              <a:rPr lang="en-US" dirty="0" smtClean="0"/>
              <a:t>Document database</a:t>
            </a:r>
          </a:p>
          <a:p>
            <a:r>
              <a:rPr lang="en-US" dirty="0" smtClean="0"/>
              <a:t>Key-Value store</a:t>
            </a:r>
          </a:p>
          <a:p>
            <a:r>
              <a:rPr lang="en-US" dirty="0" smtClean="0"/>
              <a:t>Blob store</a:t>
            </a:r>
          </a:p>
          <a:p>
            <a:r>
              <a:rPr lang="en-US" dirty="0" smtClean="0"/>
              <a:t>Table store</a:t>
            </a:r>
            <a:endParaRPr lang="es-ES" dirty="0" smtClean="0"/>
          </a:p>
          <a:p>
            <a:r>
              <a:rPr lang="en-US" dirty="0" smtClean="0"/>
              <a:t>Column store</a:t>
            </a:r>
          </a:p>
          <a:p>
            <a:r>
              <a:rPr lang="en-US" dirty="0" smtClean="0"/>
              <a:t>Index store</a:t>
            </a:r>
          </a:p>
          <a:p>
            <a:r>
              <a:rPr lang="en-US" dirty="0" smtClean="0"/>
              <a:t>Graph store</a:t>
            </a:r>
          </a:p>
          <a:p>
            <a:r>
              <a:rPr lang="en-US" dirty="0" smtClean="0"/>
              <a:t>Event store</a:t>
            </a:r>
          </a:p>
          <a:p>
            <a:r>
              <a:rPr lang="en-US" dirty="0" err="1" smtClean="0"/>
              <a:t>Datawarehouse</a:t>
            </a:r>
            <a:endParaRPr lang="en-US" dirty="0" smtClean="0"/>
          </a:p>
        </p:txBody>
      </p:sp>
      <p:pic>
        <p:nvPicPr>
          <p:cNvPr id="8198" name="Picture 6" descr="https://azure.microsoft.com/svghandler/sql-database/?width=600&amp;height=31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5" r="29509"/>
          <a:stretch/>
        </p:blipFill>
        <p:spPr bwMode="auto">
          <a:xfrm>
            <a:off x="5317959" y="1062706"/>
            <a:ext cx="1864894" cy="236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s://azure.microsoft.com/svghandler/documentdb/?width=600&amp;height=31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r="28527"/>
          <a:stretch/>
        </p:blipFill>
        <p:spPr bwMode="auto">
          <a:xfrm>
            <a:off x="7375358" y="1062707"/>
            <a:ext cx="1920208" cy="237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ttp://cloudacademy.com/blog/wp-content/uploads/2015/11/Azure-Stora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491" y="1062707"/>
            <a:ext cx="2190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https://jaxenter.com/wp-content/uploads/2013/01/Cassandr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608" y="3838073"/>
            <a:ext cx="14287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https://s3.amazonaws.com/dev.assets.neo4j.com/wp-content/uploads/20140926224303/neo4j_logo-facebook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203" y="3578437"/>
            <a:ext cx="2822575" cy="147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 descr="http://blog.sysfore.com/wp-content/uploads/2014/12/Event-Hub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966" y="5050208"/>
            <a:ext cx="1520992" cy="152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20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Persistence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524175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On-line </a:t>
            </a:r>
            <a:r>
              <a:rPr lang="en-US" b="1" dirty="0" smtClean="0"/>
              <a:t>Transaction Processing</a:t>
            </a:r>
          </a:p>
          <a:p>
            <a:r>
              <a:rPr lang="en-US" dirty="0" smtClean="0"/>
              <a:t>Operational data</a:t>
            </a:r>
          </a:p>
          <a:p>
            <a:r>
              <a:rPr lang="en-US" dirty="0" smtClean="0"/>
              <a:t>Control and run fundamental business tasks</a:t>
            </a:r>
            <a:endParaRPr lang="en-US" dirty="0"/>
          </a:p>
          <a:p>
            <a:r>
              <a:rPr lang="en-US" dirty="0" smtClean="0"/>
              <a:t>Source of business facts</a:t>
            </a:r>
          </a:p>
          <a:p>
            <a:r>
              <a:rPr lang="en-US" dirty="0" smtClean="0"/>
              <a:t>Short and fast updates</a:t>
            </a:r>
            <a:endParaRPr lang="en-US" dirty="0"/>
          </a:p>
          <a:p>
            <a:r>
              <a:rPr lang="en-US" dirty="0" smtClean="0"/>
              <a:t>Simple queries and short results</a:t>
            </a:r>
            <a:endParaRPr lang="en-US" dirty="0"/>
          </a:p>
          <a:p>
            <a:r>
              <a:rPr lang="en-US" dirty="0" smtClean="0"/>
              <a:t>Requires small space</a:t>
            </a:r>
          </a:p>
          <a:p>
            <a:r>
              <a:rPr lang="en-US" dirty="0" smtClean="0"/>
              <a:t>Backup critical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5308600" cy="4572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On-line Analytical Processing</a:t>
            </a:r>
            <a:endParaRPr lang="en-US" b="1" dirty="0" smtClean="0"/>
          </a:p>
          <a:p>
            <a:r>
              <a:rPr lang="en-US" dirty="0" smtClean="0"/>
              <a:t>Consolidation data</a:t>
            </a:r>
            <a:endParaRPr lang="en-US" dirty="0"/>
          </a:p>
          <a:p>
            <a:r>
              <a:rPr lang="en-US" dirty="0" smtClean="0"/>
              <a:t>Planning, problem solving and decision support</a:t>
            </a:r>
          </a:p>
          <a:p>
            <a:r>
              <a:rPr lang="en-US" dirty="0" smtClean="0"/>
              <a:t>Multidimensional views</a:t>
            </a:r>
          </a:p>
          <a:p>
            <a:r>
              <a:rPr lang="en-US" dirty="0" smtClean="0"/>
              <a:t>Complex stream/batch updates</a:t>
            </a:r>
          </a:p>
          <a:p>
            <a:r>
              <a:rPr lang="en-US" dirty="0" smtClean="0"/>
              <a:t>Complex indexed queries</a:t>
            </a:r>
            <a:endParaRPr lang="en-US" dirty="0"/>
          </a:p>
          <a:p>
            <a:r>
              <a:rPr lang="en-US" dirty="0" smtClean="0"/>
              <a:t>Large space, data duplication</a:t>
            </a:r>
          </a:p>
          <a:p>
            <a:r>
              <a:rPr lang="en-US" dirty="0" smtClean="0"/>
              <a:t>Derived from OLTP system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113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Driven Design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689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CQRS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017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658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Actors Model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200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61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and REST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292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IaaS and PaaS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862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CAP theorem states that it is impossible for a distributed computer system to simultaneously provide all three of the following guarantees:</a:t>
            </a:r>
          </a:p>
          <a:p>
            <a:pPr lvl="1"/>
            <a:r>
              <a:rPr lang="en-US" b="1" dirty="0" smtClean="0"/>
              <a:t>Consistency</a:t>
            </a:r>
            <a:r>
              <a:rPr lang="en-US" dirty="0" smtClean="0"/>
              <a:t>: all nodes see the same data at the same time</a:t>
            </a:r>
          </a:p>
          <a:p>
            <a:pPr lvl="1"/>
            <a:r>
              <a:rPr lang="en-US" b="1" dirty="0" smtClean="0"/>
              <a:t>Availability</a:t>
            </a:r>
            <a:r>
              <a:rPr lang="en-US" dirty="0" smtClean="0"/>
              <a:t>: every request receives a response about whether it succeeded or failed</a:t>
            </a:r>
          </a:p>
          <a:p>
            <a:pPr lvl="1"/>
            <a:r>
              <a:rPr lang="en-US" b="1" dirty="0" smtClean="0"/>
              <a:t>Partition</a:t>
            </a:r>
            <a:r>
              <a:rPr lang="en-US" dirty="0" smtClean="0"/>
              <a:t> </a:t>
            </a:r>
            <a:r>
              <a:rPr lang="en-US" b="1" dirty="0" smtClean="0"/>
              <a:t>tolerance</a:t>
            </a:r>
            <a:r>
              <a:rPr lang="en-US" dirty="0" smtClean="0"/>
              <a:t>: the system continues to operate despite arbitrary partitioning due to network failures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321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and Source Control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</a:p>
          <a:p>
            <a:r>
              <a:rPr lang="en-US" dirty="0" err="1" smtClean="0"/>
              <a:t>GitFlow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320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Distributed</a:t>
            </a:r>
            <a:r>
              <a:rPr lang="es-ES" dirty="0"/>
              <a:t> </a:t>
            </a:r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5776639" y="4934257"/>
            <a:ext cx="180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Communication</a:t>
            </a:r>
            <a:r>
              <a:rPr lang="es-ES" dirty="0"/>
              <a:t> Interface</a:t>
            </a:r>
          </a:p>
        </p:txBody>
      </p:sp>
      <p:pic>
        <p:nvPicPr>
          <p:cNvPr id="1026" name="Picture 2" descr="http://thumb7.shutterstock.com/thumb_small/80835/80835,1175875372,5/stock-photo-blue-interface-orb-button-with-a-computer-communication-network-icon-30250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196" y="2648170"/>
            <a:ext cx="1645233" cy="145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7972769" y="4795758"/>
            <a:ext cx="1804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Distributed</a:t>
            </a:r>
            <a:endParaRPr lang="es-ES" dirty="0"/>
          </a:p>
          <a:p>
            <a:pPr algn="ctr"/>
            <a:r>
              <a:rPr lang="es-ES" dirty="0" err="1"/>
              <a:t>Application</a:t>
            </a:r>
            <a:endParaRPr lang="es-ES" dirty="0"/>
          </a:p>
          <a:p>
            <a:pPr algn="ctr"/>
            <a:r>
              <a:rPr lang="es-ES" dirty="0" err="1"/>
              <a:t>Services</a:t>
            </a:r>
            <a:endParaRPr lang="es-ES" dirty="0"/>
          </a:p>
        </p:txBody>
      </p:sp>
      <p:pic>
        <p:nvPicPr>
          <p:cNvPr id="1028" name="Picture 4" descr="http://i.istockimg.com/file_thumbview_approve/54816942/3/stock-illustration-54816942-comments-icon-glossy-green-round-butt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782" y="2538864"/>
            <a:ext cx="14478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echa izquierda y derecha 5"/>
          <p:cNvSpPr/>
          <p:nvPr/>
        </p:nvSpPr>
        <p:spPr>
          <a:xfrm>
            <a:off x="7386106" y="3192623"/>
            <a:ext cx="754287" cy="447869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0" name="Picture 6" descr="http://photos.gograph.com/thumbs/CSP/CSP265/k265251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009" y="4186157"/>
            <a:ext cx="161925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/>
          <p:cNvSpPr txBox="1"/>
          <p:nvPr/>
        </p:nvSpPr>
        <p:spPr>
          <a:xfrm>
            <a:off x="3170173" y="5405358"/>
            <a:ext cx="180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Power</a:t>
            </a:r>
            <a:r>
              <a:rPr lang="es-ES" dirty="0"/>
              <a:t> Apps</a:t>
            </a:r>
          </a:p>
          <a:p>
            <a:pPr algn="ctr"/>
            <a:r>
              <a:rPr lang="es-ES" dirty="0"/>
              <a:t>Desktop / Web</a:t>
            </a:r>
          </a:p>
        </p:txBody>
      </p:sp>
      <p:sp>
        <p:nvSpPr>
          <p:cNvPr id="12" name="Flecha izquierda y derecha 11"/>
          <p:cNvSpPr/>
          <p:nvPr/>
        </p:nvSpPr>
        <p:spPr>
          <a:xfrm rot="19192441">
            <a:off x="5292546" y="3753262"/>
            <a:ext cx="754287" cy="447869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2" name="Picture 8" descr="http://regmedia.co.uk/2011/06/02/asus_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742" y="2246669"/>
            <a:ext cx="2068947" cy="121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echa izquierda y derecha 13"/>
          <p:cNvSpPr/>
          <p:nvPr/>
        </p:nvSpPr>
        <p:spPr>
          <a:xfrm rot="1403436">
            <a:off x="5231245" y="2864549"/>
            <a:ext cx="754287" cy="447869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/>
          <p:cNvSpPr txBox="1"/>
          <p:nvPr/>
        </p:nvSpPr>
        <p:spPr>
          <a:xfrm>
            <a:off x="3170173" y="1674046"/>
            <a:ext cx="1804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Targeted</a:t>
            </a:r>
            <a:r>
              <a:rPr lang="es-ES" dirty="0"/>
              <a:t> Apps</a:t>
            </a:r>
          </a:p>
          <a:p>
            <a:pPr algn="ctr"/>
            <a:r>
              <a:rPr lang="es-ES" dirty="0"/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295672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9417" y="0"/>
            <a:ext cx="10972800" cy="1143000"/>
          </a:xfrm>
        </p:spPr>
        <p:txBody>
          <a:bodyPr/>
          <a:lstStyle/>
          <a:p>
            <a:r>
              <a:rPr lang="en-US" dirty="0" smtClean="0"/>
              <a:t>Server-Side Message-Oriented Architecture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 rot="16200000">
            <a:off x="720439" y="3245021"/>
            <a:ext cx="128712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600" b="1" dirty="0" err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Client</a:t>
            </a:r>
            <a:endParaRPr lang="es-ES" sz="36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cxnSp>
        <p:nvCxnSpPr>
          <p:cNvPr id="7" name="6 Conector recto"/>
          <p:cNvCxnSpPr/>
          <p:nvPr/>
        </p:nvCxnSpPr>
        <p:spPr>
          <a:xfrm>
            <a:off x="1687166" y="1035056"/>
            <a:ext cx="0" cy="546652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62" name="61 Grupo"/>
          <p:cNvGrpSpPr/>
          <p:nvPr/>
        </p:nvGrpSpPr>
        <p:grpSpPr>
          <a:xfrm>
            <a:off x="1776617" y="1109599"/>
            <a:ext cx="966151" cy="1540566"/>
            <a:chOff x="743379" y="1480930"/>
            <a:chExt cx="966151" cy="1540566"/>
          </a:xfrm>
        </p:grpSpPr>
        <p:sp>
          <p:nvSpPr>
            <p:cNvPr id="8" name="7 Retraso"/>
            <p:cNvSpPr/>
            <p:nvPr/>
          </p:nvSpPr>
          <p:spPr>
            <a:xfrm>
              <a:off x="743379" y="1480930"/>
              <a:ext cx="966151" cy="1540566"/>
            </a:xfrm>
            <a:prstGeom prst="flowChartDelay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9" name="8 Rectángulo"/>
            <p:cNvSpPr/>
            <p:nvPr/>
          </p:nvSpPr>
          <p:spPr>
            <a:xfrm rot="16200000">
              <a:off x="467108" y="1897269"/>
              <a:ext cx="135966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000" b="0" cap="none" spc="0" dirty="0" smtClean="0">
                  <a:ln w="18415" cmpd="sng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API APP</a:t>
              </a:r>
            </a:p>
            <a:p>
              <a:pPr algn="ctr"/>
              <a:r>
                <a:rPr lang="en-US" sz="2000" dirty="0" smtClean="0">
                  <a:ln w="18415" cmpd="sng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Commands</a:t>
              </a:r>
              <a:endParaRPr lang="es-ES" sz="2000" b="0" cap="none" spc="0" dirty="0">
                <a:ln w="18415" cmpd="sng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61" name="60 Grupo"/>
          <p:cNvGrpSpPr/>
          <p:nvPr/>
        </p:nvGrpSpPr>
        <p:grpSpPr>
          <a:xfrm>
            <a:off x="1776618" y="4926316"/>
            <a:ext cx="966151" cy="1540566"/>
            <a:chOff x="743379" y="4555434"/>
            <a:chExt cx="966151" cy="1540566"/>
          </a:xfrm>
        </p:grpSpPr>
        <p:sp>
          <p:nvSpPr>
            <p:cNvPr id="10" name="9 Retraso"/>
            <p:cNvSpPr/>
            <p:nvPr/>
          </p:nvSpPr>
          <p:spPr>
            <a:xfrm>
              <a:off x="743379" y="4555434"/>
              <a:ext cx="966151" cy="1540566"/>
            </a:xfrm>
            <a:prstGeom prst="flowChartDelay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1" name="10 Rectángulo"/>
            <p:cNvSpPr/>
            <p:nvPr/>
          </p:nvSpPr>
          <p:spPr>
            <a:xfrm rot="16200000">
              <a:off x="645041" y="4971773"/>
              <a:ext cx="1003800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000" dirty="0" smtClean="0">
                  <a:ln w="18415" cmpd="sng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API APP</a:t>
              </a:r>
            </a:p>
            <a:p>
              <a:pPr algn="ctr"/>
              <a:r>
                <a:rPr lang="en-US" sz="2000" dirty="0" smtClean="0">
                  <a:ln w="18415" cmpd="sng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Queries</a:t>
              </a:r>
              <a:endParaRPr lang="es-ES" sz="2000" dirty="0">
                <a:ln w="18415" cmpd="sng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20" name="19 Rectángulo"/>
          <p:cNvSpPr/>
          <p:nvPr/>
        </p:nvSpPr>
        <p:spPr>
          <a:xfrm>
            <a:off x="4646591" y="1671161"/>
            <a:ext cx="200888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1" dirty="0" err="1" smtClean="0">
                <a:ln w="900" cmpd="sng">
                  <a:noFill/>
                  <a:prstDash val="solid"/>
                </a:ln>
                <a:solidFill>
                  <a:schemeClr val="accent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Command</a:t>
            </a:r>
            <a:r>
              <a:rPr lang="es-ES" sz="2000" b="1" dirty="0" smtClean="0">
                <a:ln w="900" cmpd="sng">
                  <a:noFill/>
                  <a:prstDash val="solid"/>
                </a:ln>
                <a:solidFill>
                  <a:schemeClr val="accent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es-ES" sz="2000" b="1" dirty="0" err="1" smtClean="0">
                <a:ln w="900" cmpd="sng">
                  <a:noFill/>
                  <a:prstDash val="solid"/>
                </a:ln>
                <a:solidFill>
                  <a:schemeClr val="accent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queue</a:t>
            </a:r>
            <a:endParaRPr lang="es-ES" sz="2000" b="1" dirty="0">
              <a:ln w="900" cmpd="sng">
                <a:noFill/>
                <a:prstDash val="solid"/>
              </a:ln>
              <a:solidFill>
                <a:schemeClr val="accent1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grpSp>
        <p:nvGrpSpPr>
          <p:cNvPr id="24" name="23 Grupo"/>
          <p:cNvGrpSpPr/>
          <p:nvPr/>
        </p:nvGrpSpPr>
        <p:grpSpPr>
          <a:xfrm>
            <a:off x="4362848" y="1238147"/>
            <a:ext cx="2633869" cy="433014"/>
            <a:chOff x="3329609" y="1226821"/>
            <a:chExt cx="2633869" cy="433014"/>
          </a:xfrm>
        </p:grpSpPr>
        <p:sp>
          <p:nvSpPr>
            <p:cNvPr id="12" name="11 Rectángulo"/>
            <p:cNvSpPr/>
            <p:nvPr/>
          </p:nvSpPr>
          <p:spPr>
            <a:xfrm>
              <a:off x="3329609" y="1311965"/>
              <a:ext cx="2633869" cy="34787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" name="14 Conector recto"/>
            <p:cNvCxnSpPr/>
            <p:nvPr/>
          </p:nvCxnSpPr>
          <p:spPr>
            <a:xfrm>
              <a:off x="3657600" y="1311965"/>
              <a:ext cx="0" cy="347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>
              <a:off x="3988905" y="1311965"/>
              <a:ext cx="0" cy="347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>
              <a:off x="5271052" y="1311965"/>
              <a:ext cx="0" cy="347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17 Conector recto"/>
            <p:cNvCxnSpPr/>
            <p:nvPr/>
          </p:nvCxnSpPr>
          <p:spPr>
            <a:xfrm>
              <a:off x="5602357" y="1311965"/>
              <a:ext cx="0" cy="3478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20 Rectángulo"/>
            <p:cNvSpPr/>
            <p:nvPr/>
          </p:nvSpPr>
          <p:spPr>
            <a:xfrm>
              <a:off x="4434089" y="1226821"/>
              <a:ext cx="36740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000" b="1" dirty="0" smtClean="0">
                  <a:ln w="900" cmpd="sng">
                    <a:noFill/>
                    <a:prstDash val="solid"/>
                  </a:ln>
                  <a:solidFill>
                    <a:schemeClr val="accent1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…</a:t>
              </a:r>
              <a:endParaRPr lang="es-ES" sz="2000" b="1" dirty="0">
                <a:ln w="900" cmpd="sng">
                  <a:noFill/>
                  <a:prstDash val="solid"/>
                </a:ln>
                <a:solidFill>
                  <a:schemeClr val="accent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endParaRPr>
            </a:p>
          </p:txBody>
        </p:sp>
      </p:grpSp>
      <p:cxnSp>
        <p:nvCxnSpPr>
          <p:cNvPr id="23" name="22 Conector curvado"/>
          <p:cNvCxnSpPr>
            <a:stCxn id="8" idx="3"/>
            <a:endCxn id="12" idx="1"/>
          </p:cNvCxnSpPr>
          <p:nvPr/>
        </p:nvCxnSpPr>
        <p:spPr>
          <a:xfrm flipV="1">
            <a:off x="2742768" y="1497226"/>
            <a:ext cx="1620080" cy="38265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40 Grupo"/>
          <p:cNvGrpSpPr/>
          <p:nvPr/>
        </p:nvGrpSpPr>
        <p:grpSpPr>
          <a:xfrm>
            <a:off x="8288803" y="1238147"/>
            <a:ext cx="2422575" cy="1594620"/>
            <a:chOff x="7255564" y="1226821"/>
            <a:chExt cx="3309731" cy="1594620"/>
          </a:xfrm>
        </p:grpSpPr>
        <p:sp>
          <p:nvSpPr>
            <p:cNvPr id="25" name="24 Nube"/>
            <p:cNvSpPr/>
            <p:nvPr/>
          </p:nvSpPr>
          <p:spPr>
            <a:xfrm>
              <a:off x="7255564" y="1226821"/>
              <a:ext cx="3309731" cy="1594620"/>
            </a:xfrm>
            <a:prstGeom prst="clou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8142719" y="1413958"/>
              <a:ext cx="1535420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400" b="1" cap="none" spc="0" dirty="0" err="1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Command</a:t>
              </a:r>
              <a:endParaRPr lang="es-ES" sz="2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  <a:p>
              <a:pPr algn="ctr"/>
              <a:r>
                <a:rPr lang="es-ES" sz="2400" b="1" cap="none" spc="0" dirty="0" err="1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Processing</a:t>
              </a:r>
              <a:endParaRPr lang="es-ES" sz="2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  <a:p>
              <a:pPr algn="ctr"/>
              <a:r>
                <a:rPr lang="en-US" sz="2400" b="1" dirty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Cluster</a:t>
              </a:r>
              <a:endParaRPr lang="es-ES" sz="2400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27" name="26 Esquina doblada"/>
          <p:cNvSpPr/>
          <p:nvPr/>
        </p:nvSpPr>
        <p:spPr>
          <a:xfrm>
            <a:off x="3386328" y="1518098"/>
            <a:ext cx="332960" cy="353118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27 Conector curvado"/>
          <p:cNvCxnSpPr>
            <a:stCxn id="12" idx="3"/>
            <a:endCxn id="25" idx="2"/>
          </p:cNvCxnSpPr>
          <p:nvPr/>
        </p:nvCxnSpPr>
        <p:spPr>
          <a:xfrm>
            <a:off x="6996717" y="1497226"/>
            <a:ext cx="1299600" cy="53823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30 Grupo"/>
          <p:cNvGrpSpPr/>
          <p:nvPr/>
        </p:nvGrpSpPr>
        <p:grpSpPr>
          <a:xfrm>
            <a:off x="4409232" y="3822964"/>
            <a:ext cx="2633869" cy="433014"/>
            <a:chOff x="3329609" y="1226821"/>
            <a:chExt cx="2633869" cy="433014"/>
          </a:xfrm>
        </p:grpSpPr>
        <p:sp>
          <p:nvSpPr>
            <p:cNvPr id="32" name="31 Rectángulo"/>
            <p:cNvSpPr/>
            <p:nvPr/>
          </p:nvSpPr>
          <p:spPr>
            <a:xfrm>
              <a:off x="3329609" y="1311965"/>
              <a:ext cx="2633869" cy="34787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3" name="32 Conector recto"/>
            <p:cNvCxnSpPr/>
            <p:nvPr/>
          </p:nvCxnSpPr>
          <p:spPr>
            <a:xfrm>
              <a:off x="3657600" y="1311965"/>
              <a:ext cx="0" cy="34787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33 Conector recto"/>
            <p:cNvCxnSpPr/>
            <p:nvPr/>
          </p:nvCxnSpPr>
          <p:spPr>
            <a:xfrm>
              <a:off x="3988905" y="1311965"/>
              <a:ext cx="0" cy="34787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34 Conector recto"/>
            <p:cNvCxnSpPr/>
            <p:nvPr/>
          </p:nvCxnSpPr>
          <p:spPr>
            <a:xfrm>
              <a:off x="5271052" y="1311965"/>
              <a:ext cx="0" cy="34787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35 Conector recto"/>
            <p:cNvCxnSpPr/>
            <p:nvPr/>
          </p:nvCxnSpPr>
          <p:spPr>
            <a:xfrm>
              <a:off x="5602357" y="1311965"/>
              <a:ext cx="0" cy="34787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36 Rectángulo"/>
            <p:cNvSpPr/>
            <p:nvPr/>
          </p:nvSpPr>
          <p:spPr>
            <a:xfrm>
              <a:off x="4434089" y="1226821"/>
              <a:ext cx="36740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000" b="1" dirty="0" smtClean="0">
                  <a:ln w="900" cmpd="sng">
                    <a:noFill/>
                    <a:prstDash val="solid"/>
                  </a:ln>
                  <a:solidFill>
                    <a:schemeClr val="accent4"/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</a:rPr>
                <a:t>…</a:t>
              </a:r>
              <a:endParaRPr lang="es-ES" sz="2000" b="1" dirty="0">
                <a:ln w="900" cmpd="sng">
                  <a:noFill/>
                  <a:prstDash val="solid"/>
                </a:ln>
                <a:solidFill>
                  <a:schemeClr val="accent4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endParaRPr>
            </a:p>
          </p:txBody>
        </p:sp>
      </p:grpSp>
      <p:sp>
        <p:nvSpPr>
          <p:cNvPr id="38" name="37 Rectángulo"/>
          <p:cNvSpPr/>
          <p:nvPr/>
        </p:nvSpPr>
        <p:spPr>
          <a:xfrm>
            <a:off x="5080573" y="4279030"/>
            <a:ext cx="127131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b="1" dirty="0" err="1" smtClean="0">
                <a:ln w="900" cmpd="sng">
                  <a:noFill/>
                  <a:prstDash val="solid"/>
                </a:ln>
                <a:solidFill>
                  <a:schemeClr val="accent4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Event</a:t>
            </a:r>
            <a:r>
              <a:rPr lang="es-ES" sz="2000" b="1" dirty="0" smtClean="0">
                <a:ln w="900" cmpd="sng">
                  <a:noFill/>
                  <a:prstDash val="solid"/>
                </a:ln>
                <a:solidFill>
                  <a:schemeClr val="accent4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 </a:t>
            </a:r>
            <a:r>
              <a:rPr lang="es-ES" sz="2000" b="1" dirty="0" err="1" smtClean="0">
                <a:ln w="900" cmpd="sng">
                  <a:noFill/>
                  <a:prstDash val="solid"/>
                </a:ln>
                <a:solidFill>
                  <a:schemeClr val="accent4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Hub</a:t>
            </a:r>
            <a:endParaRPr lang="es-ES" sz="2000" b="1" dirty="0">
              <a:ln w="900" cmpd="sng">
                <a:noFill/>
                <a:prstDash val="solid"/>
              </a:ln>
              <a:solidFill>
                <a:schemeClr val="accent4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cxnSp>
        <p:nvCxnSpPr>
          <p:cNvPr id="40" name="39 Conector curvado"/>
          <p:cNvCxnSpPr>
            <a:stCxn id="25" idx="1"/>
            <a:endCxn id="32" idx="3"/>
          </p:cNvCxnSpPr>
          <p:nvPr/>
        </p:nvCxnSpPr>
        <p:spPr>
          <a:xfrm rot="5400000">
            <a:off x="7646109" y="2228061"/>
            <a:ext cx="1250974" cy="245699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41 Grupo"/>
          <p:cNvGrpSpPr/>
          <p:nvPr/>
        </p:nvGrpSpPr>
        <p:grpSpPr>
          <a:xfrm>
            <a:off x="4409233" y="2071271"/>
            <a:ext cx="2713756" cy="1594620"/>
            <a:chOff x="7255564" y="1226821"/>
            <a:chExt cx="3309731" cy="1594620"/>
          </a:xfrm>
        </p:grpSpPr>
        <p:sp>
          <p:nvSpPr>
            <p:cNvPr id="43" name="42 Nube"/>
            <p:cNvSpPr/>
            <p:nvPr/>
          </p:nvSpPr>
          <p:spPr>
            <a:xfrm>
              <a:off x="7255564" y="1226821"/>
              <a:ext cx="3309731" cy="1594620"/>
            </a:xfrm>
            <a:prstGeom prst="clou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4" name="43 Rectángulo"/>
            <p:cNvSpPr/>
            <p:nvPr/>
          </p:nvSpPr>
          <p:spPr>
            <a:xfrm>
              <a:off x="8265862" y="1413958"/>
              <a:ext cx="1289134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Business</a:t>
              </a:r>
            </a:p>
            <a:p>
              <a:pPr algn="ctr"/>
              <a:r>
                <a:rPr lang="en-US" sz="2400" b="1" dirty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Decision</a:t>
              </a:r>
            </a:p>
            <a:p>
              <a:pPr algn="ctr"/>
              <a:r>
                <a:rPr lang="en-US" sz="2400" b="1" cap="none" spc="0" dirty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Making</a:t>
              </a:r>
              <a:endParaRPr lang="es-ES" sz="2400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cxnSp>
        <p:nvCxnSpPr>
          <p:cNvPr id="46" name="45 Conector curvado"/>
          <p:cNvCxnSpPr>
            <a:stCxn id="32" idx="1"/>
            <a:endCxn id="43" idx="2"/>
          </p:cNvCxnSpPr>
          <p:nvPr/>
        </p:nvCxnSpPr>
        <p:spPr>
          <a:xfrm rot="10800000" flipH="1">
            <a:off x="4409231" y="2868581"/>
            <a:ext cx="8419" cy="1213462"/>
          </a:xfrm>
          <a:prstGeom prst="curvedConnector3">
            <a:avLst>
              <a:gd name="adj1" fmla="val -27152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curvado"/>
          <p:cNvCxnSpPr>
            <a:stCxn id="43" idx="2"/>
            <a:endCxn id="12" idx="1"/>
          </p:cNvCxnSpPr>
          <p:nvPr/>
        </p:nvCxnSpPr>
        <p:spPr>
          <a:xfrm rot="10800000">
            <a:off x="4362849" y="1497227"/>
            <a:ext cx="54803" cy="1371355"/>
          </a:xfrm>
          <a:prstGeom prst="curvedConnector3">
            <a:avLst>
              <a:gd name="adj1" fmla="val 5171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Esquina doblada"/>
          <p:cNvSpPr/>
          <p:nvPr/>
        </p:nvSpPr>
        <p:spPr>
          <a:xfrm>
            <a:off x="3990129" y="2071271"/>
            <a:ext cx="332960" cy="353118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49 Esquina doblada"/>
          <p:cNvSpPr/>
          <p:nvPr/>
        </p:nvSpPr>
        <p:spPr>
          <a:xfrm>
            <a:off x="7481413" y="1589782"/>
            <a:ext cx="332960" cy="353118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50 Esquina doblada"/>
          <p:cNvSpPr/>
          <p:nvPr/>
        </p:nvSpPr>
        <p:spPr>
          <a:xfrm>
            <a:off x="8605201" y="3489332"/>
            <a:ext cx="332960" cy="35311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51 Esquina doblada"/>
          <p:cNvSpPr/>
          <p:nvPr/>
        </p:nvSpPr>
        <p:spPr>
          <a:xfrm>
            <a:off x="4029887" y="3282178"/>
            <a:ext cx="332960" cy="35311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53" name="52 Grupo"/>
          <p:cNvGrpSpPr/>
          <p:nvPr/>
        </p:nvGrpSpPr>
        <p:grpSpPr>
          <a:xfrm>
            <a:off x="7748850" y="4835142"/>
            <a:ext cx="2626345" cy="1594620"/>
            <a:chOff x="7255564" y="1226821"/>
            <a:chExt cx="3309731" cy="1594620"/>
          </a:xfrm>
        </p:grpSpPr>
        <p:sp>
          <p:nvSpPr>
            <p:cNvPr id="54" name="53 Nube"/>
            <p:cNvSpPr/>
            <p:nvPr/>
          </p:nvSpPr>
          <p:spPr>
            <a:xfrm>
              <a:off x="7255564" y="1226821"/>
              <a:ext cx="3309731" cy="1594620"/>
            </a:xfrm>
            <a:prstGeom prst="cloud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55" name="54 Rectángulo"/>
            <p:cNvSpPr/>
            <p:nvPr/>
          </p:nvSpPr>
          <p:spPr>
            <a:xfrm>
              <a:off x="7969221" y="1413958"/>
              <a:ext cx="1882420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cap="none" spc="0" dirty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View</a:t>
              </a:r>
            </a:p>
            <a:p>
              <a:pPr algn="ctr"/>
              <a:r>
                <a:rPr lang="en-US" sz="2400" b="1" dirty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Projection</a:t>
              </a:r>
            </a:p>
            <a:p>
              <a:pPr algn="ctr"/>
              <a:r>
                <a:rPr lang="en-US" sz="2400" b="1" cap="none" spc="0" dirty="0" smtClean="0">
                  <a:ln w="18000">
                    <a:solidFill>
                      <a:schemeClr val="accent2">
                        <a:satMod val="140000"/>
                      </a:schemeClr>
                    </a:solidFill>
                    <a:prstDash val="solid"/>
                    <a:miter lim="800000"/>
                  </a:ln>
                  <a:solidFill>
                    <a:schemeClr val="bg1"/>
                  </a:solidFill>
                  <a:effectLst>
                    <a:outerShdw blurRad="25500" dist="23000" dir="7020000" algn="tl">
                      <a:srgbClr val="000000">
                        <a:alpha val="50000"/>
                      </a:srgbClr>
                    </a:outerShdw>
                  </a:effectLst>
                </a:rPr>
                <a:t>Cluster</a:t>
              </a:r>
              <a:endParaRPr lang="es-ES" sz="2400" b="1" cap="none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cxnSp>
        <p:nvCxnSpPr>
          <p:cNvPr id="57" name="56 Conector curvado"/>
          <p:cNvCxnSpPr>
            <a:stCxn id="32" idx="3"/>
            <a:endCxn id="54" idx="3"/>
          </p:cNvCxnSpPr>
          <p:nvPr/>
        </p:nvCxnSpPr>
        <p:spPr>
          <a:xfrm>
            <a:off x="7043101" y="4082043"/>
            <a:ext cx="2018922" cy="84427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Esquina doblada"/>
          <p:cNvSpPr/>
          <p:nvPr/>
        </p:nvSpPr>
        <p:spPr>
          <a:xfrm>
            <a:off x="8245092" y="4155620"/>
            <a:ext cx="332960" cy="353118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58 Disco magnético"/>
          <p:cNvSpPr/>
          <p:nvPr/>
        </p:nvSpPr>
        <p:spPr>
          <a:xfrm>
            <a:off x="4310919" y="5402903"/>
            <a:ext cx="671343" cy="729134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59 Multidocumento"/>
          <p:cNvSpPr/>
          <p:nvPr/>
        </p:nvSpPr>
        <p:spPr>
          <a:xfrm>
            <a:off x="5128431" y="5459196"/>
            <a:ext cx="874761" cy="785191"/>
          </a:xfrm>
          <a:prstGeom prst="flowChartMulti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62 Almacenamiento de acceso directo"/>
          <p:cNvSpPr/>
          <p:nvPr/>
        </p:nvSpPr>
        <p:spPr>
          <a:xfrm>
            <a:off x="1776616" y="3223153"/>
            <a:ext cx="1609711" cy="799866"/>
          </a:xfrm>
          <a:prstGeom prst="flowChartMagneticDrum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63 Rectángulo"/>
          <p:cNvSpPr/>
          <p:nvPr/>
        </p:nvSpPr>
        <p:spPr>
          <a:xfrm>
            <a:off x="1918219" y="3435241"/>
            <a:ext cx="96212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 err="1" smtClean="0">
                <a:ln w="18415" cmpd="sng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Notific</a:t>
            </a:r>
            <a:r>
              <a:rPr lang="es-ES" sz="2000" dirty="0" smtClean="0">
                <a:ln w="18415" cmpd="sng">
                  <a:solidFill>
                    <a:schemeClr val="accent3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.</a:t>
            </a:r>
            <a:endParaRPr lang="es-ES" sz="2000" dirty="0">
              <a:ln w="18415" cmpd="sng">
                <a:solidFill>
                  <a:schemeClr val="accent3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68" name="67 Conector recto de flecha"/>
          <p:cNvCxnSpPr>
            <a:stCxn id="54" idx="2"/>
            <a:endCxn id="60" idx="3"/>
          </p:cNvCxnSpPr>
          <p:nvPr/>
        </p:nvCxnSpPr>
        <p:spPr>
          <a:xfrm flipH="1">
            <a:off x="6003192" y="5632452"/>
            <a:ext cx="1753805" cy="219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68 Flecha a la derecha con bandas"/>
          <p:cNvSpPr/>
          <p:nvPr/>
        </p:nvSpPr>
        <p:spPr>
          <a:xfrm rot="10800000">
            <a:off x="2720406" y="5358667"/>
            <a:ext cx="1453598" cy="675861"/>
          </a:xfrm>
          <a:prstGeom prst="striped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69 Rectángulo"/>
          <p:cNvSpPr/>
          <p:nvPr/>
        </p:nvSpPr>
        <p:spPr>
          <a:xfrm>
            <a:off x="3217972" y="5496544"/>
            <a:ext cx="66967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 smtClean="0">
                <a:ln w="18415" cmpd="sng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Data</a:t>
            </a:r>
            <a:endParaRPr lang="es-ES" sz="2000" dirty="0">
              <a:ln w="18415" cmpd="sng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72" name="71 Conector curvado"/>
          <p:cNvCxnSpPr>
            <a:stCxn id="54" idx="2"/>
            <a:endCxn id="63" idx="4"/>
          </p:cNvCxnSpPr>
          <p:nvPr/>
        </p:nvCxnSpPr>
        <p:spPr>
          <a:xfrm rot="10800000">
            <a:off x="3386327" y="3623086"/>
            <a:ext cx="4370670" cy="2009366"/>
          </a:xfrm>
          <a:prstGeom prst="curvedConnector3">
            <a:avLst>
              <a:gd name="adj1" fmla="val 7706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76 Rectángulo"/>
          <p:cNvSpPr/>
          <p:nvPr/>
        </p:nvSpPr>
        <p:spPr>
          <a:xfrm>
            <a:off x="2833128" y="2013628"/>
            <a:ext cx="114165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1" dirty="0" err="1" smtClean="0">
                <a:ln w="900" cmpd="sng">
                  <a:noFill/>
                  <a:prstDash val="solid"/>
                </a:ln>
                <a:solidFill>
                  <a:schemeClr val="accent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Commands</a:t>
            </a:r>
            <a:endParaRPr lang="es-ES" sz="1600" b="1" dirty="0">
              <a:ln w="900" cmpd="sng">
                <a:noFill/>
                <a:prstDash val="solid"/>
              </a:ln>
              <a:solidFill>
                <a:schemeClr val="accent1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78" name="77 Rectángulo"/>
          <p:cNvSpPr/>
          <p:nvPr/>
        </p:nvSpPr>
        <p:spPr>
          <a:xfrm>
            <a:off x="8692948" y="3924735"/>
            <a:ext cx="73815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1" dirty="0" err="1" smtClean="0">
                <a:ln w="900" cmpd="sng">
                  <a:noFill/>
                  <a:prstDash val="solid"/>
                </a:ln>
                <a:solidFill>
                  <a:schemeClr val="accent4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Events</a:t>
            </a:r>
            <a:endParaRPr lang="es-ES" sz="1600" b="1" dirty="0">
              <a:ln w="900" cmpd="sng">
                <a:noFill/>
                <a:prstDash val="solid"/>
              </a:ln>
              <a:solidFill>
                <a:schemeClr val="accent4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79" name="78 Esquina doblada"/>
          <p:cNvSpPr/>
          <p:nvPr/>
        </p:nvSpPr>
        <p:spPr>
          <a:xfrm>
            <a:off x="4300529" y="4573198"/>
            <a:ext cx="332960" cy="353118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79 Rectángulo"/>
          <p:cNvSpPr/>
          <p:nvPr/>
        </p:nvSpPr>
        <p:spPr>
          <a:xfrm>
            <a:off x="3299680" y="4579515"/>
            <a:ext cx="101123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1" dirty="0" err="1" smtClean="0">
                <a:ln w="900" cmpd="sng">
                  <a:noFill/>
                  <a:prstDash val="solid"/>
                </a:ln>
                <a:solidFill>
                  <a:schemeClr val="accent3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Messages</a:t>
            </a:r>
            <a:endParaRPr lang="es-ES" sz="1600" b="1" dirty="0">
              <a:ln w="900" cmpd="sng">
                <a:noFill/>
                <a:prstDash val="solid"/>
              </a:ln>
              <a:solidFill>
                <a:schemeClr val="accent3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81" name="80 Rectángulo"/>
          <p:cNvSpPr/>
          <p:nvPr/>
        </p:nvSpPr>
        <p:spPr>
          <a:xfrm>
            <a:off x="6235993" y="5742122"/>
            <a:ext cx="89197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600" b="1" dirty="0" err="1" smtClean="0">
                <a:ln w="900" cmpd="sng">
                  <a:noFill/>
                  <a:prstDash val="solid"/>
                </a:ln>
                <a:solidFill>
                  <a:schemeClr val="accent5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Updates</a:t>
            </a:r>
            <a:endParaRPr lang="es-ES" sz="1600" b="1" dirty="0">
              <a:ln w="900" cmpd="sng">
                <a:noFill/>
                <a:prstDash val="solid"/>
              </a:ln>
              <a:solidFill>
                <a:schemeClr val="accent5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818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Communication</a:t>
            </a:r>
            <a:r>
              <a:rPr lang="es-ES" dirty="0"/>
              <a:t> Interface</a:t>
            </a: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41776917"/>
              </p:ext>
            </p:extLst>
          </p:nvPr>
        </p:nvGraphicFramePr>
        <p:xfrm>
          <a:off x="1219200" y="1447800"/>
          <a:ext cx="10363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xmlns="" val="2691101568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xmlns="" val="3750635945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xmlns="" val="308560472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xmlns="" val="285942214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xmlns="" val="79237370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xmlns="" val="1596226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sz="1600" dirty="0"/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Standard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Performant</a:t>
                      </a:r>
                      <a:endParaRPr lang="es-ES" dirty="0"/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Scalable</a:t>
                      </a:r>
                      <a:endParaRPr lang="es-ES" dirty="0"/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Supported</a:t>
                      </a:r>
                      <a:endParaRPr lang="es-ES" dirty="0"/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Total</a:t>
                      </a:r>
                    </a:p>
                  </a:txBody>
                  <a:tcPr marL="110235" marR="110235"/>
                </a:tc>
                <a:extLst>
                  <a:ext uri="{0D108BD9-81ED-4DB2-BD59-A6C34878D82A}">
                    <a16:rowId xmlns:a16="http://schemas.microsoft.com/office/drawing/2014/main" xmlns="" val="2267519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sz="1600" b="1" dirty="0">
                          <a:solidFill>
                            <a:schemeClr val="bg1"/>
                          </a:solidFill>
                        </a:rPr>
                        <a:t>HTTP/S</a:t>
                      </a:r>
                    </a:p>
                  </a:txBody>
                  <a:tcPr marL="110235" marR="110235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110235" marR="110235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110235" marR="110235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110235" marR="110235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110235" marR="110235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 marL="110235" marR="110235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0436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sz="1600" dirty="0"/>
                        <a:t>TCP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13</a:t>
                      </a:r>
                    </a:p>
                  </a:txBody>
                  <a:tcPr marL="110235" marR="110235"/>
                </a:tc>
                <a:extLst>
                  <a:ext uri="{0D108BD9-81ED-4DB2-BD59-A6C34878D82A}">
                    <a16:rowId xmlns:a16="http://schemas.microsoft.com/office/drawing/2014/main" xmlns="" val="324071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sz="1600" dirty="0" err="1"/>
                        <a:t>Event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Hub</a:t>
                      </a:r>
                      <a:endParaRPr lang="es-ES" sz="1600" dirty="0"/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17</a:t>
                      </a:r>
                    </a:p>
                  </a:txBody>
                  <a:tcPr marL="110235" marR="110235"/>
                </a:tc>
                <a:extLst>
                  <a:ext uri="{0D108BD9-81ED-4DB2-BD59-A6C34878D82A}">
                    <a16:rowId xmlns:a16="http://schemas.microsoft.com/office/drawing/2014/main" xmlns="" val="2761823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sz="1600" dirty="0" err="1"/>
                        <a:t>Azure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Queue</a:t>
                      </a:r>
                      <a:endParaRPr lang="es-ES" sz="1600" dirty="0"/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15</a:t>
                      </a:r>
                    </a:p>
                  </a:txBody>
                  <a:tcPr marL="110235" marR="110235"/>
                </a:tc>
                <a:extLst>
                  <a:ext uri="{0D108BD9-81ED-4DB2-BD59-A6C34878D82A}">
                    <a16:rowId xmlns:a16="http://schemas.microsoft.com/office/drawing/2014/main" xmlns="" val="2554094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sz="1600" dirty="0" err="1"/>
                        <a:t>Service</a:t>
                      </a:r>
                      <a:r>
                        <a:rPr lang="es-ES" sz="1600" dirty="0"/>
                        <a:t> Bus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15</a:t>
                      </a:r>
                    </a:p>
                  </a:txBody>
                  <a:tcPr marL="110235" marR="110235"/>
                </a:tc>
                <a:extLst>
                  <a:ext uri="{0D108BD9-81ED-4DB2-BD59-A6C34878D82A}">
                    <a16:rowId xmlns:a16="http://schemas.microsoft.com/office/drawing/2014/main" xmlns="" val="1368826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ES" sz="1600" dirty="0"/>
                        <a:t>WCF/SOAP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 marL="110235" marR="1102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16</a:t>
                      </a:r>
                    </a:p>
                  </a:txBody>
                  <a:tcPr marL="110235" marR="110235"/>
                </a:tc>
                <a:extLst>
                  <a:ext uri="{0D108BD9-81ED-4DB2-BD59-A6C34878D82A}">
                    <a16:rowId xmlns:a16="http://schemas.microsoft.com/office/drawing/2014/main" xmlns="" val="2033652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40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Computing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7611143" cy="4572000"/>
          </a:xfrm>
        </p:spPr>
        <p:txBody>
          <a:bodyPr/>
          <a:lstStyle/>
          <a:p>
            <a:r>
              <a:rPr lang="en-US" dirty="0" smtClean="0"/>
              <a:t>Several autonomous nodes with their own local memory and processors</a:t>
            </a:r>
          </a:p>
          <a:p>
            <a:r>
              <a:rPr lang="en-US" dirty="0" smtClean="0"/>
              <a:t>The nodes communicate with each other by message passing</a:t>
            </a:r>
          </a:p>
          <a:p>
            <a:r>
              <a:rPr lang="en-US" dirty="0" smtClean="0"/>
              <a:t>The system has to tolerate failures in individual nodes</a:t>
            </a:r>
          </a:p>
          <a:p>
            <a:r>
              <a:rPr lang="en-US" dirty="0" smtClean="0"/>
              <a:t>The topology of the system is not known in advance and can change anytime</a:t>
            </a:r>
          </a:p>
          <a:p>
            <a:r>
              <a:rPr lang="en-US" dirty="0" smtClean="0"/>
              <a:t>Each node has only a limited and incomplete view of the system</a:t>
            </a:r>
            <a:endParaRPr lang="es-ES" dirty="0"/>
          </a:p>
        </p:txBody>
      </p:sp>
      <p:pic>
        <p:nvPicPr>
          <p:cNvPr id="3074" name="Picture 2" descr="https://upload.wikimedia.org/wikipedia/commons/thumb/c/c6/Distributed-parallel.svg/300px-Distributed-parallel.sv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57"/>
          <a:stretch/>
        </p:blipFill>
        <p:spPr bwMode="auto">
          <a:xfrm>
            <a:off x="8830343" y="2117556"/>
            <a:ext cx="2857500" cy="310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9217782" y="170848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Distributed system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9384494" y="5329989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Parallel system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516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Computing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Fallacies</a:t>
            </a:r>
          </a:p>
          <a:p>
            <a:r>
              <a:rPr lang="en-US" dirty="0" smtClean="0"/>
              <a:t>The network is </a:t>
            </a:r>
            <a:r>
              <a:rPr lang="en-US" b="1" dirty="0" smtClean="0"/>
              <a:t>reliable</a:t>
            </a:r>
          </a:p>
          <a:p>
            <a:r>
              <a:rPr lang="en-US" b="1" dirty="0" smtClean="0"/>
              <a:t>Latency</a:t>
            </a:r>
            <a:r>
              <a:rPr lang="en-US" dirty="0" smtClean="0"/>
              <a:t> is zero</a:t>
            </a:r>
          </a:p>
          <a:p>
            <a:r>
              <a:rPr lang="en-US" b="1" dirty="0" smtClean="0"/>
              <a:t>Bandwidth</a:t>
            </a:r>
            <a:r>
              <a:rPr lang="en-US" dirty="0" smtClean="0"/>
              <a:t> is infinite</a:t>
            </a:r>
          </a:p>
          <a:p>
            <a:r>
              <a:rPr lang="en-US" dirty="0" smtClean="0"/>
              <a:t>The network is </a:t>
            </a:r>
            <a:r>
              <a:rPr lang="en-US" b="1" dirty="0" smtClean="0"/>
              <a:t>secure</a:t>
            </a:r>
          </a:p>
          <a:p>
            <a:r>
              <a:rPr lang="en-US" b="1" dirty="0" smtClean="0"/>
              <a:t>Topology</a:t>
            </a:r>
            <a:r>
              <a:rPr lang="en-US" dirty="0" smtClean="0"/>
              <a:t> doesn’t change</a:t>
            </a:r>
          </a:p>
          <a:p>
            <a:r>
              <a:rPr lang="en-US" dirty="0" smtClean="0"/>
              <a:t>There is </a:t>
            </a:r>
            <a:r>
              <a:rPr lang="en-US" b="1" dirty="0" smtClean="0"/>
              <a:t>one administrator</a:t>
            </a:r>
          </a:p>
          <a:p>
            <a:r>
              <a:rPr lang="en-US" b="1" dirty="0" smtClean="0"/>
              <a:t>Transport cost</a:t>
            </a:r>
            <a:r>
              <a:rPr lang="en-US" dirty="0" smtClean="0"/>
              <a:t> is zero</a:t>
            </a:r>
            <a:endParaRPr lang="en-US" dirty="0"/>
          </a:p>
          <a:p>
            <a:r>
              <a:rPr lang="en-US" dirty="0" smtClean="0"/>
              <a:t>The network is </a:t>
            </a:r>
            <a:r>
              <a:rPr lang="en-US" b="1" dirty="0" smtClean="0"/>
              <a:t>homogeneous</a:t>
            </a:r>
          </a:p>
          <a:p>
            <a:pPr marL="0" indent="0">
              <a:buNone/>
            </a:pPr>
            <a:r>
              <a:rPr lang="es-ES" sz="2000" dirty="0"/>
              <a:t>https://pages.cs.wisc.edu/~zuyu/files/fallacies.pdf</a:t>
            </a:r>
          </a:p>
        </p:txBody>
      </p:sp>
      <p:pic>
        <p:nvPicPr>
          <p:cNvPr id="7170" name="Picture 2" descr="https://i.ytimg.com/vi/NiBka2FIfzQ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759" y="1511687"/>
            <a:ext cx="5868348" cy="330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1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Computing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Architectures</a:t>
            </a:r>
          </a:p>
          <a:p>
            <a:r>
              <a:rPr lang="en-US" dirty="0" smtClean="0"/>
              <a:t>Client-Server</a:t>
            </a:r>
          </a:p>
          <a:p>
            <a:r>
              <a:rPr lang="en-US" dirty="0" smtClean="0"/>
              <a:t>Multi-tier</a:t>
            </a:r>
          </a:p>
          <a:p>
            <a:r>
              <a:rPr lang="en-US" dirty="0" smtClean="0"/>
              <a:t>Peer-to-peer</a:t>
            </a:r>
          </a:p>
          <a:p>
            <a:pPr marL="0" indent="0">
              <a:buNone/>
            </a:pPr>
            <a:r>
              <a:rPr lang="en-US" b="1" dirty="0"/>
              <a:t>Communication mode</a:t>
            </a:r>
          </a:p>
          <a:p>
            <a:r>
              <a:rPr lang="en-US" dirty="0"/>
              <a:t>Synchronous</a:t>
            </a:r>
          </a:p>
          <a:p>
            <a:r>
              <a:rPr lang="en-US" dirty="0"/>
              <a:t>Asynchronous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098" name="Picture 2" descr="Cc949110.EntIntegDistribComp01(en-us,MSDN.10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586" y="1411789"/>
            <a:ext cx="4762500" cy="478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85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Computing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Challenges</a:t>
            </a:r>
          </a:p>
          <a:p>
            <a:r>
              <a:rPr lang="en-US" dirty="0" smtClean="0"/>
              <a:t>Identity and Access Management</a:t>
            </a:r>
          </a:p>
          <a:p>
            <a:r>
              <a:rPr lang="en-US" dirty="0" smtClean="0"/>
              <a:t>Load Balancing and Concurrency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Governance and Monitoring</a:t>
            </a:r>
          </a:p>
          <a:p>
            <a:r>
              <a:rPr lang="en-US" dirty="0" smtClean="0"/>
              <a:t>Message Exchange Models</a:t>
            </a:r>
          </a:p>
          <a:p>
            <a:r>
              <a:rPr lang="en-US" dirty="0" smtClean="0"/>
              <a:t>Mobile Devices</a:t>
            </a:r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179094" y="6252228"/>
            <a:ext cx="5874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https://msdn.microsoft.com/en-us/library/cc949110.aspx</a:t>
            </a:r>
          </a:p>
        </p:txBody>
      </p:sp>
      <p:pic>
        <p:nvPicPr>
          <p:cNvPr id="5122" name="Picture 2" descr="Cc949110.EntIntegDistribComp06(en-us,MSDN.10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3"/>
          <a:stretch/>
        </p:blipFill>
        <p:spPr bwMode="auto">
          <a:xfrm>
            <a:off x="5894638" y="2907632"/>
            <a:ext cx="58388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Oriented </a:t>
            </a:r>
            <a:r>
              <a:rPr lang="en-US" dirty="0"/>
              <a:t>Architecture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Messages</a:t>
            </a:r>
            <a:r>
              <a:rPr lang="en-US" dirty="0" smtClean="0"/>
              <a:t>: Unit of data exchange</a:t>
            </a:r>
          </a:p>
          <a:p>
            <a:r>
              <a:rPr lang="en-US" b="1" dirty="0" smtClean="0"/>
              <a:t>Queues</a:t>
            </a:r>
            <a:r>
              <a:rPr lang="en-US" dirty="0" smtClean="0"/>
              <a:t>: </a:t>
            </a:r>
            <a:r>
              <a:rPr lang="en-US" u="sng" dirty="0" smtClean="0"/>
              <a:t>Asynchronous</a:t>
            </a:r>
            <a:r>
              <a:rPr lang="en-US" dirty="0" smtClean="0"/>
              <a:t> transport mean for a consumer</a:t>
            </a:r>
          </a:p>
          <a:p>
            <a:r>
              <a:rPr lang="en-US" b="1" dirty="0" smtClean="0"/>
              <a:t>Routing</a:t>
            </a:r>
            <a:r>
              <a:rPr lang="en-US" dirty="0" smtClean="0"/>
              <a:t>: Location transparency of consumers and producers</a:t>
            </a:r>
          </a:p>
          <a:p>
            <a:r>
              <a:rPr lang="en-US" b="1" dirty="0" smtClean="0"/>
              <a:t>Services</a:t>
            </a:r>
            <a:r>
              <a:rPr lang="en-US" dirty="0" smtClean="0"/>
              <a:t>: Produce and consume messages</a:t>
            </a:r>
          </a:p>
          <a:p>
            <a:r>
              <a:rPr lang="en-US" b="1" dirty="0"/>
              <a:t>Integration</a:t>
            </a:r>
            <a:r>
              <a:rPr lang="en-US" dirty="0"/>
              <a:t>: Allows transforming messages for </a:t>
            </a:r>
            <a:r>
              <a:rPr lang="en-US" dirty="0" smtClean="0"/>
              <a:t>decoupling</a:t>
            </a:r>
            <a:endParaRPr lang="en-US" dirty="0"/>
          </a:p>
        </p:txBody>
      </p:sp>
      <p:pic>
        <p:nvPicPr>
          <p:cNvPr id="6146" name="Picture 2" descr="https://cloudcasts.blob.core.windows.net/bookimages/ServiceBusOverview_files/image0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585" y="4222833"/>
            <a:ext cx="593407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31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Oriented </a:t>
            </a:r>
            <a:r>
              <a:rPr lang="en-US" dirty="0"/>
              <a:t>Architecture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Examples of messages</a:t>
            </a:r>
          </a:p>
          <a:p>
            <a:r>
              <a:rPr lang="en-US" dirty="0"/>
              <a:t>A </a:t>
            </a:r>
            <a:r>
              <a:rPr lang="en-US" dirty="0" smtClean="0"/>
              <a:t>message is any relatively short data unit which conveys some information for the system producing/consuming it</a:t>
            </a:r>
            <a:endParaRPr lang="en-US" dirty="0"/>
          </a:p>
          <a:p>
            <a:pPr lvl="1"/>
            <a:r>
              <a:rPr lang="en-US" b="1" dirty="0" smtClean="0"/>
              <a:t>1</a:t>
            </a:r>
          </a:p>
          <a:p>
            <a:pPr lvl="1"/>
            <a:r>
              <a:rPr lang="en-US" b="1" dirty="0" smtClean="0"/>
              <a:t>“Hello”</a:t>
            </a:r>
          </a:p>
          <a:p>
            <a:pPr lvl="1"/>
            <a:r>
              <a:rPr lang="en-US" b="1" dirty="0" smtClean="0"/>
              <a:t>&lt;</a:t>
            </a:r>
            <a:r>
              <a:rPr lang="en-US" b="1" dirty="0" err="1" smtClean="0"/>
              <a:t>LogError</a:t>
            </a:r>
            <a:r>
              <a:rPr lang="en-US" b="1" dirty="0" smtClean="0"/>
              <a:t>&gt;Error on remote system&lt;/</a:t>
            </a:r>
            <a:r>
              <a:rPr lang="en-US" b="1" dirty="0" err="1" smtClean="0"/>
              <a:t>LogError</a:t>
            </a:r>
            <a:r>
              <a:rPr lang="en-US" b="1" dirty="0" smtClean="0"/>
              <a:t>&gt;</a:t>
            </a:r>
          </a:p>
          <a:p>
            <a:pPr lvl="1"/>
            <a:r>
              <a:rPr lang="en-US" b="1" dirty="0" smtClean="0"/>
              <a:t>{ command: “create-order”, zone: “East Building”, date: …}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31303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Oriented Architecture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Message queues</a:t>
            </a:r>
          </a:p>
          <a:p>
            <a:pPr marL="0" indent="0">
              <a:buNone/>
            </a:pPr>
            <a:r>
              <a:rPr lang="en-US" dirty="0"/>
              <a:t>A queue is a line of things waiting to be handled - in sequential order starting at the beginning of the line. A message queue is a queue of messages sent between applications. It includes a sequence of work objects that are waiting to be processed.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83" y="3816517"/>
            <a:ext cx="59340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36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188</TotalTime>
  <Words>559</Words>
  <Application>Microsoft Office PowerPoint</Application>
  <PresentationFormat>Personalizado</PresentationFormat>
  <Paragraphs>186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Equidad</vt:lpstr>
      <vt:lpstr>Distributed Architecture</vt:lpstr>
      <vt:lpstr>CAP Theorem</vt:lpstr>
      <vt:lpstr>Distributed Computing</vt:lpstr>
      <vt:lpstr>Distributed Computing</vt:lpstr>
      <vt:lpstr>Distributed Computing</vt:lpstr>
      <vt:lpstr>Distributed Computing</vt:lpstr>
      <vt:lpstr>Message Oriented Architecture</vt:lpstr>
      <vt:lpstr>Message Oriented Architecture</vt:lpstr>
      <vt:lpstr>Message Oriented Architecture</vt:lpstr>
      <vt:lpstr>Message Oriented Architecture</vt:lpstr>
      <vt:lpstr>Data Persistence</vt:lpstr>
      <vt:lpstr>Data Persistence</vt:lpstr>
      <vt:lpstr>Domain Driven Design</vt:lpstr>
      <vt:lpstr>CQRS</vt:lpstr>
      <vt:lpstr>Functional Programming</vt:lpstr>
      <vt:lpstr>Actors Model</vt:lpstr>
      <vt:lpstr>Data Visualization</vt:lpstr>
      <vt:lpstr>HTTP and REST</vt:lpstr>
      <vt:lpstr>Azure IaaS and PaaS</vt:lpstr>
      <vt:lpstr>GIT and Source Control</vt:lpstr>
      <vt:lpstr>Distributed Application Architecture</vt:lpstr>
      <vt:lpstr>Server-Side Message-Oriented Architecture</vt:lpstr>
      <vt:lpstr>Communication Interface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Architecture</dc:title>
  <dc:creator>Iskander Sierra Zaldivar</dc:creator>
  <cp:lastModifiedBy>isierra</cp:lastModifiedBy>
  <cp:revision>34</cp:revision>
  <dcterms:created xsi:type="dcterms:W3CDTF">2016-05-23T20:51:05Z</dcterms:created>
  <dcterms:modified xsi:type="dcterms:W3CDTF">2016-06-01T06:30:12Z</dcterms:modified>
</cp:coreProperties>
</file>