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369" r:id="rId4"/>
    <p:sldId id="370" r:id="rId5"/>
    <p:sldId id="368" r:id="rId6"/>
    <p:sldId id="378" r:id="rId7"/>
    <p:sldId id="371" r:id="rId8"/>
    <p:sldId id="373" r:id="rId9"/>
    <p:sldId id="374" r:id="rId10"/>
    <p:sldId id="375" r:id="rId11"/>
    <p:sldId id="376" r:id="rId12"/>
    <p:sldId id="377" r:id="rId13"/>
    <p:sldId id="381" r:id="rId14"/>
    <p:sldId id="379" r:id="rId15"/>
    <p:sldId id="380" r:id="rId16"/>
    <p:sldId id="382" r:id="rId17"/>
    <p:sldId id="383" r:id="rId18"/>
    <p:sldId id="3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80836" autoAdjust="0"/>
  </p:normalViewPr>
  <p:slideViewPr>
    <p:cSldViewPr>
      <p:cViewPr varScale="1">
        <p:scale>
          <a:sx n="89" d="100"/>
          <a:sy n="89" d="100"/>
        </p:scale>
        <p:origin x="3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Create instance of  model</a:t>
            </a:r>
          </a:p>
          <a:p>
            <a:pPr lvl="1"/>
            <a:r>
              <a:rPr lang="en-US" dirty="0"/>
              <a:t>Fit the model</a:t>
            </a:r>
          </a:p>
          <a:p>
            <a:pPr lvl="1"/>
            <a:r>
              <a:rPr lang="en-US" dirty="0"/>
              <a:t>Predict + assess model fit (in this case, take coefficients)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0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9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63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solidFill>
                  <a:srgbClr val="81898F"/>
                </a:solidFill>
                <a:latin typeface="Calibri" panose="020F0502020204030204" pitchFamily="34" charset="0"/>
              </a:rPr>
              <a:t>Using Julia can lead to substantial speed increases in certain processes (typically from 2x to 20x).</a:t>
            </a:r>
            <a:endParaRPr lang="en-US" sz="1800" b="0" i="0" u="none" strike="noStrike" baseline="0" dirty="0">
              <a:solidFill>
                <a:srgbClr val="81898F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solidFill>
                  <a:srgbClr val="81898F"/>
                </a:solidFill>
                <a:latin typeface="Calibri" panose="020F0502020204030204" pitchFamily="34" charset="0"/>
              </a:rPr>
              <a:t>There should also be a reduction in memory use, but more moderate. </a:t>
            </a:r>
            <a:endParaRPr lang="en-US" sz="1800" b="0" i="0" u="none" strike="noStrike" baseline="0" dirty="0">
              <a:solidFill>
                <a:srgbClr val="81898F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50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5016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3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"Python is the second-best language for everything" Dan Callahan at </a:t>
            </a:r>
            <a:r>
              <a:rPr lang="en-US" dirty="0" err="1"/>
              <a:t>PyCon</a:t>
            </a:r>
            <a:r>
              <a:rPr lang="en-US" dirty="0"/>
              <a:t> 2018</a:t>
            </a:r>
          </a:p>
          <a:p>
            <a:endParaRPr lang="en-US" dirty="0"/>
          </a:p>
          <a:p>
            <a:r>
              <a:rPr lang="en-US" sz="1200" dirty="0"/>
              <a:t>Personal: feels more like a mature programming language than R. E.g. logging and excellent packages such as </a:t>
            </a:r>
            <a:r>
              <a:rPr lang="en-US" sz="1200" dirty="0" err="1"/>
              <a:t>SQLAlchemy</a:t>
            </a:r>
            <a:r>
              <a:rPr lang="en-US" sz="1200" dirty="0"/>
              <a:t> or Flask.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6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4.23%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Julia 1.15%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4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can feel 'clunky' to work with data at times: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indexes for Pandas,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certain libraries deal with missing values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it deals with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data processing that Pedro has performed (just in case I can’t use my machine there)</a:t>
            </a:r>
          </a:p>
          <a:p>
            <a:endParaRPr lang="en-US" dirty="0"/>
          </a:p>
          <a:p>
            <a:r>
              <a:rPr lang="en-US" dirty="0"/>
              <a:t>Remark similarity to R</a:t>
            </a:r>
          </a:p>
        </p:txBody>
      </p:sp>
    </p:spTree>
    <p:extLst>
      <p:ext uri="{BB962C8B-B14F-4D97-AF65-F5344CB8AC3E}">
        <p14:creationId xmlns:p14="http://schemas.microsoft.com/office/powerpoint/2010/main" val="3669085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data processing that Pedro has performed (just in case I can’t use my machine there)</a:t>
            </a:r>
          </a:p>
        </p:txBody>
      </p:sp>
    </p:spTree>
    <p:extLst>
      <p:ext uri="{BB962C8B-B14F-4D97-AF65-F5344CB8AC3E}">
        <p14:creationId xmlns:p14="http://schemas.microsoft.com/office/powerpoint/2010/main" val="308989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0"/>
            <a:ext cx="7772400" cy="838200"/>
          </a:xfrm>
        </p:spPr>
        <p:txBody>
          <a:bodyPr anchor="t"/>
          <a:lstStyle>
            <a:lvl1pPr algn="ctr">
              <a:defRPr sz="4000" b="0" cap="none" baseline="0">
                <a:solidFill>
                  <a:schemeClr val="bg1"/>
                </a:solidFill>
                <a:latin typeface="Gotham 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181600"/>
            <a:ext cx="7772400" cy="990600"/>
          </a:xfrm>
        </p:spPr>
        <p:txBody>
          <a:bodyPr anchor="b"/>
          <a:lstStyle>
            <a:lvl1pPr marL="0" indent="0" algn="ctr">
              <a:buNone/>
              <a:defRPr sz="2000" b="0" i="0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Purpose of Presentation</a:t>
            </a:r>
          </a:p>
        </p:txBody>
      </p:sp>
      <p:pic>
        <p:nvPicPr>
          <p:cNvPr id="17" name="Picture 16" descr="logo20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19400" y="381000"/>
            <a:ext cx="3301865" cy="40790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066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35_identity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43200" y="228600"/>
            <a:ext cx="3547872" cy="4434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495800"/>
            <a:ext cx="7772400" cy="838200"/>
          </a:xfrm>
        </p:spPr>
        <p:txBody>
          <a:bodyPr anchor="t"/>
          <a:lstStyle>
            <a:lvl1pPr algn="ctr">
              <a:defRPr sz="4000" b="0" cap="none" baseline="0">
                <a:solidFill>
                  <a:schemeClr val="tx2"/>
                </a:solidFill>
                <a:latin typeface="Gotham 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181600"/>
            <a:ext cx="7772400" cy="990600"/>
          </a:xfrm>
        </p:spPr>
        <p:txBody>
          <a:bodyPr anchor="b"/>
          <a:lstStyle>
            <a:lvl1pPr marL="0" indent="0" algn="ctr">
              <a:buNone/>
              <a:defRPr sz="2000" b="0" i="0" baseline="0">
                <a:solidFill>
                  <a:schemeClr val="accent5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Purpose of Presentation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495800"/>
            <a:ext cx="7772400" cy="838200"/>
          </a:xfrm>
        </p:spPr>
        <p:txBody>
          <a:bodyPr anchor="t"/>
          <a:lstStyle>
            <a:lvl1pPr algn="ctr">
              <a:defRPr sz="4000" b="0" cap="none" baseline="0">
                <a:solidFill>
                  <a:schemeClr val="tx2"/>
                </a:solidFill>
                <a:latin typeface="Gotham 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181600"/>
            <a:ext cx="7772400" cy="990600"/>
          </a:xfrm>
        </p:spPr>
        <p:txBody>
          <a:bodyPr anchor="b"/>
          <a:lstStyle>
            <a:lvl1pPr marL="0" indent="0" algn="ctr">
              <a:buNone/>
              <a:defRPr sz="2000" b="0" i="0" baseline="0">
                <a:solidFill>
                  <a:schemeClr val="accent5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Purpose of Presentation</a:t>
            </a:r>
          </a:p>
        </p:txBody>
      </p:sp>
      <p:pic>
        <p:nvPicPr>
          <p:cNvPr id="6" name="Picture 5" descr="235_identity_negative_cmyk_vertic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0400" y="762000"/>
            <a:ext cx="2484425" cy="3482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lislogo_web_1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67600" y="5381625"/>
            <a:ext cx="1476375" cy="1476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62" r:id="rId3"/>
    <p:sldLayoutId id="2147483650" r:id="rId4"/>
    <p:sldLayoutId id="2147483663" r:id="rId5"/>
    <p:sldLayoutId id="2147483652" r:id="rId6"/>
    <p:sldLayoutId id="2147483654" r:id="rId7"/>
    <p:sldLayoutId id="2147483661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Gotham Bold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5"/>
          </a:solidFill>
          <a:latin typeface="Gotham Book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1" kern="1200" baseline="0">
          <a:solidFill>
            <a:schemeClr val="accent5"/>
          </a:solidFill>
          <a:latin typeface="PMn Caecilia 56 Italic Oldstyle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5"/>
          </a:solidFill>
          <a:latin typeface="Gotham Book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5"/>
          </a:solidFill>
          <a:latin typeface="Gotham Book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5"/>
          </a:solidFill>
          <a:latin typeface="Gotham Book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2_lasso.py&#8217;%20in%20github.com/JosepER/gdansk_workshop/tree/main/python_julia/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ER/ntts2023_julia_for_official_statist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and Julia for Inequality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Josep Espasa Reig</a:t>
            </a:r>
          </a:p>
          <a:p>
            <a:r>
              <a:rPr lang="en-US" dirty="0"/>
              <a:t>Data Scientist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BA50-4FAC-EF1C-9E7C-894F05AC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36A-6818-5367-EC80-F3A98A4E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in external packages, like ‘</a:t>
            </a:r>
            <a:r>
              <a:rPr lang="en-US" dirty="0" err="1"/>
              <a:t>sklearn</a:t>
            </a:r>
            <a:r>
              <a:rPr lang="en-US" dirty="0"/>
              <a:t>’</a:t>
            </a:r>
          </a:p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Create instance of  model</a:t>
            </a:r>
          </a:p>
          <a:p>
            <a:pPr lvl="1"/>
            <a:r>
              <a:rPr lang="en-US" dirty="0"/>
              <a:t>Fit the model</a:t>
            </a:r>
          </a:p>
          <a:p>
            <a:pPr lvl="1"/>
            <a:r>
              <a:rPr lang="en-US" dirty="0"/>
              <a:t>Predict + assess model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BA50-4FAC-EF1C-9E7C-894F05AC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Using Python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36A-6818-5367-EC80-F3A98A4E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456237"/>
            <a:ext cx="6781800" cy="1127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E.g. from </a:t>
            </a:r>
            <a:r>
              <a:rPr lang="en-US" dirty="0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02_lasso.py’ in github.com/</a:t>
            </a:r>
            <a:r>
              <a:rPr lang="en-US" dirty="0" err="1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JosepER</a:t>
            </a:r>
            <a:r>
              <a:rPr lang="en-US" dirty="0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gdansk_workshop</a:t>
            </a:r>
            <a:r>
              <a:rPr lang="en-US" dirty="0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/tree/main/</a:t>
            </a:r>
            <a:r>
              <a:rPr lang="en-US" dirty="0" err="1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python_julia</a:t>
            </a:r>
            <a:r>
              <a:rPr lang="en-US" dirty="0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3402894-D798-5FD2-0A18-8C23497A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4" y="1143000"/>
            <a:ext cx="89170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78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F4-44F2-5FD9-0C50-61F98F7A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CF24-A27C-BFE2-BB75-4126A7270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382000" cy="51657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have a previous presentation comparing R and Julia for Official Statistics (</a:t>
            </a:r>
            <a:r>
              <a:rPr lang="en-US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An open-source, dynamically typed language (like R and Python) </a:t>
            </a:r>
          </a:p>
          <a:p>
            <a:r>
              <a:rPr lang="en-US" dirty="0"/>
              <a:t>Uses Just in time (JIT) Compilation </a:t>
            </a:r>
          </a:p>
          <a:p>
            <a:r>
              <a:rPr lang="en-US" dirty="0"/>
              <a:t>Syntactically similar languages </a:t>
            </a:r>
          </a:p>
          <a:p>
            <a:r>
              <a:rPr lang="en-US" dirty="0"/>
              <a:t>Julia feels more modern, easier to read and cleaner (personal opinion) </a:t>
            </a:r>
          </a:p>
          <a:p>
            <a:r>
              <a:rPr lang="en-US" dirty="0"/>
              <a:t>R and Python have packages to run Julia code (and vice versa) 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the package ecosystem does not have the same maturity than the R and Python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6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F4-44F2-5FD9-0C50-61F98F7A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CF24-A27C-BFE2-BB75-4126A7270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382000" cy="5165724"/>
          </a:xfrm>
        </p:spPr>
        <p:txBody>
          <a:bodyPr>
            <a:normAutofit/>
          </a:bodyPr>
          <a:lstStyle/>
          <a:p>
            <a:r>
              <a:rPr lang="en-US" dirty="0"/>
              <a:t>Cons: </a:t>
            </a:r>
          </a:p>
          <a:p>
            <a:pPr lvl="1"/>
            <a:r>
              <a:rPr lang="en-US" dirty="0"/>
              <a:t>The package ecosystem does not have the same maturity than the R and Python ones</a:t>
            </a:r>
          </a:p>
          <a:p>
            <a:pPr lvl="1"/>
            <a:r>
              <a:rPr lang="en-US" dirty="0"/>
              <a:t>Python also has ways of accelerating its code: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Numba</a:t>
            </a:r>
            <a:r>
              <a:rPr lang="en-US" dirty="0"/>
              <a:t>, </a:t>
            </a:r>
            <a:r>
              <a:rPr lang="en-US" dirty="0" err="1"/>
              <a:t>Nuitka</a:t>
            </a:r>
            <a:r>
              <a:rPr lang="en-US" dirty="0"/>
              <a:t> and (in the future) Mojo.</a:t>
            </a:r>
          </a:p>
          <a:p>
            <a:pPr lvl="1"/>
            <a:r>
              <a:rPr lang="en-US" dirty="0"/>
              <a:t>AI code generators are currently </a:t>
            </a:r>
            <a:r>
              <a:rPr lang="en-US" u="sng" dirty="0"/>
              <a:t>awful</a:t>
            </a:r>
            <a:r>
              <a:rPr lang="en-US" dirty="0"/>
              <a:t> at Julia.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9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BD8B-8351-5827-4F70-805B6FB5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Syntactically similar languages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172A9-0723-8A5D-058A-44C7E2C6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7028"/>
            <a:ext cx="9144000" cy="36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6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B6B-7A04-4D09-CBA0-78B671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is fast!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A8012-ADCD-6670-0CF4-2C60C742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62" y="1149957"/>
            <a:ext cx="6145876" cy="57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F227-CA6A-D144-E364-40422EF5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Julia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1C391-BC82-49D9-E7DB-C3013B25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" y="1280812"/>
            <a:ext cx="9015854" cy="4434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12743-370F-44C9-379C-DBCE0FB1CFFB}"/>
              </a:ext>
            </a:extLst>
          </p:cNvPr>
          <p:cNvSpPr txBox="1"/>
          <p:nvPr/>
        </p:nvSpPr>
        <p:spPr>
          <a:xfrm>
            <a:off x="228600" y="5943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script can be found in link</a:t>
            </a:r>
          </a:p>
        </p:txBody>
      </p:sp>
    </p:spTree>
    <p:extLst>
      <p:ext uri="{BB962C8B-B14F-4D97-AF65-F5344CB8AC3E}">
        <p14:creationId xmlns:p14="http://schemas.microsoft.com/office/powerpoint/2010/main" val="165846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28A1-1E8E-BD0E-63E7-DBF62292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56AE-F82C-46F9-3062-26294637D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My personal algorithm:</a:t>
            </a:r>
          </a:p>
          <a:p>
            <a:pPr lvl="1"/>
            <a:r>
              <a:rPr lang="en-US" dirty="0"/>
              <a:t>R for scripting and explorations </a:t>
            </a:r>
            <a:r>
              <a:rPr lang="en-US"/>
              <a:t>of data.</a:t>
            </a:r>
            <a:endParaRPr lang="en-US" dirty="0"/>
          </a:p>
          <a:p>
            <a:pPr lvl="1"/>
            <a:r>
              <a:rPr lang="en-US" dirty="0"/>
              <a:t>Python for building robust applications.</a:t>
            </a:r>
          </a:p>
          <a:p>
            <a:pPr lvl="1"/>
            <a:r>
              <a:rPr lang="en-US" dirty="0"/>
              <a:t>Julia only if I need to increase the speed of a process.</a:t>
            </a:r>
          </a:p>
        </p:txBody>
      </p:sp>
    </p:spTree>
    <p:extLst>
      <p:ext uri="{BB962C8B-B14F-4D97-AF65-F5344CB8AC3E}">
        <p14:creationId xmlns:p14="http://schemas.microsoft.com/office/powerpoint/2010/main" val="206182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br>
              <a:rPr lang="en-US" dirty="0"/>
            </a:br>
            <a:r>
              <a:rPr lang="en-US" dirty="0"/>
              <a:t>Questions are welcome 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36638"/>
          </a:xfrm>
          <a:ln>
            <a:noFill/>
          </a:ln>
        </p:spPr>
        <p:txBody>
          <a:bodyPr anchor="t" anchorCtr="0"/>
          <a:lstStyle/>
          <a:p>
            <a:r>
              <a:rPr lang="en-US" dirty="0"/>
              <a:t>Try to answer the following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886200"/>
          </a:xfrm>
        </p:spPr>
        <p:txBody>
          <a:bodyPr>
            <a:normAutofit/>
          </a:bodyPr>
          <a:lstStyle/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sz="3600" b="1" dirty="0">
                <a:solidFill>
                  <a:schemeClr val="accent5"/>
                </a:solidFill>
                <a:latin typeface="Gotham Bold"/>
              </a:rPr>
              <a:t>Should I use R, Python or Julia for the analysis of income and wealth distributions?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sz="2400" dirty="0">
                <a:latin typeface="Gotham Bold"/>
              </a:rPr>
              <a:t>Presentation and code in GitHub repo:</a:t>
            </a:r>
          </a:p>
          <a:p>
            <a:pPr marL="400050" lvl="1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r>
              <a:rPr lang="en-US" sz="2000" dirty="0">
                <a:latin typeface="Gotham Bold"/>
              </a:rPr>
              <a:t>github.com/</a:t>
            </a:r>
            <a:r>
              <a:rPr lang="en-US" sz="2000" dirty="0" err="1">
                <a:latin typeface="Gotham Bold"/>
              </a:rPr>
              <a:t>JosepER</a:t>
            </a:r>
            <a:r>
              <a:rPr lang="en-US" sz="2000" dirty="0">
                <a:latin typeface="Gotham Bold"/>
              </a:rPr>
              <a:t>/</a:t>
            </a:r>
            <a:r>
              <a:rPr lang="en-US" sz="2000" dirty="0" err="1">
                <a:latin typeface="Gotham Bold"/>
              </a:rPr>
              <a:t>gdansk_workshop</a:t>
            </a:r>
            <a:endParaRPr lang="en-US" sz="2000" dirty="0"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endParaRPr lang="en-US" sz="2400" dirty="0">
              <a:latin typeface="Gotham Bold"/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015A10-7CBC-426C-7283-41BD6CF00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2" y="4686300"/>
            <a:ext cx="1600201" cy="16002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36638"/>
          </a:xfrm>
          <a:ln>
            <a:noFill/>
          </a:ln>
        </p:spPr>
        <p:txBody>
          <a:bodyPr anchor="t" anchorCtr="0"/>
          <a:lstStyle/>
          <a:p>
            <a:r>
              <a:rPr lang="en-US" dirty="0"/>
              <a:t>Briefly present…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267199"/>
          </a:xfrm>
        </p:spPr>
        <p:txBody>
          <a:bodyPr>
            <a:normAutofit/>
          </a:bodyPr>
          <a:lstStyle/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I use Python, R and Julia myself. I choose one or another depending on the characteristics of the task.</a:t>
            </a:r>
            <a:endParaRPr lang="en-US" dirty="0"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Pedro has shown how to use R. I’ll therefore focus on Python and Julia.</a:t>
            </a:r>
          </a:p>
        </p:txBody>
      </p:sp>
    </p:spTree>
    <p:extLst>
      <p:ext uri="{BB962C8B-B14F-4D97-AF65-F5344CB8AC3E}">
        <p14:creationId xmlns:p14="http://schemas.microsoft.com/office/powerpoint/2010/main" val="4114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36638"/>
          </a:xfrm>
          <a:ln>
            <a:noFill/>
          </a:ln>
        </p:spPr>
        <p:txBody>
          <a:bodyPr anchor="t" anchorCtr="0"/>
          <a:lstStyle/>
          <a:p>
            <a:r>
              <a:rPr lang="en-US" dirty="0"/>
              <a:t>Briefly present…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886200"/>
          </a:xfrm>
        </p:spPr>
        <p:txBody>
          <a:bodyPr>
            <a:normAutofit lnSpcReduction="10000"/>
          </a:bodyPr>
          <a:lstStyle/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1- Why (not) Python?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2- Using Python to read and process data for inequality estimates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3- Using Python for ML (examples)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4- Why (not) Julia?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5- Using Julia to read and process data for inequality estimates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endParaRPr lang="en-US" sz="2400" dirty="0">
              <a:latin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49100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56D-A7DE-C1FD-BA1E-D40D129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2F5C-518F-4034-910F-D1C5D637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Why using Python</a:t>
            </a:r>
          </a:p>
          <a:p>
            <a:r>
              <a:rPr lang="en-US" sz="2800" dirty="0"/>
              <a:t>"Python is the second-best language for everything" Dan Callahan at </a:t>
            </a:r>
            <a:r>
              <a:rPr lang="en-US" sz="2800" dirty="0" err="1"/>
              <a:t>PyCon</a:t>
            </a:r>
            <a:r>
              <a:rPr lang="en-US" sz="2800" dirty="0"/>
              <a:t> 2018</a:t>
            </a:r>
          </a:p>
          <a:p>
            <a:r>
              <a:rPr lang="en-US" sz="2800" dirty="0"/>
              <a:t>Wide popularity. Massive community (and growing). Almost dominant in certain areas such as (ML).</a:t>
            </a:r>
          </a:p>
          <a:p>
            <a:r>
              <a:rPr lang="en-US" sz="2800" dirty="0"/>
              <a:t>Great support by AI code generators.</a:t>
            </a:r>
          </a:p>
          <a:p>
            <a:r>
              <a:rPr lang="en-US" sz="2800" dirty="0"/>
              <a:t>Slow but flexible (like R). Many packages are interfaces to faster (lower-level) programming languages (like C++ or Rust).</a:t>
            </a:r>
          </a:p>
          <a:p>
            <a:r>
              <a:rPr lang="en-US" sz="2800" dirty="0"/>
              <a:t>Personal: feels more like a mature programming language than R.</a:t>
            </a:r>
          </a:p>
        </p:txBody>
      </p:sp>
    </p:spTree>
    <p:extLst>
      <p:ext uri="{BB962C8B-B14F-4D97-AF65-F5344CB8AC3E}">
        <p14:creationId xmlns:p14="http://schemas.microsoft.com/office/powerpoint/2010/main" val="428285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56D-A7DE-C1FD-BA1E-D40D129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Stack Overflow 2023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C244E-29B8-5633-AD9F-E19BB6DC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B98F080-E2A4-CF31-68E1-822DC604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8" y="1143000"/>
            <a:ext cx="8900612" cy="55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0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2FFE-40B1-04E0-B410-76B99B2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464C-1438-5EF6-2881-148419E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NOT using Python</a:t>
            </a:r>
          </a:p>
          <a:p>
            <a:r>
              <a:rPr lang="en-US" dirty="0"/>
              <a:t>Unlike R, it did not start with data and statistics in mind.</a:t>
            </a:r>
          </a:p>
          <a:p>
            <a:r>
              <a:rPr lang="en-US" dirty="0"/>
              <a:t>It can feel 'clunky' to work with data at times (e.g. indexes for Pandas, or how certain libraries deal with missing values)</a:t>
            </a:r>
          </a:p>
          <a:p>
            <a:r>
              <a:rPr lang="en-US" dirty="0"/>
              <a:t>R has some excellent libraries such as '</a:t>
            </a:r>
            <a:r>
              <a:rPr lang="en-US" dirty="0" err="1"/>
              <a:t>dplyr</a:t>
            </a:r>
            <a:r>
              <a:rPr lang="en-US" dirty="0"/>
              <a:t>', 'ggplot2' and 'shiny'</a:t>
            </a:r>
          </a:p>
        </p:txBody>
      </p:sp>
    </p:spTree>
    <p:extLst>
      <p:ext uri="{BB962C8B-B14F-4D97-AF65-F5344CB8AC3E}">
        <p14:creationId xmlns:p14="http://schemas.microsoft.com/office/powerpoint/2010/main" val="176745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4B6C-314F-34BB-B538-4367C10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Python to read and process data for inequality estimates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3248-A6DC-171B-859F-FFE30F00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DD1F2-F392-186E-8353-032C0934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6824"/>
            <a:ext cx="8458199" cy="41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7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4B6C-314F-34BB-B538-4367C10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Python to read and process data for inequality estimates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3248-A6DC-171B-859F-FFE30F00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F75A1-8D27-4F14-E593-25304C74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3898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4404"/>
      </p:ext>
    </p:extLst>
  </p:cSld>
  <p:clrMapOvr>
    <a:masterClrMapping/>
  </p:clrMapOvr>
</p:sld>
</file>

<file path=ppt/theme/theme1.xml><?xml version="1.0" encoding="utf-8"?>
<a:theme xmlns:a="http://schemas.openxmlformats.org/drawingml/2006/main" name="LIS Presentation Format">
  <a:themeElements>
    <a:clrScheme name="LIS colors">
      <a:dk1>
        <a:sysClr val="windowText" lastClr="000000"/>
      </a:dk1>
      <a:lt1>
        <a:sysClr val="window" lastClr="FFFFFF"/>
      </a:lt1>
      <a:dk2>
        <a:srgbClr val="005D87"/>
      </a:dk2>
      <a:lt2>
        <a:srgbClr val="EEECE1"/>
      </a:lt2>
      <a:accent1>
        <a:srgbClr val="307EA3"/>
      </a:accent1>
      <a:accent2>
        <a:srgbClr val="CBCED4"/>
      </a:accent2>
      <a:accent3>
        <a:srgbClr val="005D87"/>
      </a:accent3>
      <a:accent4>
        <a:srgbClr val="5C93B4"/>
      </a:accent4>
      <a:accent5>
        <a:srgbClr val="818A8F"/>
      </a:accent5>
      <a:accent6>
        <a:srgbClr val="D5490C"/>
      </a:accent6>
      <a:hlink>
        <a:srgbClr val="FFFFFF"/>
      </a:hlink>
      <a:folHlink>
        <a:srgbClr val="FFFFFF"/>
      </a:folHlink>
    </a:clrScheme>
    <a:fontScheme name="Custom 1">
      <a:majorFont>
        <a:latin typeface="Gotham Bold"/>
        <a:ea typeface="Pmn Caecilia 56 Italic Oldstyle"/>
        <a:cs typeface=""/>
      </a:majorFont>
      <a:minorFont>
        <a:latin typeface="Gotham Book"/>
        <a:ea typeface="Trade Gothic Condensed No.18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otham Bold"/>
        <a:ea typeface="Pmn Caecilia 56 Italic Oldstyle"/>
        <a:cs typeface=""/>
      </a:majorFont>
      <a:minorFont>
        <a:latin typeface="Gotham Book"/>
        <a:ea typeface="Trade Gothic Condensed No.18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763</Words>
  <Application>Microsoft Office PowerPoint</Application>
  <PresentationFormat>On-screen Show (4:3)</PresentationFormat>
  <Paragraphs>85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Gotham Bold</vt:lpstr>
      <vt:lpstr>Gotham Book</vt:lpstr>
      <vt:lpstr>PMn Caecilia 56 Italic Oldstyle</vt:lpstr>
      <vt:lpstr>Trade Gothic Condensed No.18</vt:lpstr>
      <vt:lpstr>Wingdings</vt:lpstr>
      <vt:lpstr>LIS Presentation Format</vt:lpstr>
      <vt:lpstr>Python and Julia for Inequality Analysis</vt:lpstr>
      <vt:lpstr>Try to answer the following question</vt:lpstr>
      <vt:lpstr>Briefly present…</vt:lpstr>
      <vt:lpstr>Briefly present…</vt:lpstr>
      <vt:lpstr>Why (not) Python?</vt:lpstr>
      <vt:lpstr>From Stack Overflow 2023 survey</vt:lpstr>
      <vt:lpstr>Why (not) Python?</vt:lpstr>
      <vt:lpstr>Using Python to read and process data for inequality estimates (1)</vt:lpstr>
      <vt:lpstr>Using Python to read and process data for inequality estimates (2)</vt:lpstr>
      <vt:lpstr>Using Python for ML</vt:lpstr>
      <vt:lpstr>Using Python for ML</vt:lpstr>
      <vt:lpstr>Why (not) Julia?</vt:lpstr>
      <vt:lpstr>Why (not) Julia?</vt:lpstr>
      <vt:lpstr>Syntactically similar languages </vt:lpstr>
      <vt:lpstr>Julia is fast!</vt:lpstr>
      <vt:lpstr>Using Julia</vt:lpstr>
      <vt:lpstr>Conclusion</vt:lpstr>
      <vt:lpstr>Thank you for your attention Questions are welcome ! </vt:lpstr>
    </vt:vector>
  </TitlesOfParts>
  <Company>The Graduate School and University Center,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Biennial Board Meeting</dc:title>
  <dc:creator>lmaldonado</dc:creator>
  <cp:lastModifiedBy>Josep Espasa Reig</cp:lastModifiedBy>
  <cp:revision>56</cp:revision>
  <dcterms:created xsi:type="dcterms:W3CDTF">2011-06-17T19:24:44Z</dcterms:created>
  <dcterms:modified xsi:type="dcterms:W3CDTF">2023-09-24T17:39:54Z</dcterms:modified>
</cp:coreProperties>
</file>