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8" r:id="rId2"/>
    <p:sldId id="257" r:id="rId3"/>
    <p:sldId id="369" r:id="rId4"/>
    <p:sldId id="370" r:id="rId5"/>
    <p:sldId id="368" r:id="rId6"/>
    <p:sldId id="378" r:id="rId7"/>
    <p:sldId id="371" r:id="rId8"/>
    <p:sldId id="373" r:id="rId9"/>
    <p:sldId id="374" r:id="rId10"/>
    <p:sldId id="375" r:id="rId11"/>
    <p:sldId id="376" r:id="rId12"/>
    <p:sldId id="377" r:id="rId13"/>
    <p:sldId id="381" r:id="rId14"/>
    <p:sldId id="379" r:id="rId15"/>
    <p:sldId id="380" r:id="rId16"/>
    <p:sldId id="382" r:id="rId17"/>
    <p:sldId id="262" r:id="rId18"/>
    <p:sldId id="264" r:id="rId19"/>
    <p:sldId id="265" r:id="rId20"/>
    <p:sldId id="266" r:id="rId21"/>
    <p:sldId id="261" r:id="rId22"/>
    <p:sldId id="269" r:id="rId23"/>
    <p:sldId id="268" r:id="rId24"/>
    <p:sldId id="270" r:id="rId25"/>
    <p:sldId id="263" r:id="rId26"/>
    <p:sldId id="367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53" autoAdjust="0"/>
    <p:restoredTop sz="80836" autoAdjust="0"/>
  </p:normalViewPr>
  <p:slideViewPr>
    <p:cSldViewPr>
      <p:cViewPr varScale="1">
        <p:scale>
          <a:sx n="58" d="100"/>
          <a:sy n="58" d="100"/>
        </p:scale>
        <p:origin x="582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1860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0499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/>
              <a:t>Create instance of  model</a:t>
            </a:r>
          </a:p>
          <a:p>
            <a:pPr lvl="1"/>
            <a:r>
              <a:rPr lang="en-US" dirty="0"/>
              <a:t>Fit the model</a:t>
            </a:r>
          </a:p>
          <a:p>
            <a:pPr lvl="1"/>
            <a:r>
              <a:rPr lang="en-US" dirty="0"/>
              <a:t>Predict + assess model fit (in this case, take coefficients)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7238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7018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06980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4632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1" u="none" strike="noStrike" baseline="0" dirty="0">
                <a:solidFill>
                  <a:srgbClr val="81898F"/>
                </a:solidFill>
                <a:latin typeface="Calibri" panose="020F0502020204030204" pitchFamily="34" charset="0"/>
              </a:rPr>
              <a:t>Using Julia can lead to substantial speed increases in certain processes (typically from 2x to 20x).</a:t>
            </a:r>
            <a:endParaRPr lang="en-US" sz="1800" b="0" i="0" u="none" strike="noStrike" baseline="0" dirty="0">
              <a:solidFill>
                <a:srgbClr val="81898F"/>
              </a:solidFill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1" u="none" strike="noStrike" baseline="0" dirty="0">
                <a:solidFill>
                  <a:srgbClr val="81898F"/>
                </a:solidFill>
                <a:latin typeface="Calibri" panose="020F0502020204030204" pitchFamily="34" charset="0"/>
              </a:rPr>
              <a:t>There should also be a reduction in memory use, but more moderate. </a:t>
            </a:r>
            <a:endParaRPr lang="en-US" sz="1800" b="0" i="0" u="none" strike="noStrike" baseline="0" dirty="0">
              <a:solidFill>
                <a:srgbClr val="81898F"/>
              </a:solidFill>
              <a:latin typeface="Calibri" panose="020F050202020403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79502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Two main goals: 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Help LIS users (and other users of the same survey series) understand the consistency limitations of data series for income and wealth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Publication of National Accounts Coverage ratios with interactive plots and our methodology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Updated 4 times a year (at each LIS data release)</a:t>
            </a:r>
          </a:p>
        </p:txBody>
      </p:sp>
    </p:spTree>
    <p:extLst>
      <p:ext uri="{BB962C8B-B14F-4D97-AF65-F5344CB8AC3E}">
        <p14:creationId xmlns:p14="http://schemas.microsoft.com/office/powerpoint/2010/main" val="200814159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5087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Relying on the expertise of the network (</a:t>
            </a:r>
            <a:r>
              <a:rPr lang="en-US" dirty="0" err="1"/>
              <a:t>Jorrit</a:t>
            </a:r>
            <a:r>
              <a:rPr lang="en-US" dirty="0"/>
              <a:t> and Jo).</a:t>
            </a:r>
          </a:p>
        </p:txBody>
      </p:sp>
    </p:spTree>
    <p:extLst>
      <p:ext uri="{BB962C8B-B14F-4D97-AF65-F5344CB8AC3E}">
        <p14:creationId xmlns:p14="http://schemas.microsoft.com/office/powerpoint/2010/main" val="421151267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31079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Future: S7.</a:t>
            </a:r>
          </a:p>
        </p:txBody>
      </p:sp>
    </p:spTree>
    <p:extLst>
      <p:ext uri="{BB962C8B-B14F-4D97-AF65-F5344CB8AC3E}">
        <p14:creationId xmlns:p14="http://schemas.microsoft.com/office/powerpoint/2010/main" val="36135254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28650" lvl="1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15838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Adding more categories to the income linkage/dashboard table. Relying on the expertise of the network (</a:t>
            </a:r>
            <a:r>
              <a:rPr lang="en-US" dirty="0" err="1"/>
              <a:t>Jorrit</a:t>
            </a:r>
            <a:r>
              <a:rPr lang="en-US" dirty="0"/>
              <a:t> and Jo).</a:t>
            </a:r>
          </a:p>
          <a:p>
            <a:endParaRPr lang="en-US" dirty="0"/>
          </a:p>
          <a:p>
            <a:r>
              <a:rPr lang="en-US" dirty="0"/>
              <a:t>Consumption as welfare measure of well-being.</a:t>
            </a:r>
          </a:p>
        </p:txBody>
      </p:sp>
    </p:spTree>
    <p:extLst>
      <p:ext uri="{BB962C8B-B14F-4D97-AF65-F5344CB8AC3E}">
        <p14:creationId xmlns:p14="http://schemas.microsoft.com/office/powerpoint/2010/main" val="63616287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</p:spTree>
    <p:extLst>
      <p:ext uri="{BB962C8B-B14F-4D97-AF65-F5344CB8AC3E}">
        <p14:creationId xmlns:p14="http://schemas.microsoft.com/office/powerpoint/2010/main" val="32501613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97305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9345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"Python is the second-best language for everything" Dan Callahan at </a:t>
            </a:r>
            <a:r>
              <a:rPr lang="en-US" dirty="0" err="1"/>
              <a:t>PyCon</a:t>
            </a:r>
            <a:r>
              <a:rPr lang="en-US" dirty="0"/>
              <a:t> 2018</a:t>
            </a:r>
          </a:p>
          <a:p>
            <a:endParaRPr lang="en-US" dirty="0"/>
          </a:p>
          <a:p>
            <a:r>
              <a:rPr lang="en-US" sz="1200" dirty="0"/>
              <a:t>Personal: feels more like a mature programming language than R. E.g. logging and excellent packages such as </a:t>
            </a:r>
            <a:r>
              <a:rPr lang="en-US" sz="1200" dirty="0" err="1"/>
              <a:t>SQLAlchemy</a:t>
            </a:r>
            <a:r>
              <a:rPr lang="en-US" sz="1200" dirty="0"/>
              <a:t> or Flask.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2666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 4.23%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Julia 1.15%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5444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It can feel 'clunky' to work with data at times: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indexes for Pandas,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how certain libraries deal with missing values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how it deals with categorical variables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5827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the same data processing that Pedro has performed (just in case I can’t use my machine there)</a:t>
            </a:r>
          </a:p>
          <a:p>
            <a:endParaRPr lang="en-US" dirty="0"/>
          </a:p>
          <a:p>
            <a:r>
              <a:rPr lang="en-US" dirty="0"/>
              <a:t>Remark similarity to R</a:t>
            </a:r>
          </a:p>
        </p:txBody>
      </p:sp>
    </p:spTree>
    <p:extLst>
      <p:ext uri="{BB962C8B-B14F-4D97-AF65-F5344CB8AC3E}">
        <p14:creationId xmlns:p14="http://schemas.microsoft.com/office/powerpoint/2010/main" val="36690854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the same data processing that Pedro has performed (just in case I can’t use my machine there)</a:t>
            </a:r>
          </a:p>
        </p:txBody>
      </p:sp>
    </p:spTree>
    <p:extLst>
      <p:ext uri="{BB962C8B-B14F-4D97-AF65-F5344CB8AC3E}">
        <p14:creationId xmlns:p14="http://schemas.microsoft.com/office/powerpoint/2010/main" val="30898957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4572000"/>
            <a:ext cx="7772400" cy="838200"/>
          </a:xfrm>
        </p:spPr>
        <p:txBody>
          <a:bodyPr anchor="t"/>
          <a:lstStyle>
            <a:lvl1pPr algn="ctr">
              <a:defRPr sz="4000" b="0" cap="none" baseline="0">
                <a:solidFill>
                  <a:schemeClr val="bg1"/>
                </a:solidFill>
                <a:latin typeface="Gotham Bold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0" y="5181600"/>
            <a:ext cx="7772400" cy="990600"/>
          </a:xfrm>
        </p:spPr>
        <p:txBody>
          <a:bodyPr anchor="b"/>
          <a:lstStyle>
            <a:lvl1pPr marL="0" indent="0" algn="ctr">
              <a:buNone/>
              <a:defRPr sz="2000" b="0" i="0" baseline="0">
                <a:solidFill>
                  <a:schemeClr val="bg1"/>
                </a:solidFill>
                <a:latin typeface="+mn-ea"/>
                <a:ea typeface="+mn-ea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Purpose of Presentation</a:t>
            </a:r>
          </a:p>
        </p:txBody>
      </p:sp>
      <p:pic>
        <p:nvPicPr>
          <p:cNvPr id="17" name="Picture 16" descr="logo2011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819400" y="381000"/>
            <a:ext cx="3301865" cy="407909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3810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066800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235_identity_cmyk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743200" y="228600"/>
            <a:ext cx="3547872" cy="443484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4495800"/>
            <a:ext cx="7772400" cy="838200"/>
          </a:xfrm>
        </p:spPr>
        <p:txBody>
          <a:bodyPr anchor="t"/>
          <a:lstStyle>
            <a:lvl1pPr algn="ctr">
              <a:defRPr sz="4000" b="0" cap="none" baseline="0">
                <a:solidFill>
                  <a:schemeClr val="tx2"/>
                </a:solidFill>
                <a:latin typeface="Gotham Bold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0" y="5181600"/>
            <a:ext cx="7772400" cy="990600"/>
          </a:xfrm>
        </p:spPr>
        <p:txBody>
          <a:bodyPr anchor="b"/>
          <a:lstStyle>
            <a:lvl1pPr marL="0" indent="0" algn="ctr">
              <a:buNone/>
              <a:defRPr sz="2000" b="0" i="0" baseline="0">
                <a:solidFill>
                  <a:schemeClr val="accent5"/>
                </a:solidFill>
                <a:latin typeface="+mn-ea"/>
                <a:ea typeface="+mn-ea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Purpose of Presentation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4495800"/>
            <a:ext cx="7772400" cy="838200"/>
          </a:xfrm>
        </p:spPr>
        <p:txBody>
          <a:bodyPr anchor="t"/>
          <a:lstStyle>
            <a:lvl1pPr algn="ctr">
              <a:defRPr sz="4000" b="0" cap="none" baseline="0">
                <a:solidFill>
                  <a:schemeClr val="tx2"/>
                </a:solidFill>
                <a:latin typeface="Gotham Bold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0" y="5181600"/>
            <a:ext cx="7772400" cy="990600"/>
          </a:xfrm>
        </p:spPr>
        <p:txBody>
          <a:bodyPr anchor="b"/>
          <a:lstStyle>
            <a:lvl1pPr marL="0" indent="0" algn="ctr">
              <a:buNone/>
              <a:defRPr sz="2000" b="0" i="0" baseline="0">
                <a:solidFill>
                  <a:schemeClr val="accent5"/>
                </a:solidFill>
                <a:latin typeface="+mn-ea"/>
                <a:ea typeface="+mn-ea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Purpose of Presentation</a:t>
            </a:r>
          </a:p>
        </p:txBody>
      </p:sp>
      <p:pic>
        <p:nvPicPr>
          <p:cNvPr id="6" name="Picture 5" descr="235_identity_negative_cmyk_vertical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200400" y="762000"/>
            <a:ext cx="2484425" cy="348255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9" name="Picture 8" descr="lislogo_web_1.png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7467600" y="5381625"/>
            <a:ext cx="1476375" cy="147637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0" r:id="rId2"/>
    <p:sldLayoutId id="2147483662" r:id="rId3"/>
    <p:sldLayoutId id="2147483650" r:id="rId4"/>
    <p:sldLayoutId id="2147483663" r:id="rId5"/>
    <p:sldLayoutId id="2147483652" r:id="rId6"/>
    <p:sldLayoutId id="2147483654" r:id="rId7"/>
    <p:sldLayoutId id="2147483661" r:id="rId8"/>
    <p:sldLayoutId id="2147483656" r:id="rId9"/>
    <p:sldLayoutId id="2147483657" r:id="rId10"/>
    <p:sldLayoutId id="2147483658" r:id="rId11"/>
    <p:sldLayoutId id="2147483659" r:id="rId12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000" kern="1200" baseline="0">
          <a:solidFill>
            <a:schemeClr val="tx2"/>
          </a:solidFill>
          <a:latin typeface="Gotham Bold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 baseline="0">
          <a:solidFill>
            <a:schemeClr val="accent5"/>
          </a:solidFill>
          <a:latin typeface="Gotham Book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b="0" i="1" kern="1200" baseline="0">
          <a:solidFill>
            <a:schemeClr val="accent5"/>
          </a:solidFill>
          <a:latin typeface="PMn Caecilia 56 Italic Oldstyle"/>
          <a:ea typeface="+mj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 baseline="0">
          <a:solidFill>
            <a:schemeClr val="accent5"/>
          </a:solidFill>
          <a:latin typeface="Gotham Book"/>
          <a:ea typeface="+mj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 baseline="0">
          <a:solidFill>
            <a:schemeClr val="accent5"/>
          </a:solidFill>
          <a:latin typeface="Gotham Book"/>
          <a:ea typeface="+mj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 baseline="0">
          <a:solidFill>
            <a:schemeClr val="accent5"/>
          </a:solidFill>
          <a:latin typeface="Gotham Book"/>
          <a:ea typeface="+mj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osepER/ntts2023_julia_for_official_statistics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Python and Julia for Inequality Analysis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Josep Espasa Reig</a:t>
            </a:r>
          </a:p>
          <a:p>
            <a:r>
              <a:rPr lang="en-US" dirty="0"/>
              <a:t>Data Scientist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4BA50-4FAC-EF1C-9E7C-894F05AC9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Python for 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47E36A-6818-5367-EC80-F3A98A4EDC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Relies in external packages, like ‘</a:t>
            </a:r>
            <a:r>
              <a:rPr lang="en-US" dirty="0" err="1"/>
              <a:t>sklearn</a:t>
            </a:r>
            <a:r>
              <a:rPr lang="en-US" dirty="0"/>
              <a:t>’</a:t>
            </a:r>
          </a:p>
          <a:p>
            <a:r>
              <a:rPr lang="en-US" dirty="0"/>
              <a:t>3 main steps:</a:t>
            </a:r>
          </a:p>
          <a:p>
            <a:pPr lvl="1"/>
            <a:r>
              <a:rPr lang="en-US" dirty="0"/>
              <a:t>Create instance of  model</a:t>
            </a:r>
          </a:p>
          <a:p>
            <a:pPr lvl="1"/>
            <a:r>
              <a:rPr lang="en-US" dirty="0"/>
              <a:t>Fit the model</a:t>
            </a:r>
          </a:p>
          <a:p>
            <a:pPr lvl="1"/>
            <a:r>
              <a:rPr lang="en-US" dirty="0"/>
              <a:t>Predict + assess model fit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1976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4BA50-4FAC-EF1C-9E7C-894F05AC9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anchor="ctr">
            <a:normAutofit/>
          </a:bodyPr>
          <a:lstStyle/>
          <a:p>
            <a:r>
              <a:rPr lang="en-US" dirty="0"/>
              <a:t>Using Python for 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47E36A-6818-5367-EC80-F3A98A4EDC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5456237"/>
            <a:ext cx="6781800" cy="112712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E.g. from ‘02_lasso.py’ in github.com/</a:t>
            </a:r>
            <a:r>
              <a:rPr lang="en-US" dirty="0" err="1"/>
              <a:t>JosepER</a:t>
            </a:r>
            <a:r>
              <a:rPr lang="en-US" dirty="0"/>
              <a:t>/</a:t>
            </a:r>
            <a:r>
              <a:rPr lang="en-US" dirty="0" err="1"/>
              <a:t>gdansk_workshop</a:t>
            </a:r>
            <a:r>
              <a:rPr lang="en-US" dirty="0"/>
              <a:t>/tree/main/</a:t>
            </a:r>
            <a:r>
              <a:rPr lang="en-US" dirty="0" err="1"/>
              <a:t>python_julia</a:t>
            </a:r>
            <a:r>
              <a:rPr lang="en-US" dirty="0"/>
              <a:t>/</a:t>
            </a:r>
            <a:r>
              <a:rPr lang="en-US" dirty="0" err="1"/>
              <a:t>py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 descr="A computer screen shot of text&#10;&#10;Description automatically generated">
            <a:extLst>
              <a:ext uri="{FF2B5EF4-FFF2-40B4-BE49-F238E27FC236}">
                <a16:creationId xmlns:a16="http://schemas.microsoft.com/office/drawing/2014/main" id="{A3402894-D798-5FD2-0A18-8C23497ACC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124" y="1143000"/>
            <a:ext cx="8917025" cy="4191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387861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597F4-44F2-5FD9-0C50-61F98F7AD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(not) Julia?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5FCF24-A27C-BFE2-BB75-4126A72709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417638"/>
            <a:ext cx="8382000" cy="516572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 have a previous presentation comparing R and Julia for Official Statistics (</a:t>
            </a:r>
            <a:r>
              <a:rPr lang="en-US" dirty="0">
                <a:solidFill>
                  <a:schemeClr val="accent4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</a:t>
            </a:r>
            <a:r>
              <a:rPr lang="en-US" dirty="0"/>
              <a:t>)</a:t>
            </a:r>
          </a:p>
          <a:p>
            <a:r>
              <a:rPr lang="en-US" dirty="0"/>
              <a:t>An open-source, dynamically typed language (like R and Python) </a:t>
            </a:r>
          </a:p>
          <a:p>
            <a:r>
              <a:rPr lang="en-US" dirty="0"/>
              <a:t>Uses Just in time (JIT) Compilation </a:t>
            </a:r>
          </a:p>
          <a:p>
            <a:r>
              <a:rPr lang="en-US" dirty="0"/>
              <a:t>Syntactically similar languages </a:t>
            </a:r>
          </a:p>
          <a:p>
            <a:r>
              <a:rPr lang="en-US" dirty="0"/>
              <a:t>Julia feels more modern, easier to read and cleaner (personal opinion) </a:t>
            </a:r>
          </a:p>
          <a:p>
            <a:r>
              <a:rPr lang="en-US" dirty="0"/>
              <a:t>R and Python have packages to run Julia code (and vice versa) </a:t>
            </a:r>
          </a:p>
          <a:p>
            <a:r>
              <a:rPr lang="en-US" dirty="0"/>
              <a:t>Cons: </a:t>
            </a:r>
          </a:p>
          <a:p>
            <a:pPr lvl="1"/>
            <a:r>
              <a:rPr lang="en-US" dirty="0"/>
              <a:t>the package ecosystem does not have the same maturity than the R and Python ones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3653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597F4-44F2-5FD9-0C50-61F98F7AD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(not) Julia?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5FCF24-A27C-BFE2-BB75-4126A72709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417638"/>
            <a:ext cx="8382000" cy="5165724"/>
          </a:xfrm>
        </p:spPr>
        <p:txBody>
          <a:bodyPr>
            <a:normAutofit/>
          </a:bodyPr>
          <a:lstStyle/>
          <a:p>
            <a:r>
              <a:rPr lang="en-US" dirty="0"/>
              <a:t>Cons: </a:t>
            </a:r>
          </a:p>
          <a:p>
            <a:pPr lvl="1"/>
            <a:r>
              <a:rPr lang="en-US" dirty="0"/>
              <a:t>The package ecosystem does not have the same maturity than the R and Python ones</a:t>
            </a:r>
          </a:p>
          <a:p>
            <a:pPr lvl="1"/>
            <a:r>
              <a:rPr lang="en-US" dirty="0"/>
              <a:t>Python also has ways of accelerating its code:</a:t>
            </a:r>
          </a:p>
          <a:p>
            <a:pPr lvl="2"/>
            <a:r>
              <a:rPr lang="en-US" dirty="0"/>
              <a:t>E.g. </a:t>
            </a:r>
            <a:r>
              <a:rPr lang="en-US" dirty="0" err="1"/>
              <a:t>Numba</a:t>
            </a:r>
            <a:r>
              <a:rPr lang="en-US" dirty="0"/>
              <a:t>, </a:t>
            </a:r>
            <a:r>
              <a:rPr lang="en-US" dirty="0" err="1"/>
              <a:t>Nuitka</a:t>
            </a:r>
            <a:r>
              <a:rPr lang="en-US" dirty="0"/>
              <a:t> and (in the future) Mojo.</a:t>
            </a:r>
          </a:p>
          <a:p>
            <a:pPr lvl="1"/>
            <a:r>
              <a:rPr lang="en-US" dirty="0"/>
              <a:t>AI code generators are currently </a:t>
            </a:r>
            <a:r>
              <a:rPr lang="en-US" u="sng" dirty="0"/>
              <a:t>awful</a:t>
            </a:r>
            <a:r>
              <a:rPr lang="en-US" dirty="0"/>
              <a:t> at Julia.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0941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6BD8B-8351-5827-4F70-805B6FB5F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Syntactically similar languages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0E172A9-0723-8A5D-058A-44C7E2C6D8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97028"/>
            <a:ext cx="9144000" cy="3663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1663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80B6B-7A04-4D09-CBA0-78B671D4A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Julia is fast!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B2A8012-ADCD-6670-0CF4-2C60C742A2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9062" y="1149957"/>
            <a:ext cx="6145876" cy="5708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8301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7F227-CA6A-D144-E364-40422EF5E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Julia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241C391-BC82-49D9-E7DB-C3013B25DC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24" y="1280812"/>
            <a:ext cx="9015854" cy="4434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4660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2F3B7-9191-4329-980C-B4A1EDAB5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Compare.It</a:t>
            </a:r>
            <a:r>
              <a:rPr lang="en-US" dirty="0"/>
              <a:t> 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08ADBF-115F-4FD0-B939-5A6829384A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BE5336-0D8D-43A1-B039-F8A2DE7180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" y="1143000"/>
            <a:ext cx="8915400" cy="44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5130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2A26E-C4F1-4752-978D-B83E65E45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Compare.It</a:t>
            </a:r>
            <a:r>
              <a:rPr lang="en-US" dirty="0"/>
              <a:t> 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FAA97B-01E4-4F52-BEE9-64C4AD7DA1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208" y="4724400"/>
            <a:ext cx="7681192" cy="9144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https://comparability.lisdatacenter.org/shiny/comparability/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820EE25-E688-4E7B-92DD-F77D2DB275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29" y="1143000"/>
            <a:ext cx="8997544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6494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14FA6-2F07-416D-8715-B0A8B5EC7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Compare.It</a:t>
            </a:r>
            <a:r>
              <a:rPr lang="en-US" dirty="0"/>
              <a:t> Dashboard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01C176-AEB7-410C-86E5-447AF1BA41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99" y="1143000"/>
            <a:ext cx="9023539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517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382000" cy="1036638"/>
          </a:xfrm>
          <a:ln>
            <a:noFill/>
          </a:ln>
        </p:spPr>
        <p:txBody>
          <a:bodyPr anchor="t" anchorCtr="0"/>
          <a:lstStyle/>
          <a:p>
            <a:r>
              <a:rPr lang="en-US" dirty="0"/>
              <a:t>Try to answer the following 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382000" cy="3886200"/>
          </a:xfrm>
        </p:spPr>
        <p:txBody>
          <a:bodyPr>
            <a:normAutofit/>
          </a:bodyPr>
          <a:lstStyle/>
          <a:p>
            <a:pPr marL="444500" indent="-444500">
              <a:buClr>
                <a:schemeClr val="accent2">
                  <a:lumMod val="50000"/>
                </a:schemeClr>
              </a:buClr>
              <a:buSzPct val="66000"/>
              <a:buFont typeface="Wingdings" pitchFamily="2" charset="2"/>
              <a:buChar char="q"/>
            </a:pPr>
            <a:r>
              <a:rPr lang="en-US" sz="3600" b="1" dirty="0">
                <a:solidFill>
                  <a:schemeClr val="accent5"/>
                </a:solidFill>
                <a:latin typeface="Gotham Bold"/>
              </a:rPr>
              <a:t>Should I use R, Python or Julia for the analysis of income and wealth distributions?</a:t>
            </a:r>
          </a:p>
          <a:p>
            <a:pPr marL="444500" indent="-444500">
              <a:buClr>
                <a:schemeClr val="accent2">
                  <a:lumMod val="50000"/>
                </a:schemeClr>
              </a:buClr>
              <a:buSzPct val="66000"/>
              <a:buFont typeface="Wingdings" pitchFamily="2" charset="2"/>
              <a:buChar char="q"/>
            </a:pPr>
            <a:endParaRPr lang="en-US" sz="2400" dirty="0">
              <a:solidFill>
                <a:schemeClr val="accent5"/>
              </a:solidFill>
              <a:latin typeface="Gotham Bold"/>
            </a:endParaRPr>
          </a:p>
          <a:p>
            <a:pPr marL="444500" indent="-444500">
              <a:buClr>
                <a:schemeClr val="accent2">
                  <a:lumMod val="50000"/>
                </a:schemeClr>
              </a:buClr>
              <a:buSzPct val="66000"/>
              <a:buFont typeface="Wingdings" pitchFamily="2" charset="2"/>
              <a:buChar char="q"/>
            </a:pPr>
            <a:r>
              <a:rPr lang="en-US" sz="2400" dirty="0">
                <a:latin typeface="Gotham Bold"/>
              </a:rPr>
              <a:t>Presentation and code in GitHub repo:</a:t>
            </a:r>
          </a:p>
          <a:p>
            <a:pPr marL="400050" lvl="1" indent="0">
              <a:buClr>
                <a:schemeClr val="accent2">
                  <a:lumMod val="50000"/>
                </a:schemeClr>
              </a:buClr>
              <a:buSzPct val="66000"/>
              <a:buNone/>
            </a:pPr>
            <a:r>
              <a:rPr lang="en-US" sz="2000" dirty="0">
                <a:latin typeface="Gotham Bold"/>
              </a:rPr>
              <a:t>github.com/</a:t>
            </a:r>
            <a:r>
              <a:rPr lang="en-US" sz="2000" dirty="0" err="1">
                <a:latin typeface="Gotham Bold"/>
              </a:rPr>
              <a:t>JosepER</a:t>
            </a:r>
            <a:r>
              <a:rPr lang="en-US" sz="2000" dirty="0">
                <a:latin typeface="Gotham Bold"/>
              </a:rPr>
              <a:t>/</a:t>
            </a:r>
            <a:r>
              <a:rPr lang="en-US" sz="2000" dirty="0" err="1">
                <a:latin typeface="Gotham Bold"/>
              </a:rPr>
              <a:t>gdansk_workshop</a:t>
            </a:r>
            <a:endParaRPr lang="en-US" sz="2000" dirty="0">
              <a:latin typeface="Gotham Bold"/>
            </a:endParaRPr>
          </a:p>
          <a:p>
            <a:pPr marL="444500" indent="-444500">
              <a:buClr>
                <a:schemeClr val="accent2">
                  <a:lumMod val="50000"/>
                </a:schemeClr>
              </a:buClr>
              <a:buSzPct val="66000"/>
              <a:buFont typeface="Wingdings" pitchFamily="2" charset="2"/>
              <a:buChar char="q"/>
            </a:pPr>
            <a:endParaRPr lang="en-US" sz="2400" dirty="0">
              <a:solidFill>
                <a:schemeClr val="accent5"/>
              </a:solidFill>
              <a:latin typeface="Gotham Bold"/>
            </a:endParaRPr>
          </a:p>
          <a:p>
            <a:pPr marL="0" indent="0">
              <a:buClr>
                <a:schemeClr val="accent2">
                  <a:lumMod val="50000"/>
                </a:schemeClr>
              </a:buClr>
              <a:buSzPct val="66000"/>
              <a:buNone/>
            </a:pPr>
            <a:endParaRPr lang="en-US" sz="2400" dirty="0">
              <a:solidFill>
                <a:schemeClr val="accent5"/>
              </a:solidFill>
              <a:latin typeface="Gotham Bold"/>
            </a:endParaRPr>
          </a:p>
          <a:p>
            <a:pPr marL="444500" indent="-444500">
              <a:buClr>
                <a:schemeClr val="accent2">
                  <a:lumMod val="50000"/>
                </a:schemeClr>
              </a:buClr>
              <a:buSzPct val="66000"/>
              <a:buFont typeface="Wingdings" pitchFamily="2" charset="2"/>
              <a:buChar char="q"/>
            </a:pPr>
            <a:endParaRPr lang="en-US" sz="2400" dirty="0">
              <a:solidFill>
                <a:schemeClr val="accent5"/>
              </a:solidFill>
              <a:latin typeface="Gotham Bold"/>
            </a:endParaRPr>
          </a:p>
          <a:p>
            <a:pPr marL="0" indent="0">
              <a:buClr>
                <a:schemeClr val="accent2">
                  <a:lumMod val="50000"/>
                </a:schemeClr>
              </a:buClr>
              <a:buSzPct val="66000"/>
              <a:buNone/>
            </a:pPr>
            <a:endParaRPr lang="en-US" sz="2400" dirty="0">
              <a:latin typeface="Gotham Bold"/>
            </a:endParaRPr>
          </a:p>
        </p:txBody>
      </p:sp>
      <p:pic>
        <p:nvPicPr>
          <p:cNvPr id="5" name="Picture 4" descr="A qr code on a white background&#10;&#10;Description automatically generated">
            <a:extLst>
              <a:ext uri="{FF2B5EF4-FFF2-40B4-BE49-F238E27FC236}">
                <a16:creationId xmlns:a16="http://schemas.microsoft.com/office/drawing/2014/main" id="{43015A10-7CBC-426C-7283-41BD6CF004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742" y="4686300"/>
            <a:ext cx="1600201" cy="1600201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C9A4B-33D6-45B8-BF95-9467547F9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Compare.It</a:t>
            </a:r>
            <a:r>
              <a:rPr lang="en-US" dirty="0"/>
              <a:t> 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6DC3F3-EE21-4E8E-9CDC-A85BA98A56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September:</a:t>
            </a:r>
          </a:p>
          <a:p>
            <a:pPr lvl="1"/>
            <a:r>
              <a:rPr lang="en-US" dirty="0"/>
              <a:t>RESTful API to download the data</a:t>
            </a:r>
          </a:p>
          <a:p>
            <a:r>
              <a:rPr lang="en-US" dirty="0"/>
              <a:t>Early 2024:</a:t>
            </a:r>
          </a:p>
          <a:p>
            <a:pPr lvl="1"/>
            <a:r>
              <a:rPr lang="en-US" dirty="0"/>
              <a:t>Add coverage ratios for wealth variables</a:t>
            </a:r>
          </a:p>
        </p:txBody>
      </p:sp>
    </p:spTree>
    <p:extLst>
      <p:ext uri="{BB962C8B-B14F-4D97-AF65-F5344CB8AC3E}">
        <p14:creationId xmlns:p14="http://schemas.microsoft.com/office/powerpoint/2010/main" val="8170912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EECEA-B970-45E8-9735-03DC8C183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latin typeface="Gotham Bold"/>
              </a:rPr>
              <a:t>R package - {</a:t>
            </a:r>
            <a:r>
              <a:rPr lang="en-US" sz="4000" dirty="0" err="1">
                <a:latin typeface="Gotham Bold"/>
              </a:rPr>
              <a:t>nationalaccountslis</a:t>
            </a:r>
            <a:r>
              <a:rPr lang="en-US" sz="4000" dirty="0">
                <a:latin typeface="Gotham Bold"/>
              </a:rPr>
              <a:t>}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8036CB-A13E-42CD-8992-13E4267A3F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610600" cy="4983162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/>
              <a:t>Goals:</a:t>
            </a:r>
          </a:p>
          <a:p>
            <a:r>
              <a:rPr lang="en-US" dirty="0"/>
              <a:t>Transparency: show how we computed the coverage ratios in </a:t>
            </a:r>
            <a:r>
              <a:rPr lang="en-US" dirty="0" err="1"/>
              <a:t>Compare.It</a:t>
            </a:r>
            <a:endParaRPr lang="en-US" dirty="0"/>
          </a:p>
          <a:p>
            <a:r>
              <a:rPr lang="en-US" dirty="0"/>
              <a:t>Help LIS users link the microdata to National Accounts</a:t>
            </a:r>
          </a:p>
          <a:p>
            <a:r>
              <a:rPr lang="en-US" dirty="0"/>
              <a:t>Flexibility: should give useful defaults and be customizable at the same time.</a:t>
            </a:r>
          </a:p>
          <a:p>
            <a:r>
              <a:rPr lang="en-US" dirty="0"/>
              <a:t>Future: help LIS users make adjustments to microdata</a:t>
            </a:r>
          </a:p>
          <a:p>
            <a:pPr marL="0" indent="0">
              <a:buNone/>
            </a:pPr>
            <a:r>
              <a:rPr lang="en-US" b="1" dirty="0"/>
              <a:t>Status:</a:t>
            </a:r>
          </a:p>
          <a:p>
            <a:r>
              <a:rPr lang="en-US" dirty="0"/>
              <a:t>An Alpha version is currently online.</a:t>
            </a:r>
          </a:p>
          <a:p>
            <a:r>
              <a:rPr lang="en-US" dirty="0"/>
              <a:t>Will be published and publicized in September, together with tutorial.</a:t>
            </a:r>
          </a:p>
          <a:p>
            <a:endParaRPr lang="en-US" b="1" dirty="0"/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8433769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203A6-BC1A-4D95-B058-AE3FB5645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latin typeface="Gotham Bold"/>
              </a:rPr>
              <a:t>R package - {</a:t>
            </a:r>
            <a:r>
              <a:rPr lang="en-US" sz="4000" dirty="0" err="1">
                <a:latin typeface="Gotham Bold"/>
              </a:rPr>
              <a:t>nationalaccountslis</a:t>
            </a:r>
            <a:r>
              <a:rPr lang="en-US" sz="4000" dirty="0">
                <a:latin typeface="Gotham Bold"/>
              </a:rPr>
              <a:t>}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F37B6A-EB93-47DD-9E13-BD7CB290D07E}"/>
              </a:ext>
            </a:extLst>
          </p:cNvPr>
          <p:cNvSpPr txBox="1"/>
          <p:nvPr/>
        </p:nvSpPr>
        <p:spPr>
          <a:xfrm>
            <a:off x="6146043" y="1306530"/>
            <a:ext cx="29645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github.com/LIS-Cross-National-Data-Center/nationalaccountslis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A435CD8-6A7E-420A-AAAF-0F9AAC7503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8400" y="2229860"/>
            <a:ext cx="1510587" cy="15488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5BD3329-F066-411A-93F1-9D48A8FB20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143000"/>
            <a:ext cx="5410200" cy="5667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2188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203A6-BC1A-4D95-B058-AE3FB5645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latin typeface="Gotham Bold"/>
              </a:rPr>
              <a:t>R package - {</a:t>
            </a:r>
            <a:r>
              <a:rPr lang="en-US" sz="4000" dirty="0" err="1">
                <a:latin typeface="Gotham Bold"/>
              </a:rPr>
              <a:t>nationalaccountslis</a:t>
            </a:r>
            <a:r>
              <a:rPr lang="en-US" sz="4000" dirty="0">
                <a:latin typeface="Gotham Bold"/>
              </a:rPr>
              <a:t>}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F37B6A-EB93-47DD-9E13-BD7CB290D07E}"/>
              </a:ext>
            </a:extLst>
          </p:cNvPr>
          <p:cNvSpPr txBox="1"/>
          <p:nvPr/>
        </p:nvSpPr>
        <p:spPr>
          <a:xfrm>
            <a:off x="6146043" y="1306530"/>
            <a:ext cx="29645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github.com/LIS-Cross-National-Data-Center/nationalaccountslis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A435CD8-6A7E-420A-AAAF-0F9AAC7503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8400" y="2229860"/>
            <a:ext cx="1510587" cy="154882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332E28F-A4F3-4FB5-87D8-EAFAC57164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91" y="1143000"/>
            <a:ext cx="6167182" cy="5440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8927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203A6-BC1A-4D95-B058-AE3FB5645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latin typeface="Gotham Bold"/>
              </a:rPr>
              <a:t>R package - {</a:t>
            </a:r>
            <a:r>
              <a:rPr lang="en-US" sz="4000" dirty="0" err="1">
                <a:latin typeface="Gotham Bold"/>
              </a:rPr>
              <a:t>nationalaccountslis</a:t>
            </a:r>
            <a:r>
              <a:rPr lang="en-US" sz="4000" dirty="0">
                <a:latin typeface="Gotham Bold"/>
              </a:rPr>
              <a:t>}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F37B6A-EB93-47DD-9E13-BD7CB290D07E}"/>
              </a:ext>
            </a:extLst>
          </p:cNvPr>
          <p:cNvSpPr txBox="1"/>
          <p:nvPr/>
        </p:nvSpPr>
        <p:spPr>
          <a:xfrm>
            <a:off x="6146043" y="1306530"/>
            <a:ext cx="29645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github.com/LIS-Cross-National-Data-Center/nationalaccountslis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A435CD8-6A7E-420A-AAAF-0F9AAC7503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8400" y="2229860"/>
            <a:ext cx="1510587" cy="154882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7B97489-9CA3-48E4-A6A0-1624DE4E04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273139"/>
            <a:ext cx="5068579" cy="3036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3417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F05E9-38BC-4A09-B462-DB2DFDA41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and 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BDF746-5357-4427-80F8-C58A23017F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Currently working on:</a:t>
            </a:r>
          </a:p>
          <a:p>
            <a:pPr lvl="1"/>
            <a:r>
              <a:rPr lang="en-US" dirty="0"/>
              <a:t>Linking wealth microdata to National Accounts</a:t>
            </a:r>
          </a:p>
          <a:p>
            <a:pPr lvl="1"/>
            <a:r>
              <a:rPr lang="en-US" dirty="0"/>
              <a:t>Expanding the number of income items linked</a:t>
            </a:r>
          </a:p>
          <a:p>
            <a:r>
              <a:rPr lang="en-US" dirty="0"/>
              <a:t>Expected in 2024:</a:t>
            </a:r>
          </a:p>
          <a:p>
            <a:pPr lvl="1"/>
            <a:r>
              <a:rPr lang="en-US" dirty="0"/>
              <a:t>Exploration of consumption linkage</a:t>
            </a:r>
          </a:p>
        </p:txBody>
      </p:sp>
    </p:spTree>
    <p:extLst>
      <p:ext uri="{BB962C8B-B14F-4D97-AF65-F5344CB8AC3E}">
        <p14:creationId xmlns:p14="http://schemas.microsoft.com/office/powerpoint/2010/main" val="33668256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76400"/>
            <a:ext cx="8229600" cy="1295400"/>
          </a:xfrm>
        </p:spPr>
        <p:txBody>
          <a:bodyPr>
            <a:normAutofit fontScale="90000"/>
          </a:bodyPr>
          <a:lstStyle/>
          <a:p>
            <a:r>
              <a:rPr lang="en-US" dirty="0"/>
              <a:t>Thank you for your attention</a:t>
            </a:r>
            <a:br>
              <a:rPr lang="en-US" dirty="0"/>
            </a:br>
            <a:r>
              <a:rPr lang="en-US" dirty="0"/>
              <a:t>Questions are welcome !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104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382000" cy="1036638"/>
          </a:xfrm>
          <a:ln>
            <a:noFill/>
          </a:ln>
        </p:spPr>
        <p:txBody>
          <a:bodyPr anchor="t" anchorCtr="0"/>
          <a:lstStyle/>
          <a:p>
            <a:r>
              <a:rPr lang="en-US" dirty="0"/>
              <a:t>Briefly present…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267199"/>
          </a:xfrm>
        </p:spPr>
        <p:txBody>
          <a:bodyPr>
            <a:normAutofit/>
          </a:bodyPr>
          <a:lstStyle/>
          <a:p>
            <a:pPr marL="444500" indent="-444500">
              <a:buClr>
                <a:schemeClr val="accent2">
                  <a:lumMod val="50000"/>
                </a:schemeClr>
              </a:buClr>
              <a:buSzPct val="66000"/>
              <a:buFont typeface="Wingdings" pitchFamily="2" charset="2"/>
              <a:buChar char="q"/>
            </a:pPr>
            <a:r>
              <a:rPr lang="en-US" dirty="0">
                <a:solidFill>
                  <a:schemeClr val="accent5"/>
                </a:solidFill>
                <a:latin typeface="Gotham Bold"/>
              </a:rPr>
              <a:t>I use Python, R and Julia myself. I choose one or another depending on the characteristics of the task.</a:t>
            </a:r>
            <a:endParaRPr lang="en-US" dirty="0">
              <a:latin typeface="Gotham Bold"/>
            </a:endParaRPr>
          </a:p>
          <a:p>
            <a:pPr marL="444500" indent="-444500">
              <a:buClr>
                <a:schemeClr val="accent2">
                  <a:lumMod val="50000"/>
                </a:schemeClr>
              </a:buClr>
              <a:buSzPct val="66000"/>
              <a:buFont typeface="Wingdings" pitchFamily="2" charset="2"/>
              <a:buChar char="q"/>
            </a:pPr>
            <a:r>
              <a:rPr lang="en-US" dirty="0">
                <a:solidFill>
                  <a:schemeClr val="accent5"/>
                </a:solidFill>
                <a:latin typeface="Gotham Bold"/>
              </a:rPr>
              <a:t>Pedro has shown how to use R. I’ll therefore focus on Python and Julia.</a:t>
            </a:r>
          </a:p>
        </p:txBody>
      </p:sp>
    </p:spTree>
    <p:extLst>
      <p:ext uri="{BB962C8B-B14F-4D97-AF65-F5344CB8AC3E}">
        <p14:creationId xmlns:p14="http://schemas.microsoft.com/office/powerpoint/2010/main" val="411467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382000" cy="1036638"/>
          </a:xfrm>
          <a:ln>
            <a:noFill/>
          </a:ln>
        </p:spPr>
        <p:txBody>
          <a:bodyPr anchor="t" anchorCtr="0"/>
          <a:lstStyle/>
          <a:p>
            <a:r>
              <a:rPr lang="en-US" dirty="0"/>
              <a:t>Briefly present…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382000" cy="3886200"/>
          </a:xfrm>
        </p:spPr>
        <p:txBody>
          <a:bodyPr>
            <a:normAutofit lnSpcReduction="10000"/>
          </a:bodyPr>
          <a:lstStyle/>
          <a:p>
            <a:pPr marL="444500" indent="-444500">
              <a:buClr>
                <a:schemeClr val="accent2">
                  <a:lumMod val="50000"/>
                </a:schemeClr>
              </a:buClr>
              <a:buSzPct val="66000"/>
              <a:buFont typeface="Wingdings" pitchFamily="2" charset="2"/>
              <a:buChar char="q"/>
            </a:pPr>
            <a:r>
              <a:rPr lang="en-US" dirty="0">
                <a:solidFill>
                  <a:schemeClr val="accent5"/>
                </a:solidFill>
                <a:latin typeface="Gotham Bold"/>
              </a:rPr>
              <a:t>1- Why (not) Python?</a:t>
            </a:r>
          </a:p>
          <a:p>
            <a:pPr marL="444500" indent="-444500">
              <a:buClr>
                <a:schemeClr val="accent2">
                  <a:lumMod val="50000"/>
                </a:schemeClr>
              </a:buClr>
              <a:buSzPct val="66000"/>
              <a:buFont typeface="Wingdings" pitchFamily="2" charset="2"/>
              <a:buChar char="q"/>
            </a:pPr>
            <a:r>
              <a:rPr lang="en-US" dirty="0">
                <a:solidFill>
                  <a:schemeClr val="accent5"/>
                </a:solidFill>
                <a:latin typeface="Gotham Bold"/>
              </a:rPr>
              <a:t>2- Using Python to read and process data for inequality estimates</a:t>
            </a:r>
          </a:p>
          <a:p>
            <a:pPr marL="444500" indent="-444500">
              <a:buClr>
                <a:schemeClr val="accent2">
                  <a:lumMod val="50000"/>
                </a:schemeClr>
              </a:buClr>
              <a:buSzPct val="66000"/>
              <a:buFont typeface="Wingdings" pitchFamily="2" charset="2"/>
              <a:buChar char="q"/>
            </a:pPr>
            <a:r>
              <a:rPr lang="en-US" dirty="0">
                <a:solidFill>
                  <a:schemeClr val="accent5"/>
                </a:solidFill>
                <a:latin typeface="Gotham Bold"/>
              </a:rPr>
              <a:t>3- Using Python for ML (examples)</a:t>
            </a:r>
          </a:p>
          <a:p>
            <a:pPr marL="444500" indent="-444500">
              <a:buClr>
                <a:schemeClr val="accent2">
                  <a:lumMod val="50000"/>
                </a:schemeClr>
              </a:buClr>
              <a:buSzPct val="66000"/>
              <a:buFont typeface="Wingdings" pitchFamily="2" charset="2"/>
              <a:buChar char="q"/>
            </a:pPr>
            <a:r>
              <a:rPr lang="en-US" dirty="0">
                <a:solidFill>
                  <a:schemeClr val="accent5"/>
                </a:solidFill>
                <a:latin typeface="Gotham Bold"/>
              </a:rPr>
              <a:t>4- Why (not) Julia?</a:t>
            </a:r>
          </a:p>
          <a:p>
            <a:pPr marL="444500" indent="-444500">
              <a:buClr>
                <a:schemeClr val="accent2">
                  <a:lumMod val="50000"/>
                </a:schemeClr>
              </a:buClr>
              <a:buSzPct val="66000"/>
              <a:buFont typeface="Wingdings" pitchFamily="2" charset="2"/>
              <a:buChar char="q"/>
            </a:pPr>
            <a:r>
              <a:rPr lang="en-US" dirty="0">
                <a:solidFill>
                  <a:schemeClr val="accent5"/>
                </a:solidFill>
                <a:latin typeface="Gotham Bold"/>
              </a:rPr>
              <a:t>5- Using Julia to read and process data for inequality estimates</a:t>
            </a:r>
          </a:p>
          <a:p>
            <a:pPr marL="0" indent="0">
              <a:buClr>
                <a:schemeClr val="accent2">
                  <a:lumMod val="50000"/>
                </a:schemeClr>
              </a:buClr>
              <a:buSzPct val="66000"/>
              <a:buNone/>
            </a:pPr>
            <a:endParaRPr lang="en-US" sz="2400" dirty="0">
              <a:latin typeface="Gotham Bold"/>
            </a:endParaRPr>
          </a:p>
        </p:txBody>
      </p:sp>
    </p:spTree>
    <p:extLst>
      <p:ext uri="{BB962C8B-B14F-4D97-AF65-F5344CB8AC3E}">
        <p14:creationId xmlns:p14="http://schemas.microsoft.com/office/powerpoint/2010/main" val="34910017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CC56D-A7DE-C1FD-BA1E-D40D129EA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(not) Python?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6C2F5C-518F-4034-910F-D1C5D637FF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1657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Why using Python</a:t>
            </a:r>
          </a:p>
          <a:p>
            <a:r>
              <a:rPr lang="en-US" sz="2800" dirty="0"/>
              <a:t>"Python is the second-best language for everything" Dan Callahan at </a:t>
            </a:r>
            <a:r>
              <a:rPr lang="en-US" sz="2800" dirty="0" err="1"/>
              <a:t>PyCon</a:t>
            </a:r>
            <a:r>
              <a:rPr lang="en-US" sz="2800" dirty="0"/>
              <a:t> 2018</a:t>
            </a:r>
          </a:p>
          <a:p>
            <a:r>
              <a:rPr lang="en-US" sz="2800" dirty="0"/>
              <a:t>Wide popularity. Massive community (and growing). Almost dominant in certain areas such as (ML). </a:t>
            </a:r>
          </a:p>
          <a:p>
            <a:r>
              <a:rPr lang="en-US" sz="2800" dirty="0"/>
              <a:t>Slow but flexible (like R). Many packages are interfaces to faster (lower-level) programming languages (like C++ or Rust).</a:t>
            </a:r>
          </a:p>
          <a:p>
            <a:r>
              <a:rPr lang="en-US" sz="2800" dirty="0"/>
              <a:t>Personal: feels more like a mature programming language than R.</a:t>
            </a:r>
          </a:p>
        </p:txBody>
      </p:sp>
    </p:spTree>
    <p:extLst>
      <p:ext uri="{BB962C8B-B14F-4D97-AF65-F5344CB8AC3E}">
        <p14:creationId xmlns:p14="http://schemas.microsoft.com/office/powerpoint/2010/main" val="42828540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CC56D-A7DE-C1FD-BA1E-D40D129EA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Stack Overflow 2023 survey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B9C244E-29B8-5633-AD9F-E19BB6DCD9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A screenshot of a graph&#10;&#10;Description automatically generated">
            <a:extLst>
              <a:ext uri="{FF2B5EF4-FFF2-40B4-BE49-F238E27FC236}">
                <a16:creationId xmlns:a16="http://schemas.microsoft.com/office/drawing/2014/main" id="{6B98F080-E2A4-CF31-68E1-822DC60477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388" y="1143000"/>
            <a:ext cx="8900612" cy="5593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9078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D2FFE-40B1-04E0-B410-76B99B2A2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(not) Python?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80464C-1438-5EF6-2881-148419E0D6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Why NOT using Python</a:t>
            </a:r>
          </a:p>
          <a:p>
            <a:r>
              <a:rPr lang="en-US" dirty="0"/>
              <a:t>Unlike R, it did not start with data and statistics in mind.</a:t>
            </a:r>
          </a:p>
          <a:p>
            <a:r>
              <a:rPr lang="en-US" dirty="0"/>
              <a:t>It can feel 'clunky' to work with data at times (e.g. indexes for Pandas, or how certain libraries deal with missing values)</a:t>
            </a:r>
          </a:p>
          <a:p>
            <a:r>
              <a:rPr lang="en-US" dirty="0"/>
              <a:t>R has some excellent libraries such as '</a:t>
            </a:r>
            <a:r>
              <a:rPr lang="en-US" dirty="0" err="1"/>
              <a:t>dplyr</a:t>
            </a:r>
            <a:r>
              <a:rPr lang="en-US" dirty="0"/>
              <a:t>', 'ggplot2' and 'shiny'</a:t>
            </a:r>
          </a:p>
        </p:txBody>
      </p:sp>
    </p:spTree>
    <p:extLst>
      <p:ext uri="{BB962C8B-B14F-4D97-AF65-F5344CB8AC3E}">
        <p14:creationId xmlns:p14="http://schemas.microsoft.com/office/powerpoint/2010/main" val="17674583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E4B6C-314F-34BB-B538-4367C10BD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Using Python to read and process data for inequality estimates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533248-A6DC-171B-859F-FFE30F00E2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3DD1F2-F392-186E-8353-032C093458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616824"/>
            <a:ext cx="8458199" cy="4170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9757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E4B6C-314F-34BB-B538-4367C10BD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Using Python to read and process data for inequality estimates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533248-A6DC-171B-859F-FFE30F00E2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D7F75A1-8D27-4F14-E593-25304C7423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600200"/>
            <a:ext cx="8389856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674404"/>
      </p:ext>
    </p:extLst>
  </p:cSld>
  <p:clrMapOvr>
    <a:masterClrMapping/>
  </p:clrMapOvr>
</p:sld>
</file>

<file path=ppt/theme/theme1.xml><?xml version="1.0" encoding="utf-8"?>
<a:theme xmlns:a="http://schemas.openxmlformats.org/drawingml/2006/main" name="LIS Presentation Format">
  <a:themeElements>
    <a:clrScheme name="LIS colors">
      <a:dk1>
        <a:sysClr val="windowText" lastClr="000000"/>
      </a:dk1>
      <a:lt1>
        <a:sysClr val="window" lastClr="FFFFFF"/>
      </a:lt1>
      <a:dk2>
        <a:srgbClr val="005D87"/>
      </a:dk2>
      <a:lt2>
        <a:srgbClr val="EEECE1"/>
      </a:lt2>
      <a:accent1>
        <a:srgbClr val="307EA3"/>
      </a:accent1>
      <a:accent2>
        <a:srgbClr val="CBCED4"/>
      </a:accent2>
      <a:accent3>
        <a:srgbClr val="005D87"/>
      </a:accent3>
      <a:accent4>
        <a:srgbClr val="5C93B4"/>
      </a:accent4>
      <a:accent5>
        <a:srgbClr val="818A8F"/>
      </a:accent5>
      <a:accent6>
        <a:srgbClr val="D5490C"/>
      </a:accent6>
      <a:hlink>
        <a:srgbClr val="FFFFFF"/>
      </a:hlink>
      <a:folHlink>
        <a:srgbClr val="FFFFFF"/>
      </a:folHlink>
    </a:clrScheme>
    <a:fontScheme name="Custom 1">
      <a:majorFont>
        <a:latin typeface="Gotham Bold"/>
        <a:ea typeface="Pmn Caecilia 56 Italic Oldstyle"/>
        <a:cs typeface=""/>
      </a:majorFont>
      <a:minorFont>
        <a:latin typeface="Gotham Book"/>
        <a:ea typeface="Trade Gothic Condensed No.18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Gotham Bold"/>
        <a:ea typeface="Pmn Caecilia 56 Italic Oldstyle"/>
        <a:cs typeface=""/>
      </a:majorFont>
      <a:minorFont>
        <a:latin typeface="Gotham Book"/>
        <a:ea typeface="Trade Gothic Condensed No.18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2187</TotalTime>
  <Words>1005</Words>
  <Application>Microsoft Office PowerPoint</Application>
  <PresentationFormat>On-screen Show (4:3)</PresentationFormat>
  <Paragraphs>121</Paragraphs>
  <Slides>26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Arial</vt:lpstr>
      <vt:lpstr>Calibri</vt:lpstr>
      <vt:lpstr>Gotham Bold</vt:lpstr>
      <vt:lpstr>Gotham Book</vt:lpstr>
      <vt:lpstr>PMn Caecilia 56 Italic Oldstyle</vt:lpstr>
      <vt:lpstr>Trade Gothic Condensed No.18</vt:lpstr>
      <vt:lpstr>Wingdings</vt:lpstr>
      <vt:lpstr>LIS Presentation Format</vt:lpstr>
      <vt:lpstr>Python and Julia for Inequality Analysis</vt:lpstr>
      <vt:lpstr>Try to answer the following question</vt:lpstr>
      <vt:lpstr>Briefly present…</vt:lpstr>
      <vt:lpstr>Briefly present…</vt:lpstr>
      <vt:lpstr>Why (not) Python?</vt:lpstr>
      <vt:lpstr>From Stack Overflow 2023 survey</vt:lpstr>
      <vt:lpstr>Why (not) Python?</vt:lpstr>
      <vt:lpstr>Using Python to read and process data for inequality estimates (1)</vt:lpstr>
      <vt:lpstr>Using Python to read and process data for inequality estimates (2)</vt:lpstr>
      <vt:lpstr>Using Python for ML</vt:lpstr>
      <vt:lpstr>Using Python for ML</vt:lpstr>
      <vt:lpstr>Why (not) Julia?</vt:lpstr>
      <vt:lpstr>Why (not) Julia?</vt:lpstr>
      <vt:lpstr>Syntactically similar languages </vt:lpstr>
      <vt:lpstr>Julia is fast!</vt:lpstr>
      <vt:lpstr>Using Julia</vt:lpstr>
      <vt:lpstr>Compare.It Dashboard</vt:lpstr>
      <vt:lpstr>Compare.It Dashboard</vt:lpstr>
      <vt:lpstr>Compare.It Dashboard</vt:lpstr>
      <vt:lpstr>Compare.It Dashboard</vt:lpstr>
      <vt:lpstr>R package - {nationalaccountslis}</vt:lpstr>
      <vt:lpstr>R package - {nationalaccountslis}</vt:lpstr>
      <vt:lpstr>R package - {nationalaccountslis}</vt:lpstr>
      <vt:lpstr>R package - {nationalaccountslis}</vt:lpstr>
      <vt:lpstr>Current and future work</vt:lpstr>
      <vt:lpstr>Thank you for your attention Questions are welcome ! </vt:lpstr>
    </vt:vector>
  </TitlesOfParts>
  <Company>The Graduate School and University Center, CUNY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Biennial Board Meeting</dc:title>
  <dc:creator>lmaldonado</dc:creator>
  <cp:lastModifiedBy>Josep Espasa Reig</cp:lastModifiedBy>
  <cp:revision>53</cp:revision>
  <dcterms:created xsi:type="dcterms:W3CDTF">2011-06-17T19:24:44Z</dcterms:created>
  <dcterms:modified xsi:type="dcterms:W3CDTF">2023-09-24T17:14:00Z</dcterms:modified>
</cp:coreProperties>
</file>