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3055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0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03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2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9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1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532826"/>
            <a:ext cx="12192000" cy="3851910"/>
            <a:chOff x="0" y="1532826"/>
            <a:chExt cx="12192000" cy="3851910"/>
          </a:xfrm>
        </p:grpSpPr>
        <p:sp>
          <p:nvSpPr>
            <p:cNvPr id="4" name="object 4"/>
            <p:cNvSpPr/>
            <p:nvPr/>
          </p:nvSpPr>
          <p:spPr>
            <a:xfrm>
              <a:off x="2328671" y="1540763"/>
              <a:ext cx="7543800" cy="3836035"/>
            </a:xfrm>
            <a:custGeom>
              <a:avLst/>
              <a:gdLst/>
              <a:ahLst/>
              <a:cxnLst/>
              <a:rect l="l" t="t" r="r" b="b"/>
              <a:pathLst>
                <a:path w="7543800" h="3836035">
                  <a:moveTo>
                    <a:pt x="0" y="3835908"/>
                  </a:moveTo>
                  <a:lnTo>
                    <a:pt x="7543800" y="3835908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835908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47060"/>
              <a:ext cx="2461259" cy="6126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6836" y="3147060"/>
              <a:ext cx="2455164" cy="612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21960" y="1651508"/>
            <a:ext cx="2146935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b="1" u="heavy" spc="-4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Coursera</a:t>
            </a:r>
            <a:r>
              <a:rPr sz="1800" b="1" u="heavy" spc="-2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4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Capstone</a:t>
            </a:r>
            <a:endParaRPr sz="18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sz="1800" b="1" u="heavy" spc="-620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IB</a:t>
            </a:r>
            <a:r>
              <a:rPr lang="es-ES" sz="1800" b="1" u="heavy" spc="-620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  </a:t>
            </a:r>
            <a:r>
              <a:rPr sz="1800" b="1" u="heavy" spc="-620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lang="es-ES" sz="1800" b="1" u="heavy" spc="-620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254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lang="es-ES" sz="1800" b="1" u="heavy" spc="-254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55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APPLIED </a:t>
            </a:r>
            <a:r>
              <a:rPr sz="1800" b="1" u="heavy" spc="-5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DATA</a:t>
            </a:r>
            <a:r>
              <a:rPr sz="1800" b="1" u="heavy" spc="-5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SCIENCE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95" dirty="0"/>
              <a:t>AN </a:t>
            </a:r>
            <a:r>
              <a:rPr lang="es-ES" spc="520" dirty="0" smtClean="0"/>
              <a:t>AMERICAN</a:t>
            </a:r>
            <a:r>
              <a:rPr u="none" spc="520" dirty="0" smtClean="0"/>
              <a:t> </a:t>
            </a:r>
            <a:r>
              <a:rPr spc="235" dirty="0"/>
              <a:t>RESTAURAN</a:t>
            </a:r>
            <a:r>
              <a:rPr u="none" spc="235" dirty="0"/>
              <a:t>T</a:t>
            </a:r>
            <a:r>
              <a:rPr u="none" spc="-315" dirty="0"/>
              <a:t> </a:t>
            </a:r>
            <a:r>
              <a:rPr u="none" spc="520" dirty="0"/>
              <a:t>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85946" y="3439795"/>
            <a:ext cx="4423410" cy="1873250"/>
          </a:xfrm>
          <a:prstGeom prst="rect">
            <a:avLst/>
          </a:prstGeom>
        </p:spPr>
        <p:txBody>
          <a:bodyPr vert="horz" wrap="square" lIns="0" tIns="3187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600" u="heavy" spc="295" dirty="0">
                <a:solidFill>
                  <a:srgbClr val="363636"/>
                </a:solidFill>
                <a:uFill>
                  <a:solidFill>
                    <a:srgbClr val="363636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300" dirty="0">
                <a:solidFill>
                  <a:srgbClr val="363636"/>
                </a:solidFill>
                <a:uFill>
                  <a:solidFill>
                    <a:srgbClr val="363636"/>
                  </a:solidFill>
                </a:uFill>
                <a:latin typeface="Arial"/>
                <a:cs typeface="Arial"/>
              </a:rPr>
              <a:t>NEW </a:t>
            </a:r>
            <a:r>
              <a:rPr sz="3600" u="heavy" spc="385" dirty="0">
                <a:solidFill>
                  <a:srgbClr val="363636"/>
                </a:solidFill>
                <a:uFill>
                  <a:solidFill>
                    <a:srgbClr val="363636"/>
                  </a:solidFill>
                </a:uFill>
                <a:latin typeface="Arial"/>
                <a:cs typeface="Arial"/>
              </a:rPr>
              <a:t>YORK</a:t>
            </a:r>
            <a:r>
              <a:rPr sz="3600" u="heavy" spc="229" dirty="0">
                <a:solidFill>
                  <a:srgbClr val="363636"/>
                </a:solidFill>
                <a:uFill>
                  <a:solidFill>
                    <a:srgbClr val="363636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360" dirty="0">
                <a:solidFill>
                  <a:srgbClr val="363636"/>
                </a:solidFill>
                <a:uFill>
                  <a:solidFill>
                    <a:srgbClr val="363636"/>
                  </a:solidFill>
                </a:uFill>
                <a:latin typeface="Arial"/>
                <a:cs typeface="Arial"/>
              </a:rPr>
              <a:t>CITY</a:t>
            </a:r>
            <a:endParaRPr sz="3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spc="60" dirty="0">
                <a:latin typeface="Trebuchet MS"/>
                <a:cs typeface="Trebuchet MS"/>
              </a:rPr>
              <a:t>By</a:t>
            </a:r>
            <a:r>
              <a:rPr sz="2400" spc="-350" dirty="0">
                <a:latin typeface="Trebuchet MS"/>
                <a:cs typeface="Trebuchet MS"/>
              </a:rPr>
              <a:t> </a:t>
            </a:r>
            <a:r>
              <a:rPr sz="2400" spc="315" dirty="0">
                <a:latin typeface="Trebuchet MS"/>
                <a:cs typeface="Trebuchet MS"/>
              </a:rPr>
              <a:t>–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lang="es-ES" sz="2400" spc="-145" dirty="0" smtClean="0">
                <a:latin typeface="Trebuchet MS"/>
                <a:cs typeface="Trebuchet MS"/>
              </a:rPr>
              <a:t>Josep Palomino</a:t>
            </a:r>
            <a:endParaRPr sz="2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800" b="1" u="heavy" spc="3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July</a:t>
            </a:r>
            <a:r>
              <a:rPr sz="1800" b="1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2021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1240358"/>
            <a:ext cx="39039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110" dirty="0">
                <a:solidFill>
                  <a:srgbClr val="252525"/>
                </a:solidFill>
                <a:latin typeface="Times New Roman"/>
                <a:cs typeface="Times New Roman"/>
              </a:rPr>
              <a:t>Business</a:t>
            </a:r>
            <a:r>
              <a:rPr sz="4400" u="none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u="none" spc="-40" dirty="0">
                <a:solidFill>
                  <a:srgbClr val="252525"/>
                </a:solidFill>
                <a:latin typeface="Times New Roman"/>
                <a:cs typeface="Times New Roman"/>
              </a:rPr>
              <a:t>Problem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8694420" cy="174150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Select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best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location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open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lang="en-US"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merican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Restaurant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York</a:t>
            </a:r>
            <a:r>
              <a:rPr sz="2400" spc="3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City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75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Provide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solution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start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lang="en-US"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merican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Restaurant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43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city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5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Business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keep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growing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upcoming</a:t>
            </a:r>
            <a:r>
              <a:rPr sz="24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years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3795" y="3040379"/>
            <a:ext cx="3012948" cy="3012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1240358"/>
            <a:ext cx="3006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1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4400" u="none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u="none" spc="-75" dirty="0">
                <a:solidFill>
                  <a:srgbClr val="252525"/>
                </a:solidFill>
                <a:latin typeface="Times New Roman"/>
                <a:cs typeface="Times New Roman"/>
              </a:rPr>
              <a:t>required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7612380" cy="1520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List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Boroughs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neighbourhoods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York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5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Latitude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longitude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co-ordinates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those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neighbourhoods</a:t>
            </a:r>
            <a:endParaRPr sz="240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0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375920" algn="l"/>
              </a:tabLst>
            </a:pP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Venue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particularly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related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3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restaurants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1240358"/>
            <a:ext cx="3575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12695" algn="l"/>
              </a:tabLst>
            </a:pPr>
            <a:r>
              <a:rPr sz="4400" u="none" spc="-100" dirty="0">
                <a:solidFill>
                  <a:srgbClr val="252525"/>
                </a:solidFill>
                <a:latin typeface="Times New Roman"/>
                <a:cs typeface="Times New Roman"/>
              </a:rPr>
              <a:t>Sources</a:t>
            </a:r>
            <a:r>
              <a:rPr sz="4400" u="none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u="none" spc="-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4400" u="none" dirty="0">
                <a:solidFill>
                  <a:srgbClr val="252525"/>
                </a:solidFill>
                <a:latin typeface="Times New Roman"/>
                <a:cs typeface="Times New Roman"/>
              </a:rPr>
              <a:t>f	</a:t>
            </a:r>
            <a:r>
              <a:rPr sz="4400" u="none" spc="-1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8648700" cy="15208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37592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Opensource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dataset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York: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u="heavy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2"/>
              </a:rPr>
              <a:t>https://cocl.us/new_York_dataset</a:t>
            </a:r>
            <a:endParaRPr sz="240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3759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Geocoder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package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latitude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longitude</a:t>
            </a:r>
            <a:r>
              <a:rPr sz="2400" spc="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co-ordinates</a:t>
            </a:r>
            <a:endParaRPr sz="240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3759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Foursquare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API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venue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1240358"/>
            <a:ext cx="2938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75" dirty="0">
                <a:solidFill>
                  <a:srgbClr val="252525"/>
                </a:solidFill>
                <a:latin typeface="Times New Roman"/>
                <a:cs typeface="Times New Roman"/>
              </a:rPr>
              <a:t>Methodology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7524115" cy="345863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375920" algn="l"/>
              </a:tabLst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Collect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400" spc="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u="heavy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2"/>
              </a:rPr>
              <a:t>https://cocl.us/new_York_dataset</a:t>
            </a:r>
            <a:endParaRPr sz="2400" dirty="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375920" algn="l"/>
              </a:tabLst>
            </a:pPr>
            <a:r>
              <a:rPr sz="2400" spc="-70" dirty="0">
                <a:latin typeface="Times New Roman"/>
                <a:cs typeface="Times New Roman"/>
              </a:rPr>
              <a:t>Clean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35" dirty="0">
                <a:latin typeface="Times New Roman"/>
                <a:cs typeface="Times New Roman"/>
              </a:rPr>
              <a:t>process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into </a:t>
            </a:r>
            <a:r>
              <a:rPr sz="2400" spc="-40" dirty="0">
                <a:latin typeface="Times New Roman"/>
                <a:cs typeface="Times New Roman"/>
              </a:rPr>
              <a:t>data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frame</a:t>
            </a:r>
            <a:endParaRPr sz="2400" dirty="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375920" algn="l"/>
              </a:tabLst>
            </a:pPr>
            <a:r>
              <a:rPr sz="2400" spc="-45" dirty="0">
                <a:latin typeface="Times New Roman"/>
                <a:cs typeface="Times New Roman"/>
              </a:rPr>
              <a:t>Locate </a:t>
            </a:r>
            <a:r>
              <a:rPr sz="2400" spc="-114" dirty="0">
                <a:latin typeface="Times New Roman"/>
                <a:cs typeface="Times New Roman"/>
              </a:rPr>
              <a:t>all </a:t>
            </a:r>
            <a:r>
              <a:rPr sz="2400" spc="-60" dirty="0">
                <a:latin typeface="Times New Roman"/>
                <a:cs typeface="Times New Roman"/>
              </a:rPr>
              <a:t>venues </a:t>
            </a:r>
            <a:r>
              <a:rPr sz="2400" spc="-110" dirty="0">
                <a:latin typeface="Times New Roman"/>
                <a:cs typeface="Times New Roman"/>
              </a:rPr>
              <a:t>by </a:t>
            </a:r>
            <a:r>
              <a:rPr sz="2400" spc="-60" dirty="0">
                <a:latin typeface="Times New Roman"/>
                <a:cs typeface="Times New Roman"/>
              </a:rPr>
              <a:t>using </a:t>
            </a:r>
            <a:r>
              <a:rPr sz="2400" spc="-40" dirty="0">
                <a:latin typeface="Times New Roman"/>
                <a:cs typeface="Times New Roman"/>
              </a:rPr>
              <a:t>Foursquare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API</a:t>
            </a:r>
            <a:endParaRPr sz="2400" dirty="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375920" algn="l"/>
              </a:tabLst>
            </a:pPr>
            <a:r>
              <a:rPr sz="2400" spc="-45" dirty="0">
                <a:latin typeface="Times New Roman"/>
                <a:cs typeface="Times New Roman"/>
              </a:rPr>
              <a:t>Filter </a:t>
            </a:r>
            <a:r>
              <a:rPr sz="2400" spc="-110" dirty="0">
                <a:latin typeface="Times New Roman"/>
                <a:cs typeface="Times New Roman"/>
              </a:rPr>
              <a:t>by </a:t>
            </a:r>
            <a:r>
              <a:rPr lang="en-US" sz="2400" spc="-25" dirty="0" err="1" smtClean="0">
                <a:latin typeface="Times New Roman"/>
                <a:cs typeface="Times New Roman"/>
              </a:rPr>
              <a:t>american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restaurants </a:t>
            </a:r>
            <a:r>
              <a:rPr sz="2400" spc="-135" dirty="0">
                <a:latin typeface="Arial"/>
                <a:cs typeface="Arial"/>
              </a:rPr>
              <a:t>– </a:t>
            </a:r>
            <a:r>
              <a:rPr sz="2400" spc="-30" dirty="0">
                <a:latin typeface="Times New Roman"/>
                <a:cs typeface="Times New Roman"/>
              </a:rPr>
              <a:t>their </a:t>
            </a:r>
            <a:r>
              <a:rPr sz="2400" spc="-65" dirty="0">
                <a:latin typeface="Times New Roman"/>
                <a:cs typeface="Times New Roman"/>
              </a:rPr>
              <a:t>ratings, </a:t>
            </a:r>
            <a:r>
              <a:rPr sz="2400" spc="-105" dirty="0">
                <a:latin typeface="Times New Roman"/>
                <a:cs typeface="Times New Roman"/>
              </a:rPr>
              <a:t>likes, </a:t>
            </a:r>
            <a:r>
              <a:rPr sz="2400" spc="-30" dirty="0">
                <a:latin typeface="Times New Roman"/>
                <a:cs typeface="Times New Roman"/>
              </a:rPr>
              <a:t>tips </a:t>
            </a:r>
            <a:r>
              <a:rPr sz="2400" spc="-110" dirty="0">
                <a:latin typeface="Times New Roman"/>
                <a:cs typeface="Times New Roman"/>
              </a:rPr>
              <a:t>by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users</a:t>
            </a:r>
            <a:endParaRPr sz="2400" dirty="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375920" algn="l"/>
              </a:tabLst>
            </a:pPr>
            <a:r>
              <a:rPr sz="2400" spc="-20" dirty="0">
                <a:latin typeface="Times New Roman"/>
                <a:cs typeface="Times New Roman"/>
              </a:rPr>
              <a:t>Sort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-45" dirty="0">
                <a:latin typeface="Times New Roman"/>
                <a:cs typeface="Times New Roman"/>
              </a:rPr>
              <a:t>based </a:t>
            </a:r>
            <a:r>
              <a:rPr sz="2400" spc="20" dirty="0">
                <a:latin typeface="Times New Roman"/>
                <a:cs typeface="Times New Roman"/>
              </a:rPr>
              <a:t>on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rankings</a:t>
            </a:r>
            <a:endParaRPr sz="2400" dirty="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375920" algn="l"/>
              </a:tabLst>
            </a:pPr>
            <a:r>
              <a:rPr sz="2400" spc="-75" dirty="0">
                <a:latin typeface="Times New Roman"/>
                <a:cs typeface="Times New Roman"/>
              </a:rPr>
              <a:t>Assess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-100" dirty="0">
                <a:latin typeface="Times New Roman"/>
                <a:cs typeface="Times New Roman"/>
              </a:rPr>
              <a:t>visually </a:t>
            </a:r>
            <a:r>
              <a:rPr sz="2400" spc="-60" dirty="0">
                <a:latin typeface="Times New Roman"/>
                <a:cs typeface="Times New Roman"/>
              </a:rPr>
              <a:t>using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graphings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1240358"/>
            <a:ext cx="1569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30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4400" u="none" spc="-90" dirty="0">
                <a:solidFill>
                  <a:srgbClr val="252525"/>
                </a:solidFill>
                <a:latin typeface="Times New Roman"/>
                <a:cs typeface="Times New Roman"/>
              </a:rPr>
              <a:t>esults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419858"/>
            <a:ext cx="5936615" cy="4370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20040" indent="-299085">
              <a:lnSpc>
                <a:spcPct val="1308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Manhattan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has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highest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lang="en-US" sz="2400" spc="-2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american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restaurants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comparing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sz="24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boroughs.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Staten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Island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has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highest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average</a:t>
            </a:r>
            <a:r>
              <a:rPr sz="2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rating</a:t>
            </a:r>
            <a:endParaRPr sz="24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95"/>
              </a:spcBef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lang="en-US" sz="2400" spc="-2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american</a:t>
            </a:r>
            <a:r>
              <a:rPr sz="24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restaurants.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299085">
              <a:lnSpc>
                <a:spcPct val="130800"/>
              </a:lnSpc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Two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neighbourhoods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highest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average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rating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lang="en-US" sz="2400" spc="-2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american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restaurants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Tribeca</a:t>
            </a:r>
            <a:r>
              <a:rPr sz="24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located</a:t>
            </a:r>
            <a:endParaRPr sz="24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90"/>
              </a:spcBef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Manhattan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Astoria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located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Queens.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5388" y="2557272"/>
            <a:ext cx="4094988" cy="3319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1240358"/>
            <a:ext cx="4136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60" dirty="0">
                <a:solidFill>
                  <a:srgbClr val="252525"/>
                </a:solidFill>
                <a:latin typeface="Times New Roman"/>
                <a:cs typeface="Times New Roman"/>
              </a:rPr>
              <a:t>Discussion</a:t>
            </a:r>
            <a:r>
              <a:rPr sz="4400" u="none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u="none" spc="-90" dirty="0">
                <a:solidFill>
                  <a:srgbClr val="252525"/>
                </a:solidFill>
                <a:latin typeface="Times New Roman"/>
                <a:cs typeface="Times New Roman"/>
              </a:rPr>
              <a:t>Section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239250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Based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results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our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analysis,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Manhattan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&amp;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Staten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Island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best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locations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lang="en-US" sz="2400" spc="-2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american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restaurants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York</a:t>
            </a:r>
            <a:r>
              <a:rPr sz="24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252525"/>
                </a:solidFill>
                <a:latin typeface="Times New Roman"/>
                <a:cs typeface="Times New Roman"/>
              </a:rPr>
              <a:t>city.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Brooklyn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best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place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open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lang="en-US" sz="2400" spc="-2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american</a:t>
            </a:r>
            <a:r>
              <a:rPr sz="2400" spc="3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restaurants.</a:t>
            </a:r>
            <a:endParaRPr sz="2400" dirty="0">
              <a:latin typeface="Times New Roman"/>
              <a:cs typeface="Times New Roman"/>
            </a:endParaRPr>
          </a:p>
          <a:p>
            <a:pPr marL="299085" marR="37274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Neighbourhoods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Greenwich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Village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&amp;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Sutton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Place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best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place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open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lang="en-US" sz="2400" spc="-25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american</a:t>
            </a:r>
            <a:r>
              <a:rPr sz="2400" spc="14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Restaurant.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1240358"/>
            <a:ext cx="2487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70" dirty="0">
                <a:solidFill>
                  <a:srgbClr val="252525"/>
                </a:solidFill>
                <a:latin typeface="Times New Roman"/>
                <a:cs typeface="Times New Roman"/>
              </a:rPr>
              <a:t>Conclusion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403715" cy="290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879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Got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answer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question: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Where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investor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open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lang="en-US" sz="2400" spc="-2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american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restaurant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York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city</a:t>
            </a:r>
            <a:r>
              <a:rPr sz="2400" spc="2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252525"/>
                </a:solidFill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Best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rated </a:t>
            </a:r>
            <a:r>
              <a:rPr lang="en-US" sz="2400" spc="-2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american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restaurant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NYC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Kati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Roll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company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Manhattan.</a:t>
            </a:r>
            <a:endParaRPr sz="2400" dirty="0">
              <a:latin typeface="Times New Roman"/>
              <a:cs typeface="Times New Roman"/>
            </a:endParaRPr>
          </a:p>
          <a:p>
            <a:pPr marL="299085" marR="12382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findings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this project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may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used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real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life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better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understand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advantages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disadvantages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York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neighbourhoods/ 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boroughs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terms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opening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lang="en-US" sz="2400" spc="-2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american</a:t>
            </a:r>
            <a:r>
              <a:rPr sz="2400" spc="-1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restaurant.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317</Words>
  <Application>Microsoft Office PowerPoint</Application>
  <PresentationFormat>Panorámica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Times New Roman</vt:lpstr>
      <vt:lpstr>Trebuchet MS</vt:lpstr>
      <vt:lpstr>Verdana</vt:lpstr>
      <vt:lpstr>Wingdings</vt:lpstr>
      <vt:lpstr>Wingdings 3</vt:lpstr>
      <vt:lpstr>Faceta</vt:lpstr>
      <vt:lpstr>AN AMERICAN RESTAURANT IN</vt:lpstr>
      <vt:lpstr>Business Problem</vt:lpstr>
      <vt:lpstr>Data required</vt:lpstr>
      <vt:lpstr>Sources of Data</vt:lpstr>
      <vt:lpstr>Methodology</vt:lpstr>
      <vt:lpstr>Results</vt:lpstr>
      <vt:lpstr>Discussion Section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</cp:lastModifiedBy>
  <cp:revision>1</cp:revision>
  <dcterms:created xsi:type="dcterms:W3CDTF">2021-07-06T17:13:06Z</dcterms:created>
  <dcterms:modified xsi:type="dcterms:W3CDTF">2021-07-06T17:15:18Z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2021-07-06T00:00:00Z</vt:filetime>
  </property>
</Properties>
</file>